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8"/>
  </p:notesMasterIdLst>
  <p:handoutMasterIdLst>
    <p:handoutMasterId r:id="rId19"/>
  </p:handoutMasterIdLst>
  <p:sldIdLst>
    <p:sldId id="318" r:id="rId5"/>
    <p:sldId id="320" r:id="rId6"/>
    <p:sldId id="1819" r:id="rId7"/>
    <p:sldId id="325" r:id="rId8"/>
    <p:sldId id="1823" r:id="rId9"/>
    <p:sldId id="1822" r:id="rId10"/>
    <p:sldId id="1824" r:id="rId11"/>
    <p:sldId id="1846" r:id="rId12"/>
    <p:sldId id="1821" r:id="rId13"/>
    <p:sldId id="1820" r:id="rId14"/>
    <p:sldId id="279" r:id="rId15"/>
    <p:sldId id="1845" r:id="rId16"/>
    <p:sldId id="259" r:id="rId1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42" autoAdjust="0"/>
    <p:restoredTop sz="96571" autoAdjust="0"/>
  </p:normalViewPr>
  <p:slideViewPr>
    <p:cSldViewPr snapToGrid="0" showGuides="1">
      <p:cViewPr varScale="1">
        <p:scale>
          <a:sx n="121" d="100"/>
          <a:sy n="121" d="100"/>
        </p:scale>
        <p:origin x="413" y="91"/>
      </p:cViewPr>
      <p:guideLst>
        <p:guide orient="horz" pos="888"/>
        <p:guide pos="3839"/>
      </p:guideLst>
    </p:cSldViewPr>
  </p:slideViewPr>
  <p:notesTextViewPr>
    <p:cViewPr>
      <p:scale>
        <a:sx n="1" d="1"/>
        <a:sy n="1" d="1"/>
      </p:scale>
      <p:origin x="0" y="0"/>
    </p:cViewPr>
  </p:notesTextViewPr>
  <p:sorterViewPr>
    <p:cViewPr varScale="1">
      <p:scale>
        <a:sx n="1" d="1"/>
        <a:sy n="1" d="1"/>
      </p:scale>
      <p:origin x="0" y="-1324"/>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bssw.io/psi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oi.org/10.6084/m9.figshare.1425625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tiff"/><Relationship Id="rId1" Type="http://schemas.openxmlformats.org/officeDocument/2006/relationships/slideLayout" Target="../slideLayouts/slideLayout2.xml"/><Relationship Id="rId4" Type="http://schemas.openxmlformats.org/officeDocument/2006/relationships/image" Target="../media/image12.tiff"/></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 </a:t>
            </a:r>
            <a:br>
              <a:rPr lang="en-US" u="sng" dirty="0"/>
            </a:br>
            <a:r>
              <a:rPr lang="en-US" sz="2000" dirty="0"/>
              <a:t>Oak Ridge National Laboratory</a:t>
            </a:r>
          </a:p>
          <a:p>
            <a:r>
              <a:rPr lang="en-US" dirty="0" err="1"/>
              <a:t>Anshu</a:t>
            </a:r>
            <a:r>
              <a:rPr lang="en-US" dirty="0"/>
              <a:t> Dubey, Katherine M. Riley</a:t>
            </a:r>
            <a:br>
              <a:rPr lang="en-US" dirty="0"/>
            </a:br>
            <a:r>
              <a:rPr lang="en-US" sz="2000" dirty="0"/>
              <a:t>Argonne National Laboratory</a:t>
            </a:r>
            <a:endParaRPr lang="en-US" dirty="0"/>
          </a:p>
          <a:p>
            <a:r>
              <a:rPr lang="en-US" sz="2000" dirty="0"/>
              <a:t>Better Scientific Software Tutorial, ISS, March 2021</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65760" y="410602"/>
            <a:ext cx="11375136" cy="510909"/>
          </a:xfrm>
        </p:spPr>
        <p:txBody>
          <a:bodyPr/>
          <a:lstStyle/>
          <a:p>
            <a:r>
              <a:rPr lang="en-US" dirty="0"/>
              <a:t>Best Practices for Scientific Software Development</a:t>
            </a:r>
          </a:p>
        </p:txBody>
      </p:sp>
      <p:sp>
        <p:nvSpPr>
          <p:cNvPr id="2" name="Text Placeholder 1"/>
          <p:cNvSpPr>
            <a:spLocks noGrp="1"/>
          </p:cNvSpPr>
          <p:nvPr>
            <p:ph type="body" idx="1"/>
          </p:nvPr>
        </p:nvSpPr>
        <p:spPr>
          <a:xfrm>
            <a:off x="365760" y="996683"/>
            <a:ext cx="5588582" cy="821190"/>
          </a:xfrm>
        </p:spPr>
        <p:txBody>
          <a:bodyPr/>
          <a:lstStyle/>
          <a:p>
            <a:r>
              <a:rPr lang="en-US" sz="2800" dirty="0"/>
              <a:t>Baseline</a:t>
            </a:r>
          </a:p>
        </p:txBody>
      </p:sp>
      <p:sp>
        <p:nvSpPr>
          <p:cNvPr id="7" name="Content Placeholder 2"/>
          <p:cNvSpPr>
            <a:spLocks noGrp="1"/>
          </p:cNvSpPr>
          <p:nvPr>
            <p:ph sz="half" idx="2"/>
          </p:nvPr>
        </p:nvSpPr>
        <p:spPr>
          <a:xfrm>
            <a:off x="365760" y="1918320"/>
            <a:ext cx="5588582" cy="4185918"/>
          </a:xfrm>
        </p:spPr>
        <p:txBody>
          <a:bodyPr>
            <a:noAutofit/>
          </a:bodyPr>
          <a:lstStyle/>
          <a:p>
            <a:r>
              <a:rPr lang="en-US" sz="2400" dirty="0"/>
              <a:t>Invest in extensible code design</a:t>
            </a:r>
          </a:p>
          <a:p>
            <a:r>
              <a:rPr lang="en-US" sz="2400" dirty="0"/>
              <a:t>Use version control and automated testing</a:t>
            </a:r>
          </a:p>
          <a:p>
            <a:r>
              <a:rPr lang="en-US" sz="2400" dirty="0"/>
              <a:t>Institute a rigorous verification and validation regime</a:t>
            </a:r>
          </a:p>
          <a:p>
            <a:r>
              <a:rPr lang="en-US" sz="2400" dirty="0"/>
              <a:t>Define and enforce coding and testing standards</a:t>
            </a:r>
          </a:p>
          <a:p>
            <a:r>
              <a:rPr lang="en-US" sz="2400" dirty="0"/>
              <a:t>Clear and well-defined policies for </a:t>
            </a:r>
          </a:p>
          <a:p>
            <a:pPr lvl="1"/>
            <a:r>
              <a:rPr lang="en-US" sz="2000" dirty="0"/>
              <a:t>Auditing and maintenance</a:t>
            </a:r>
          </a:p>
          <a:p>
            <a:pPr lvl="1"/>
            <a:r>
              <a:rPr lang="en-US" sz="2000" dirty="0"/>
              <a:t>Distribution and contribution</a:t>
            </a:r>
          </a:p>
          <a:p>
            <a:pPr lvl="1"/>
            <a:r>
              <a:rPr lang="en-US" sz="2000" dirty="0"/>
              <a:t>Documentation</a:t>
            </a:r>
          </a:p>
        </p:txBody>
      </p:sp>
      <p:sp>
        <p:nvSpPr>
          <p:cNvPr id="3" name="Text Placeholder 2"/>
          <p:cNvSpPr>
            <a:spLocks noGrp="1"/>
          </p:cNvSpPr>
          <p:nvPr>
            <p:ph type="body" sz="quarter" idx="3"/>
          </p:nvPr>
        </p:nvSpPr>
        <p:spPr>
          <a:xfrm>
            <a:off x="6191755" y="996683"/>
            <a:ext cx="5531934" cy="821190"/>
          </a:xfrm>
        </p:spPr>
        <p:txBody>
          <a:bodyPr/>
          <a:lstStyle/>
          <a:p>
            <a:r>
              <a:rPr lang="en-US" sz="2800" dirty="0"/>
              <a:t>Desirable</a:t>
            </a:r>
          </a:p>
        </p:txBody>
      </p:sp>
      <p:sp>
        <p:nvSpPr>
          <p:cNvPr id="9" name="Content Placeholder 8"/>
          <p:cNvSpPr>
            <a:spLocks noGrp="1"/>
          </p:cNvSpPr>
          <p:nvPr>
            <p:ph sz="quarter" idx="4"/>
          </p:nvPr>
        </p:nvSpPr>
        <p:spPr>
          <a:xfrm>
            <a:off x="6191755" y="1918320"/>
            <a:ext cx="5531934" cy="4185918"/>
          </a:xfrm>
        </p:spPr>
        <p:txBody>
          <a:bodyPr/>
          <a:lstStyle/>
          <a:p>
            <a:r>
              <a:rPr lang="en-US" sz="2400" dirty="0"/>
              <a:t>Provenance and reproducibility</a:t>
            </a:r>
          </a:p>
          <a:p>
            <a:r>
              <a:rPr lang="en-US" sz="2400" dirty="0"/>
              <a:t>Lifecycle management</a:t>
            </a:r>
          </a:p>
          <a:p>
            <a:r>
              <a:rPr lang="en-US" sz="2400" dirty="0"/>
              <a:t>Open development and frequent releases</a:t>
            </a:r>
          </a:p>
        </p:txBody>
      </p:sp>
      <p:sp>
        <p:nvSpPr>
          <p:cNvPr id="4" name="TextBox 3">
            <a:extLst>
              <a:ext uri="{FF2B5EF4-FFF2-40B4-BE49-F238E27FC236}">
                <a16:creationId xmlns:a16="http://schemas.microsoft.com/office/drawing/2014/main" id="{6AEB12FC-503B-4B3F-A1C9-CE40BF9C4BA1}"/>
              </a:ext>
            </a:extLst>
          </p:cNvPr>
          <p:cNvSpPr txBox="1"/>
          <p:nvPr/>
        </p:nvSpPr>
        <p:spPr>
          <a:xfrm>
            <a:off x="6208961" y="4502995"/>
            <a:ext cx="5531935" cy="1514261"/>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sz="2400" b="1" i="1" dirty="0">
                <a:solidFill>
                  <a:schemeClr val="tx2"/>
                </a:solidFill>
              </a:rPr>
              <a:t>This tutorial will focus primarily on scientific software as distinct from more generic software engineering best practices</a:t>
            </a:r>
          </a:p>
        </p:txBody>
      </p:sp>
    </p:spTree>
    <p:extLst>
      <p:ext uri="{BB962C8B-B14F-4D97-AF65-F5344CB8AC3E}">
        <p14:creationId xmlns:p14="http://schemas.microsoft.com/office/powerpoint/2010/main" val="76905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20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2000" dirty="0"/>
              <a:t>Identify your team’s “pain points” in your software development processes</a:t>
            </a:r>
          </a:p>
          <a:p>
            <a:pPr marL="457200" indent="-457200">
              <a:buFont typeface="+mj-lt"/>
              <a:buAutoNum type="arabicPeriod"/>
            </a:pPr>
            <a:r>
              <a:rPr lang="en-US" sz="2000" dirty="0"/>
              <a:t>Set a goal for something to improve</a:t>
            </a:r>
          </a:p>
          <a:p>
            <a:pPr lvl="1">
              <a:spcBef>
                <a:spcPts val="200"/>
              </a:spcBef>
            </a:pPr>
            <a:r>
              <a:rPr lang="en-US" sz="1800" dirty="0"/>
              <a:t>Target processes and behaviors, not just tasks</a:t>
            </a:r>
          </a:p>
          <a:p>
            <a:pPr lvl="1">
              <a:spcBef>
                <a:spcPts val="200"/>
              </a:spcBef>
            </a:pPr>
            <a:r>
              <a:rPr lang="en-US" sz="1800" dirty="0"/>
              <a:t>Pick something that you can address in a few months that will give you a noticeable benefit</a:t>
            </a:r>
          </a:p>
          <a:p>
            <a:pPr marL="457200" indent="-457200">
              <a:buFont typeface="+mj-lt"/>
              <a:buAutoNum type="arabicPeriod"/>
            </a:pPr>
            <a:r>
              <a:rPr lang="en-US" sz="2000" dirty="0"/>
              <a:t>Agree on a plan to address it, identify </a:t>
            </a:r>
            <a:br>
              <a:rPr lang="en-US" sz="2000" dirty="0"/>
            </a:br>
            <a:r>
              <a:rPr lang="en-US" sz="2000" dirty="0"/>
              <a:t>markers of progress and what is “done”</a:t>
            </a:r>
          </a:p>
          <a:p>
            <a:pPr lvl="1">
              <a:spcBef>
                <a:spcPts val="200"/>
              </a:spcBef>
            </a:pPr>
            <a:r>
              <a:rPr lang="en-US" sz="1800" dirty="0"/>
              <a:t>Write them down</a:t>
            </a:r>
          </a:p>
          <a:p>
            <a:pPr marL="457200" indent="-457200">
              <a:buFont typeface="+mj-lt"/>
              <a:buAutoNum type="arabicPeriod"/>
            </a:pPr>
            <a:r>
              <a:rPr lang="en-US" sz="2000" dirty="0"/>
              <a:t>Work your plan, track your progress</a:t>
            </a:r>
          </a:p>
          <a:p>
            <a:pPr marL="457200" indent="-457200">
              <a:buFont typeface="+mj-lt"/>
              <a:buAutoNum type="arabicPeriod"/>
            </a:pPr>
            <a:r>
              <a:rPr lang="en-US" sz="2000" dirty="0"/>
              <a:t>When you are done, celebrate…</a:t>
            </a:r>
          </a:p>
          <a:p>
            <a:pPr marL="0" indent="0">
              <a:buNone/>
            </a:pPr>
            <a:r>
              <a:rPr lang="en-US" sz="20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2"/>
            </a:endParaRPr>
          </a:p>
          <a:p>
            <a:pPr algn="ctr">
              <a:lnSpc>
                <a:spcPct val="90000"/>
              </a:lnSpc>
            </a:pPr>
            <a:r>
              <a:rPr lang="en-US" dirty="0">
                <a:hlinkClick r:id="rId2"/>
              </a:rPr>
              <a:t>https://bssw.io/psip</a:t>
            </a:r>
            <a:endParaRPr lang="en-US" dirty="0"/>
          </a:p>
        </p:txBody>
      </p:sp>
    </p:spTree>
    <p:extLst>
      <p:ext uri="{BB962C8B-B14F-4D97-AF65-F5344CB8AC3E}">
        <p14:creationId xmlns:p14="http://schemas.microsoft.com/office/powerpoint/2010/main" val="3932546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nvPr>
        </p:nvGraphicFramePr>
        <p:xfrm>
          <a:off x="1055369" y="916940"/>
          <a:ext cx="10078086" cy="5024120"/>
        </p:xfrm>
        <a:graphic>
          <a:graphicData uri="http://schemas.openxmlformats.org/drawingml/2006/table">
            <a:tbl>
              <a:tblPr firstRow="1" bandRow="1">
                <a:tableStyleId>{5C22544A-7EE6-4342-B048-85BDC9FD1C3A}</a:tableStyleId>
              </a:tblPr>
              <a:tblGrid>
                <a:gridCol w="1826183">
                  <a:extLst>
                    <a:ext uri="{9D8B030D-6E8A-4147-A177-3AD203B41FA5}">
                      <a16:colId xmlns:a16="http://schemas.microsoft.com/office/drawing/2014/main" val="3446576009"/>
                    </a:ext>
                  </a:extLst>
                </a:gridCol>
                <a:gridCol w="1003610">
                  <a:extLst>
                    <a:ext uri="{9D8B030D-6E8A-4147-A177-3AD203B41FA5}">
                      <a16:colId xmlns:a16="http://schemas.microsoft.com/office/drawing/2014/main" val="339314737"/>
                    </a:ext>
                  </a:extLst>
                </a:gridCol>
                <a:gridCol w="4293220">
                  <a:extLst>
                    <a:ext uri="{9D8B030D-6E8A-4147-A177-3AD203B41FA5}">
                      <a16:colId xmlns:a16="http://schemas.microsoft.com/office/drawing/2014/main" val="1263998808"/>
                    </a:ext>
                  </a:extLst>
                </a:gridCol>
                <a:gridCol w="2955073">
                  <a:extLst>
                    <a:ext uri="{9D8B030D-6E8A-4147-A177-3AD203B41FA5}">
                      <a16:colId xmlns:a16="http://schemas.microsoft.com/office/drawing/2014/main" val="4097899022"/>
                    </a:ext>
                  </a:extLst>
                </a:gridCol>
              </a:tblGrid>
              <a:tr h="370840">
                <a:tc>
                  <a:txBody>
                    <a:bodyPr/>
                    <a:lstStyle/>
                    <a:p>
                      <a:pPr algn="l">
                        <a:lnSpc>
                          <a:spcPct val="100000"/>
                        </a:lnSpc>
                      </a:pPr>
                      <a:r>
                        <a:rPr lang="en-US" sz="1800" dirty="0">
                          <a:latin typeface="+mn-lt"/>
                        </a:rPr>
                        <a:t>Time (MDT)</a:t>
                      </a:r>
                    </a:p>
                  </a:txBody>
                  <a:tcPr/>
                </a:tc>
                <a:tc>
                  <a:txBody>
                    <a:bodyPr/>
                    <a:lstStyle/>
                    <a:p>
                      <a:pPr>
                        <a:lnSpc>
                          <a:spcPct val="100000"/>
                        </a:lnSpc>
                      </a:pPr>
                      <a:r>
                        <a:rPr lang="en-US" sz="1800" dirty="0">
                          <a:latin typeface="+mn-lt"/>
                        </a:rPr>
                        <a:t>Module</a:t>
                      </a:r>
                    </a:p>
                  </a:txBody>
                  <a:tcPr/>
                </a:tc>
                <a:tc>
                  <a:txBody>
                    <a:bodyPr/>
                    <a:lstStyle/>
                    <a:p>
                      <a:pPr>
                        <a:lnSpc>
                          <a:spcPct val="100000"/>
                        </a:lnSpc>
                      </a:pPr>
                      <a:r>
                        <a:rPr lang="en-US" sz="1800" dirty="0">
                          <a:latin typeface="+mn-lt"/>
                        </a:rPr>
                        <a:t>Topic</a:t>
                      </a:r>
                    </a:p>
                  </a:txBody>
                  <a:tcPr/>
                </a:tc>
                <a:tc>
                  <a:txBody>
                    <a:bodyPr/>
                    <a:lstStyle/>
                    <a:p>
                      <a:pPr>
                        <a:lnSpc>
                          <a:spcPct val="100000"/>
                        </a:lnSpc>
                      </a:pPr>
                      <a:r>
                        <a:rPr lang="en-US" sz="1800" dirty="0">
                          <a:latin typeface="+mn-lt"/>
                        </a:rPr>
                        <a:t>Speaker</a:t>
                      </a:r>
                    </a:p>
                  </a:txBody>
                  <a:tcPr/>
                </a:tc>
                <a:extLst>
                  <a:ext uri="{0D108BD9-81ED-4DB2-BD59-A6C34878D82A}">
                    <a16:rowId xmlns:a16="http://schemas.microsoft.com/office/drawing/2014/main" val="3602420430"/>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1:00pm-1:05pm</a:t>
                      </a:r>
                      <a:endParaRPr lang="en-US" sz="1800" dirty="0">
                        <a:effectLst/>
                        <a:latin typeface="+mn-lt"/>
                      </a:endParaRPr>
                    </a:p>
                  </a:txBody>
                  <a:tcPr marL="63500" marR="63500" marT="63500" marB="63500"/>
                </a:tc>
                <a:tc>
                  <a:txBody>
                    <a:bodyPr/>
                    <a:lstStyle/>
                    <a:p>
                      <a:pPr>
                        <a:lnSpc>
                          <a:spcPct val="100000"/>
                        </a:lnSpc>
                      </a:pPr>
                      <a:r>
                        <a:rPr lang="en-US" sz="1800" dirty="0">
                          <a:latin typeface="+mn-lt"/>
                        </a:rPr>
                        <a:t>00</a:t>
                      </a:r>
                    </a:p>
                  </a:txBody>
                  <a:tcPr/>
                </a:tc>
                <a:tc>
                  <a:txBody>
                    <a:bodyPr/>
                    <a:lstStyle/>
                    <a:p>
                      <a:pPr>
                        <a:lnSpc>
                          <a:spcPct val="100000"/>
                        </a:lnSpc>
                      </a:pPr>
                      <a:r>
                        <a:rPr lang="en-US" sz="1800" b="0" i="0" u="none" strike="noStrike" kern="1200" dirty="0">
                          <a:solidFill>
                            <a:schemeClr val="dk1"/>
                          </a:solidFill>
                          <a:effectLst/>
                          <a:latin typeface="+mn-lt"/>
                          <a:ea typeface="+mn-ea"/>
                          <a:cs typeface="+mn-cs"/>
                        </a:rPr>
                        <a:t>Introduction</a:t>
                      </a:r>
                      <a:endParaRPr lang="en-US" sz="1800" dirty="0">
                        <a:latin typeface="+mn-lt"/>
                      </a:endParaRP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4236476034"/>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1:05pm-1:15pm</a:t>
                      </a:r>
                      <a:endParaRPr lang="en-US" sz="1800" dirty="0">
                        <a:effectLst/>
                        <a:latin typeface="+mn-lt"/>
                      </a:endParaRPr>
                    </a:p>
                  </a:txBody>
                  <a:tcPr marL="63500" marR="63500" marT="63500" marB="635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Motivation and Overview of Best Practices in HPC Software Development</a:t>
                      </a:r>
                      <a:endParaRPr lang="en-US" sz="18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rPr>
                        <a:t>David E. Bernholdt, ORNL</a:t>
                      </a:r>
                    </a:p>
                  </a:txBody>
                  <a:tcPr/>
                </a:tc>
                <a:extLst>
                  <a:ext uri="{0D108BD9-81ED-4DB2-BD59-A6C34878D82A}">
                    <a16:rowId xmlns:a16="http://schemas.microsoft.com/office/drawing/2014/main" val="18592124"/>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1:15pm-1:45pm</a:t>
                      </a:r>
                      <a:endParaRPr lang="en-US" sz="1800" dirty="0">
                        <a:effectLst/>
                        <a:latin typeface="+mn-lt"/>
                      </a:endParaRPr>
                    </a:p>
                  </a:txBody>
                  <a:tcPr marL="63500" marR="63500" marT="63500" marB="63500"/>
                </a:tc>
                <a:tc>
                  <a:txBody>
                    <a:bodyPr/>
                    <a:lstStyle/>
                    <a:p>
                      <a:pPr>
                        <a:lnSpc>
                          <a:spcPct val="100000"/>
                        </a:lnSpc>
                      </a:pPr>
                      <a:r>
                        <a:rPr lang="en-US" sz="1800" dirty="0">
                          <a:latin typeface="+mn-lt"/>
                        </a:rPr>
                        <a:t>02</a:t>
                      </a:r>
                    </a:p>
                  </a:txBody>
                  <a:tcPr/>
                </a:tc>
                <a:tc>
                  <a:txBody>
                    <a:bodyPr/>
                    <a:lstStyle/>
                    <a:p>
                      <a:pPr>
                        <a:lnSpc>
                          <a:spcPct val="100000"/>
                        </a:lnSpc>
                      </a:pPr>
                      <a:r>
                        <a:rPr lang="en-US" sz="1800" dirty="0">
                          <a:latin typeface="+mn-lt"/>
                        </a:rPr>
                        <a:t>Agile Methodologies</a:t>
                      </a:r>
                    </a:p>
                  </a:txBody>
                  <a:tcPr/>
                </a:tc>
                <a:tc>
                  <a:txBody>
                    <a:bodyPr/>
                    <a:lstStyle/>
                    <a:p>
                      <a:pPr>
                        <a:lnSpc>
                          <a:spcPct val="100000"/>
                        </a:lnSpc>
                      </a:pPr>
                      <a:r>
                        <a:rPr lang="en-US" sz="1800" dirty="0">
                          <a:latin typeface="+mn-lt"/>
                        </a:rPr>
                        <a:t>Rinku K. Gupta, ANL</a:t>
                      </a:r>
                    </a:p>
                  </a:txBody>
                  <a:tcPr/>
                </a:tc>
                <a:extLst>
                  <a:ext uri="{0D108BD9-81ED-4DB2-BD59-A6C34878D82A}">
                    <a16:rowId xmlns:a16="http://schemas.microsoft.com/office/drawing/2014/main" val="3991164013"/>
                  </a:ext>
                </a:extLst>
              </a:tr>
              <a:tr h="370840">
                <a:tc>
                  <a:txBody>
                    <a:bodyPr/>
                    <a:lstStyle/>
                    <a:p>
                      <a:pPr rtl="0" fontAlgn="t">
                        <a:spcBef>
                          <a:spcPts val="0"/>
                        </a:spcBef>
                        <a:spcAft>
                          <a:spcPts val="0"/>
                        </a:spcAft>
                      </a:pPr>
                      <a:r>
                        <a:rPr lang="en-US" sz="1800" dirty="0">
                          <a:effectLst/>
                          <a:latin typeface="+mn-lt"/>
                        </a:rPr>
                        <a:t>1:45pm-2:00pm</a:t>
                      </a:r>
                    </a:p>
                  </a:txBody>
                  <a:tcPr marL="63500" marR="63500" marT="63500" marB="63500"/>
                </a:tc>
                <a:tc>
                  <a:txBody>
                    <a:bodyPr/>
                    <a:lstStyle/>
                    <a:p>
                      <a:pPr>
                        <a:lnSpc>
                          <a:spcPct val="100000"/>
                        </a:lnSpc>
                      </a:pPr>
                      <a:r>
                        <a:rPr lang="en-US" sz="1800" i="0" dirty="0">
                          <a:solidFill>
                            <a:schemeClr val="tx1"/>
                          </a:solidFill>
                          <a:latin typeface="+mn-lt"/>
                        </a:rPr>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Git Workflows</a:t>
                      </a:r>
                      <a:endParaRPr lang="en-US" sz="1800" dirty="0">
                        <a:latin typeface="+mn-lt"/>
                      </a:endParaRPr>
                    </a:p>
                  </a:txBody>
                  <a:tcPr/>
                </a:tc>
                <a:tc>
                  <a:txBody>
                    <a:bodyPr/>
                    <a:lstStyle/>
                    <a:p>
                      <a:pPr>
                        <a:lnSpc>
                          <a:spcPct val="100000"/>
                        </a:lnSpc>
                      </a:pPr>
                      <a:r>
                        <a:rPr lang="en-US" sz="1800" dirty="0">
                          <a:latin typeface="+mn-lt"/>
                        </a:rPr>
                        <a:t>Rinku K. Gupta, ANL</a:t>
                      </a:r>
                    </a:p>
                  </a:txBody>
                  <a:tcPr/>
                </a:tc>
                <a:extLst>
                  <a:ext uri="{0D108BD9-81ED-4DB2-BD59-A6C34878D82A}">
                    <a16:rowId xmlns:a16="http://schemas.microsoft.com/office/drawing/2014/main" val="1350023114"/>
                  </a:ext>
                </a:extLst>
              </a:tr>
              <a:tr h="370840">
                <a:tc>
                  <a:txBody>
                    <a:bodyPr/>
                    <a:lstStyle/>
                    <a:p>
                      <a:pPr rtl="0" fontAlgn="t">
                        <a:spcBef>
                          <a:spcPts val="0"/>
                        </a:spcBef>
                        <a:spcAft>
                          <a:spcPts val="0"/>
                        </a:spcAft>
                      </a:pPr>
                      <a:r>
                        <a:rPr lang="en-US" sz="1800" b="0" i="0" u="none" strike="noStrike" dirty="0">
                          <a:solidFill>
                            <a:schemeClr val="tx1"/>
                          </a:solidFill>
                          <a:effectLst/>
                          <a:latin typeface="+mn-lt"/>
                        </a:rPr>
                        <a:t>2:00pm-2:20pm</a:t>
                      </a:r>
                      <a:endParaRPr lang="en-US" sz="1800" i="0" dirty="0">
                        <a:solidFill>
                          <a:schemeClr val="tx1"/>
                        </a:solidFill>
                        <a:effectLst/>
                        <a:latin typeface="+mn-lt"/>
                      </a:endParaRPr>
                    </a:p>
                  </a:txBody>
                  <a:tcPr marL="63500" marR="63500" marT="63500" marB="63500"/>
                </a:tc>
                <a:tc>
                  <a:txBody>
                    <a:bodyPr/>
                    <a:lstStyle/>
                    <a:p>
                      <a:pPr>
                        <a:lnSpc>
                          <a:spcPct val="100000"/>
                        </a:lnSpc>
                      </a:pPr>
                      <a:r>
                        <a:rPr lang="en-US" sz="1800" i="0" dirty="0">
                          <a:solidFill>
                            <a:schemeClr val="tx1"/>
                          </a:solidFill>
                          <a:latin typeface="+mn-lt"/>
                        </a:rPr>
                        <a:t>04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Software Testing 1</a:t>
                      </a:r>
                    </a:p>
                  </a:txBody>
                  <a:tcPr/>
                </a:tc>
                <a:tc>
                  <a:txBody>
                    <a:bodyPr/>
                    <a:lstStyle/>
                    <a:p>
                      <a:pPr>
                        <a:lnSpc>
                          <a:spcPct val="100000"/>
                        </a:lnSpc>
                      </a:pPr>
                      <a:r>
                        <a:rPr lang="en-US" sz="1800" i="0" dirty="0">
                          <a:solidFill>
                            <a:schemeClr val="tx1"/>
                          </a:solidFill>
                          <a:latin typeface="+mn-lt"/>
                        </a:rPr>
                        <a:t>David M. Rogers, ORNL</a:t>
                      </a:r>
                    </a:p>
                  </a:txBody>
                  <a:tcPr/>
                </a:tc>
                <a:extLst>
                  <a:ext uri="{0D108BD9-81ED-4DB2-BD59-A6C34878D82A}">
                    <a16:rowId xmlns:a16="http://schemas.microsoft.com/office/drawing/2014/main" val="1922613886"/>
                  </a:ext>
                </a:extLst>
              </a:tr>
              <a:tr h="370840">
                <a:tc>
                  <a:txBody>
                    <a:bodyPr/>
                    <a:lstStyle/>
                    <a:p>
                      <a:pPr rtl="0" fontAlgn="t">
                        <a:spcBef>
                          <a:spcPts val="0"/>
                        </a:spcBef>
                        <a:spcAft>
                          <a:spcPts val="0"/>
                        </a:spcAft>
                      </a:pPr>
                      <a:r>
                        <a:rPr lang="en-US" sz="1800" b="0" i="1" u="none" strike="noStrike" dirty="0">
                          <a:solidFill>
                            <a:schemeClr val="tx2"/>
                          </a:solidFill>
                          <a:effectLst/>
                          <a:latin typeface="+mn-lt"/>
                        </a:rPr>
                        <a:t>2:20pm-2:40pm</a:t>
                      </a:r>
                      <a:endParaRPr lang="en-US" sz="1800" i="1" dirty="0">
                        <a:solidFill>
                          <a:schemeClr val="tx2"/>
                        </a:solidFill>
                        <a:effectLst/>
                        <a:latin typeface="+mn-lt"/>
                      </a:endParaRPr>
                    </a:p>
                  </a:txBody>
                  <a:tcPr marL="63500" marR="63500" marT="63500" marB="63500"/>
                </a:tc>
                <a:tc>
                  <a:txBody>
                    <a:bodyPr/>
                    <a:lstStyle/>
                    <a:p>
                      <a:pPr>
                        <a:lnSpc>
                          <a:spcPct val="100000"/>
                        </a:lnSpc>
                      </a:pPr>
                      <a:endParaRPr lang="en-US" sz="1800" i="1" dirty="0">
                        <a:solidFill>
                          <a:schemeClr val="tx2"/>
                        </a:solidFill>
                        <a:latin typeface="+mn-lt"/>
                      </a:endParaRPr>
                    </a:p>
                  </a:txBody>
                  <a:tcPr/>
                </a:tc>
                <a:tc>
                  <a:txBody>
                    <a:bodyPr/>
                    <a:lstStyle/>
                    <a:p>
                      <a:pPr>
                        <a:lnSpc>
                          <a:spcPct val="100000"/>
                        </a:lnSpc>
                      </a:pPr>
                      <a:r>
                        <a:rPr lang="en-US" sz="1800" i="1" dirty="0">
                          <a:solidFill>
                            <a:schemeClr val="tx2"/>
                          </a:solidFill>
                          <a:latin typeface="+mn-lt"/>
                        </a:rPr>
                        <a:t>Break (optional Q&amp;A)</a:t>
                      </a:r>
                    </a:p>
                  </a:txBody>
                  <a:tcPr/>
                </a:tc>
                <a:tc>
                  <a:txBody>
                    <a:bodyPr/>
                    <a:lstStyle/>
                    <a:p>
                      <a:pPr>
                        <a:lnSpc>
                          <a:spcPct val="100000"/>
                        </a:lnSpc>
                      </a:pPr>
                      <a:r>
                        <a:rPr lang="en-US" sz="1800" i="1" dirty="0">
                          <a:solidFill>
                            <a:schemeClr val="tx2"/>
                          </a:solidFill>
                          <a:latin typeface="+mn-lt"/>
                        </a:rPr>
                        <a:t>All</a:t>
                      </a:r>
                    </a:p>
                  </a:txBody>
                  <a:tcPr/>
                </a:tc>
                <a:extLst>
                  <a:ext uri="{0D108BD9-81ED-4DB2-BD59-A6C34878D82A}">
                    <a16:rowId xmlns:a16="http://schemas.microsoft.com/office/drawing/2014/main" val="4193880066"/>
                  </a:ext>
                </a:extLst>
              </a:tr>
              <a:tr h="370840">
                <a:tc>
                  <a:txBody>
                    <a:bodyPr/>
                    <a:lstStyle/>
                    <a:p>
                      <a:pPr rtl="0" fontAlgn="t">
                        <a:spcBef>
                          <a:spcPts val="0"/>
                        </a:spcBef>
                        <a:spcAft>
                          <a:spcPts val="0"/>
                        </a:spcAft>
                      </a:pPr>
                      <a:r>
                        <a:rPr lang="en-US" sz="1800" b="0" i="0" u="none" strike="noStrike" dirty="0">
                          <a:solidFill>
                            <a:srgbClr val="000000"/>
                          </a:solidFill>
                          <a:effectLst/>
                          <a:latin typeface="+mn-lt"/>
                        </a:rPr>
                        <a:t>2:40pm-3:00pm</a:t>
                      </a:r>
                      <a:endParaRPr lang="en-US" sz="1800" dirty="0">
                        <a:effectLst/>
                        <a:latin typeface="+mn-lt"/>
                      </a:endParaRPr>
                    </a:p>
                  </a:txBody>
                  <a:tcPr marL="63500" marR="63500" marT="63500" marB="63500"/>
                </a:tc>
                <a:tc>
                  <a:txBody>
                    <a:bodyPr/>
                    <a:lstStyle/>
                    <a:p>
                      <a:pPr>
                        <a:lnSpc>
                          <a:spcPct val="100000"/>
                        </a:lnSpc>
                      </a:pPr>
                      <a:r>
                        <a:rPr lang="en-US" sz="1800" i="0" dirty="0">
                          <a:latin typeface="+mn-lt"/>
                        </a:rPr>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tx1"/>
                          </a:solidFill>
                          <a:effectLst/>
                          <a:latin typeface="+mn-lt"/>
                          <a:ea typeface="+mn-ea"/>
                          <a:cs typeface="+mn-cs"/>
                        </a:rPr>
                        <a:t>Software Design</a:t>
                      </a:r>
                    </a:p>
                  </a:txBody>
                  <a:tcPr/>
                </a:tc>
                <a:tc>
                  <a:txBody>
                    <a:bodyPr/>
                    <a:lstStyle/>
                    <a:p>
                      <a:pPr>
                        <a:lnSpc>
                          <a:spcPct val="100000"/>
                        </a:lnSpc>
                      </a:pPr>
                      <a:r>
                        <a:rPr lang="en-US" sz="1800" dirty="0">
                          <a:latin typeface="+mn-lt"/>
                        </a:rPr>
                        <a:t>Anshu Dubey, ANL</a:t>
                      </a:r>
                    </a:p>
                  </a:txBody>
                  <a:tcPr/>
                </a:tc>
                <a:extLst>
                  <a:ext uri="{0D108BD9-81ED-4DB2-BD59-A6C34878D82A}">
                    <a16:rowId xmlns:a16="http://schemas.microsoft.com/office/drawing/2014/main" val="2444169840"/>
                  </a:ext>
                </a:extLst>
              </a:tr>
              <a:tr h="370840">
                <a:tc>
                  <a:txBody>
                    <a:bodyPr/>
                    <a:lstStyle/>
                    <a:p>
                      <a:pPr rtl="0" fontAlgn="t">
                        <a:spcBef>
                          <a:spcPts val="0"/>
                        </a:spcBef>
                        <a:spcAft>
                          <a:spcPts val="0"/>
                        </a:spcAft>
                      </a:pPr>
                      <a:r>
                        <a:rPr lang="en-US" sz="1800" dirty="0">
                          <a:effectLst/>
                          <a:latin typeface="+mn-lt"/>
                        </a:rPr>
                        <a:t>3:00pm-3:15pm</a:t>
                      </a:r>
                    </a:p>
                  </a:txBody>
                  <a:tcPr marL="63500" marR="63500" marT="63500" marB="63500"/>
                </a:tc>
                <a:tc>
                  <a:txBody>
                    <a:bodyPr/>
                    <a:lstStyle/>
                    <a:p>
                      <a:pPr>
                        <a:lnSpc>
                          <a:spcPct val="100000"/>
                        </a:lnSpc>
                      </a:pPr>
                      <a:r>
                        <a:rPr lang="en-US" sz="1800" i="0" dirty="0">
                          <a:latin typeface="+mn-lt"/>
                        </a:rPr>
                        <a:t>06</a:t>
                      </a:r>
                    </a:p>
                  </a:txBody>
                  <a:tcPr/>
                </a:tc>
                <a:tc>
                  <a:txBody>
                    <a:bodyPr/>
                    <a:lstStyle/>
                    <a:p>
                      <a:pPr>
                        <a:lnSpc>
                          <a:spcPct val="100000"/>
                        </a:lnSpc>
                      </a:pPr>
                      <a:r>
                        <a:rPr lang="en-US" sz="1800" i="0" dirty="0">
                          <a:latin typeface="+mn-lt"/>
                        </a:rPr>
                        <a:t>Software Testing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0" dirty="0">
                          <a:solidFill>
                            <a:schemeClr val="tx1"/>
                          </a:solidFill>
                          <a:latin typeface="+mn-lt"/>
                        </a:rPr>
                        <a:t>David M. Rogers</a:t>
                      </a:r>
                    </a:p>
                  </a:txBody>
                  <a:tcPr/>
                </a:tc>
                <a:extLst>
                  <a:ext uri="{0D108BD9-81ED-4DB2-BD59-A6C34878D82A}">
                    <a16:rowId xmlns:a16="http://schemas.microsoft.com/office/drawing/2014/main" val="387858574"/>
                  </a:ext>
                </a:extLst>
              </a:tr>
              <a:tr h="370840">
                <a:tc>
                  <a:txBody>
                    <a:bodyPr/>
                    <a:lstStyle/>
                    <a:p>
                      <a:pPr rtl="0" fontAlgn="t">
                        <a:spcBef>
                          <a:spcPts val="0"/>
                        </a:spcBef>
                        <a:spcAft>
                          <a:spcPts val="0"/>
                        </a:spcAft>
                      </a:pPr>
                      <a:r>
                        <a:rPr lang="en-US" sz="1800" dirty="0">
                          <a:effectLst/>
                          <a:latin typeface="+mn-lt"/>
                        </a:rPr>
                        <a:t>3:15pm-3:40pm</a:t>
                      </a:r>
                    </a:p>
                  </a:txBody>
                  <a:tcPr marL="63500" marR="63500" marT="63500" marB="63500"/>
                </a:tc>
                <a:tc>
                  <a:txBody>
                    <a:bodyPr/>
                    <a:lstStyle/>
                    <a:p>
                      <a:pPr>
                        <a:lnSpc>
                          <a:spcPct val="100000"/>
                        </a:lnSpc>
                      </a:pPr>
                      <a:r>
                        <a:rPr lang="en-US" sz="1800" i="0" dirty="0">
                          <a:latin typeface="+mn-lt"/>
                        </a:rPr>
                        <a:t>07</a:t>
                      </a:r>
                    </a:p>
                  </a:txBody>
                  <a:tcPr/>
                </a:tc>
                <a:tc>
                  <a:txBody>
                    <a:bodyPr/>
                    <a:lstStyle/>
                    <a:p>
                      <a:pPr>
                        <a:lnSpc>
                          <a:spcPct val="100000"/>
                        </a:lnSpc>
                      </a:pPr>
                      <a:r>
                        <a:rPr lang="en-US" sz="1800" i="0" dirty="0">
                          <a:latin typeface="+mn-lt"/>
                        </a:rPr>
                        <a:t>Refactoring</a:t>
                      </a:r>
                    </a:p>
                  </a:txBody>
                  <a:tcPr/>
                </a:tc>
                <a:tc>
                  <a:txBody>
                    <a:bodyPr/>
                    <a:lstStyle/>
                    <a:p>
                      <a:pPr>
                        <a:lnSpc>
                          <a:spcPct val="100000"/>
                        </a:lnSpc>
                      </a:pPr>
                      <a:r>
                        <a:rPr lang="en-US" sz="1800" dirty="0">
                          <a:latin typeface="+mn-lt"/>
                        </a:rPr>
                        <a:t>Anshu Dubey, ANL</a:t>
                      </a:r>
                    </a:p>
                  </a:txBody>
                  <a:tcPr/>
                </a:tc>
                <a:extLst>
                  <a:ext uri="{0D108BD9-81ED-4DB2-BD59-A6C34878D82A}">
                    <a16:rowId xmlns:a16="http://schemas.microsoft.com/office/drawing/2014/main" val="2446830301"/>
                  </a:ext>
                </a:extLst>
              </a:tr>
              <a:tr h="370840">
                <a:tc>
                  <a:txBody>
                    <a:bodyPr/>
                    <a:lstStyle/>
                    <a:p>
                      <a:pPr rtl="0" fontAlgn="t">
                        <a:spcBef>
                          <a:spcPts val="0"/>
                        </a:spcBef>
                        <a:spcAft>
                          <a:spcPts val="0"/>
                        </a:spcAft>
                      </a:pPr>
                      <a:r>
                        <a:rPr lang="en-US" sz="1800" dirty="0">
                          <a:effectLst/>
                          <a:latin typeface="+mn-lt"/>
                        </a:rPr>
                        <a:t>3:40pm-3:55pm</a:t>
                      </a:r>
                    </a:p>
                  </a:txBody>
                  <a:tcPr marL="63500" marR="63500" marT="63500" marB="63500"/>
                </a:tc>
                <a:tc>
                  <a:txBody>
                    <a:bodyPr/>
                    <a:lstStyle/>
                    <a:p>
                      <a:pPr>
                        <a:lnSpc>
                          <a:spcPct val="100000"/>
                        </a:lnSpc>
                      </a:pPr>
                      <a:r>
                        <a:rPr lang="en-US" sz="1800" i="0" dirty="0">
                          <a:latin typeface="+mn-lt"/>
                        </a:rPr>
                        <a:t>08</a:t>
                      </a:r>
                    </a:p>
                  </a:txBody>
                  <a:tcPr/>
                </a:tc>
                <a:tc>
                  <a:txBody>
                    <a:bodyPr/>
                    <a:lstStyle/>
                    <a:p>
                      <a:pPr>
                        <a:lnSpc>
                          <a:spcPct val="100000"/>
                        </a:lnSpc>
                      </a:pPr>
                      <a:r>
                        <a:rPr lang="en-US" sz="1800" i="0" dirty="0">
                          <a:latin typeface="+mn-lt"/>
                        </a:rPr>
                        <a:t>Reproducibility</a:t>
                      </a: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1746784610"/>
                  </a:ext>
                </a:extLst>
              </a:tr>
              <a:tr h="370840">
                <a:tc>
                  <a:txBody>
                    <a:bodyPr/>
                    <a:lstStyle/>
                    <a:p>
                      <a:pPr rtl="0" fontAlgn="t">
                        <a:spcBef>
                          <a:spcPts val="0"/>
                        </a:spcBef>
                        <a:spcAft>
                          <a:spcPts val="0"/>
                        </a:spcAft>
                      </a:pPr>
                      <a:r>
                        <a:rPr lang="en-US" sz="1800" dirty="0">
                          <a:effectLst/>
                          <a:latin typeface="+mn-lt"/>
                        </a:rPr>
                        <a:t>3:55pm-4:00pm</a:t>
                      </a:r>
                    </a:p>
                  </a:txBody>
                  <a:tcPr marL="63500" marR="63500" marT="63500" marB="63500"/>
                </a:tc>
                <a:tc>
                  <a:txBody>
                    <a:bodyPr/>
                    <a:lstStyle/>
                    <a:p>
                      <a:pPr>
                        <a:lnSpc>
                          <a:spcPct val="100000"/>
                        </a:lnSpc>
                      </a:pPr>
                      <a:r>
                        <a:rPr lang="en-US" sz="1800" i="0" dirty="0">
                          <a:latin typeface="+mn-lt"/>
                        </a:rPr>
                        <a:t>09</a:t>
                      </a:r>
                    </a:p>
                  </a:txBody>
                  <a:tcPr/>
                </a:tc>
                <a:tc>
                  <a:txBody>
                    <a:bodyPr/>
                    <a:lstStyle/>
                    <a:p>
                      <a:pPr>
                        <a:lnSpc>
                          <a:spcPct val="100000"/>
                        </a:lnSpc>
                      </a:pPr>
                      <a:r>
                        <a:rPr lang="en-US" sz="1800" i="0" dirty="0">
                          <a:latin typeface="+mn-lt"/>
                        </a:rPr>
                        <a:t>Summary</a:t>
                      </a:r>
                    </a:p>
                  </a:txBody>
                  <a:tcPr/>
                </a:tc>
                <a:tc>
                  <a:txBody>
                    <a:bodyPr/>
                    <a:lstStyle/>
                    <a:p>
                      <a:pPr>
                        <a:lnSpc>
                          <a:spcPct val="100000"/>
                        </a:lnSpc>
                      </a:pPr>
                      <a:r>
                        <a:rPr lang="en-US" sz="1800" dirty="0">
                          <a:latin typeface="+mn-lt"/>
                        </a:rPr>
                        <a:t>David E. Bernholdt, ORNL</a:t>
                      </a:r>
                    </a:p>
                  </a:txBody>
                  <a:tcPr/>
                </a:tc>
                <a:extLst>
                  <a:ext uri="{0D108BD9-81ED-4DB2-BD59-A6C34878D82A}">
                    <a16:rowId xmlns:a16="http://schemas.microsoft.com/office/drawing/2014/main" val="127038030"/>
                  </a:ext>
                </a:extLst>
              </a:tr>
            </a:tbl>
          </a:graphicData>
        </a:graphic>
      </p:graphicFrame>
      <p:grpSp>
        <p:nvGrpSpPr>
          <p:cNvPr id="5" name="Group 4">
            <a:extLst>
              <a:ext uri="{FF2B5EF4-FFF2-40B4-BE49-F238E27FC236}">
                <a16:creationId xmlns:a16="http://schemas.microsoft.com/office/drawing/2014/main" id="{E481C384-B67A-4E1A-9712-8751F487059D}"/>
              </a:ext>
            </a:extLst>
          </p:cNvPr>
          <p:cNvGrpSpPr/>
          <p:nvPr/>
        </p:nvGrpSpPr>
        <p:grpSpPr>
          <a:xfrm>
            <a:off x="649538" y="2122582"/>
            <a:ext cx="10909739" cy="390939"/>
            <a:chOff x="79513" y="1653208"/>
            <a:chExt cx="12029799" cy="390939"/>
          </a:xfrm>
        </p:grpSpPr>
        <p:cxnSp>
          <p:nvCxnSpPr>
            <p:cNvPr id="6" name="Straight Connector 5">
              <a:extLst>
                <a:ext uri="{FF2B5EF4-FFF2-40B4-BE49-F238E27FC236}">
                  <a16:creationId xmlns:a16="http://schemas.microsoft.com/office/drawing/2014/main" id="{81FDDF4F-CEBB-4DB2-B54C-DBAC5A6EF985}"/>
                </a:ext>
              </a:extLst>
            </p:cNvPr>
            <p:cNvCxnSpPr>
              <a:cxnSpLocks/>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7844F343-E894-4FE0-A6FA-018D93AF813D}"/>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BBFB6C66-6CBA-4D40-8622-561E8F751365}"/>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197924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Better Scientific Software tutorial, in Improving Scientific Software conference, online, 2021. DOI: </a:t>
            </a:r>
            <a:r>
              <a:rPr lang="en-US" sz="1600" b="1" dirty="0">
                <a:hlinkClick r:id="rId4"/>
              </a:rPr>
              <a:t>10.6084/m9.figshare.14256257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David Rogers,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7025304" y="5505985"/>
            <a:ext cx="3919153"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of many examples</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cost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http://schemas.microsoft.com/office/2006/metadata/properties"/>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2429</TotalTime>
  <Words>1394</Words>
  <Application>Microsoft Office PowerPoint</Application>
  <PresentationFormat>Custom</PresentationFormat>
  <Paragraphs>182</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Scientific Facilities Provide Valuable Resources</vt:lpstr>
      <vt:lpstr>High-Consequence Software-Related Scientific Failures</vt:lpstr>
      <vt:lpstr>More Subtle Impacts on Scientific Productivity</vt:lpstr>
      <vt:lpstr>Technical Debt</vt:lpstr>
      <vt:lpstr>Challenges Developing Scientific Applications Today</vt:lpstr>
      <vt:lpstr>PowerPoint Presentation</vt:lpstr>
      <vt:lpstr>Best Practices for Scientific Software Development</vt:lpstr>
      <vt:lpstr>Continual, Incremental Software Process Improvement</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448</cp:revision>
  <cp:lastPrinted>2017-11-02T18:35:01Z</cp:lastPrinted>
  <dcterms:created xsi:type="dcterms:W3CDTF">2018-11-06T17:28:56Z</dcterms:created>
  <dcterms:modified xsi:type="dcterms:W3CDTF">2021-03-21T18:40:37Z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