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8" r:id="rId6"/>
    <p:sldId id="1849" r:id="rId7"/>
    <p:sldId id="1850" r:id="rId8"/>
    <p:sldId id="1851" r:id="rId9"/>
    <p:sldId id="1846" r:id="rId10"/>
    <p:sldId id="1845" r:id="rId11"/>
    <p:sldId id="1847" r:id="rId12"/>
    <p:sldId id="185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3" autoAdjust="0"/>
    <p:restoredTop sz="96571" autoAdjust="0"/>
  </p:normalViewPr>
  <p:slideViewPr>
    <p:cSldViewPr snapToGrid="0" showGuides="1">
      <p:cViewPr varScale="1">
        <p:scale>
          <a:sx n="70" d="100"/>
          <a:sy n="70" d="100"/>
        </p:scale>
        <p:origin x="2040"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9.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hyperlink" Target="https://whova.com/portal/webapp/ecpan_202205/Agenda/2237053" TargetMode="External"/><Relationship Id="rId3" Type="http://schemas.openxmlformats.org/officeDocument/2006/relationships/hyperlink" Target="https://whova.com/portal/webapp/ecpan_202205/Agenda/2237024" TargetMode="External"/><Relationship Id="rId7" Type="http://schemas.openxmlformats.org/officeDocument/2006/relationships/hyperlink" Target="https://whova.com/portal/webapp/ecpan_202205/Agenda/2237038" TargetMode="External"/><Relationship Id="rId2" Type="http://schemas.openxmlformats.org/officeDocument/2006/relationships/hyperlink" Target="https://whova.com/portal/webapp/ecpan_202205/Logistics" TargetMode="External"/><Relationship Id="rId1" Type="http://schemas.openxmlformats.org/officeDocument/2006/relationships/slideLayout" Target="../slideLayouts/slideLayout3.xml"/><Relationship Id="rId6" Type="http://schemas.openxmlformats.org/officeDocument/2006/relationships/hyperlink" Target="https://whova.com/portal/webapp/ecpan_202205/Agenda/2237037" TargetMode="External"/><Relationship Id="rId5" Type="http://schemas.openxmlformats.org/officeDocument/2006/relationships/hyperlink" Target="https://whova.com/portal/webapp/ecpan_202205/Agenda/2263086" TargetMode="External"/><Relationship Id="rId4" Type="http://schemas.openxmlformats.org/officeDocument/2006/relationships/hyperlink" Target="https://whova.com/portal/webapp/ecpan_202205/Agenda/22370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David M. Rogers (ORNL), James M. </a:t>
            </a:r>
            <a:r>
              <a:rPr lang="en-US" sz="2000" dirty="0" err="1"/>
              <a:t>Willenbring</a:t>
            </a:r>
            <a:r>
              <a:rPr lang="en-US" sz="2000" dirty="0"/>
              <a:t> (SNL)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1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8148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228014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914400"/>
            <a:ext cx="11369809" cy="5742431"/>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latin typeface="Helvetica Neue"/>
              </a:rPr>
              <a:t>Room 125 </a:t>
            </a:r>
            <a:r>
              <a:rPr lang="en-US" sz="1800" dirty="0">
                <a:solidFill>
                  <a:srgbClr val="333333"/>
                </a:solidFill>
                <a:latin typeface="Helvetica Neue"/>
              </a:rPr>
              <a:t>in the </a:t>
            </a:r>
            <a:r>
              <a:rPr lang="en-US" sz="1800" dirty="0">
                <a:solidFill>
                  <a:srgbClr val="333333"/>
                </a:solidFill>
                <a:latin typeface="Helvetica Neue"/>
                <a:hlinkClick r:id="rId2"/>
              </a:rPr>
              <a:t>Gather.Town</a:t>
            </a:r>
            <a:r>
              <a:rPr lang="en-US" sz="1800" dirty="0">
                <a:solidFill>
                  <a:srgbClr val="333333"/>
                </a:solidFill>
                <a:latin typeface="Helvetica Neue"/>
              </a:rPr>
              <a:t> Side Meetings area (</a:t>
            </a:r>
            <a:r>
              <a:rPr lang="en-US" sz="1800" dirty="0" err="1">
                <a:solidFill>
                  <a:srgbClr val="333333"/>
                </a:solidFill>
                <a:latin typeface="Helvetica Neue"/>
              </a:rPr>
              <a:t>Whova</a:t>
            </a:r>
            <a:r>
              <a:rPr lang="en-US" sz="1800">
                <a:solidFill>
                  <a:srgbClr val="333333"/>
                </a:solidFill>
                <a:latin typeface="Helvetica Neue"/>
              </a:rPr>
              <a:t> -&gt; </a:t>
            </a:r>
            <a:r>
              <a:rPr lang="en-US" sz="1800" dirty="0">
                <a:solidFill>
                  <a:srgbClr val="333333"/>
                </a:solidFill>
                <a:latin typeface="Helvetica Neue"/>
              </a:rPr>
              <a:t>Logistics)</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Hours: 12:30pm-1:30pm Monday through Friday</a:t>
            </a:r>
            <a:endParaRPr lang="en-US" sz="1800" b="0" i="0" dirty="0">
              <a:solidFill>
                <a:srgbClr val="333333"/>
              </a:solidFill>
              <a:effectLst/>
              <a:latin typeface="Helvetica Neue"/>
            </a:endParaRPr>
          </a:p>
          <a:p>
            <a:r>
              <a:rPr lang="en-US" sz="2000" b="0" i="0" dirty="0">
                <a:solidFill>
                  <a:srgbClr val="333333"/>
                </a:solidFill>
                <a:effectLst/>
                <a:latin typeface="Helvetica Neue"/>
                <a:hlinkClick r:id="rId3"/>
              </a:rPr>
              <a:t>ECP Broader Engagement Initiative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1:00pm-3:00pm Tuesday</a:t>
            </a:r>
          </a:p>
          <a:p>
            <a:r>
              <a:rPr lang="en-US" sz="2000" b="0" i="0" dirty="0">
                <a:solidFill>
                  <a:srgbClr val="333333"/>
                </a:solidFill>
                <a:effectLst/>
                <a:latin typeface="Helvetica Neue"/>
                <a:hlinkClick r:id="rId4"/>
              </a:rPr>
              <a:t>Programming Environments Landscape at ASCR Facilities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2:00pm-3:00pm Tuesday</a:t>
            </a:r>
          </a:p>
          <a:p>
            <a:r>
              <a:rPr lang="en-US" sz="2000" dirty="0">
                <a:solidFill>
                  <a:srgbClr val="333333"/>
                </a:solidFill>
                <a:latin typeface="Helvetica Neue"/>
                <a:hlinkClick r:id="rId5"/>
              </a:rPr>
              <a:t>AD, Hardware and Integration, and Facilities Poster Session</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4:00pm-6:00pm Tuesday</a:t>
            </a:r>
          </a:p>
          <a:p>
            <a:r>
              <a:rPr lang="en-US" sz="2000" dirty="0">
                <a:solidFill>
                  <a:srgbClr val="333333"/>
                </a:solidFill>
                <a:latin typeface="Helvetica Neue"/>
                <a:hlinkClick r:id="rId6"/>
              </a:rPr>
              <a:t>Best Practices #</a:t>
            </a:r>
            <a:r>
              <a:rPr lang="en-US" sz="2000" dirty="0" err="1">
                <a:solidFill>
                  <a:srgbClr val="333333"/>
                </a:solidFill>
                <a:latin typeface="Helvetica Neue"/>
                <a:hlinkClick r:id="rId6"/>
              </a:rPr>
              <a:t>somycodewillseethefuture</a:t>
            </a:r>
            <a:r>
              <a:rPr lang="en-US" sz="2000" dirty="0">
                <a:solidFill>
                  <a:srgbClr val="333333"/>
                </a:solidFill>
                <a:latin typeface="Helvetica Neue"/>
                <a:hlinkClick r:id="rId6"/>
              </a:rPr>
              <a:t> Breakout</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1:00pm-2:00pm Wednesday</a:t>
            </a:r>
          </a:p>
          <a:p>
            <a:r>
              <a:rPr lang="en-US" sz="2000" dirty="0">
                <a:solidFill>
                  <a:srgbClr val="333333"/>
                </a:solidFill>
                <a:latin typeface="Helvetica Neue"/>
                <a:hlinkClick r:id="rId7"/>
              </a:rPr>
              <a:t>Panel on Sustainability of ECP Software and Applications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Wednesday</a:t>
            </a:r>
          </a:p>
          <a:p>
            <a:r>
              <a:rPr lang="en-US" sz="2000" dirty="0">
                <a:solidFill>
                  <a:srgbClr val="333333"/>
                </a:solidFill>
                <a:latin typeface="Helvetica Neue"/>
                <a:hlinkClick r:id="rId8"/>
              </a:rPr>
              <a:t>What Can be Learned from Applying Team of Teams Principles to the ECP Projects </a:t>
            </a:r>
            <a:r>
              <a:rPr lang="en-US" sz="2000" dirty="0" err="1">
                <a:solidFill>
                  <a:srgbClr val="333333"/>
                </a:solidFill>
                <a:latin typeface="Helvetica Neue"/>
                <a:hlinkClick r:id="rId8"/>
              </a:rPr>
              <a:t>PETSc</a:t>
            </a:r>
            <a:r>
              <a:rPr lang="en-US" sz="2000" dirty="0">
                <a:solidFill>
                  <a:srgbClr val="333333"/>
                </a:solidFill>
                <a:latin typeface="Helvetica Neue"/>
                <a:hlinkClick r:id="rId8"/>
              </a:rPr>
              <a:t>, </a:t>
            </a:r>
            <a:r>
              <a:rPr lang="en-US" sz="2000" dirty="0" err="1">
                <a:solidFill>
                  <a:srgbClr val="333333"/>
                </a:solidFill>
                <a:latin typeface="Helvetica Neue"/>
                <a:hlinkClick r:id="rId8"/>
              </a:rPr>
              <a:t>Trilinos</a:t>
            </a:r>
            <a:r>
              <a:rPr lang="en-US" sz="2000" dirty="0">
                <a:solidFill>
                  <a:srgbClr val="333333"/>
                </a:solidFill>
                <a:latin typeface="Helvetica Neue"/>
                <a:hlinkClick r:id="rId8"/>
              </a:rPr>
              <a:t>, </a:t>
            </a:r>
            <a:r>
              <a:rPr lang="en-US" sz="2000" dirty="0" err="1">
                <a:solidFill>
                  <a:srgbClr val="333333"/>
                </a:solidFill>
                <a:latin typeface="Helvetica Neue"/>
                <a:hlinkClick r:id="rId8"/>
              </a:rPr>
              <a:t>xSDK</a:t>
            </a:r>
            <a:r>
              <a:rPr lang="en-US" sz="2000" dirty="0">
                <a:solidFill>
                  <a:srgbClr val="333333"/>
                </a:solidFill>
                <a:latin typeface="Helvetica Neue"/>
                <a:hlinkClick r:id="rId8"/>
              </a:rPr>
              <a:t>, and E4S?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Thursday</a:t>
            </a:r>
          </a:p>
        </p:txBody>
      </p:sp>
    </p:spTree>
    <p:extLst>
      <p:ext uri="{BB962C8B-B14F-4D97-AF65-F5344CB8AC3E}">
        <p14:creationId xmlns:p14="http://schemas.microsoft.com/office/powerpoint/2010/main" val="282783631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5487</TotalTime>
  <Words>1039</Words>
  <Application>Microsoft Macintosh PowerPoint</Application>
  <PresentationFormat>Custom</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220</cp:revision>
  <cp:lastPrinted>2017-11-02T18:35:01Z</cp:lastPrinted>
  <dcterms:created xsi:type="dcterms:W3CDTF">2018-11-06T17:28:56Z</dcterms:created>
  <dcterms:modified xsi:type="dcterms:W3CDTF">2022-04-28T16:35:48Z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