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35" r:id="rId4"/>
  </p:sldMasterIdLst>
  <p:notesMasterIdLst>
    <p:notesMasterId r:id="rId6"/>
  </p:notesMasterIdLst>
  <p:handoutMasterIdLst>
    <p:handoutMasterId r:id="rId7"/>
  </p:handoutMasterIdLst>
  <p:sldIdLst>
    <p:sldId id="261" r:id="rId5"/>
  </p:sldIdLst>
  <p:sldSz cx="12188825" cy="6858000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888" userDrawn="1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9C2F"/>
    <a:srgbClr val="C59C27"/>
    <a:srgbClr val="D13940"/>
    <a:srgbClr val="EF9A1A"/>
    <a:srgbClr val="907262"/>
    <a:srgbClr val="B3CD1F"/>
    <a:srgbClr val="43B1E5"/>
    <a:srgbClr val="00B8BB"/>
    <a:srgbClr val="426FB6"/>
    <a:srgbClr val="13AA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89" autoAdjust="0"/>
    <p:restoredTop sz="96571" autoAdjust="0"/>
  </p:normalViewPr>
  <p:slideViewPr>
    <p:cSldViewPr snapToGrid="0" showGuides="1">
      <p:cViewPr varScale="1">
        <p:scale>
          <a:sx n="112" d="100"/>
          <a:sy n="112" d="100"/>
        </p:scale>
        <p:origin x="1136" y="192"/>
      </p:cViewPr>
      <p:guideLst>
        <p:guide orient="horz" pos="888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55" d="100"/>
          <a:sy n="55" d="100"/>
        </p:scale>
        <p:origin x="-1472" y="-6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842F42-2CE9-4E35-95C1-410DC08A50B1}" type="datetimeFigureOut">
              <a:rPr lang="en-US" smtClean="0"/>
              <a:t>5/8/22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F2E89A-4FDF-4617-8DDF-BE2769EE8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2619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82904-F315-4730-8D91-37D99E141A6F}" type="datetimeFigureOut">
              <a:rPr lang="en-US" smtClean="0"/>
              <a:t>5/8/22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4425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E672D7-8E2D-4611-973D-F4591A707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357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4.png"/><Relationship Id="rId7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microsoft.com/office/2007/relationships/hdphoto" Target="../media/hdphoto1.wdp"/><Relationship Id="rId9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E2177C6-060C-4445-8C10-ADA6D3CE5F74}"/>
              </a:ext>
            </a:extLst>
          </p:cNvPr>
          <p:cNvSpPr/>
          <p:nvPr userDrawn="1"/>
        </p:nvSpPr>
        <p:spPr>
          <a:xfrm>
            <a:off x="0" y="6186396"/>
            <a:ext cx="12188825" cy="67160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864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r>
              <a:rPr lang="en-US" sz="1600" dirty="0">
                <a:ln>
                  <a:noFill/>
                </a:ln>
                <a:solidFill>
                  <a:schemeClr val="bg1"/>
                </a:solidFill>
              </a:rPr>
              <a:t>exascaleproject.org</a:t>
            </a:r>
          </a:p>
        </p:txBody>
      </p:sp>
      <p:sp>
        <p:nvSpPr>
          <p:cNvPr id="22" name="Rectangle 21"/>
          <p:cNvSpPr/>
          <p:nvPr userDrawn="1"/>
        </p:nvSpPr>
        <p:spPr>
          <a:xfrm>
            <a:off x="8305800" y="5921829"/>
            <a:ext cx="3883025" cy="936171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3177633" y="503144"/>
            <a:ext cx="8292316" cy="1030930"/>
          </a:xfrm>
        </p:spPr>
        <p:txBody>
          <a:bodyPr anchor="b"/>
          <a:lstStyle>
            <a:lvl1pPr algn="l">
              <a:defRPr sz="32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3177632" y="2085962"/>
            <a:ext cx="8292317" cy="2855300"/>
          </a:xfrm>
        </p:spPr>
        <p:txBody>
          <a:bodyPr lIns="109728"/>
          <a:lstStyle>
            <a:lvl1pPr marL="0" indent="0" algn="l">
              <a:buNone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639" y="483164"/>
            <a:ext cx="2050840" cy="93549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9921" y="6322747"/>
            <a:ext cx="2409477" cy="40100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70693"/>
          <a:stretch/>
        </p:blipFill>
        <p:spPr>
          <a:xfrm>
            <a:off x="10204521" y="6307740"/>
            <a:ext cx="1367541" cy="428915"/>
          </a:xfrm>
          <a:prstGeom prst="rect">
            <a:avLst/>
          </a:prstGeom>
        </p:spPr>
      </p:pic>
      <p:pic>
        <p:nvPicPr>
          <p:cNvPr id="8" name="Picture 7" descr="A picture containing shape&#10;&#10;Description automatically generated">
            <a:extLst>
              <a:ext uri="{FF2B5EF4-FFF2-40B4-BE49-F238E27FC236}">
                <a16:creationId xmlns:a16="http://schemas.microsoft.com/office/drawing/2014/main" id="{C432A180-7341-4E28-8C2B-73F9AB53D13F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10" y="1848659"/>
            <a:ext cx="2108499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26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E2177C6-060C-4445-8C10-ADA6D3CE5F74}"/>
              </a:ext>
            </a:extLst>
          </p:cNvPr>
          <p:cNvSpPr/>
          <p:nvPr userDrawn="1"/>
        </p:nvSpPr>
        <p:spPr>
          <a:xfrm>
            <a:off x="0" y="6186396"/>
            <a:ext cx="12188825" cy="67160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864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r>
              <a:rPr lang="en-US" sz="1600" dirty="0">
                <a:ln>
                  <a:noFill/>
                </a:ln>
                <a:solidFill>
                  <a:schemeClr val="bg1"/>
                </a:solidFill>
              </a:rPr>
              <a:t>exascaleproject.org</a:t>
            </a:r>
          </a:p>
        </p:txBody>
      </p:sp>
      <p:sp>
        <p:nvSpPr>
          <p:cNvPr id="22" name="Rectangle 21"/>
          <p:cNvSpPr/>
          <p:nvPr userDrawn="1"/>
        </p:nvSpPr>
        <p:spPr>
          <a:xfrm>
            <a:off x="8305800" y="5921829"/>
            <a:ext cx="3883025" cy="936171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3177633" y="503144"/>
            <a:ext cx="8292316" cy="1030930"/>
          </a:xfrm>
        </p:spPr>
        <p:txBody>
          <a:bodyPr anchor="b"/>
          <a:lstStyle>
            <a:lvl1pPr algn="l">
              <a:defRPr sz="32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3177632" y="2085962"/>
            <a:ext cx="8292317" cy="2855300"/>
          </a:xfrm>
        </p:spPr>
        <p:txBody>
          <a:bodyPr lIns="109728"/>
          <a:lstStyle>
            <a:lvl1pPr marL="0" indent="0" algn="l">
              <a:buNone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749" y="483164"/>
            <a:ext cx="2050840" cy="93549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9921" y="6322747"/>
            <a:ext cx="2409477" cy="40100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70693"/>
          <a:stretch/>
        </p:blipFill>
        <p:spPr>
          <a:xfrm>
            <a:off x="10204521" y="6307740"/>
            <a:ext cx="1367541" cy="428915"/>
          </a:xfrm>
          <a:prstGeom prst="rect">
            <a:avLst/>
          </a:prstGeom>
        </p:spPr>
      </p:pic>
      <p:pic>
        <p:nvPicPr>
          <p:cNvPr id="8" name="Picture 7" descr="A picture containing shape&#10;&#10;Description automatically generated">
            <a:extLst>
              <a:ext uri="{FF2B5EF4-FFF2-40B4-BE49-F238E27FC236}">
                <a16:creationId xmlns:a16="http://schemas.microsoft.com/office/drawing/2014/main" id="{C432A180-7341-4E28-8C2B-73F9AB53D13F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20" y="1848659"/>
            <a:ext cx="2108499" cy="914400"/>
          </a:xfrm>
          <a:prstGeom prst="rect">
            <a:avLst/>
          </a:prstGeom>
        </p:spPr>
      </p:pic>
      <p:pic>
        <p:nvPicPr>
          <p:cNvPr id="13" name="Picture 2" descr="https://licensebuttons.net/l/by/4.0/88x31.png">
            <a:extLst>
              <a:ext uri="{FF2B5EF4-FFF2-40B4-BE49-F238E27FC236}">
                <a16:creationId xmlns:a16="http://schemas.microsoft.com/office/drawing/2014/main" id="{FAFD7D99-41CA-4FD0-9396-9C5659F2204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069" y="5841262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D022D1C-99FF-490C-8690-D8081D33C0AF}"/>
              </a:ext>
            </a:extLst>
          </p:cNvPr>
          <p:cNvSpPr txBox="1"/>
          <p:nvPr userDrawn="1"/>
        </p:nvSpPr>
        <p:spPr>
          <a:xfrm>
            <a:off x="1810964" y="5776533"/>
            <a:ext cx="117111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/>
              <a:t>See slide 2 for license details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554CDC7-44CF-4751-9869-0265C8E01840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211" y="3189686"/>
            <a:ext cx="2109916" cy="905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228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2473" cy="9144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5760" y="1737360"/>
            <a:ext cx="11369809" cy="404777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82725" indent="-222250"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level0.4	</a:t>
            </a:r>
          </a:p>
        </p:txBody>
      </p:sp>
    </p:spTree>
    <p:extLst>
      <p:ext uri="{BB962C8B-B14F-4D97-AF65-F5344CB8AC3E}">
        <p14:creationId xmlns:p14="http://schemas.microsoft.com/office/powerpoint/2010/main" val="1209220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5136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737360"/>
            <a:ext cx="5588582" cy="821190"/>
          </a:xfr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b"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558550"/>
            <a:ext cx="5588582" cy="3373229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a:ln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1482725" indent="-222250"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914" y="1737360"/>
            <a:ext cx="5531934" cy="821190"/>
          </a:xfr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b"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8914" y="2558550"/>
            <a:ext cx="5531934" cy="3373229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a:ln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1482725" indent="-2222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864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7465488" cy="810738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48056" y="1316736"/>
            <a:ext cx="5605272" cy="347472"/>
          </a:xfrm>
          <a:solidFill>
            <a:schemeClr val="accent3"/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48056" y="1655064"/>
            <a:ext cx="5605272" cy="1316736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accent3"/>
                </a:gs>
              </a:gsLst>
              <a:lin ang="16200000" scaled="1"/>
              <a:tileRect/>
            </a:gradFill>
          </a:ln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53912" y="1316736"/>
            <a:ext cx="5605272" cy="347472"/>
          </a:xfrm>
          <a:solidFill>
            <a:schemeClr val="accent3"/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53912" y="1655064"/>
            <a:ext cx="5605272" cy="1316736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accent3"/>
                </a:gs>
              </a:gsLst>
              <a:lin ang="16200000" scaled="1"/>
              <a:tileRect/>
            </a:gradFill>
          </a:ln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AC1494F-06BF-478E-BCF5-6FCC755EF91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7675" y="3438144"/>
            <a:ext cx="5605463" cy="338138"/>
          </a:xfrm>
          <a:solidFill>
            <a:schemeClr val="accent3"/>
          </a:solidFill>
          <a:ln w="1905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800" b="0" smtClean="0">
                <a:solidFill>
                  <a:schemeClr val="bg1"/>
                </a:solidFill>
              </a:defRPr>
            </a:lvl1pPr>
            <a:lvl2pPr>
              <a:defRPr lang="en-US" b="1" smtClean="0">
                <a:solidFill>
                  <a:schemeClr val="bg1"/>
                </a:solidFill>
              </a:defRPr>
            </a:lvl2pPr>
            <a:lvl3pPr>
              <a:defRPr lang="en-US" b="1" smtClean="0">
                <a:solidFill>
                  <a:schemeClr val="bg1"/>
                </a:solidFill>
              </a:defRPr>
            </a:lvl3pPr>
            <a:lvl4pPr>
              <a:defRPr lang="en-US" b="1" smtClean="0">
                <a:solidFill>
                  <a:schemeClr val="bg1"/>
                </a:solidFill>
              </a:defRPr>
            </a:lvl4pPr>
            <a:lvl5pPr>
              <a:defRPr lang="en-US" b="1">
                <a:solidFill>
                  <a:schemeClr val="bg1"/>
                </a:solidFill>
              </a:defRPr>
            </a:lvl5pPr>
          </a:lstStyle>
          <a:p>
            <a:pPr marL="230188" lvl="0" indent="-230188"/>
            <a:r>
              <a:rPr lang="en-US" dirty="0"/>
              <a:t>Click to edit Master text styles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E13F5F8-5DA4-4A7D-94FF-19BFEBF090F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3150" y="3438144"/>
            <a:ext cx="5605463" cy="338138"/>
          </a:xfrm>
          <a:solidFill>
            <a:schemeClr val="accent3"/>
          </a:solidFill>
          <a:ln w="1905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800" b="0" smtClean="0">
                <a:solidFill>
                  <a:schemeClr val="bg1"/>
                </a:solidFill>
              </a:defRPr>
            </a:lvl1pPr>
            <a:lvl2pPr>
              <a:defRPr lang="en-US" b="1" smtClean="0">
                <a:solidFill>
                  <a:schemeClr val="bg1"/>
                </a:solidFill>
              </a:defRPr>
            </a:lvl2pPr>
            <a:lvl3pPr>
              <a:defRPr lang="en-US" b="1" smtClean="0">
                <a:solidFill>
                  <a:schemeClr val="bg1"/>
                </a:solidFill>
              </a:defRPr>
            </a:lvl3pPr>
            <a:lvl4pPr>
              <a:defRPr lang="en-US" b="1" smtClean="0">
                <a:solidFill>
                  <a:schemeClr val="bg1"/>
                </a:solidFill>
              </a:defRPr>
            </a:lvl4pPr>
            <a:lvl5pPr>
              <a:defRPr lang="en-US" b="1">
                <a:solidFill>
                  <a:schemeClr val="bg1"/>
                </a:solidFill>
              </a:defRPr>
            </a:lvl5pPr>
          </a:lstStyle>
          <a:p>
            <a:pPr marL="230188" lvl="0" indent="-230188"/>
            <a:r>
              <a:rPr lang="en-US" dirty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11508C29-BEAF-4D1B-85C7-62D86B9A99F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47675" y="3776472"/>
            <a:ext cx="5605463" cy="1316736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accent3"/>
                </a:gs>
              </a:gsLst>
              <a:lin ang="16200000" scaled="1"/>
              <a:tileRect/>
            </a:gra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US"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A42C277-CD07-4855-BE2B-F5804018E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53150" y="3776472"/>
            <a:ext cx="5605463" cy="1316736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accent3"/>
                </a:gs>
              </a:gsLst>
              <a:lin ang="16200000" scaled="1"/>
              <a:tileRect/>
            </a:gra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US"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75463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5136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109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5136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867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65760" y="411480"/>
            <a:ext cx="11376442" cy="846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65760" y="1737360"/>
            <a:ext cx="11376442" cy="4040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1160" y="6185919"/>
            <a:ext cx="1971212" cy="533060"/>
          </a:xfrm>
          <a:prstGeom prst="rect">
            <a:avLst/>
          </a:prstGeom>
        </p:spPr>
      </p:pic>
      <p:sp>
        <p:nvSpPr>
          <p:cNvPr id="8" name="Rectangle 256"/>
          <p:cNvSpPr txBox="1">
            <a:spLocks noChangeArrowheads="1"/>
          </p:cNvSpPr>
          <p:nvPr userDrawn="1"/>
        </p:nvSpPr>
        <p:spPr>
          <a:xfrm>
            <a:off x="363828" y="6477000"/>
            <a:ext cx="3315547" cy="182562"/>
          </a:xfrm>
          <a:prstGeom prst="rect">
            <a:avLst/>
          </a:prstGeom>
          <a:ln/>
        </p:spPr>
        <p:txBody>
          <a:bodyPr anchor="ctr"/>
          <a:lstStyle/>
          <a:p>
            <a:pPr algn="l"/>
            <a:r>
              <a:rPr lang="en-US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9" name="Rectangle 6"/>
          <p:cNvSpPr>
            <a:spLocks noChangeArrowheads="1"/>
          </p:cNvSpPr>
          <p:nvPr userDrawn="1"/>
        </p:nvSpPr>
        <p:spPr bwMode="auto">
          <a:xfrm flipH="1">
            <a:off x="163374" y="6513051"/>
            <a:ext cx="515635" cy="146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l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1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 algn="l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1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2A4943B8-0F89-4A94-B130-A128F45E57C4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6050" y="6114121"/>
            <a:ext cx="1560289" cy="676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848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1" r:id="rId2"/>
    <p:sldLayoutId id="2147483937" r:id="rId3"/>
    <p:sldLayoutId id="2147483939" r:id="rId4"/>
    <p:sldLayoutId id="2147483950" r:id="rId5"/>
    <p:sldLayoutId id="2147483940" r:id="rId6"/>
    <p:sldLayoutId id="2147483941" r:id="rId7"/>
  </p:sldLayoutIdLst>
  <p:hf hdr="0" ftr="0" dt="0"/>
  <p:txStyles>
    <p:titleStyle>
      <a:lvl1pPr marL="0" indent="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 kern="1200" baseline="0">
          <a:solidFill>
            <a:schemeClr val="tx1"/>
          </a:solidFill>
          <a:latin typeface="+mn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9pPr>
    </p:titleStyle>
    <p:bodyStyle>
      <a:lvl1pPr marL="230188" indent="-230188" algn="l" rtl="0" eaLnBrk="1" fontAlgn="base" hangingPunct="1">
        <a:lnSpc>
          <a:spcPct val="90000"/>
        </a:lnSpc>
        <a:spcBef>
          <a:spcPts val="1400"/>
        </a:spcBef>
        <a:spcAft>
          <a:spcPct val="0"/>
        </a:spcAft>
        <a:buClr>
          <a:schemeClr val="tx1"/>
        </a:buClr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5475" indent="-279400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018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44588" indent="-1730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82725" indent="-222250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tx1"/>
        </a:buClr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bssw-tutorial.github.io/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756EE-C2D9-4E52-B0B6-3C831FD6A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175" y="160020"/>
            <a:ext cx="11372473" cy="914400"/>
          </a:xfrm>
        </p:spPr>
        <p:txBody>
          <a:bodyPr/>
          <a:lstStyle/>
          <a:p>
            <a:r>
              <a:rPr lang="en-US" dirty="0"/>
              <a:t>Agenda 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99D13FB2-5BF8-4AC0-A13D-ECB8E230F5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297985"/>
              </p:ext>
            </p:extLst>
          </p:nvPr>
        </p:nvGraphicFramePr>
        <p:xfrm>
          <a:off x="365759" y="836121"/>
          <a:ext cx="11372473" cy="524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653">
                  <a:extLst>
                    <a:ext uri="{9D8B030D-6E8A-4147-A177-3AD203B41FA5}">
                      <a16:colId xmlns:a16="http://schemas.microsoft.com/office/drawing/2014/main" val="41390910"/>
                    </a:ext>
                  </a:extLst>
                </a:gridCol>
                <a:gridCol w="1059443">
                  <a:extLst>
                    <a:ext uri="{9D8B030D-6E8A-4147-A177-3AD203B41FA5}">
                      <a16:colId xmlns:a16="http://schemas.microsoft.com/office/drawing/2014/main" val="2968622667"/>
                    </a:ext>
                  </a:extLst>
                </a:gridCol>
                <a:gridCol w="5757567">
                  <a:extLst>
                    <a:ext uri="{9D8B030D-6E8A-4147-A177-3AD203B41FA5}">
                      <a16:colId xmlns:a16="http://schemas.microsoft.com/office/drawing/2014/main" val="1261297711"/>
                    </a:ext>
                  </a:extLst>
                </a:gridCol>
                <a:gridCol w="3079810">
                  <a:extLst>
                    <a:ext uri="{9D8B030D-6E8A-4147-A177-3AD203B41FA5}">
                      <a16:colId xmlns:a16="http://schemas.microsoft.com/office/drawing/2014/main" val="3622604584"/>
                    </a:ext>
                  </a:extLst>
                </a:gridCol>
              </a:tblGrid>
              <a:tr h="676863"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effectLst/>
                        </a:rPr>
                        <a:t>Time (CEST)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effectLst/>
                        </a:rPr>
                        <a:t>Module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Title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Presenter</a:t>
                      </a:r>
                    </a:p>
                  </a:txBody>
                  <a:tcPr marL="114300" marR="114300" marT="76200" marB="76200" anchor="ctr"/>
                </a:tc>
                <a:extLst>
                  <a:ext uri="{0D108BD9-81ED-4DB2-BD59-A6C34878D82A}">
                    <a16:rowId xmlns:a16="http://schemas.microsoft.com/office/drawing/2014/main" val="2098024418"/>
                  </a:ext>
                </a:extLst>
              </a:tr>
              <a:tr h="412004"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effectLst/>
                        </a:rPr>
                        <a:t>2:00 PM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Introduction and Setup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effectLst/>
                        </a:rPr>
                        <a:t>Anshu</a:t>
                      </a:r>
                      <a:r>
                        <a:rPr lang="en-US" sz="1800" dirty="0">
                          <a:effectLst/>
                        </a:rPr>
                        <a:t> Dubey(ANL)</a:t>
                      </a:r>
                    </a:p>
                  </a:txBody>
                  <a:tcPr marL="114300" marR="114300" marT="76200" marB="76200" anchor="ctr"/>
                </a:tc>
                <a:extLst>
                  <a:ext uri="{0D108BD9-81ED-4DB2-BD59-A6C34878D82A}">
                    <a16:rowId xmlns:a16="http://schemas.microsoft.com/office/drawing/2014/main" val="1735798684"/>
                  </a:ext>
                </a:extLst>
              </a:tr>
              <a:tr h="676863"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effectLst/>
                        </a:rPr>
                        <a:t>2:10 PM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Motivation and Overview of Best Practices in HPC Software Development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effectLst/>
                        </a:rPr>
                        <a:t>Anshu</a:t>
                      </a:r>
                      <a:r>
                        <a:rPr lang="en-US" sz="1800" dirty="0">
                          <a:effectLst/>
                        </a:rPr>
                        <a:t> Dubey(ANL)</a:t>
                      </a:r>
                    </a:p>
                  </a:txBody>
                  <a:tcPr marL="114300" marR="114300" marT="76200" marB="76200" anchor="ctr"/>
                </a:tc>
                <a:extLst>
                  <a:ext uri="{0D108BD9-81ED-4DB2-BD59-A6C34878D82A}">
                    <a16:rowId xmlns:a16="http://schemas.microsoft.com/office/drawing/2014/main" val="4095277928"/>
                  </a:ext>
                </a:extLst>
              </a:tr>
              <a:tr h="412004"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effectLst/>
                        </a:rPr>
                        <a:t>2:30 PM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Agile Methodologies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Greg Watson (ORNL)</a:t>
                      </a:r>
                    </a:p>
                  </a:txBody>
                  <a:tcPr marL="114300" marR="114300" marT="76200" marB="76200" anchor="ctr"/>
                </a:tc>
                <a:extLst>
                  <a:ext uri="{0D108BD9-81ED-4DB2-BD59-A6C34878D82A}">
                    <a16:rowId xmlns:a16="http://schemas.microsoft.com/office/drawing/2014/main" val="763903436"/>
                  </a:ext>
                </a:extLst>
              </a:tr>
              <a:tr h="412004"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effectLst/>
                        </a:rPr>
                        <a:t>3:00 PM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effectLst/>
                        </a:rPr>
                        <a:t>3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sz="1800" i="0" dirty="0">
                          <a:effectLst/>
                        </a:rPr>
                        <a:t>Git Workflows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Greg Watson (ORNL)</a:t>
                      </a:r>
                    </a:p>
                  </a:txBody>
                  <a:tcPr marL="114300" marR="114300" marT="76200" marB="76200" anchor="ctr"/>
                </a:tc>
                <a:extLst>
                  <a:ext uri="{0D108BD9-81ED-4DB2-BD59-A6C34878D82A}">
                    <a16:rowId xmlns:a16="http://schemas.microsoft.com/office/drawing/2014/main" val="1954771440"/>
                  </a:ext>
                </a:extLst>
              </a:tr>
              <a:tr h="412004"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effectLst/>
                        </a:rPr>
                        <a:t>3:30 PM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effectLst/>
                        </a:rPr>
                        <a:t>4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Software Design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effectLst/>
                        </a:rPr>
                        <a:t>Anshu</a:t>
                      </a:r>
                      <a:r>
                        <a:rPr lang="en-US" sz="1800" dirty="0">
                          <a:effectLst/>
                        </a:rPr>
                        <a:t> Dubey (ANL)</a:t>
                      </a:r>
                    </a:p>
                  </a:txBody>
                  <a:tcPr marL="114300" marR="114300" marT="76200" marB="76200" anchor="ctr"/>
                </a:tc>
                <a:extLst>
                  <a:ext uri="{0D108BD9-81ED-4DB2-BD59-A6C34878D82A}">
                    <a16:rowId xmlns:a16="http://schemas.microsoft.com/office/drawing/2014/main" val="746396693"/>
                  </a:ext>
                </a:extLst>
              </a:tr>
              <a:tr h="412004"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effectLst/>
                        </a:rPr>
                        <a:t>4:00 PM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pPr algn="r"/>
                      <a:endParaRPr lang="en-US" sz="1800" dirty="0">
                        <a:effectLst/>
                      </a:endParaRP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sz="1800" i="1" dirty="0">
                          <a:effectLst/>
                        </a:rPr>
                        <a:t>Break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effectLst/>
                      </a:endParaRPr>
                    </a:p>
                  </a:txBody>
                  <a:tcPr marL="114300" marR="114300" marT="76200" marB="76200" anchor="ctr"/>
                </a:tc>
                <a:extLst>
                  <a:ext uri="{0D108BD9-81ED-4DB2-BD59-A6C34878D82A}">
                    <a16:rowId xmlns:a16="http://schemas.microsoft.com/office/drawing/2014/main" val="1592907298"/>
                  </a:ext>
                </a:extLst>
              </a:tr>
              <a:tr h="412004"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effectLst/>
                        </a:rPr>
                        <a:t>4:30 PM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effectLst/>
                        </a:rPr>
                        <a:t>5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Reproducibility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Greg Watson(ORNL)</a:t>
                      </a:r>
                    </a:p>
                  </a:txBody>
                  <a:tcPr marL="114300" marR="114300" marT="76200" marB="76200" anchor="ctr"/>
                </a:tc>
                <a:extLst>
                  <a:ext uri="{0D108BD9-81ED-4DB2-BD59-A6C34878D82A}">
                    <a16:rowId xmlns:a16="http://schemas.microsoft.com/office/drawing/2014/main" val="110245607"/>
                  </a:ext>
                </a:extLst>
              </a:tr>
              <a:tr h="412004"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effectLst/>
                        </a:rPr>
                        <a:t>5:00 PM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effectLst/>
                        </a:rPr>
                        <a:t>6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Software Testing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Greg Watson (ORNL)</a:t>
                      </a:r>
                    </a:p>
                  </a:txBody>
                  <a:tcPr marL="114300" marR="114300" marT="76200" marB="76200" anchor="ctr"/>
                </a:tc>
                <a:extLst>
                  <a:ext uri="{0D108BD9-81ED-4DB2-BD59-A6C34878D82A}">
                    <a16:rowId xmlns:a16="http://schemas.microsoft.com/office/drawing/2014/main" val="1951011699"/>
                  </a:ext>
                </a:extLst>
              </a:tr>
              <a:tr h="412004"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effectLst/>
                        </a:rPr>
                        <a:t>5:40 PM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effectLst/>
                        </a:rPr>
                        <a:t>7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Summary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effectLst/>
                        </a:rPr>
                        <a:t>Anshu</a:t>
                      </a:r>
                      <a:r>
                        <a:rPr lang="en-US" sz="1800" dirty="0">
                          <a:effectLst/>
                        </a:rPr>
                        <a:t> Dubey (ANL)</a:t>
                      </a:r>
                    </a:p>
                  </a:txBody>
                  <a:tcPr marL="114300" marR="114300" marT="76200" marB="76200" anchor="ctr"/>
                </a:tc>
                <a:extLst>
                  <a:ext uri="{0D108BD9-81ED-4DB2-BD59-A6C34878D82A}">
                    <a16:rowId xmlns:a16="http://schemas.microsoft.com/office/drawing/2014/main" val="2677893716"/>
                  </a:ext>
                </a:extLst>
              </a:tr>
              <a:tr h="412004">
                <a:tc>
                  <a:txBody>
                    <a:bodyPr/>
                    <a:lstStyle/>
                    <a:p>
                      <a:pPr algn="r"/>
                      <a:r>
                        <a:rPr lang="en-US" sz="1800">
                          <a:effectLst/>
                        </a:rPr>
                        <a:t>5:50 </a:t>
                      </a:r>
                      <a:r>
                        <a:rPr lang="en-US" sz="1800" dirty="0">
                          <a:effectLst/>
                        </a:rPr>
                        <a:t>PM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pPr algn="r"/>
                      <a:endParaRPr lang="en-US" sz="1800" dirty="0">
                        <a:effectLst/>
                      </a:endParaRP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sz="1800" i="1">
                          <a:effectLst/>
                        </a:rPr>
                        <a:t>Q</a:t>
                      </a:r>
                      <a:r>
                        <a:rPr lang="en-US" sz="1800" i="1" dirty="0">
                          <a:effectLst/>
                        </a:rPr>
                        <a:t>&amp;A</a:t>
                      </a:r>
                      <a:endParaRPr lang="en-US" sz="1800" dirty="0">
                        <a:effectLst/>
                      </a:endParaRP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68888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2C67F121-FA5A-4323-B777-FC3438185944}"/>
              </a:ext>
            </a:extLst>
          </p:cNvPr>
          <p:cNvSpPr txBox="1"/>
          <p:nvPr/>
        </p:nvSpPr>
        <p:spPr>
          <a:xfrm>
            <a:off x="4537710" y="45720"/>
            <a:ext cx="765111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dirty="0"/>
              <a:t>The agenda is also available on the tutorial web page.  Visit </a:t>
            </a:r>
            <a:r>
              <a:rPr lang="en-US" b="1" dirty="0">
                <a:hlinkClick r:id="rId2"/>
              </a:rPr>
              <a:t>https://bssw-tutorial.github.io</a:t>
            </a:r>
            <a:r>
              <a:rPr lang="en-US" b="1" dirty="0"/>
              <a:t> </a:t>
            </a:r>
            <a:r>
              <a:rPr lang="en-US" dirty="0"/>
              <a:t>and click on the link for today’s tutorial</a:t>
            </a:r>
          </a:p>
        </p:txBody>
      </p:sp>
    </p:spTree>
    <p:extLst>
      <p:ext uri="{BB962C8B-B14F-4D97-AF65-F5344CB8AC3E}">
        <p14:creationId xmlns:p14="http://schemas.microsoft.com/office/powerpoint/2010/main" val="19783333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s (Wide Screen)">
  <a:themeElements>
    <a:clrScheme name="ECP 171103 final">
      <a:dk1>
        <a:sysClr val="windowText" lastClr="000000"/>
      </a:dk1>
      <a:lt1>
        <a:sysClr val="window" lastClr="FFFFFF"/>
      </a:lt1>
      <a:dk2>
        <a:srgbClr val="266093"/>
      </a:dk2>
      <a:lt2>
        <a:srgbClr val="FFFFFF"/>
      </a:lt2>
      <a:accent1>
        <a:srgbClr val="2A75BB"/>
      </a:accent1>
      <a:accent2>
        <a:srgbClr val="84B641"/>
      </a:accent2>
      <a:accent3>
        <a:srgbClr val="43B1E5"/>
      </a:accent3>
      <a:accent4>
        <a:srgbClr val="D13940"/>
      </a:accent4>
      <a:accent5>
        <a:srgbClr val="C39C2F"/>
      </a:accent5>
      <a:accent6>
        <a:srgbClr val="7F7F7F"/>
      </a:accent6>
      <a:hlink>
        <a:srgbClr val="A03123"/>
      </a:hlink>
      <a:folHlink>
        <a:srgbClr val="0000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</a:spPr>
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 sz="2000" dirty="0">
            <a:solidFill>
              <a:schemeClr val="bg1"/>
            </a:solidFill>
          </a:defRPr>
        </a:defPPr>
      </a:lstStyle>
    </a:spDef>
    <a:txDef>
      <a:spPr>
        <a:noFill/>
      </a:spPr>
      <a:bodyPr wrap="square" lIns="118872" tIns="91440" rIns="118872" bIns="91440" rtlCol="0" anchor="ctr" anchorCtr="0">
        <a:spAutoFit/>
      </a:bodyPr>
      <a:lstStyle>
        <a:defPPr algn="l">
          <a:lnSpc>
            <a:spcPct val="90000"/>
          </a:lnSpc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ECP_PowerPointTemplate-v1.0_20171106" id="{82BFD86B-8FF4-4B2C-AD68-5655622D7E2C}" vid="{C92328A0-5FA1-40E2-AE72-E588ED49ADD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65464437F680748A68B85EB6594EA7D" ma:contentTypeVersion="0" ma:contentTypeDescription="Create a new document." ma:contentTypeScope="" ma:versionID="fe3f4dd58d5914c51cfc6deaa8ad845c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9E20559-B232-4371-8690-E3D8007EDB8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8DB7DEB-074E-4EE8-9B6E-FD277323109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A50EC660-24D0-43A0-AE5E-E274115E726B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ECP_PowerPoint_Template-v1.0_20171106</Template>
  <TotalTime>2431</TotalTime>
  <Words>130</Words>
  <Application>Microsoft Macintosh PowerPoint</Application>
  <PresentationFormat>Custom</PresentationFormat>
  <Paragraphs>42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Arial Black</vt:lpstr>
      <vt:lpstr>Calibri</vt:lpstr>
      <vt:lpstr>Presentations (Wide Screen)</vt:lpstr>
      <vt:lpstr>Agenda </vt:lpstr>
    </vt:vector>
  </TitlesOfParts>
  <Company>ORNL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Challenges of Exascale Computing</dc:title>
  <dc:creator>Bernholdt, David E.</dc:creator>
  <cp:lastModifiedBy>Microsoft Office User</cp:lastModifiedBy>
  <cp:revision>244</cp:revision>
  <cp:lastPrinted>2017-11-02T18:35:01Z</cp:lastPrinted>
  <dcterms:created xsi:type="dcterms:W3CDTF">2018-11-06T17:28:56Z</dcterms:created>
  <dcterms:modified xsi:type="dcterms:W3CDTF">2022-05-08T19:28:24Z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0x010100565464437F680748A68B85EB6594EA7D</vt:lpwstr>
  </property>
</Properties>
</file>