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3"/>
  </p:notesMasterIdLst>
  <p:handoutMasterIdLst>
    <p:handoutMasterId r:id="rId34"/>
  </p:handoutMasterIdLst>
  <p:sldIdLst>
    <p:sldId id="318" r:id="rId5"/>
    <p:sldId id="320" r:id="rId6"/>
    <p:sldId id="615" r:id="rId7"/>
    <p:sldId id="669" r:id="rId8"/>
    <p:sldId id="670" r:id="rId9"/>
    <p:sldId id="618" r:id="rId10"/>
    <p:sldId id="640" r:id="rId11"/>
    <p:sldId id="641" r:id="rId12"/>
    <p:sldId id="603" r:id="rId13"/>
    <p:sldId id="604" r:id="rId14"/>
    <p:sldId id="607" r:id="rId15"/>
    <p:sldId id="608" r:id="rId16"/>
    <p:sldId id="601" r:id="rId17"/>
    <p:sldId id="642" r:id="rId18"/>
    <p:sldId id="638" r:id="rId19"/>
    <p:sldId id="660" r:id="rId20"/>
    <p:sldId id="661" r:id="rId21"/>
    <p:sldId id="662" r:id="rId22"/>
    <p:sldId id="626" r:id="rId23"/>
    <p:sldId id="664" r:id="rId24"/>
    <p:sldId id="548" r:id="rId25"/>
    <p:sldId id="627" r:id="rId26"/>
    <p:sldId id="635" r:id="rId27"/>
    <p:sldId id="666" r:id="rId28"/>
    <p:sldId id="667" r:id="rId29"/>
    <p:sldId id="671" r:id="rId30"/>
    <p:sldId id="672" r:id="rId31"/>
    <p:sldId id="673" r:id="rId32"/>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89" autoAdjust="0"/>
    <p:restoredTop sz="96571" autoAdjust="0"/>
  </p:normalViewPr>
  <p:slideViewPr>
    <p:cSldViewPr snapToGrid="0" showGuides="1">
      <p:cViewPr varScale="1">
        <p:scale>
          <a:sx n="112" d="100"/>
          <a:sy n="112" d="100"/>
        </p:scale>
        <p:origin x="1136" y="19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5/17/22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5/17/22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one can switch to white board and ask questions.</a:t>
            </a: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3261052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13</a:t>
            </a:fld>
            <a:endParaRPr lang="en-US"/>
          </a:p>
        </p:txBody>
      </p:sp>
    </p:spTree>
    <p:extLst>
      <p:ext uri="{BB962C8B-B14F-4D97-AF65-F5344CB8AC3E}">
        <p14:creationId xmlns:p14="http://schemas.microsoft.com/office/powerpoint/2010/main" val="2685824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14</a:t>
            </a:fld>
            <a:endParaRPr lang="en-US"/>
          </a:p>
        </p:txBody>
      </p:sp>
    </p:spTree>
    <p:extLst>
      <p:ext uri="{BB962C8B-B14F-4D97-AF65-F5344CB8AC3E}">
        <p14:creationId xmlns:p14="http://schemas.microsoft.com/office/powerpoint/2010/main" val="1159605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21</a:t>
            </a:fld>
            <a:endParaRPr lang="en-US"/>
          </a:p>
        </p:txBody>
      </p:sp>
    </p:spTree>
    <p:extLst>
      <p:ext uri="{BB962C8B-B14F-4D97-AF65-F5344CB8AC3E}">
        <p14:creationId xmlns:p14="http://schemas.microsoft.com/office/powerpoint/2010/main" val="1105822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22</a:t>
            </a:fld>
            <a:endParaRPr lang="en-US"/>
          </a:p>
        </p:txBody>
      </p:sp>
    </p:spTree>
    <p:extLst>
      <p:ext uri="{BB962C8B-B14F-4D97-AF65-F5344CB8AC3E}">
        <p14:creationId xmlns:p14="http://schemas.microsoft.com/office/powerpoint/2010/main" val="39209996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8"/>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8F49DD1-DDB5-AB43-B311-7649AD474C82}" type="datetimeFigureOut">
              <a:rPr lang="en-US" smtClean="0"/>
              <a:t>5/17/22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3D163-D76A-5F4F-A4CE-5FA8F639A976}" type="slidenum">
              <a:rPr lang="en-US" smtClean="0"/>
              <a:t>‹#›</a:t>
            </a:fld>
            <a:endParaRPr lang="en-US"/>
          </a:p>
        </p:txBody>
      </p:sp>
    </p:spTree>
    <p:extLst>
      <p:ext uri="{BB962C8B-B14F-4D97-AF65-F5344CB8AC3E}">
        <p14:creationId xmlns:p14="http://schemas.microsoft.com/office/powerpoint/2010/main" val="1793145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doi.org/10.6084/m9.figshare.13283714.v1" TargetMode="External"/><Relationship Id="rId2" Type="http://schemas.openxmlformats.org/officeDocument/2006/relationships/hyperlink" Target="https://www.exascaleproject.org/" TargetMode="External"/><Relationship Id="rId1" Type="http://schemas.openxmlformats.org/officeDocument/2006/relationships/slideLayout" Target="../slideLayouts/slideLayout3.xml"/><Relationship Id="rId6" Type="http://schemas.openxmlformats.org/officeDocument/2006/relationships/hyperlink" Target="https://www.exascaleproject.org/event/kokkos-class-series" TargetMode="External"/><Relationship Id="rId5" Type="http://schemas.openxmlformats.org/officeDocument/2006/relationships/hyperlink" Target="https://bssw.io/blog_posts/performance-portability-and-the-exascale-computing-project" TargetMode="External"/><Relationship Id="rId4" Type="http://schemas.openxmlformats.org/officeDocument/2006/relationships/hyperlink" Target="https://figshare.com/articles/presentation/SC20_Tutorial_Better_Scientific_Software/12994376?file=25219346"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Scientific Software Design</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err="1"/>
              <a:t>Anshu</a:t>
            </a:r>
            <a:r>
              <a:rPr lang="en-US" u="sng" dirty="0"/>
              <a:t> Dubey </a:t>
            </a:r>
            <a:r>
              <a:rPr lang="en-US" sz="2000" dirty="0"/>
              <a:t>(she/her)</a:t>
            </a:r>
            <a:br>
              <a:rPr lang="en-US" sz="2000" dirty="0"/>
            </a:br>
            <a:r>
              <a:rPr lang="en-US" sz="2000" dirty="0"/>
              <a:t>Argonne National Laboratory</a:t>
            </a:r>
            <a:endParaRPr lang="en-US" dirty="0"/>
          </a:p>
          <a:p>
            <a:pPr>
              <a:spcBef>
                <a:spcPts val="2800"/>
              </a:spcBef>
            </a:pPr>
            <a:r>
              <a:rPr lang="en-US" sz="2000" dirty="0"/>
              <a:t>Better Scientific Software tutorial </a:t>
            </a:r>
            <a:r>
              <a:rPr lang="en-US" sz="2000"/>
              <a:t>@ ISC 2022</a:t>
            </a:r>
            <a:endParaRPr lang="en-US" sz="2000" dirty="0"/>
          </a:p>
          <a:p>
            <a:pPr>
              <a:spcBef>
                <a:spcPts val="2800"/>
              </a:spcBef>
            </a:pPr>
            <a:r>
              <a:rPr lang="en-US" sz="2000" dirty="0"/>
              <a:t>Contributors: </a:t>
            </a:r>
            <a:r>
              <a:rPr lang="en-US" sz="2000" dirty="0" err="1"/>
              <a:t>Anshu</a:t>
            </a:r>
            <a:r>
              <a:rPr lang="en-US" sz="2000" dirty="0"/>
              <a:t> Dubey (ANL), Mark C. Miller (LLNL), David </a:t>
            </a:r>
            <a:r>
              <a:rPr lang="en-US" sz="2000" dirty="0" err="1"/>
              <a:t>Bernholdt</a:t>
            </a:r>
            <a:r>
              <a:rPr lang="en-US" sz="2000" dirty="0"/>
              <a:t> (ORNL)</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991E32-BA98-C242-8209-DB5E3FF4B388}"/>
              </a:ext>
            </a:extLst>
          </p:cNvPr>
          <p:cNvSpPr/>
          <p:nvPr/>
        </p:nvSpPr>
        <p:spPr>
          <a:xfrm>
            <a:off x="887006" y="1032863"/>
            <a:ext cx="9402137" cy="1319217"/>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Content Placeholder 2">
            <a:extLst>
              <a:ext uri="{FF2B5EF4-FFF2-40B4-BE49-F238E27FC236}">
                <a16:creationId xmlns:a16="http://schemas.microsoft.com/office/drawing/2014/main" id="{2ABACBBB-2A11-484F-9EA4-201D6D9B7845}"/>
              </a:ext>
            </a:extLst>
          </p:cNvPr>
          <p:cNvSpPr>
            <a:spLocks noGrp="1"/>
          </p:cNvSpPr>
          <p:nvPr>
            <p:ph idx="1"/>
          </p:nvPr>
        </p:nvSpPr>
        <p:spPr>
          <a:xfrm>
            <a:off x="887007" y="1032864"/>
            <a:ext cx="8295688" cy="1082150"/>
          </a:xfrm>
        </p:spPr>
        <p:txBody>
          <a:bodyPr/>
          <a:lstStyle/>
          <a:p>
            <a:r>
              <a:rPr lang="en-US" dirty="0"/>
              <a:t>Specification</a:t>
            </a:r>
          </a:p>
          <a:p>
            <a:pPr lvl="1"/>
            <a:r>
              <a:rPr lang="en-US" dirty="0"/>
              <a:t>Solve heat equation with some initial and boundary conditions</a:t>
            </a:r>
          </a:p>
          <a:p>
            <a:pPr lvl="1"/>
            <a:r>
              <a:rPr lang="en-US" dirty="0"/>
              <a:t>Apply different integration methods </a:t>
            </a:r>
          </a:p>
          <a:p>
            <a:pPr marL="0" indent="0">
              <a:buNone/>
            </a:pPr>
            <a:endParaRPr lang="en-US" dirty="0"/>
          </a:p>
        </p:txBody>
      </p:sp>
      <p:sp>
        <p:nvSpPr>
          <p:cNvPr id="6" name="Title 1">
            <a:extLst>
              <a:ext uri="{FF2B5EF4-FFF2-40B4-BE49-F238E27FC236}">
                <a16:creationId xmlns:a16="http://schemas.microsoft.com/office/drawing/2014/main" id="{E30E9873-008A-3647-A6CD-D19A23DAD252}"/>
              </a:ext>
            </a:extLst>
          </p:cNvPr>
          <p:cNvSpPr>
            <a:spLocks noGrp="1"/>
          </p:cNvSpPr>
          <p:nvPr>
            <p:ph type="title"/>
          </p:nvPr>
        </p:nvSpPr>
        <p:spPr>
          <a:xfrm>
            <a:off x="180109" y="180139"/>
            <a:ext cx="11400703" cy="1082150"/>
          </a:xfrm>
        </p:spPr>
        <p:txBody>
          <a:bodyPr/>
          <a:lstStyle/>
          <a:p>
            <a:r>
              <a:rPr lang="en-US" sz="3600" dirty="0"/>
              <a:t>Problem Specification - Design Considerations</a:t>
            </a:r>
          </a:p>
        </p:txBody>
      </p:sp>
      <p:grpSp>
        <p:nvGrpSpPr>
          <p:cNvPr id="12" name="Group 11">
            <a:extLst>
              <a:ext uri="{FF2B5EF4-FFF2-40B4-BE49-F238E27FC236}">
                <a16:creationId xmlns:a16="http://schemas.microsoft.com/office/drawing/2014/main" id="{5B77DCC9-5D16-0E44-8E43-AFC1EED71FE4}"/>
              </a:ext>
            </a:extLst>
          </p:cNvPr>
          <p:cNvGrpSpPr/>
          <p:nvPr/>
        </p:nvGrpSpPr>
        <p:grpSpPr>
          <a:xfrm>
            <a:off x="6304227" y="2638200"/>
            <a:ext cx="4225228" cy="3291544"/>
            <a:chOff x="391113" y="2582069"/>
            <a:chExt cx="4643738" cy="2585676"/>
          </a:xfrm>
        </p:grpSpPr>
        <p:sp>
          <p:nvSpPr>
            <p:cNvPr id="10" name="Rectangle 9">
              <a:extLst>
                <a:ext uri="{FF2B5EF4-FFF2-40B4-BE49-F238E27FC236}">
                  <a16:creationId xmlns:a16="http://schemas.microsoft.com/office/drawing/2014/main" id="{5C79EBF4-870E-D144-872B-65A0274D637D}"/>
                </a:ext>
              </a:extLst>
            </p:cNvPr>
            <p:cNvSpPr/>
            <p:nvPr/>
          </p:nvSpPr>
          <p:spPr>
            <a:xfrm>
              <a:off x="391113" y="2582069"/>
              <a:ext cx="4379624" cy="2585676"/>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Content Placeholder 2">
              <a:extLst>
                <a:ext uri="{FF2B5EF4-FFF2-40B4-BE49-F238E27FC236}">
                  <a16:creationId xmlns:a16="http://schemas.microsoft.com/office/drawing/2014/main" id="{8F56A321-8DE7-0C4F-9C7B-7A3573FE861A}"/>
                </a:ext>
              </a:extLst>
            </p:cNvPr>
            <p:cNvSpPr txBox="1">
              <a:spLocks/>
            </p:cNvSpPr>
            <p:nvPr/>
          </p:nvSpPr>
          <p:spPr bwMode="auto">
            <a:xfrm>
              <a:off x="655227" y="2768297"/>
              <a:ext cx="4379624" cy="23981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What is model here?</a:t>
              </a:r>
            </a:p>
            <a:p>
              <a:pPr lvl="1"/>
              <a:r>
                <a:rPr lang="en-US" dirty="0"/>
                <a:t>Initial conditions</a:t>
              </a:r>
            </a:p>
            <a:p>
              <a:pPr lvl="1"/>
              <a:r>
                <a:rPr lang="en-US" dirty="0"/>
                <a:t>Boundary conditions</a:t>
              </a:r>
            </a:p>
            <a:p>
              <a:pPr lvl="1"/>
              <a:r>
                <a:rPr lang="en-US" dirty="0"/>
                <a:t>Integration </a:t>
              </a:r>
            </a:p>
          </p:txBody>
        </p:sp>
      </p:grpSp>
      <p:grpSp>
        <p:nvGrpSpPr>
          <p:cNvPr id="13" name="Group 12">
            <a:extLst>
              <a:ext uri="{FF2B5EF4-FFF2-40B4-BE49-F238E27FC236}">
                <a16:creationId xmlns:a16="http://schemas.microsoft.com/office/drawing/2014/main" id="{1B06E18A-76A6-2442-BFC2-FC63EC4F4D4D}"/>
              </a:ext>
            </a:extLst>
          </p:cNvPr>
          <p:cNvGrpSpPr/>
          <p:nvPr/>
        </p:nvGrpSpPr>
        <p:grpSpPr>
          <a:xfrm>
            <a:off x="887007" y="2604263"/>
            <a:ext cx="5207405" cy="3325481"/>
            <a:chOff x="5298965" y="2582069"/>
            <a:chExt cx="5618418" cy="3142722"/>
          </a:xfrm>
        </p:grpSpPr>
        <p:sp>
          <p:nvSpPr>
            <p:cNvPr id="11" name="Rectangle 10">
              <a:extLst>
                <a:ext uri="{FF2B5EF4-FFF2-40B4-BE49-F238E27FC236}">
                  <a16:creationId xmlns:a16="http://schemas.microsoft.com/office/drawing/2014/main" id="{AAA1419C-0B9D-B049-948F-EC7938A1757E}"/>
                </a:ext>
              </a:extLst>
            </p:cNvPr>
            <p:cNvSpPr/>
            <p:nvPr/>
          </p:nvSpPr>
          <p:spPr>
            <a:xfrm>
              <a:off x="5298965" y="2582069"/>
              <a:ext cx="5618418" cy="3142722"/>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 name="Content Placeholder 2">
              <a:extLst>
                <a:ext uri="{FF2B5EF4-FFF2-40B4-BE49-F238E27FC236}">
                  <a16:creationId xmlns:a16="http://schemas.microsoft.com/office/drawing/2014/main" id="{2683E0F3-28AC-E446-BF6F-ED6E9C98FE4F}"/>
                </a:ext>
              </a:extLst>
            </p:cNvPr>
            <p:cNvSpPr txBox="1">
              <a:spLocks/>
            </p:cNvSpPr>
            <p:nvPr/>
          </p:nvSpPr>
          <p:spPr bwMode="auto">
            <a:xfrm>
              <a:off x="5695973" y="2769603"/>
              <a:ext cx="5050777" cy="29551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What is infrastructure here?</a:t>
              </a:r>
            </a:p>
            <a:p>
              <a:pPr lvl="1"/>
              <a:r>
                <a:rPr lang="en-US" dirty="0"/>
                <a:t>Discretization/ State</a:t>
              </a:r>
            </a:p>
            <a:p>
              <a:pPr lvl="1"/>
              <a:r>
                <a:rPr lang="en-US" dirty="0"/>
                <a:t>Verification</a:t>
              </a:r>
            </a:p>
            <a:p>
              <a:pPr lvl="1"/>
              <a:r>
                <a:rPr lang="en-US" dirty="0"/>
                <a:t>I/O</a:t>
              </a:r>
            </a:p>
            <a:p>
              <a:pPr lvl="1"/>
              <a:r>
                <a:rPr lang="en-US" dirty="0"/>
                <a:t>Application of initial conditions</a:t>
              </a:r>
            </a:p>
            <a:p>
              <a:pPr lvl="1"/>
              <a:r>
                <a:rPr lang="en-US" dirty="0"/>
                <a:t>Runtime parameters</a:t>
              </a:r>
            </a:p>
            <a:p>
              <a:pPr lvl="1"/>
              <a:r>
                <a:rPr lang="en-US" dirty="0"/>
                <a:t>Comparison</a:t>
              </a:r>
            </a:p>
            <a:p>
              <a:endParaRPr lang="en-US" dirty="0"/>
            </a:p>
          </p:txBody>
        </p:sp>
      </p:grpSp>
    </p:spTree>
    <p:extLst>
      <p:ext uri="{BB962C8B-B14F-4D97-AF65-F5344CB8AC3E}">
        <p14:creationId xmlns:p14="http://schemas.microsoft.com/office/powerpoint/2010/main" val="1957124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C3C299E-CAD7-AD46-BA3F-265522DEDF57}"/>
              </a:ext>
            </a:extLst>
          </p:cNvPr>
          <p:cNvSpPr>
            <a:spLocks noGrp="1"/>
          </p:cNvSpPr>
          <p:nvPr>
            <p:ph type="title"/>
          </p:nvPr>
        </p:nvSpPr>
        <p:spPr>
          <a:xfrm>
            <a:off x="1143000" y="392112"/>
            <a:ext cx="7772400" cy="674688"/>
          </a:xfrm>
        </p:spPr>
        <p:txBody>
          <a:bodyPr>
            <a:noAutofit/>
          </a:bodyPr>
          <a:lstStyle/>
          <a:p>
            <a:r>
              <a:rPr lang="en-US" sz="4000" dirty="0"/>
              <a:t>Infrastructure API</a:t>
            </a:r>
          </a:p>
        </p:txBody>
      </p:sp>
      <p:sp>
        <p:nvSpPr>
          <p:cNvPr id="9" name="Content Placeholder 2">
            <a:extLst>
              <a:ext uri="{FF2B5EF4-FFF2-40B4-BE49-F238E27FC236}">
                <a16:creationId xmlns:a16="http://schemas.microsoft.com/office/drawing/2014/main" id="{5C2F4D2C-55EB-9F40-9E81-4765CC46FB01}"/>
              </a:ext>
            </a:extLst>
          </p:cNvPr>
          <p:cNvSpPr txBox="1">
            <a:spLocks/>
          </p:cNvSpPr>
          <p:nvPr/>
        </p:nvSpPr>
        <p:spPr bwMode="auto">
          <a:xfrm>
            <a:off x="1464623" y="1702577"/>
            <a:ext cx="9905742" cy="4241023"/>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err="1"/>
              <a:t>process_args</a:t>
            </a:r>
            <a:r>
              <a:rPr lang="en-US" dirty="0"/>
              <a:t>(int </a:t>
            </a:r>
            <a:r>
              <a:rPr lang="en-US" dirty="0" err="1"/>
              <a:t>argc</a:t>
            </a:r>
            <a:r>
              <a:rPr lang="en-US" dirty="0"/>
              <a:t>, char **</a:t>
            </a:r>
            <a:r>
              <a:rPr lang="en-US" dirty="0" err="1"/>
              <a:t>argv</a:t>
            </a:r>
            <a:r>
              <a:rPr lang="en-US" dirty="0"/>
              <a:t>)</a:t>
            </a:r>
          </a:p>
          <a:p>
            <a:r>
              <a:rPr lang="en-US" dirty="0"/>
              <a:t>static void </a:t>
            </a:r>
            <a:r>
              <a:rPr lang="en-US" b="1" dirty="0"/>
              <a:t>initialize</a:t>
            </a:r>
            <a:r>
              <a:rPr lang="en-US" dirty="0"/>
              <a:t>(void)</a:t>
            </a:r>
          </a:p>
          <a:p>
            <a:r>
              <a:rPr lang="en-US" dirty="0"/>
              <a:t>void </a:t>
            </a:r>
            <a:r>
              <a:rPr lang="en-US" b="1" dirty="0"/>
              <a:t>copy</a:t>
            </a:r>
            <a:r>
              <a:rPr lang="en-US" dirty="0"/>
              <a:t>(int n, double *</a:t>
            </a:r>
            <a:r>
              <a:rPr lang="en-US" dirty="0" err="1"/>
              <a:t>dst</a:t>
            </a:r>
            <a:r>
              <a:rPr lang="en-US" dirty="0"/>
              <a:t>, double const *</a:t>
            </a:r>
            <a:r>
              <a:rPr lang="en-US" dirty="0" err="1"/>
              <a:t>src</a:t>
            </a:r>
            <a:r>
              <a:rPr lang="en-US" dirty="0"/>
              <a:t>)</a:t>
            </a:r>
          </a:p>
          <a:p>
            <a:r>
              <a:rPr lang="en-US" dirty="0"/>
              <a:t>void </a:t>
            </a:r>
            <a:r>
              <a:rPr lang="en-US" b="1" dirty="0" err="1"/>
              <a:t>write_array</a:t>
            </a:r>
            <a:r>
              <a:rPr lang="en-US" dirty="0"/>
              <a:t>(int t, int n, double dx, double const *a)</a:t>
            </a:r>
          </a:p>
          <a:p>
            <a:r>
              <a:rPr lang="en-US" dirty="0"/>
              <a:t>void </a:t>
            </a:r>
            <a:r>
              <a:rPr lang="en-US" b="1" dirty="0" err="1"/>
              <a:t>set_initial_condition</a:t>
            </a:r>
            <a:r>
              <a:rPr lang="en-US" dirty="0"/>
              <a:t>(int n, double *a, double dx, char const *</a:t>
            </a:r>
            <a:r>
              <a:rPr lang="en-US" dirty="0" err="1"/>
              <a:t>ic</a:t>
            </a:r>
            <a:r>
              <a:rPr lang="en-US" dirty="0"/>
              <a:t>)</a:t>
            </a:r>
          </a:p>
        </p:txBody>
      </p:sp>
    </p:spTree>
    <p:extLst>
      <p:ext uri="{BB962C8B-B14F-4D97-AF65-F5344CB8AC3E}">
        <p14:creationId xmlns:p14="http://schemas.microsoft.com/office/powerpoint/2010/main" val="1602886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ADBE1F-494D-5B4B-86F0-5AE00F95249F}"/>
              </a:ext>
            </a:extLst>
          </p:cNvPr>
          <p:cNvSpPr>
            <a:spLocks noGrp="1"/>
          </p:cNvSpPr>
          <p:nvPr>
            <p:ph idx="1"/>
          </p:nvPr>
        </p:nvSpPr>
        <p:spPr>
          <a:xfrm>
            <a:off x="405405" y="858984"/>
            <a:ext cx="11370960" cy="5606904"/>
          </a:xfrm>
        </p:spPr>
        <p:txBody>
          <a:bodyPr>
            <a:normAutofit/>
          </a:bodyPr>
          <a:lstStyle/>
          <a:p>
            <a:endParaRPr lang="en-US" dirty="0"/>
          </a:p>
          <a:p>
            <a:r>
              <a:rPr lang="en-US" dirty="0"/>
              <a:t>double </a:t>
            </a:r>
            <a:r>
              <a:rPr lang="en-US" b="1" dirty="0"/>
              <a:t>l2_norm</a:t>
            </a:r>
            <a:r>
              <a:rPr lang="en-US" dirty="0"/>
              <a:t>(int n, double const *a, double const *b)</a:t>
            </a:r>
          </a:p>
          <a:p>
            <a:r>
              <a:rPr lang="en-US" dirty="0"/>
              <a:t>bool </a:t>
            </a:r>
            <a:r>
              <a:rPr lang="en-US" b="1" dirty="0" err="1"/>
              <a:t>update_solution_crankn</a:t>
            </a:r>
            <a:r>
              <a:rPr lang="en-US" dirty="0"/>
              <a:t>(int n, double *</a:t>
            </a:r>
            <a:r>
              <a:rPr lang="en-US" dirty="0" err="1"/>
              <a:t>curr</a:t>
            </a:r>
            <a:r>
              <a:rPr lang="en-US" dirty="0"/>
              <a:t>, double const *last, double const *</a:t>
            </a:r>
            <a:r>
              <a:rPr lang="en-US" dirty="0" err="1"/>
              <a:t>cn_Amat</a:t>
            </a:r>
            <a:r>
              <a:rPr lang="en-US" dirty="0"/>
              <a:t>, double bc_0, double bc_1)</a:t>
            </a:r>
          </a:p>
          <a:p>
            <a:r>
              <a:rPr lang="en-US" dirty="0"/>
              <a:t>bool </a:t>
            </a:r>
            <a:r>
              <a:rPr lang="en-US" b="1" dirty="0"/>
              <a:t>update_solution_upwind15</a:t>
            </a:r>
            <a:r>
              <a:rPr lang="en-US" dirty="0"/>
              <a:t>(int n, double *</a:t>
            </a:r>
            <a:r>
              <a:rPr lang="en-US" dirty="0" err="1"/>
              <a:t>curr</a:t>
            </a:r>
            <a:r>
              <a:rPr lang="en-US" dirty="0"/>
              <a:t>, double const *last, double alpha, double dx, double dt, double bc_0, double bc_1)  </a:t>
            </a:r>
          </a:p>
          <a:p>
            <a:r>
              <a:rPr lang="en-US" dirty="0"/>
              <a:t>bool </a:t>
            </a:r>
            <a:r>
              <a:rPr lang="en-US" b="1" dirty="0" err="1"/>
              <a:t>update_solution_ftcs</a:t>
            </a:r>
            <a:r>
              <a:rPr lang="en-US" dirty="0"/>
              <a:t>( int n, double *uk1, double const *uk0, double alpha, double dx, double dt, double bc0, double bc1)</a:t>
            </a:r>
          </a:p>
          <a:p>
            <a:r>
              <a:rPr lang="en-US" dirty="0"/>
              <a:t>void </a:t>
            </a:r>
            <a:r>
              <a:rPr lang="en-US" b="1" dirty="0" err="1"/>
              <a:t>compute_exact_solution</a:t>
            </a:r>
            <a:r>
              <a:rPr lang="en-US" dirty="0"/>
              <a:t>(int n, double *a, double dx, char const *</a:t>
            </a:r>
            <a:r>
              <a:rPr lang="en-US" dirty="0" err="1"/>
              <a:t>ic</a:t>
            </a:r>
            <a:r>
              <a:rPr lang="en-US" dirty="0"/>
              <a:t>, double alpha, double t, double bc0, double bc1)</a:t>
            </a:r>
          </a:p>
          <a:p>
            <a:endParaRPr lang="en-US" dirty="0"/>
          </a:p>
        </p:txBody>
      </p:sp>
      <p:sp>
        <p:nvSpPr>
          <p:cNvPr id="7" name="Title 1">
            <a:extLst>
              <a:ext uri="{FF2B5EF4-FFF2-40B4-BE49-F238E27FC236}">
                <a16:creationId xmlns:a16="http://schemas.microsoft.com/office/drawing/2014/main" id="{91B113B7-4D86-4540-B921-533B532A6378}"/>
              </a:ext>
            </a:extLst>
          </p:cNvPr>
          <p:cNvSpPr>
            <a:spLocks noGrp="1"/>
          </p:cNvSpPr>
          <p:nvPr>
            <p:ph type="title"/>
          </p:nvPr>
        </p:nvSpPr>
        <p:spPr>
          <a:xfrm>
            <a:off x="1143000" y="392112"/>
            <a:ext cx="7772400" cy="674688"/>
          </a:xfrm>
        </p:spPr>
        <p:txBody>
          <a:bodyPr>
            <a:noAutofit/>
          </a:bodyPr>
          <a:lstStyle/>
          <a:p>
            <a:r>
              <a:rPr lang="en-US" sz="4000" dirty="0" err="1"/>
              <a:t>Numerics</a:t>
            </a:r>
            <a:r>
              <a:rPr lang="en-US" sz="4000" dirty="0"/>
              <a:t> API</a:t>
            </a:r>
          </a:p>
        </p:txBody>
      </p:sp>
    </p:spTree>
    <p:extLst>
      <p:ext uri="{BB962C8B-B14F-4D97-AF65-F5344CB8AC3E}">
        <p14:creationId xmlns:p14="http://schemas.microsoft.com/office/powerpoint/2010/main" val="2421590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2513012" y="4003303"/>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2513012" y="5212808"/>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4286195" y="2822777"/>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4259338" y="5191612"/>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Virtual view</a:t>
            </a:r>
          </a:p>
          <a:p>
            <a:r>
              <a:rPr lang="en-US" sz="1350" dirty="0"/>
              <a:t>collection of</a:t>
            </a:r>
          </a:p>
          <a:p>
            <a:r>
              <a:rPr lang="en-US" sz="1350" dirty="0"/>
              <a:t>components </a:t>
            </a:r>
          </a:p>
        </p:txBody>
      </p:sp>
      <p:sp>
        <p:nvSpPr>
          <p:cNvPr id="50" name="Rectangle 11"/>
          <p:cNvSpPr>
            <a:spLocks noChangeArrowheads="1"/>
          </p:cNvSpPr>
          <p:nvPr/>
        </p:nvSpPr>
        <p:spPr bwMode="auto">
          <a:xfrm>
            <a:off x="2529027" y="2818681"/>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3827804" y="3247716"/>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3170408" y="4860776"/>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4259338" y="3818054"/>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432" name="Group 18431">
            <a:extLst>
              <a:ext uri="{FF2B5EF4-FFF2-40B4-BE49-F238E27FC236}">
                <a16:creationId xmlns:a16="http://schemas.microsoft.com/office/drawing/2014/main" id="{33BAF6AC-235F-CA49-BA4A-A2D39CA4619E}"/>
              </a:ext>
            </a:extLst>
          </p:cNvPr>
          <p:cNvGrpSpPr/>
          <p:nvPr/>
        </p:nvGrpSpPr>
        <p:grpSpPr>
          <a:xfrm>
            <a:off x="5658152" y="2815216"/>
            <a:ext cx="1878978" cy="865034"/>
            <a:chOff x="4687400" y="1874389"/>
            <a:chExt cx="1878978" cy="865034"/>
          </a:xfrm>
        </p:grpSpPr>
        <p:sp>
          <p:nvSpPr>
            <p:cNvPr id="45" name="Rectangle 11"/>
            <p:cNvSpPr>
              <a:spLocks noChangeArrowheads="1"/>
            </p:cNvSpPr>
            <p:nvPr/>
          </p:nvSpPr>
          <p:spPr bwMode="auto">
            <a:xfrm>
              <a:off x="5086940" y="1874389"/>
              <a:ext cx="1479438" cy="86503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Parallelization</a:t>
              </a:r>
            </a:p>
            <a:p>
              <a:r>
                <a:rPr lang="en-US" sz="1350" dirty="0"/>
                <a:t>and scaling</a:t>
              </a:r>
            </a:p>
            <a:p>
              <a:r>
                <a:rPr lang="en-US" sz="1350" dirty="0"/>
                <a:t>optimization</a:t>
              </a:r>
            </a:p>
            <a:p>
              <a:endParaRPr lang="en-US" sz="1350" dirty="0"/>
            </a:p>
          </p:txBody>
        </p:sp>
        <p:cxnSp>
          <p:nvCxnSpPr>
            <p:cNvPr id="7" name="Straight Arrow Connector 6">
              <a:extLst>
                <a:ext uri="{FF2B5EF4-FFF2-40B4-BE49-F238E27FC236}">
                  <a16:creationId xmlns:a16="http://schemas.microsoft.com/office/drawing/2014/main" id="{CA3C2FED-4441-0A47-BA46-6EEDF90149B1}"/>
                </a:ext>
              </a:extLst>
            </p:cNvPr>
            <p:cNvCxnSpPr>
              <a:stCxn id="18436" idx="3"/>
              <a:endCxn id="45" idx="1"/>
            </p:cNvCxnSpPr>
            <p:nvPr/>
          </p:nvCxnSpPr>
          <p:spPr>
            <a:xfrm flipV="1">
              <a:off x="4687400" y="2306906"/>
              <a:ext cx="399540" cy="4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8433" name="Group 18432">
            <a:extLst>
              <a:ext uri="{FF2B5EF4-FFF2-40B4-BE49-F238E27FC236}">
                <a16:creationId xmlns:a16="http://schemas.microsoft.com/office/drawing/2014/main" id="{4B3861FC-15EF-0741-88B3-FDADB9E03747}"/>
              </a:ext>
            </a:extLst>
          </p:cNvPr>
          <p:cNvGrpSpPr/>
          <p:nvPr/>
        </p:nvGrpSpPr>
        <p:grpSpPr>
          <a:xfrm>
            <a:off x="5648780" y="5191612"/>
            <a:ext cx="1888350" cy="808870"/>
            <a:chOff x="4678028" y="4250785"/>
            <a:chExt cx="1888350" cy="808870"/>
          </a:xfrm>
        </p:grpSpPr>
        <p:sp>
          <p:nvSpPr>
            <p:cNvPr id="18437" name="Rectangle 6"/>
            <p:cNvSpPr>
              <a:spLocks noChangeArrowheads="1"/>
            </p:cNvSpPr>
            <p:nvPr/>
          </p:nvSpPr>
          <p:spPr bwMode="auto">
            <a:xfrm>
              <a:off x="5086940" y="4250785"/>
              <a:ext cx="1479438" cy="808870"/>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cxnSp>
          <p:nvCxnSpPr>
            <p:cNvPr id="10" name="Straight Arrow Connector 9">
              <a:extLst>
                <a:ext uri="{FF2B5EF4-FFF2-40B4-BE49-F238E27FC236}">
                  <a16:creationId xmlns:a16="http://schemas.microsoft.com/office/drawing/2014/main" id="{3D61A312-128E-454A-BBFE-0814F16984F6}"/>
                </a:ext>
              </a:extLst>
            </p:cNvPr>
            <p:cNvCxnSpPr>
              <a:stCxn id="39" idx="3"/>
              <a:endCxn id="18437" idx="1"/>
            </p:cNvCxnSpPr>
            <p:nvPr/>
          </p:nvCxnSpPr>
          <p:spPr>
            <a:xfrm>
              <a:off x="4678028" y="4655220"/>
              <a:ext cx="4089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3170408" y="3676750"/>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3827804" y="5590074"/>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Rectangle 3">
            <a:extLst>
              <a:ext uri="{FF2B5EF4-FFF2-40B4-BE49-F238E27FC236}">
                <a16:creationId xmlns:a16="http://schemas.microsoft.com/office/drawing/2014/main" id="{6B9CC41B-5715-904F-B8BD-6D612744D841}"/>
              </a:ext>
            </a:extLst>
          </p:cNvPr>
          <p:cNvSpPr txBox="1">
            <a:spLocks noChangeArrowheads="1"/>
          </p:cNvSpPr>
          <p:nvPr/>
        </p:nvSpPr>
        <p:spPr>
          <a:xfrm>
            <a:off x="2191883" y="1304767"/>
            <a:ext cx="7286364" cy="12629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Virtual view of functionalities</a:t>
            </a:r>
          </a:p>
          <a:p>
            <a:r>
              <a:rPr lang="en-US" sz="2400" dirty="0"/>
              <a:t>Decomposition into units and definition of interfaces</a:t>
            </a:r>
            <a:endParaRPr lang="en-US" sz="2000" dirty="0"/>
          </a:p>
          <a:p>
            <a:pPr lvl="1"/>
            <a:endParaRPr lang="en-US" dirty="0"/>
          </a:p>
        </p:txBody>
      </p:sp>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0603171" cy="617451"/>
          </a:xfrm>
        </p:spPr>
        <p:txBody>
          <a:bodyPr>
            <a:noAutofit/>
          </a:bodyPr>
          <a:lstStyle/>
          <a:p>
            <a:r>
              <a:rPr lang="en-US" sz="4000" dirty="0"/>
              <a:t>Example: Architecting Multiphysics PDEs</a:t>
            </a:r>
          </a:p>
        </p:txBody>
      </p:sp>
    </p:spTree>
    <p:extLst>
      <p:ext uri="{BB962C8B-B14F-4D97-AF65-F5344CB8AC3E}">
        <p14:creationId xmlns:p14="http://schemas.microsoft.com/office/powerpoint/2010/main" val="1345807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2513012" y="4003303"/>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2513012" y="5212808"/>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4286195" y="2822777"/>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4259338" y="5191612"/>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Virtual view</a:t>
            </a:r>
          </a:p>
          <a:p>
            <a:r>
              <a:rPr lang="en-US" sz="1350" dirty="0"/>
              <a:t>collection of</a:t>
            </a:r>
          </a:p>
          <a:p>
            <a:r>
              <a:rPr lang="en-US" sz="1350" dirty="0"/>
              <a:t>components </a:t>
            </a:r>
          </a:p>
        </p:txBody>
      </p:sp>
      <p:sp>
        <p:nvSpPr>
          <p:cNvPr id="50" name="Rectangle 11"/>
          <p:cNvSpPr>
            <a:spLocks noChangeArrowheads="1"/>
          </p:cNvSpPr>
          <p:nvPr/>
        </p:nvSpPr>
        <p:spPr bwMode="auto">
          <a:xfrm>
            <a:off x="2529027" y="2818681"/>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3827804" y="3247716"/>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3170408" y="4860776"/>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4259338" y="3818054"/>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432" name="Group 18431">
            <a:extLst>
              <a:ext uri="{FF2B5EF4-FFF2-40B4-BE49-F238E27FC236}">
                <a16:creationId xmlns:a16="http://schemas.microsoft.com/office/drawing/2014/main" id="{33BAF6AC-235F-CA49-BA4A-A2D39CA4619E}"/>
              </a:ext>
            </a:extLst>
          </p:cNvPr>
          <p:cNvGrpSpPr/>
          <p:nvPr/>
        </p:nvGrpSpPr>
        <p:grpSpPr>
          <a:xfrm>
            <a:off x="5658152" y="2815216"/>
            <a:ext cx="1878978" cy="865034"/>
            <a:chOff x="4687400" y="1874389"/>
            <a:chExt cx="1878978" cy="865034"/>
          </a:xfrm>
        </p:grpSpPr>
        <p:sp>
          <p:nvSpPr>
            <p:cNvPr id="45" name="Rectangle 11"/>
            <p:cNvSpPr>
              <a:spLocks noChangeArrowheads="1"/>
            </p:cNvSpPr>
            <p:nvPr/>
          </p:nvSpPr>
          <p:spPr bwMode="auto">
            <a:xfrm>
              <a:off x="5086940" y="1874389"/>
              <a:ext cx="1479438" cy="86503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Parallelization</a:t>
              </a:r>
            </a:p>
            <a:p>
              <a:r>
                <a:rPr lang="en-US" sz="1350" dirty="0"/>
                <a:t>and scaling</a:t>
              </a:r>
            </a:p>
            <a:p>
              <a:r>
                <a:rPr lang="en-US" sz="1350" dirty="0"/>
                <a:t>optimization</a:t>
              </a:r>
            </a:p>
            <a:p>
              <a:endParaRPr lang="en-US" sz="1350" dirty="0"/>
            </a:p>
          </p:txBody>
        </p:sp>
        <p:cxnSp>
          <p:nvCxnSpPr>
            <p:cNvPr id="7" name="Straight Arrow Connector 6">
              <a:extLst>
                <a:ext uri="{FF2B5EF4-FFF2-40B4-BE49-F238E27FC236}">
                  <a16:creationId xmlns:a16="http://schemas.microsoft.com/office/drawing/2014/main" id="{CA3C2FED-4441-0A47-BA46-6EEDF90149B1}"/>
                </a:ext>
              </a:extLst>
            </p:cNvPr>
            <p:cNvCxnSpPr>
              <a:stCxn id="18436" idx="3"/>
              <a:endCxn id="45" idx="1"/>
            </p:cNvCxnSpPr>
            <p:nvPr/>
          </p:nvCxnSpPr>
          <p:spPr>
            <a:xfrm flipV="1">
              <a:off x="4687400" y="2306906"/>
              <a:ext cx="399540" cy="4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8433" name="Group 18432">
            <a:extLst>
              <a:ext uri="{FF2B5EF4-FFF2-40B4-BE49-F238E27FC236}">
                <a16:creationId xmlns:a16="http://schemas.microsoft.com/office/drawing/2014/main" id="{4B3861FC-15EF-0741-88B3-FDADB9E03747}"/>
              </a:ext>
            </a:extLst>
          </p:cNvPr>
          <p:cNvGrpSpPr/>
          <p:nvPr/>
        </p:nvGrpSpPr>
        <p:grpSpPr>
          <a:xfrm>
            <a:off x="5648780" y="5191612"/>
            <a:ext cx="1888350" cy="808870"/>
            <a:chOff x="4678028" y="4250785"/>
            <a:chExt cx="1888350" cy="808870"/>
          </a:xfrm>
        </p:grpSpPr>
        <p:sp>
          <p:nvSpPr>
            <p:cNvPr id="18437" name="Rectangle 6"/>
            <p:cNvSpPr>
              <a:spLocks noChangeArrowheads="1"/>
            </p:cNvSpPr>
            <p:nvPr/>
          </p:nvSpPr>
          <p:spPr bwMode="auto">
            <a:xfrm>
              <a:off x="5086940" y="4250785"/>
              <a:ext cx="1479438" cy="808870"/>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cxnSp>
          <p:nvCxnSpPr>
            <p:cNvPr id="10" name="Straight Arrow Connector 9">
              <a:extLst>
                <a:ext uri="{FF2B5EF4-FFF2-40B4-BE49-F238E27FC236}">
                  <a16:creationId xmlns:a16="http://schemas.microsoft.com/office/drawing/2014/main" id="{3D61A312-128E-454A-BBFE-0814F16984F6}"/>
                </a:ext>
              </a:extLst>
            </p:cNvPr>
            <p:cNvCxnSpPr>
              <a:stCxn id="39" idx="3"/>
              <a:endCxn id="18437" idx="1"/>
            </p:cNvCxnSpPr>
            <p:nvPr/>
          </p:nvCxnSpPr>
          <p:spPr>
            <a:xfrm>
              <a:off x="4678028" y="4655220"/>
              <a:ext cx="4089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3170408" y="3676750"/>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3827804" y="5590074"/>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Rectangle 3">
            <a:extLst>
              <a:ext uri="{FF2B5EF4-FFF2-40B4-BE49-F238E27FC236}">
                <a16:creationId xmlns:a16="http://schemas.microsoft.com/office/drawing/2014/main" id="{6B9CC41B-5715-904F-B8BD-6D612744D841}"/>
              </a:ext>
            </a:extLst>
          </p:cNvPr>
          <p:cNvSpPr txBox="1">
            <a:spLocks noChangeArrowheads="1"/>
          </p:cNvSpPr>
          <p:nvPr/>
        </p:nvSpPr>
        <p:spPr>
          <a:xfrm>
            <a:off x="2191883" y="1304767"/>
            <a:ext cx="7286364" cy="12629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Virtual view of functionalities</a:t>
            </a:r>
          </a:p>
          <a:p>
            <a:r>
              <a:rPr lang="en-US" sz="2400" dirty="0"/>
              <a:t>Decomposition into units and definition of interfaces</a:t>
            </a:r>
            <a:endParaRPr lang="en-US" sz="2000" dirty="0"/>
          </a:p>
          <a:p>
            <a:pPr lvl="1"/>
            <a:endParaRPr lang="en-US" dirty="0"/>
          </a:p>
        </p:txBody>
      </p:sp>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1579048" cy="622548"/>
          </a:xfrm>
        </p:spPr>
        <p:txBody>
          <a:bodyPr>
            <a:noAutofit/>
          </a:bodyPr>
          <a:lstStyle/>
          <a:p>
            <a:r>
              <a:rPr lang="en-US" dirty="0"/>
              <a:t>Example: Multiphysics PDEs for Distributed Memory Parallelism</a:t>
            </a:r>
          </a:p>
        </p:txBody>
      </p:sp>
      <p:sp>
        <p:nvSpPr>
          <p:cNvPr id="2" name="TextBox 1">
            <a:extLst>
              <a:ext uri="{FF2B5EF4-FFF2-40B4-BE49-F238E27FC236}">
                <a16:creationId xmlns:a16="http://schemas.microsoft.com/office/drawing/2014/main" id="{4F99ABAB-132E-894D-B0EF-BF48DCC63C3F}"/>
              </a:ext>
            </a:extLst>
          </p:cNvPr>
          <p:cNvSpPr txBox="1"/>
          <p:nvPr/>
        </p:nvSpPr>
        <p:spPr>
          <a:xfrm>
            <a:off x="6016690" y="3786976"/>
            <a:ext cx="1945661" cy="1181862"/>
          </a:xfrm>
          <a:prstGeom prst="rect">
            <a:avLst/>
          </a:prstGeom>
          <a:noFill/>
        </p:spPr>
        <p:txBody>
          <a:bodyPr wrap="none" lIns="118872" tIns="91440" rIns="118872" bIns="91440" rtlCol="0" anchor="ctr" anchorCtr="0">
            <a:spAutoFit/>
          </a:bodyPr>
          <a:lstStyle/>
          <a:p>
            <a:pPr algn="l">
              <a:lnSpc>
                <a:spcPct val="90000"/>
              </a:lnSpc>
            </a:pPr>
            <a:r>
              <a:rPr lang="en-US" dirty="0"/>
              <a:t>Implemented by </a:t>
            </a:r>
          </a:p>
          <a:p>
            <a:pPr algn="l">
              <a:lnSpc>
                <a:spcPct val="90000"/>
              </a:lnSpc>
            </a:pPr>
            <a:r>
              <a:rPr lang="en-US" dirty="0"/>
              <a:t>domain experts </a:t>
            </a:r>
          </a:p>
          <a:p>
            <a:pPr algn="l">
              <a:lnSpc>
                <a:spcPct val="90000"/>
              </a:lnSpc>
            </a:pPr>
            <a:r>
              <a:rPr lang="en-US" dirty="0"/>
              <a:t>and applied </a:t>
            </a:r>
          </a:p>
          <a:p>
            <a:pPr algn="l">
              <a:lnSpc>
                <a:spcPct val="90000"/>
              </a:lnSpc>
            </a:pPr>
            <a:r>
              <a:rPr lang="en-US" dirty="0"/>
              <a:t>mathematicians</a:t>
            </a:r>
          </a:p>
        </p:txBody>
      </p:sp>
      <p:sp>
        <p:nvSpPr>
          <p:cNvPr id="3" name="Left Arrow 2">
            <a:extLst>
              <a:ext uri="{FF2B5EF4-FFF2-40B4-BE49-F238E27FC236}">
                <a16:creationId xmlns:a16="http://schemas.microsoft.com/office/drawing/2014/main" id="{99C3632D-DEB6-CD4A-90C6-72DC51CD71D9}"/>
              </a:ext>
            </a:extLst>
          </p:cNvPr>
          <p:cNvSpPr/>
          <p:nvPr/>
        </p:nvSpPr>
        <p:spPr>
          <a:xfrm rot="-1800000">
            <a:off x="5658152" y="4860776"/>
            <a:ext cx="436260" cy="193628"/>
          </a:xfrm>
          <a:prstGeom prst="leftArrow">
            <a:avLst/>
          </a:prstGeom>
          <a:solidFill>
            <a:schemeClr val="tx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4" name="TextBox 3">
            <a:extLst>
              <a:ext uri="{FF2B5EF4-FFF2-40B4-BE49-F238E27FC236}">
                <a16:creationId xmlns:a16="http://schemas.microsoft.com/office/drawing/2014/main" id="{8C9C4127-71FD-7945-9AC1-5B1CA0927B18}"/>
              </a:ext>
            </a:extLst>
          </p:cNvPr>
          <p:cNvSpPr txBox="1"/>
          <p:nvPr/>
        </p:nvSpPr>
        <p:spPr>
          <a:xfrm>
            <a:off x="8340073" y="3902880"/>
            <a:ext cx="1881541" cy="1181862"/>
          </a:xfrm>
          <a:prstGeom prst="rect">
            <a:avLst/>
          </a:prstGeom>
          <a:noFill/>
        </p:spPr>
        <p:txBody>
          <a:bodyPr wrap="none" lIns="118872" tIns="91440" rIns="118872" bIns="91440" rtlCol="0" anchor="ctr" anchorCtr="0">
            <a:spAutoFit/>
          </a:bodyPr>
          <a:lstStyle/>
          <a:p>
            <a:pPr algn="l">
              <a:lnSpc>
                <a:spcPct val="90000"/>
              </a:lnSpc>
            </a:pPr>
            <a:r>
              <a:rPr lang="en-US" dirty="0"/>
              <a:t>Implemented by</a:t>
            </a:r>
          </a:p>
          <a:p>
            <a:pPr algn="l">
              <a:lnSpc>
                <a:spcPct val="90000"/>
              </a:lnSpc>
            </a:pPr>
            <a:r>
              <a:rPr lang="en-US" dirty="0"/>
              <a:t>software and </a:t>
            </a:r>
          </a:p>
          <a:p>
            <a:pPr algn="l">
              <a:lnSpc>
                <a:spcPct val="90000"/>
              </a:lnSpc>
            </a:pPr>
            <a:r>
              <a:rPr lang="en-US" dirty="0"/>
              <a:t>performance</a:t>
            </a:r>
          </a:p>
          <a:p>
            <a:pPr algn="l">
              <a:lnSpc>
                <a:spcPct val="90000"/>
              </a:lnSpc>
            </a:pPr>
            <a:r>
              <a:rPr lang="en-US" dirty="0"/>
              <a:t>engineers</a:t>
            </a:r>
          </a:p>
        </p:txBody>
      </p:sp>
      <p:sp>
        <p:nvSpPr>
          <p:cNvPr id="5" name="Down Arrow 4">
            <a:extLst>
              <a:ext uri="{FF2B5EF4-FFF2-40B4-BE49-F238E27FC236}">
                <a16:creationId xmlns:a16="http://schemas.microsoft.com/office/drawing/2014/main" id="{28A62EF0-D9D7-7741-88AF-0EA6352EC5B8}"/>
              </a:ext>
            </a:extLst>
          </p:cNvPr>
          <p:cNvSpPr/>
          <p:nvPr/>
        </p:nvSpPr>
        <p:spPr>
          <a:xfrm rot="-3600000">
            <a:off x="7920360" y="3154709"/>
            <a:ext cx="166884" cy="901210"/>
          </a:xfrm>
          <a:prstGeom prst="down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7" name="Down Arrow 86">
            <a:extLst>
              <a:ext uri="{FF2B5EF4-FFF2-40B4-BE49-F238E27FC236}">
                <a16:creationId xmlns:a16="http://schemas.microsoft.com/office/drawing/2014/main" id="{74877546-FCBD-C14E-A5E8-C20AE75CA18E}"/>
              </a:ext>
            </a:extLst>
          </p:cNvPr>
          <p:cNvSpPr/>
          <p:nvPr/>
        </p:nvSpPr>
        <p:spPr>
          <a:xfrm rot="14400000">
            <a:off x="7987502" y="4884793"/>
            <a:ext cx="166884" cy="901210"/>
          </a:xfrm>
          <a:prstGeom prst="down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1779581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97126-81FC-1444-9834-43611E07A37A}"/>
              </a:ext>
            </a:extLst>
          </p:cNvPr>
          <p:cNvSpPr>
            <a:spLocks noGrp="1"/>
          </p:cNvSpPr>
          <p:nvPr>
            <p:ph type="title"/>
          </p:nvPr>
        </p:nvSpPr>
        <p:spPr/>
        <p:txBody>
          <a:bodyPr/>
          <a:lstStyle/>
          <a:p>
            <a:r>
              <a:rPr lang="en-US" dirty="0"/>
              <a:t>Example: Design for Extensibility from FLASH, Now Flash-X</a:t>
            </a:r>
          </a:p>
        </p:txBody>
      </p:sp>
      <p:sp>
        <p:nvSpPr>
          <p:cNvPr id="4" name="Content Placeholder 2">
            <a:extLst>
              <a:ext uri="{FF2B5EF4-FFF2-40B4-BE49-F238E27FC236}">
                <a16:creationId xmlns:a16="http://schemas.microsoft.com/office/drawing/2014/main" id="{DC5CF6C9-7CF5-7D4E-92FE-F18C0DC40EE9}"/>
              </a:ext>
            </a:extLst>
          </p:cNvPr>
          <p:cNvSpPr>
            <a:spLocks noGrp="1"/>
          </p:cNvSpPr>
          <p:nvPr>
            <p:ph idx="1"/>
          </p:nvPr>
        </p:nvSpPr>
        <p:spPr>
          <a:xfrm>
            <a:off x="607538" y="976587"/>
            <a:ext cx="4451479" cy="4525963"/>
          </a:xfrm>
        </p:spPr>
        <p:txBody>
          <a:bodyPr>
            <a:normAutofit fontScale="92500" lnSpcReduction="10000"/>
          </a:bodyPr>
          <a:lstStyle/>
          <a:p>
            <a:pPr marL="0" indent="0">
              <a:buNone/>
            </a:pPr>
            <a:r>
              <a:rPr lang="en-US" b="1" dirty="0"/>
              <a:t>Assumed that capabilities will be added for better models</a:t>
            </a:r>
          </a:p>
          <a:p>
            <a:r>
              <a:rPr lang="en-US" dirty="0"/>
              <a:t>Assembly from components</a:t>
            </a:r>
          </a:p>
          <a:p>
            <a:r>
              <a:rPr lang="en-US" dirty="0"/>
              <a:t>Decentralized maintenance of metadata</a:t>
            </a:r>
          </a:p>
          <a:p>
            <a:r>
              <a:rPr lang="en-US" dirty="0"/>
              <a:t>Python tool to parse and configure</a:t>
            </a:r>
          </a:p>
          <a:p>
            <a:r>
              <a:rPr lang="en-US" dirty="0"/>
              <a:t>OOP implemented through Unix directory structure and configuration tool</a:t>
            </a:r>
          </a:p>
          <a:p>
            <a:pPr marL="0" indent="0">
              <a:buNone/>
            </a:pPr>
            <a:r>
              <a:rPr lang="en-US" b="1" dirty="0">
                <a:solidFill>
                  <a:schemeClr val="accent1">
                    <a:lumMod val="50000"/>
                  </a:schemeClr>
                </a:solidFill>
              </a:rPr>
              <a:t>Key idea is distributed intelligence</a:t>
            </a:r>
          </a:p>
          <a:p>
            <a:endParaRPr lang="en-US" dirty="0"/>
          </a:p>
          <a:p>
            <a:pPr lvl="1"/>
            <a:endParaRPr lang="en-US" dirty="0"/>
          </a:p>
        </p:txBody>
      </p:sp>
      <p:pic>
        <p:nvPicPr>
          <p:cNvPr id="9" name="Content Placeholder 6">
            <a:extLst>
              <a:ext uri="{FF2B5EF4-FFF2-40B4-BE49-F238E27FC236}">
                <a16:creationId xmlns:a16="http://schemas.microsoft.com/office/drawing/2014/main" id="{27114A96-A620-864B-ADB7-F5A283736D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581180" y="1034440"/>
            <a:ext cx="5857128" cy="4525963"/>
          </a:xfrm>
          <a:prstGeom prst="rect">
            <a:avLst/>
          </a:prstGeom>
          <a:noFill/>
          <a:ln w="9525">
            <a:noFill/>
            <a:miter lim="800000"/>
            <a:headEnd/>
            <a:tailEnd/>
          </a:ln>
        </p:spPr>
      </p:pic>
    </p:spTree>
    <p:extLst>
      <p:ext uri="{BB962C8B-B14F-4D97-AF65-F5344CB8AC3E}">
        <p14:creationId xmlns:p14="http://schemas.microsoft.com/office/powerpoint/2010/main" val="4282750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85EA-0E8F-C746-87E2-C283B4540007}"/>
              </a:ext>
            </a:extLst>
          </p:cNvPr>
          <p:cNvSpPr>
            <a:spLocks noGrp="1"/>
          </p:cNvSpPr>
          <p:nvPr>
            <p:ph type="title"/>
          </p:nvPr>
        </p:nvSpPr>
        <p:spPr/>
        <p:txBody>
          <a:bodyPr/>
          <a:lstStyle/>
          <a:p>
            <a:r>
              <a:rPr lang="en-US" dirty="0"/>
              <a:t>Takeaways Until Now</a:t>
            </a:r>
          </a:p>
        </p:txBody>
      </p:sp>
      <p:sp>
        <p:nvSpPr>
          <p:cNvPr id="3" name="Content Placeholder 2">
            <a:extLst>
              <a:ext uri="{FF2B5EF4-FFF2-40B4-BE49-F238E27FC236}">
                <a16:creationId xmlns:a16="http://schemas.microsoft.com/office/drawing/2014/main" id="{FC84114E-9B93-6946-8537-70EC13595158}"/>
              </a:ext>
            </a:extLst>
          </p:cNvPr>
          <p:cNvSpPr>
            <a:spLocks noGrp="1"/>
          </p:cNvSpPr>
          <p:nvPr>
            <p:ph idx="1"/>
          </p:nvPr>
        </p:nvSpPr>
        <p:spPr>
          <a:xfrm>
            <a:off x="5323117" y="1018902"/>
            <a:ext cx="6128654" cy="4445723"/>
          </a:xfrm>
        </p:spPr>
        <p:txBody>
          <a:bodyPr/>
          <a:lstStyle/>
          <a:p>
            <a:pPr marL="457200" indent="-457200">
              <a:buFont typeface="Arial"/>
              <a:buChar char="•"/>
            </a:pPr>
            <a:r>
              <a:rPr lang="en-US" dirty="0">
                <a:solidFill>
                  <a:schemeClr val="tx1">
                    <a:lumMod val="95000"/>
                    <a:lumOff val="5000"/>
                  </a:schemeClr>
                </a:solidFill>
              </a:rPr>
              <a:t>Differentiate between slow changing and fast changing components of your code</a:t>
            </a:r>
          </a:p>
          <a:p>
            <a:pPr marL="457200" indent="-457200">
              <a:buFont typeface="Arial"/>
              <a:buChar char="•"/>
            </a:pPr>
            <a:r>
              <a:rPr lang="en-US" dirty="0">
                <a:solidFill>
                  <a:schemeClr val="tx1">
                    <a:lumMod val="95000"/>
                    <a:lumOff val="5000"/>
                  </a:schemeClr>
                </a:solidFill>
              </a:rPr>
              <a:t>Understand the requirements of your infrastructure</a:t>
            </a:r>
          </a:p>
          <a:p>
            <a:pPr marL="457200" indent="-457200">
              <a:buFont typeface="Arial"/>
              <a:buChar char="•"/>
            </a:pPr>
            <a:r>
              <a:rPr lang="en-US" dirty="0">
                <a:solidFill>
                  <a:schemeClr val="tx1">
                    <a:lumMod val="95000"/>
                    <a:lumOff val="5000"/>
                  </a:schemeClr>
                </a:solidFill>
              </a:rPr>
              <a:t>Implement separation of concerns</a:t>
            </a:r>
          </a:p>
          <a:p>
            <a:pPr marL="457200" indent="-457200">
              <a:buFont typeface="Arial"/>
              <a:buChar char="•"/>
            </a:pPr>
            <a:r>
              <a:rPr lang="en-US" dirty="0">
                <a:solidFill>
                  <a:schemeClr val="tx1">
                    <a:lumMod val="95000"/>
                    <a:lumOff val="5000"/>
                  </a:schemeClr>
                </a:solidFill>
              </a:rPr>
              <a:t>Design with portability, extensibility, reproducibility and maintainability in mind</a:t>
            </a:r>
          </a:p>
          <a:p>
            <a:pPr marL="457200" indent="-457200">
              <a:buFont typeface="Arial"/>
              <a:buChar char="•"/>
            </a:pPr>
            <a:r>
              <a:rPr lang="en-US" dirty="0">
                <a:solidFill>
                  <a:schemeClr val="tx1">
                    <a:lumMod val="95000"/>
                    <a:lumOff val="5000"/>
                  </a:schemeClr>
                </a:solidFill>
              </a:rPr>
              <a:t>Do not design with a specific programming model in mind</a:t>
            </a:r>
          </a:p>
          <a:p>
            <a:pPr marL="457200" indent="-457200">
              <a:buFont typeface="Arial"/>
              <a:buChar char="•"/>
            </a:pPr>
            <a:endParaRPr lang="en-US" dirty="0">
              <a:solidFill>
                <a:schemeClr val="tx1">
                  <a:lumMod val="65000"/>
                  <a:lumOff val="35000"/>
                </a:schemeClr>
              </a:solidFill>
            </a:endParaRPr>
          </a:p>
          <a:p>
            <a:endParaRPr lang="en-US" dirty="0"/>
          </a:p>
        </p:txBody>
      </p:sp>
      <p:grpSp>
        <p:nvGrpSpPr>
          <p:cNvPr id="4" name="Group 3">
            <a:extLst>
              <a:ext uri="{FF2B5EF4-FFF2-40B4-BE49-F238E27FC236}">
                <a16:creationId xmlns:a16="http://schemas.microsoft.com/office/drawing/2014/main" id="{65E625F0-8661-B242-927D-3DEDAF6941EE}"/>
              </a:ext>
            </a:extLst>
          </p:cNvPr>
          <p:cNvGrpSpPr/>
          <p:nvPr/>
        </p:nvGrpSpPr>
        <p:grpSpPr>
          <a:xfrm>
            <a:off x="335160" y="1491574"/>
            <a:ext cx="4265142" cy="3524330"/>
            <a:chOff x="6979801" y="729343"/>
            <a:chExt cx="4265142" cy="3524330"/>
          </a:xfrm>
        </p:grpSpPr>
        <p:cxnSp>
          <p:nvCxnSpPr>
            <p:cNvPr id="5" name="Straight Arrow Connector 4">
              <a:extLst>
                <a:ext uri="{FF2B5EF4-FFF2-40B4-BE49-F238E27FC236}">
                  <a16:creationId xmlns:a16="http://schemas.microsoft.com/office/drawing/2014/main" id="{4E61B3CA-B8C4-954B-8756-750F2E89C672}"/>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A58D760F-A90B-6742-B17A-79B869E64504}"/>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672866B9-6699-E140-B31C-53F5E7E275F6}"/>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8" name="TextBox 7">
              <a:extLst>
                <a:ext uri="{FF2B5EF4-FFF2-40B4-BE49-F238E27FC236}">
                  <a16:creationId xmlns:a16="http://schemas.microsoft.com/office/drawing/2014/main" id="{49A56A22-BD95-E342-9C61-DFB9178284AC}"/>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9" name="Straight Connector 8">
              <a:extLst>
                <a:ext uri="{FF2B5EF4-FFF2-40B4-BE49-F238E27FC236}">
                  <a16:creationId xmlns:a16="http://schemas.microsoft.com/office/drawing/2014/main" id="{396C26C7-A086-F24C-BBFF-98C9F026522E}"/>
                </a:ext>
              </a:extLst>
            </p:cNvPr>
            <p:cNvCxnSpPr/>
            <p:nvPr/>
          </p:nvCxnSpPr>
          <p:spPr>
            <a:xfrm flipV="1">
              <a:off x="7871254" y="1865870"/>
              <a:ext cx="271849" cy="1401184"/>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313AABA-3C16-5C4C-A7C2-06EB4FBE1227}"/>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11" name="TextBox 10">
              <a:extLst>
                <a:ext uri="{FF2B5EF4-FFF2-40B4-BE49-F238E27FC236}">
                  <a16:creationId xmlns:a16="http://schemas.microsoft.com/office/drawing/2014/main" id="{48DCBD00-14EF-864C-AA09-E3489673AF89}"/>
                </a:ext>
              </a:extLst>
            </p:cNvPr>
            <p:cNvSpPr txBox="1"/>
            <p:nvPr/>
          </p:nvSpPr>
          <p:spPr>
            <a:xfrm>
              <a:off x="8453742" y="2528855"/>
              <a:ext cx="1407052" cy="932563"/>
            </a:xfrm>
            <a:prstGeom prst="rect">
              <a:avLst/>
            </a:prstGeom>
            <a:noFill/>
          </p:spPr>
          <p:txBody>
            <a:bodyPr wrap="none" lIns="118872" tIns="91440" rIns="118872" bIns="91440" rtlCol="0" anchor="ctr" anchorCtr="0">
              <a:spAutoFit/>
            </a:bodyPr>
            <a:lstStyle/>
            <a:p>
              <a:pPr algn="l">
                <a:lnSpc>
                  <a:spcPct val="90000"/>
                </a:lnSpc>
              </a:pPr>
              <a:r>
                <a:rPr lang="en-US" dirty="0"/>
                <a:t>Distributed </a:t>
              </a:r>
            </a:p>
            <a:p>
              <a:pPr algn="l">
                <a:lnSpc>
                  <a:spcPct val="90000"/>
                </a:lnSpc>
              </a:pPr>
              <a:r>
                <a:rPr lang="en-US" dirty="0"/>
                <a:t>memory</a:t>
              </a:r>
            </a:p>
            <a:p>
              <a:pPr algn="l">
                <a:lnSpc>
                  <a:spcPct val="90000"/>
                </a:lnSpc>
              </a:pPr>
              <a:r>
                <a:rPr lang="en-US" dirty="0"/>
                <a:t>model</a:t>
              </a:r>
            </a:p>
          </p:txBody>
        </p:sp>
        <p:sp>
          <p:nvSpPr>
            <p:cNvPr id="12" name="Left Arrow 11">
              <a:extLst>
                <a:ext uri="{FF2B5EF4-FFF2-40B4-BE49-F238E27FC236}">
                  <a16:creationId xmlns:a16="http://schemas.microsoft.com/office/drawing/2014/main" id="{3BF65A61-FD4B-2247-87EB-9F07444B1263}"/>
                </a:ext>
              </a:extLst>
            </p:cNvPr>
            <p:cNvSpPr/>
            <p:nvPr/>
          </p:nvSpPr>
          <p:spPr>
            <a:xfrm>
              <a:off x="7990874" y="2889070"/>
              <a:ext cx="437831" cy="218824"/>
            </a:xfrm>
            <a:prstGeom prst="leftArrow">
              <a:avLst/>
            </a:prstGeom>
            <a:solidFill>
              <a:schemeClr val="accent4"/>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026880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85EA-0E8F-C746-87E2-C283B4540007}"/>
              </a:ext>
            </a:extLst>
          </p:cNvPr>
          <p:cNvSpPr>
            <a:spLocks noGrp="1"/>
          </p:cNvSpPr>
          <p:nvPr>
            <p:ph type="title"/>
          </p:nvPr>
        </p:nvSpPr>
        <p:spPr/>
        <p:txBody>
          <a:bodyPr/>
          <a:lstStyle/>
          <a:p>
            <a:r>
              <a:rPr lang="en-US" dirty="0"/>
              <a:t>A New Paradigm Because of Platform Heterogeneity</a:t>
            </a:r>
          </a:p>
        </p:txBody>
      </p:sp>
      <p:sp>
        <p:nvSpPr>
          <p:cNvPr id="3" name="Content Placeholder 2">
            <a:extLst>
              <a:ext uri="{FF2B5EF4-FFF2-40B4-BE49-F238E27FC236}">
                <a16:creationId xmlns:a16="http://schemas.microsoft.com/office/drawing/2014/main" id="{FC84114E-9B93-6946-8537-70EC13595158}"/>
              </a:ext>
            </a:extLst>
          </p:cNvPr>
          <p:cNvSpPr>
            <a:spLocks noGrp="1"/>
          </p:cNvSpPr>
          <p:nvPr>
            <p:ph idx="1"/>
          </p:nvPr>
        </p:nvSpPr>
        <p:spPr>
          <a:xfrm>
            <a:off x="5629694" y="2412277"/>
            <a:ext cx="6192188" cy="2360550"/>
          </a:xfrm>
        </p:spPr>
        <p:txBody>
          <a:bodyPr/>
          <a:lstStyle/>
          <a:p>
            <a:pPr marL="457200" indent="-457200">
              <a:buFont typeface="Arial"/>
              <a:buChar char="•"/>
            </a:pPr>
            <a:r>
              <a:rPr lang="en-US" dirty="0">
                <a:solidFill>
                  <a:schemeClr val="tx1">
                    <a:lumMod val="95000"/>
                    <a:lumOff val="5000"/>
                  </a:schemeClr>
                </a:solidFill>
              </a:rPr>
              <a:t>Question - do the design principles change?</a:t>
            </a:r>
          </a:p>
          <a:p>
            <a:pPr marL="457200" indent="-457200">
              <a:buFont typeface="Arial"/>
              <a:buChar char="•"/>
            </a:pPr>
            <a:endParaRPr lang="en-US" dirty="0">
              <a:solidFill>
                <a:schemeClr val="tx1">
                  <a:lumMod val="95000"/>
                  <a:lumOff val="5000"/>
                </a:schemeClr>
              </a:solidFill>
            </a:endParaRPr>
          </a:p>
          <a:p>
            <a:endParaRPr lang="en-US" dirty="0"/>
          </a:p>
        </p:txBody>
      </p:sp>
      <p:grpSp>
        <p:nvGrpSpPr>
          <p:cNvPr id="13" name="Group 12">
            <a:extLst>
              <a:ext uri="{FF2B5EF4-FFF2-40B4-BE49-F238E27FC236}">
                <a16:creationId xmlns:a16="http://schemas.microsoft.com/office/drawing/2014/main" id="{14FFAC15-3146-0F48-A1DF-001CA1E8EFFC}"/>
              </a:ext>
            </a:extLst>
          </p:cNvPr>
          <p:cNvGrpSpPr/>
          <p:nvPr/>
        </p:nvGrpSpPr>
        <p:grpSpPr>
          <a:xfrm>
            <a:off x="771513" y="1776843"/>
            <a:ext cx="4265142" cy="3524330"/>
            <a:chOff x="6979801" y="729343"/>
            <a:chExt cx="4265142" cy="3524330"/>
          </a:xfrm>
        </p:grpSpPr>
        <p:cxnSp>
          <p:nvCxnSpPr>
            <p:cNvPr id="14" name="Straight Arrow Connector 13">
              <a:extLst>
                <a:ext uri="{FF2B5EF4-FFF2-40B4-BE49-F238E27FC236}">
                  <a16:creationId xmlns:a16="http://schemas.microsoft.com/office/drawing/2014/main" id="{8E01180D-7EA9-D54C-B397-289D961112E9}"/>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62D12DBB-BD94-484F-851E-F518C5A77DCA}"/>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E93B441B-9ADA-244E-B2EA-833EF337560E}"/>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17" name="TextBox 16">
              <a:extLst>
                <a:ext uri="{FF2B5EF4-FFF2-40B4-BE49-F238E27FC236}">
                  <a16:creationId xmlns:a16="http://schemas.microsoft.com/office/drawing/2014/main" id="{2AFBA2A4-9FA5-F946-97D3-D88261D17AC9}"/>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18" name="Straight Connector 17">
              <a:extLst>
                <a:ext uri="{FF2B5EF4-FFF2-40B4-BE49-F238E27FC236}">
                  <a16:creationId xmlns:a16="http://schemas.microsoft.com/office/drawing/2014/main" id="{A9B2C450-42E8-AB43-8E55-6689A8F4C6FC}"/>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AE472BB-1BD7-EF48-8118-99E3E60FF2B8}"/>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20" name="TextBox 19">
              <a:extLst>
                <a:ext uri="{FF2B5EF4-FFF2-40B4-BE49-F238E27FC236}">
                  <a16:creationId xmlns:a16="http://schemas.microsoft.com/office/drawing/2014/main" id="{CAF933C4-35F9-8D43-9975-3E1BB081DB3F}"/>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21" name="Up Arrow 20">
              <a:extLst>
                <a:ext uri="{FF2B5EF4-FFF2-40B4-BE49-F238E27FC236}">
                  <a16:creationId xmlns:a16="http://schemas.microsoft.com/office/drawing/2014/main" id="{18DEF38B-DF7D-8D48-878B-AAB3A36AB3A4}"/>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615789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85EA-0E8F-C746-87E2-C283B4540007}"/>
              </a:ext>
            </a:extLst>
          </p:cNvPr>
          <p:cNvSpPr>
            <a:spLocks noGrp="1"/>
          </p:cNvSpPr>
          <p:nvPr>
            <p:ph type="title"/>
          </p:nvPr>
        </p:nvSpPr>
        <p:spPr/>
        <p:txBody>
          <a:bodyPr/>
          <a:lstStyle/>
          <a:p>
            <a:r>
              <a:rPr lang="en-US" dirty="0"/>
              <a:t>A New Paradigm Because of Platform Heterogeneity</a:t>
            </a:r>
          </a:p>
        </p:txBody>
      </p:sp>
      <p:sp>
        <p:nvSpPr>
          <p:cNvPr id="3" name="Content Placeholder 2">
            <a:extLst>
              <a:ext uri="{FF2B5EF4-FFF2-40B4-BE49-F238E27FC236}">
                <a16:creationId xmlns:a16="http://schemas.microsoft.com/office/drawing/2014/main" id="{FC84114E-9B93-6946-8537-70EC13595158}"/>
              </a:ext>
            </a:extLst>
          </p:cNvPr>
          <p:cNvSpPr>
            <a:spLocks noGrp="1"/>
          </p:cNvSpPr>
          <p:nvPr>
            <p:ph idx="1"/>
          </p:nvPr>
        </p:nvSpPr>
        <p:spPr>
          <a:xfrm>
            <a:off x="5629694" y="2412277"/>
            <a:ext cx="6192188" cy="2360550"/>
          </a:xfrm>
        </p:spPr>
        <p:txBody>
          <a:bodyPr/>
          <a:lstStyle/>
          <a:p>
            <a:pPr marL="457200" indent="-457200">
              <a:buFont typeface="Arial"/>
              <a:buChar char="•"/>
            </a:pPr>
            <a:r>
              <a:rPr lang="en-US" dirty="0">
                <a:solidFill>
                  <a:schemeClr val="tx1">
                    <a:lumMod val="95000"/>
                    <a:lumOff val="5000"/>
                  </a:schemeClr>
                </a:solidFill>
              </a:rPr>
              <a:t>Question - do the design principles change?</a:t>
            </a:r>
          </a:p>
          <a:p>
            <a:pPr marL="457200" indent="-457200">
              <a:buFont typeface="Arial"/>
              <a:buChar char="•"/>
            </a:pPr>
            <a:r>
              <a:rPr lang="en-US" dirty="0">
                <a:solidFill>
                  <a:schemeClr val="tx1">
                    <a:lumMod val="95000"/>
                    <a:lumOff val="5000"/>
                  </a:schemeClr>
                </a:solidFill>
              </a:rPr>
              <a:t>The answer is – not really</a:t>
            </a:r>
          </a:p>
          <a:p>
            <a:pPr marL="457200" indent="-457200">
              <a:buFont typeface="Arial"/>
              <a:buChar char="•"/>
            </a:pPr>
            <a:r>
              <a:rPr lang="en-US" dirty="0">
                <a:solidFill>
                  <a:schemeClr val="tx1">
                    <a:lumMod val="95000"/>
                    <a:lumOff val="5000"/>
                  </a:schemeClr>
                </a:solidFill>
              </a:rPr>
              <a:t>The details get more involved</a:t>
            </a:r>
          </a:p>
          <a:p>
            <a:pPr marL="457200" indent="-457200">
              <a:buFont typeface="Arial"/>
              <a:buChar char="•"/>
            </a:pPr>
            <a:endParaRPr lang="en-US" dirty="0">
              <a:solidFill>
                <a:schemeClr val="tx1">
                  <a:lumMod val="65000"/>
                  <a:lumOff val="35000"/>
                </a:schemeClr>
              </a:solidFill>
            </a:endParaRPr>
          </a:p>
          <a:p>
            <a:endParaRPr lang="en-US" dirty="0"/>
          </a:p>
        </p:txBody>
      </p:sp>
      <p:grpSp>
        <p:nvGrpSpPr>
          <p:cNvPr id="13" name="Group 12">
            <a:extLst>
              <a:ext uri="{FF2B5EF4-FFF2-40B4-BE49-F238E27FC236}">
                <a16:creationId xmlns:a16="http://schemas.microsoft.com/office/drawing/2014/main" id="{14FFAC15-3146-0F48-A1DF-001CA1E8EFFC}"/>
              </a:ext>
            </a:extLst>
          </p:cNvPr>
          <p:cNvGrpSpPr/>
          <p:nvPr/>
        </p:nvGrpSpPr>
        <p:grpSpPr>
          <a:xfrm>
            <a:off x="771513" y="1776843"/>
            <a:ext cx="4265142" cy="3524330"/>
            <a:chOff x="6979801" y="729343"/>
            <a:chExt cx="4265142" cy="3524330"/>
          </a:xfrm>
        </p:grpSpPr>
        <p:cxnSp>
          <p:nvCxnSpPr>
            <p:cNvPr id="14" name="Straight Arrow Connector 13">
              <a:extLst>
                <a:ext uri="{FF2B5EF4-FFF2-40B4-BE49-F238E27FC236}">
                  <a16:creationId xmlns:a16="http://schemas.microsoft.com/office/drawing/2014/main" id="{8E01180D-7EA9-D54C-B397-289D961112E9}"/>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62D12DBB-BD94-484F-851E-F518C5A77DCA}"/>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E93B441B-9ADA-244E-B2EA-833EF337560E}"/>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17" name="TextBox 16">
              <a:extLst>
                <a:ext uri="{FF2B5EF4-FFF2-40B4-BE49-F238E27FC236}">
                  <a16:creationId xmlns:a16="http://schemas.microsoft.com/office/drawing/2014/main" id="{2AFBA2A4-9FA5-F946-97D3-D88261D17AC9}"/>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18" name="Straight Connector 17">
              <a:extLst>
                <a:ext uri="{FF2B5EF4-FFF2-40B4-BE49-F238E27FC236}">
                  <a16:creationId xmlns:a16="http://schemas.microsoft.com/office/drawing/2014/main" id="{A9B2C450-42E8-AB43-8E55-6689A8F4C6FC}"/>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AE472BB-1BD7-EF48-8118-99E3E60FF2B8}"/>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20" name="TextBox 19">
              <a:extLst>
                <a:ext uri="{FF2B5EF4-FFF2-40B4-BE49-F238E27FC236}">
                  <a16:creationId xmlns:a16="http://schemas.microsoft.com/office/drawing/2014/main" id="{CAF933C4-35F9-8D43-9975-3E1BB081DB3F}"/>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21" name="Up Arrow 20">
              <a:extLst>
                <a:ext uri="{FF2B5EF4-FFF2-40B4-BE49-F238E27FC236}">
                  <a16:creationId xmlns:a16="http://schemas.microsoft.com/office/drawing/2014/main" id="{18DEF38B-DF7D-8D48-878B-AAB3A36AB3A4}"/>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2274180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1708778" y="1762304"/>
            <a:ext cx="3709959" cy="4017451"/>
            <a:chOff x="-314717" y="643786"/>
            <a:chExt cx="4946614" cy="5356602"/>
          </a:xfrm>
        </p:grpSpPr>
        <p:sp>
          <p:nvSpPr>
            <p:cNvPr id="4" name="TextBox 3"/>
            <p:cNvSpPr txBox="1"/>
            <p:nvPr/>
          </p:nvSpPr>
          <p:spPr>
            <a:xfrm>
              <a:off x="1082915"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8" name="TextBox 7"/>
            <p:cNvSpPr txBox="1"/>
            <p:nvPr/>
          </p:nvSpPr>
          <p:spPr>
            <a:xfrm>
              <a:off x="-314717" y="1661953"/>
              <a:ext cx="4946614" cy="492443"/>
            </a:xfrm>
            <a:prstGeom prst="rect">
              <a:avLst/>
            </a:prstGeom>
            <a:solidFill>
              <a:srgbClr val="DF6474"/>
            </a:solidFill>
            <a:ln>
              <a:solidFill>
                <a:schemeClr val="tx1"/>
              </a:solidFill>
            </a:ln>
          </p:spPr>
          <p:txBody>
            <a:bodyPr wrap="square" rtlCol="0">
              <a:spAutoFit/>
            </a:bodyPr>
            <a:lstStyle/>
            <a:p>
              <a:r>
                <a:rPr lang="en-US" dirty="0"/>
                <a:t>Software Architecture API  Design</a:t>
              </a:r>
            </a:p>
          </p:txBody>
        </p:sp>
        <p:sp>
          <p:nvSpPr>
            <p:cNvPr id="10" name="TextBox 9"/>
            <p:cNvSpPr txBox="1"/>
            <p:nvPr/>
          </p:nvSpPr>
          <p:spPr>
            <a:xfrm>
              <a:off x="1317335" y="2878282"/>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11" name="TextBox 10"/>
            <p:cNvSpPr txBox="1"/>
            <p:nvPr/>
          </p:nvSpPr>
          <p:spPr>
            <a:xfrm>
              <a:off x="1753309" y="3705933"/>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12" name="TextBox 11"/>
            <p:cNvSpPr txBox="1"/>
            <p:nvPr/>
          </p:nvSpPr>
          <p:spPr>
            <a:xfrm>
              <a:off x="1469618"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3" name="TextBox 12"/>
            <p:cNvSpPr txBox="1"/>
            <p:nvPr/>
          </p:nvSpPr>
          <p:spPr>
            <a:xfrm>
              <a:off x="1435421"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21" name="Straight Arrow Connector 20"/>
            <p:cNvCxnSpPr>
              <a:cxnSpLocks/>
              <a:stCxn id="4" idx="2"/>
              <a:endCxn id="8" idx="0"/>
            </p:cNvCxnSpPr>
            <p:nvPr/>
          </p:nvCxnSpPr>
          <p:spPr>
            <a:xfrm flipH="1">
              <a:off x="2158591" y="1136229"/>
              <a:ext cx="4963" cy="525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8" idx="2"/>
              <a:endCxn id="10" idx="0"/>
            </p:cNvCxnSpPr>
            <p:nvPr/>
          </p:nvCxnSpPr>
          <p:spPr>
            <a:xfrm>
              <a:off x="2158591" y="2154396"/>
              <a:ext cx="1" cy="7238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cxnSpLocks/>
              <a:stCxn id="10" idx="2"/>
              <a:endCxn id="11" idx="0"/>
            </p:cNvCxnSpPr>
            <p:nvPr/>
          </p:nvCxnSpPr>
          <p:spPr>
            <a:xfrm>
              <a:off x="2158591" y="3370725"/>
              <a:ext cx="0" cy="335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cxnSpLocks/>
              <a:stCxn id="11" idx="2"/>
              <a:endCxn id="12" idx="0"/>
            </p:cNvCxnSpPr>
            <p:nvPr/>
          </p:nvCxnSpPr>
          <p:spPr>
            <a:xfrm>
              <a:off x="2158591" y="4198376"/>
              <a:ext cx="15493" cy="4893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cxnSpLocks/>
              <a:stCxn id="12" idx="2"/>
              <a:endCxn id="13" idx="0"/>
            </p:cNvCxnSpPr>
            <p:nvPr/>
          </p:nvCxnSpPr>
          <p:spPr>
            <a:xfrm>
              <a:off x="2174085" y="5180169"/>
              <a:ext cx="0"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5310296" y="1774641"/>
            <a:ext cx="2020861" cy="4019171"/>
            <a:chOff x="5164498" y="592290"/>
            <a:chExt cx="1460230" cy="5021045"/>
          </a:xfrm>
        </p:grpSpPr>
        <p:sp>
          <p:nvSpPr>
            <p:cNvPr id="14" name="TextBox 13"/>
            <p:cNvSpPr txBox="1"/>
            <p:nvPr/>
          </p:nvSpPr>
          <p:spPr>
            <a:xfrm>
              <a:off x="5361852" y="592290"/>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5" name="TextBox 14"/>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6" name="TextBox 15"/>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18" name="TextBox 17"/>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19" name="TextBox 18"/>
            <p:cNvSpPr txBox="1"/>
            <p:nvPr/>
          </p:nvSpPr>
          <p:spPr>
            <a:xfrm>
              <a:off x="5164498" y="5120893"/>
              <a:ext cx="1460230" cy="492442"/>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33" name="Straight Arrow Connector 32"/>
            <p:cNvCxnSpPr>
              <a:cxnSpLocks/>
              <a:stCxn id="14" idx="2"/>
              <a:endCxn id="15" idx="0"/>
            </p:cNvCxnSpPr>
            <p:nvPr/>
          </p:nvCxnSpPr>
          <p:spPr>
            <a:xfrm flipH="1">
              <a:off x="5903880" y="1084732"/>
              <a:ext cx="1" cy="4400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cxnSpLocks/>
              <a:stCxn id="15" idx="2"/>
              <a:endCxn id="16"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cxnSpLocks/>
              <a:stCxn id="16" idx="2"/>
              <a:endCxn id="18"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cxnSpLocks/>
              <a:stCxn id="18" idx="2"/>
              <a:endCxn id="19" idx="0"/>
            </p:cNvCxnSpPr>
            <p:nvPr/>
          </p:nvCxnSpPr>
          <p:spPr>
            <a:xfrm>
              <a:off x="5893219" y="4427583"/>
              <a:ext cx="1395" cy="6933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68" name="Elbow Connector 67"/>
          <p:cNvCxnSpPr>
            <a:cxnSpLocks/>
            <a:stCxn id="13" idx="1"/>
            <a:endCxn id="8" idx="1"/>
          </p:cNvCxnSpPr>
          <p:nvPr/>
        </p:nvCxnSpPr>
        <p:spPr>
          <a:xfrm rot="10800000">
            <a:off x="1708779" y="2710595"/>
            <a:ext cx="1312603" cy="2884494"/>
          </a:xfrm>
          <a:prstGeom prst="bentConnector3">
            <a:avLst>
              <a:gd name="adj1" fmla="val 11741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cxnSpLocks/>
            <a:stCxn id="18" idx="3"/>
            <a:endCxn id="16" idx="3"/>
          </p:cNvCxnSpPr>
          <p:nvPr/>
        </p:nvCxnSpPr>
        <p:spPr>
          <a:xfrm flipV="1">
            <a:off x="7242441" y="3780178"/>
            <a:ext cx="33881" cy="867390"/>
          </a:xfrm>
          <a:prstGeom prst="bentConnector3">
            <a:avLst>
              <a:gd name="adj1" fmla="val 77471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2976016" y="1122844"/>
            <a:ext cx="1544012" cy="369332"/>
          </a:xfrm>
          <a:prstGeom prst="rect">
            <a:avLst/>
          </a:prstGeom>
          <a:noFill/>
        </p:spPr>
        <p:txBody>
          <a:bodyPr wrap="none" rtlCol="0">
            <a:spAutoFit/>
          </a:bodyPr>
          <a:lstStyle/>
          <a:p>
            <a:r>
              <a:rPr lang="en-US" dirty="0"/>
              <a:t>Infrastructure</a:t>
            </a:r>
          </a:p>
        </p:txBody>
      </p:sp>
      <p:sp>
        <p:nvSpPr>
          <p:cNvPr id="75" name="TextBox 74"/>
          <p:cNvSpPr txBox="1"/>
          <p:nvPr/>
        </p:nvSpPr>
        <p:spPr>
          <a:xfrm>
            <a:off x="5310296" y="1138269"/>
            <a:ext cx="1377300" cy="369332"/>
          </a:xfrm>
          <a:prstGeom prst="rect">
            <a:avLst/>
          </a:prstGeom>
          <a:noFill/>
        </p:spPr>
        <p:txBody>
          <a:bodyPr wrap="none" rtlCol="0">
            <a:spAutoFit/>
          </a:bodyPr>
          <a:lstStyle/>
          <a:p>
            <a:r>
              <a:rPr lang="en-US" dirty="0"/>
              <a:t>Capabilities</a:t>
            </a:r>
          </a:p>
        </p:txBody>
      </p:sp>
      <p:cxnSp>
        <p:nvCxnSpPr>
          <p:cNvPr id="77" name="Elbow Connector 76"/>
          <p:cNvCxnSpPr>
            <a:cxnSpLocks/>
            <a:stCxn id="19" idx="1"/>
            <a:endCxn id="13" idx="3"/>
          </p:cNvCxnSpPr>
          <p:nvPr/>
        </p:nvCxnSpPr>
        <p:spPr>
          <a:xfrm rot="10800000">
            <a:off x="4129378" y="5595089"/>
            <a:ext cx="1180919" cy="163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1" name="Elbow Connector 80"/>
          <p:cNvCxnSpPr>
            <a:cxnSpLocks/>
            <a:stCxn id="8" idx="3"/>
            <a:endCxn id="15" idx="1"/>
          </p:cNvCxnSpPr>
          <p:nvPr/>
        </p:nvCxnSpPr>
        <p:spPr>
          <a:xfrm>
            <a:off x="5418737" y="2710595"/>
            <a:ext cx="401317" cy="755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cxnSpLocks/>
            <a:stCxn id="11" idx="1"/>
            <a:endCxn id="4" idx="1"/>
          </p:cNvCxnSpPr>
          <p:nvPr/>
        </p:nvCxnSpPr>
        <p:spPr>
          <a:xfrm rot="10800000">
            <a:off x="2757003" y="1946970"/>
            <a:ext cx="502795" cy="2296610"/>
          </a:xfrm>
          <a:prstGeom prst="bentConnector3">
            <a:avLst>
              <a:gd name="adj1" fmla="val 35186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 name="Elbow Connector 2"/>
          <p:cNvCxnSpPr>
            <a:cxnSpLocks/>
            <a:stCxn id="19" idx="1"/>
            <a:endCxn id="11" idx="3"/>
          </p:cNvCxnSpPr>
          <p:nvPr/>
        </p:nvCxnSpPr>
        <p:spPr>
          <a:xfrm rot="10800000">
            <a:off x="3867720" y="4243581"/>
            <a:ext cx="1442576" cy="135314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Title 1">
            <a:extLst>
              <a:ext uri="{FF2B5EF4-FFF2-40B4-BE49-F238E27FC236}">
                <a16:creationId xmlns:a16="http://schemas.microsoft.com/office/drawing/2014/main" id="{A172EDB7-CE70-8B47-8CF0-8A8FF97B00F5}"/>
              </a:ext>
            </a:extLst>
          </p:cNvPr>
          <p:cNvSpPr>
            <a:spLocks noGrp="1"/>
          </p:cNvSpPr>
          <p:nvPr>
            <p:ph type="title"/>
          </p:nvPr>
        </p:nvSpPr>
        <p:spPr>
          <a:xfrm>
            <a:off x="484042" y="219522"/>
            <a:ext cx="9652508" cy="615799"/>
          </a:xfrm>
        </p:spPr>
        <p:txBody>
          <a:bodyPr/>
          <a:lstStyle/>
          <a:p>
            <a:r>
              <a:rPr lang="en-US" dirty="0"/>
              <a:t>A Design Model for Separation of Concerns</a:t>
            </a:r>
          </a:p>
        </p:txBody>
      </p:sp>
      <p:sp>
        <p:nvSpPr>
          <p:cNvPr id="2" name="Oval 1">
            <a:extLst>
              <a:ext uri="{FF2B5EF4-FFF2-40B4-BE49-F238E27FC236}">
                <a16:creationId xmlns:a16="http://schemas.microsoft.com/office/drawing/2014/main" id="{F6750C1A-142A-4648-A3C2-38A41EDA29EA}"/>
              </a:ext>
            </a:extLst>
          </p:cNvPr>
          <p:cNvSpPr/>
          <p:nvPr/>
        </p:nvSpPr>
        <p:spPr>
          <a:xfrm>
            <a:off x="5685782" y="2302822"/>
            <a:ext cx="1394181" cy="815546"/>
          </a:xfrm>
          <a:prstGeom prst="ellipse">
            <a:avLst/>
          </a:prstGeom>
          <a:solidFill>
            <a:srgbClr val="7030A0">
              <a:alpha val="25000"/>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6" name="Oval 35">
            <a:extLst>
              <a:ext uri="{FF2B5EF4-FFF2-40B4-BE49-F238E27FC236}">
                <a16:creationId xmlns:a16="http://schemas.microsoft.com/office/drawing/2014/main" id="{558AE10C-D53F-CB40-BDE9-3366438B5850}"/>
              </a:ext>
            </a:extLst>
          </p:cNvPr>
          <p:cNvSpPr/>
          <p:nvPr/>
        </p:nvSpPr>
        <p:spPr>
          <a:xfrm>
            <a:off x="4818239" y="5065634"/>
            <a:ext cx="2982717" cy="1137457"/>
          </a:xfrm>
          <a:prstGeom prst="ellipse">
            <a:avLst/>
          </a:prstGeom>
          <a:solidFill>
            <a:srgbClr val="7030A0">
              <a:alpha val="25000"/>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7" name="Oval 36">
            <a:extLst>
              <a:ext uri="{FF2B5EF4-FFF2-40B4-BE49-F238E27FC236}">
                <a16:creationId xmlns:a16="http://schemas.microsoft.com/office/drawing/2014/main" id="{A4F393CD-DE67-904E-9B38-4704F56CCE65}"/>
              </a:ext>
            </a:extLst>
          </p:cNvPr>
          <p:cNvSpPr/>
          <p:nvPr/>
        </p:nvSpPr>
        <p:spPr>
          <a:xfrm>
            <a:off x="1210763" y="2288893"/>
            <a:ext cx="4479065" cy="815546"/>
          </a:xfrm>
          <a:prstGeom prst="ellipse">
            <a:avLst/>
          </a:prstGeom>
          <a:solidFill>
            <a:srgbClr val="7030A0">
              <a:alpha val="25000"/>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 name="TextBox 4">
            <a:extLst>
              <a:ext uri="{FF2B5EF4-FFF2-40B4-BE49-F238E27FC236}">
                <a16:creationId xmlns:a16="http://schemas.microsoft.com/office/drawing/2014/main" id="{6C56BA23-C4A9-4743-8DF6-F9D84244CF62}"/>
              </a:ext>
            </a:extLst>
          </p:cNvPr>
          <p:cNvSpPr txBox="1"/>
          <p:nvPr/>
        </p:nvSpPr>
        <p:spPr>
          <a:xfrm>
            <a:off x="8159831" y="4578520"/>
            <a:ext cx="2727926" cy="683264"/>
          </a:xfrm>
          <a:prstGeom prst="rect">
            <a:avLst/>
          </a:prstGeom>
          <a:noFill/>
        </p:spPr>
        <p:txBody>
          <a:bodyPr wrap="none" lIns="118872" tIns="91440" rIns="118872" bIns="91440" rtlCol="0" anchor="ctr" anchorCtr="0">
            <a:spAutoFit/>
          </a:bodyPr>
          <a:lstStyle/>
          <a:p>
            <a:pPr algn="l">
              <a:lnSpc>
                <a:spcPct val="90000"/>
              </a:lnSpc>
            </a:pPr>
            <a:r>
              <a:rPr lang="en-US" dirty="0"/>
              <a:t>This is where maximum </a:t>
            </a:r>
          </a:p>
          <a:p>
            <a:pPr algn="l">
              <a:lnSpc>
                <a:spcPct val="90000"/>
              </a:lnSpc>
            </a:pPr>
            <a:r>
              <a:rPr lang="en-US" dirty="0"/>
              <a:t>change is likely</a:t>
            </a:r>
          </a:p>
        </p:txBody>
      </p:sp>
      <p:cxnSp>
        <p:nvCxnSpPr>
          <p:cNvPr id="7" name="Straight Arrow Connector 6">
            <a:extLst>
              <a:ext uri="{FF2B5EF4-FFF2-40B4-BE49-F238E27FC236}">
                <a16:creationId xmlns:a16="http://schemas.microsoft.com/office/drawing/2014/main" id="{0950DA8C-3CE2-B249-86FE-2E1302A33855}"/>
              </a:ext>
            </a:extLst>
          </p:cNvPr>
          <p:cNvCxnSpPr>
            <a:cxnSpLocks/>
            <a:stCxn id="5" idx="1"/>
          </p:cNvCxnSpPr>
          <p:nvPr/>
        </p:nvCxnSpPr>
        <p:spPr>
          <a:xfrm flipH="1">
            <a:off x="7624121" y="4920152"/>
            <a:ext cx="535710" cy="36735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6765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1" dirty="0" err="1"/>
              <a:t>Anshu</a:t>
            </a:r>
            <a:r>
              <a:rPr lang="en-US" sz="1600" b="1" dirty="0"/>
              <a:t> Dubey and Gregory R. Watson, Better Scientific Software Tutorial, in ISC High Performance, 2022, Hamburg Germany. DOI: 10.6084/m9.figshare.19781752</a:t>
            </a:r>
          </a:p>
          <a:p>
            <a:pPr>
              <a:spcBef>
                <a:spcPts val="400"/>
              </a:spcBef>
            </a:pPr>
            <a:r>
              <a:rPr lang="en-US" sz="1600" dirty="0"/>
              <a:t>Individual modules may be cited as </a:t>
            </a:r>
            <a:r>
              <a:rPr lang="en-US" sz="1600" i="1" dirty="0"/>
              <a:t>Speaker, Module Title</a:t>
            </a:r>
            <a:r>
              <a:rPr lang="en-US" sz="1600" dirty="0"/>
              <a:t>, in Better Scientific Software tutorial, ISC, 2022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328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701F5-3EBB-A24C-B9C1-88FC9A0343CE}"/>
              </a:ext>
            </a:extLst>
          </p:cNvPr>
          <p:cNvSpPr>
            <a:spLocks noGrp="1"/>
          </p:cNvSpPr>
          <p:nvPr>
            <p:ph type="title"/>
          </p:nvPr>
        </p:nvSpPr>
        <p:spPr/>
        <p:txBody>
          <a:bodyPr/>
          <a:lstStyle/>
          <a:p>
            <a:r>
              <a:rPr lang="en-US" dirty="0"/>
              <a:t>Design Guidance For Performance Portability</a:t>
            </a:r>
          </a:p>
        </p:txBody>
      </p:sp>
      <p:sp>
        <p:nvSpPr>
          <p:cNvPr id="5" name="Rounded Rectangle 4">
            <a:extLst>
              <a:ext uri="{FF2B5EF4-FFF2-40B4-BE49-F238E27FC236}">
                <a16:creationId xmlns:a16="http://schemas.microsoft.com/office/drawing/2014/main" id="{32FC53BF-6864-E241-B547-9235F841A12B}"/>
              </a:ext>
            </a:extLst>
          </p:cNvPr>
          <p:cNvSpPr/>
          <p:nvPr/>
        </p:nvSpPr>
        <p:spPr>
          <a:xfrm>
            <a:off x="1045029" y="1325880"/>
            <a:ext cx="4724400" cy="764177"/>
          </a:xfrm>
          <a:prstGeom prst="roundRect">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dirty="0">
                <a:solidFill>
                  <a:srgbClr val="783F04"/>
                </a:solidFill>
                <a:latin typeface="Arial" panose="020B0604020202020204" pitchFamily="34" charset="0"/>
              </a:rPr>
              <a:t>Design for Hierarchical parallelism </a:t>
            </a:r>
            <a:endParaRPr lang="en-US" sz="2000" dirty="0">
              <a:solidFill>
                <a:schemeClr val="bg1"/>
              </a:solidFill>
            </a:endParaRPr>
          </a:p>
        </p:txBody>
      </p:sp>
      <p:sp>
        <p:nvSpPr>
          <p:cNvPr id="6" name="Rounded Rectangle 5">
            <a:extLst>
              <a:ext uri="{FF2B5EF4-FFF2-40B4-BE49-F238E27FC236}">
                <a16:creationId xmlns:a16="http://schemas.microsoft.com/office/drawing/2014/main" id="{00E5D459-CE5E-9047-BE42-E6A89E51A605}"/>
              </a:ext>
            </a:extLst>
          </p:cNvPr>
          <p:cNvSpPr/>
          <p:nvPr/>
        </p:nvSpPr>
        <p:spPr>
          <a:xfrm>
            <a:off x="1045028" y="2248989"/>
            <a:ext cx="5442857" cy="764177"/>
          </a:xfrm>
          <a:prstGeom prst="roundRect">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dirty="0">
                <a:solidFill>
                  <a:srgbClr val="783F04"/>
                </a:solidFill>
                <a:latin typeface="Arial" panose="020B0604020202020204" pitchFamily="34" charset="0"/>
              </a:rPr>
              <a:t>Design towards several thousand threads </a:t>
            </a:r>
            <a:endParaRPr lang="en-US" sz="2000" dirty="0">
              <a:solidFill>
                <a:schemeClr val="bg1"/>
              </a:solidFill>
            </a:endParaRPr>
          </a:p>
        </p:txBody>
      </p:sp>
      <p:sp>
        <p:nvSpPr>
          <p:cNvPr id="7" name="Rounded Rectangle 6">
            <a:extLst>
              <a:ext uri="{FF2B5EF4-FFF2-40B4-BE49-F238E27FC236}">
                <a16:creationId xmlns:a16="http://schemas.microsoft.com/office/drawing/2014/main" id="{2453D542-757D-B546-8598-0CDA79D597B4}"/>
              </a:ext>
            </a:extLst>
          </p:cNvPr>
          <p:cNvSpPr/>
          <p:nvPr/>
        </p:nvSpPr>
        <p:spPr>
          <a:xfrm>
            <a:off x="1045028" y="3172098"/>
            <a:ext cx="6498772" cy="672737"/>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dirty="0">
                <a:solidFill>
                  <a:srgbClr val="783F04"/>
                </a:solidFill>
                <a:latin typeface="Arial" panose="020B0604020202020204" pitchFamily="34" charset="0"/>
              </a:rPr>
              <a:t>Design for a hierarchical memory space</a:t>
            </a:r>
            <a:endParaRPr lang="en-US" sz="2000" dirty="0">
              <a:solidFill>
                <a:schemeClr val="bg1"/>
              </a:solidFill>
            </a:endParaRPr>
          </a:p>
        </p:txBody>
      </p:sp>
      <p:sp>
        <p:nvSpPr>
          <p:cNvPr id="8" name="Rounded Rectangle 7">
            <a:extLst>
              <a:ext uri="{FF2B5EF4-FFF2-40B4-BE49-F238E27FC236}">
                <a16:creationId xmlns:a16="http://schemas.microsoft.com/office/drawing/2014/main" id="{3371CA4A-1E6D-EB48-B597-42315E2CD31D}"/>
              </a:ext>
            </a:extLst>
          </p:cNvPr>
          <p:cNvSpPr/>
          <p:nvPr/>
        </p:nvSpPr>
        <p:spPr>
          <a:xfrm>
            <a:off x="1045026" y="4003767"/>
            <a:ext cx="7249887" cy="672737"/>
          </a:xfrm>
          <a:prstGeom prst="roundRect">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dirty="0">
                <a:solidFill>
                  <a:srgbClr val="FCE5CD"/>
                </a:solidFill>
                <a:latin typeface="Arial" panose="020B0604020202020204" pitchFamily="34" charset="0"/>
              </a:rPr>
              <a:t>Design patterns that count, allocate, and reuse memory</a:t>
            </a:r>
            <a:endParaRPr lang="en-US" sz="2000" dirty="0">
              <a:solidFill>
                <a:schemeClr val="bg1"/>
              </a:solidFill>
            </a:endParaRPr>
          </a:p>
        </p:txBody>
      </p:sp>
      <p:sp>
        <p:nvSpPr>
          <p:cNvPr id="9" name="Rounded Rectangle 8">
            <a:extLst>
              <a:ext uri="{FF2B5EF4-FFF2-40B4-BE49-F238E27FC236}">
                <a16:creationId xmlns:a16="http://schemas.microsoft.com/office/drawing/2014/main" id="{57F5960C-DA41-4247-9B78-8C62665E9210}"/>
              </a:ext>
            </a:extLst>
          </p:cNvPr>
          <p:cNvSpPr/>
          <p:nvPr/>
        </p:nvSpPr>
        <p:spPr>
          <a:xfrm>
            <a:off x="1043438" y="4859384"/>
            <a:ext cx="7739745" cy="672737"/>
          </a:xfrm>
          <a:prstGeom prst="roundRect">
            <a:avLst/>
          </a:prstGeom>
          <a:solidFill>
            <a:schemeClr val="accent5">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spcBef>
                <a:spcPts val="0"/>
              </a:spcBef>
              <a:spcAft>
                <a:spcPts val="0"/>
              </a:spcAft>
            </a:pPr>
            <a:r>
              <a:rPr lang="en-US" sz="2000" dirty="0">
                <a:solidFill>
                  <a:srgbClr val="FCE5CD"/>
                </a:solidFill>
                <a:latin typeface="Arial" panose="020B0604020202020204" pitchFamily="34" charset="0"/>
              </a:rPr>
              <a:t>Avoid exposing/using non-portable vendor-specific options</a:t>
            </a:r>
            <a:endParaRPr lang="en-US" sz="2000" dirty="0"/>
          </a:p>
        </p:txBody>
      </p:sp>
    </p:spTree>
    <p:extLst>
      <p:ext uri="{BB962C8B-B14F-4D97-AF65-F5344CB8AC3E}">
        <p14:creationId xmlns:p14="http://schemas.microsoft.com/office/powerpoint/2010/main" val="386672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a:xfrm>
            <a:off x="515336" y="285766"/>
            <a:ext cx="8686800" cy="867152"/>
          </a:xfrm>
        </p:spPr>
        <p:txBody>
          <a:bodyPr/>
          <a:lstStyle/>
          <a:p>
            <a:r>
              <a:rPr lang="en-US" dirty="0"/>
              <a:t>Features and Abstractions that must Come in</a:t>
            </a:r>
          </a:p>
        </p:txBody>
      </p:sp>
      <p:grpSp>
        <p:nvGrpSpPr>
          <p:cNvPr id="51" name="Group 50">
            <a:extLst>
              <a:ext uri="{FF2B5EF4-FFF2-40B4-BE49-F238E27FC236}">
                <a16:creationId xmlns:a16="http://schemas.microsoft.com/office/drawing/2014/main" id="{D51000A6-3503-EE4F-8F50-55A956F1DBA3}"/>
              </a:ext>
            </a:extLst>
          </p:cNvPr>
          <p:cNvGrpSpPr/>
          <p:nvPr/>
        </p:nvGrpSpPr>
        <p:grpSpPr>
          <a:xfrm>
            <a:off x="603191" y="1307717"/>
            <a:ext cx="6686969" cy="4442109"/>
            <a:chOff x="2407277" y="1369501"/>
            <a:chExt cx="6686969" cy="4442109"/>
          </a:xfrm>
        </p:grpSpPr>
        <p:sp>
          <p:nvSpPr>
            <p:cNvPr id="18440" name="Rectangle 10"/>
            <p:cNvSpPr>
              <a:spLocks noChangeArrowheads="1"/>
            </p:cNvSpPr>
            <p:nvPr/>
          </p:nvSpPr>
          <p:spPr bwMode="auto">
            <a:xfrm>
              <a:off x="2407277" y="1876825"/>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36" name="Rectangle 4"/>
            <p:cNvSpPr>
              <a:spLocks noChangeArrowheads="1"/>
            </p:cNvSpPr>
            <p:nvPr/>
          </p:nvSpPr>
          <p:spPr bwMode="auto">
            <a:xfrm>
              <a:off x="5980083" y="1877854"/>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45" name="Rectangle 11"/>
            <p:cNvSpPr>
              <a:spLocks noChangeArrowheads="1"/>
            </p:cNvSpPr>
            <p:nvPr/>
          </p:nvSpPr>
          <p:spPr bwMode="auto">
            <a:xfrm>
              <a:off x="7726648" y="2836097"/>
              <a:ext cx="1322725" cy="97180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Offloading </a:t>
              </a:r>
            </a:p>
            <a:p>
              <a:r>
                <a:rPr lang="en-US" sz="1350" dirty="0"/>
                <a:t>and scaling</a:t>
              </a:r>
            </a:p>
            <a:p>
              <a:r>
                <a:rPr lang="en-US" sz="1350" dirty="0"/>
                <a:t>optimization</a:t>
              </a:r>
            </a:p>
            <a:p>
              <a:endParaRPr lang="en-US" sz="1350" dirty="0"/>
            </a:p>
          </p:txBody>
        </p:sp>
        <p:sp>
          <p:nvSpPr>
            <p:cNvPr id="50" name="Rectangle 11"/>
            <p:cNvSpPr>
              <a:spLocks noChangeArrowheads="1"/>
            </p:cNvSpPr>
            <p:nvPr/>
          </p:nvSpPr>
          <p:spPr bwMode="auto">
            <a:xfrm>
              <a:off x="3996782" y="1877855"/>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Spatial</a:t>
              </a:r>
            </a:p>
            <a:p>
              <a:r>
                <a:rPr lang="en-US" sz="1350" dirty="0"/>
                <a:t>Decomposition</a:t>
              </a:r>
            </a:p>
            <a:p>
              <a:r>
                <a:rPr lang="en-US" sz="1350" dirty="0"/>
                <a:t>Blocks/tiles</a:t>
              </a:r>
            </a:p>
            <a:p>
              <a:endParaRPr lang="en-US" sz="1350" dirty="0"/>
            </a:p>
          </p:txBody>
        </p:sp>
        <p:sp>
          <p:nvSpPr>
            <p:cNvPr id="92" name="Rectangle 11"/>
            <p:cNvSpPr>
              <a:spLocks noChangeArrowheads="1"/>
            </p:cNvSpPr>
            <p:nvPr/>
          </p:nvSpPr>
          <p:spPr bwMode="auto">
            <a:xfrm>
              <a:off x="6004698" y="3079048"/>
              <a:ext cx="1322725" cy="485902"/>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Runtime </a:t>
              </a:r>
            </a:p>
            <a:p>
              <a:r>
                <a:rPr lang="en-US" sz="1350" dirty="0"/>
                <a:t>management</a:t>
              </a:r>
            </a:p>
          </p:txBody>
        </p:sp>
        <p:sp>
          <p:nvSpPr>
            <p:cNvPr id="40" name="Rectangle 11">
              <a:extLst>
                <a:ext uri="{FF2B5EF4-FFF2-40B4-BE49-F238E27FC236}">
                  <a16:creationId xmlns:a16="http://schemas.microsoft.com/office/drawing/2014/main" id="{98C148C5-93D1-C84D-9797-6866394FA58B}"/>
                </a:ext>
              </a:extLst>
            </p:cNvPr>
            <p:cNvSpPr>
              <a:spLocks noChangeArrowheads="1"/>
            </p:cNvSpPr>
            <p:nvPr/>
          </p:nvSpPr>
          <p:spPr bwMode="auto">
            <a:xfrm>
              <a:off x="7681774" y="2062609"/>
              <a:ext cx="1412472" cy="499838"/>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Load Distribution</a:t>
              </a:r>
            </a:p>
          </p:txBody>
        </p:sp>
        <p:cxnSp>
          <p:nvCxnSpPr>
            <p:cNvPr id="56" name="Straight Connector 55">
              <a:extLst>
                <a:ext uri="{FF2B5EF4-FFF2-40B4-BE49-F238E27FC236}">
                  <a16:creationId xmlns:a16="http://schemas.microsoft.com/office/drawing/2014/main" id="{4FBE40DF-5E46-6447-B9BA-A01260550913}"/>
                </a:ext>
              </a:extLst>
            </p:cNvPr>
            <p:cNvCxnSpPr>
              <a:cxnSpLocks/>
            </p:cNvCxnSpPr>
            <p:nvPr/>
          </p:nvCxnSpPr>
          <p:spPr>
            <a:xfrm>
              <a:off x="7506881" y="1369501"/>
              <a:ext cx="0" cy="1518052"/>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6FE0A5B2-6E4E-FD49-BE02-E82FE56FCEA0}"/>
                </a:ext>
              </a:extLst>
            </p:cNvPr>
            <p:cNvSpPr txBox="1"/>
            <p:nvPr/>
          </p:nvSpPr>
          <p:spPr>
            <a:xfrm>
              <a:off x="3425640" y="1456660"/>
              <a:ext cx="1338828" cy="369332"/>
            </a:xfrm>
            <a:prstGeom prst="rect">
              <a:avLst/>
            </a:prstGeom>
            <a:noFill/>
          </p:spPr>
          <p:txBody>
            <a:bodyPr wrap="none" rtlCol="0">
              <a:spAutoFit/>
            </a:bodyPr>
            <a:lstStyle/>
            <a:p>
              <a:r>
                <a:rPr lang="en-US" dirty="0"/>
                <a:t>Framework</a:t>
              </a:r>
            </a:p>
          </p:txBody>
        </p:sp>
        <p:cxnSp>
          <p:nvCxnSpPr>
            <p:cNvPr id="79" name="Straight Connector 78">
              <a:extLst>
                <a:ext uri="{FF2B5EF4-FFF2-40B4-BE49-F238E27FC236}">
                  <a16:creationId xmlns:a16="http://schemas.microsoft.com/office/drawing/2014/main" id="{6FBFDC7E-F5F4-764D-A12F-F52B9AB6C9CA}"/>
                </a:ext>
              </a:extLst>
            </p:cNvPr>
            <p:cNvCxnSpPr>
              <a:cxnSpLocks/>
            </p:cNvCxnSpPr>
            <p:nvPr/>
          </p:nvCxnSpPr>
          <p:spPr>
            <a:xfrm flipV="1">
              <a:off x="5776862" y="2887553"/>
              <a:ext cx="1778395" cy="8922"/>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19" name="Rectangle 11">
              <a:extLst>
                <a:ext uri="{FF2B5EF4-FFF2-40B4-BE49-F238E27FC236}">
                  <a16:creationId xmlns:a16="http://schemas.microsoft.com/office/drawing/2014/main" id="{FC859D22-BCC2-804D-B0FF-A90DDB70C87D}"/>
                </a:ext>
              </a:extLst>
            </p:cNvPr>
            <p:cNvSpPr>
              <a:spLocks noChangeArrowheads="1"/>
            </p:cNvSpPr>
            <p:nvPr/>
          </p:nvSpPr>
          <p:spPr bwMode="auto">
            <a:xfrm>
              <a:off x="2464581" y="3481452"/>
              <a:ext cx="1200463" cy="743144"/>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Functional </a:t>
              </a:r>
            </a:p>
            <a:p>
              <a:r>
                <a:rPr lang="en-US" sz="1350" dirty="0"/>
                <a:t>decomposition</a:t>
              </a:r>
            </a:p>
            <a:p>
              <a:endParaRPr lang="en-US" sz="1350" dirty="0"/>
            </a:p>
          </p:txBody>
        </p:sp>
        <p:sp>
          <p:nvSpPr>
            <p:cNvPr id="20" name="Rectangle 11">
              <a:extLst>
                <a:ext uri="{FF2B5EF4-FFF2-40B4-BE49-F238E27FC236}">
                  <a16:creationId xmlns:a16="http://schemas.microsoft.com/office/drawing/2014/main" id="{728419C7-BC74-E049-A035-3BC1F3F99DE0}"/>
                </a:ext>
              </a:extLst>
            </p:cNvPr>
            <p:cNvSpPr>
              <a:spLocks noChangeArrowheads="1"/>
            </p:cNvSpPr>
            <p:nvPr/>
          </p:nvSpPr>
          <p:spPr bwMode="auto">
            <a:xfrm>
              <a:off x="4231625" y="3367122"/>
              <a:ext cx="1322725" cy="971804"/>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a:t>
              </a:r>
            </a:p>
            <a:p>
              <a:r>
                <a:rPr lang="en-US" sz="1350" dirty="0"/>
                <a:t>collection of</a:t>
              </a:r>
            </a:p>
            <a:p>
              <a:r>
                <a:rPr lang="en-US" sz="1350" dirty="0"/>
                <a:t>components </a:t>
              </a:r>
            </a:p>
            <a:p>
              <a:endParaRPr lang="en-US" sz="1350" dirty="0"/>
            </a:p>
          </p:txBody>
        </p:sp>
        <p:sp>
          <p:nvSpPr>
            <p:cNvPr id="21" name="Rectangle 6">
              <a:extLst>
                <a:ext uri="{FF2B5EF4-FFF2-40B4-BE49-F238E27FC236}">
                  <a16:creationId xmlns:a16="http://schemas.microsoft.com/office/drawing/2014/main" id="{FD68D0D0-7683-3B4E-AE9A-1EE84AA742FD}"/>
                </a:ext>
              </a:extLst>
            </p:cNvPr>
            <p:cNvSpPr>
              <a:spLocks noChangeArrowheads="1"/>
            </p:cNvSpPr>
            <p:nvPr/>
          </p:nvSpPr>
          <p:spPr bwMode="auto">
            <a:xfrm>
              <a:off x="7739614" y="4595127"/>
              <a:ext cx="1224650" cy="85747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sp>
          <p:nvSpPr>
            <p:cNvPr id="22" name="Rectangle 3">
              <a:extLst>
                <a:ext uri="{FF2B5EF4-FFF2-40B4-BE49-F238E27FC236}">
                  <a16:creationId xmlns:a16="http://schemas.microsoft.com/office/drawing/2014/main" id="{F5E3A57D-117F-A945-A841-BFA908B4136F}"/>
                </a:ext>
              </a:extLst>
            </p:cNvPr>
            <p:cNvSpPr>
              <a:spLocks noChangeArrowheads="1"/>
            </p:cNvSpPr>
            <p:nvPr/>
          </p:nvSpPr>
          <p:spPr bwMode="auto">
            <a:xfrm>
              <a:off x="4298300" y="4696172"/>
              <a:ext cx="1189372" cy="669930"/>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endParaRPr lang="en-US" sz="1350" dirty="0"/>
            </a:p>
            <a:p>
              <a:r>
                <a:rPr lang="en-US" sz="1350" dirty="0"/>
                <a:t>Abstraction at </a:t>
              </a:r>
            </a:p>
            <a:p>
              <a:r>
                <a:rPr lang="en-US" sz="1350" dirty="0"/>
                <a:t>solver level</a:t>
              </a:r>
            </a:p>
            <a:p>
              <a:endParaRPr lang="en-US" sz="1350" dirty="0"/>
            </a:p>
            <a:p>
              <a:endParaRPr lang="en-US" sz="1350" dirty="0"/>
            </a:p>
          </p:txBody>
        </p:sp>
        <p:sp>
          <p:nvSpPr>
            <p:cNvPr id="23" name="Rectangle 7">
              <a:extLst>
                <a:ext uri="{FF2B5EF4-FFF2-40B4-BE49-F238E27FC236}">
                  <a16:creationId xmlns:a16="http://schemas.microsoft.com/office/drawing/2014/main" id="{6821D1D9-2D98-CB45-9092-1C98F353927B}"/>
                </a:ext>
              </a:extLst>
            </p:cNvPr>
            <p:cNvSpPr>
              <a:spLocks noChangeArrowheads="1"/>
            </p:cNvSpPr>
            <p:nvPr/>
          </p:nvSpPr>
          <p:spPr bwMode="auto">
            <a:xfrm>
              <a:off x="6004698" y="4706771"/>
              <a:ext cx="1272481" cy="643193"/>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code </a:t>
              </a:r>
            </a:p>
            <a:p>
              <a:r>
                <a:rPr lang="en-US" sz="1350" dirty="0"/>
                <a:t>transformation</a:t>
              </a:r>
            </a:p>
          </p:txBody>
        </p:sp>
        <p:cxnSp>
          <p:nvCxnSpPr>
            <p:cNvPr id="26" name="Straight Arrow Connector 25">
              <a:extLst>
                <a:ext uri="{FF2B5EF4-FFF2-40B4-BE49-F238E27FC236}">
                  <a16:creationId xmlns:a16="http://schemas.microsoft.com/office/drawing/2014/main" id="{175EBBED-D96F-564A-8CDD-495E32F31295}"/>
                </a:ext>
              </a:extLst>
            </p:cNvPr>
            <p:cNvCxnSpPr>
              <a:stCxn id="20" idx="2"/>
              <a:endCxn id="22" idx="0"/>
            </p:cNvCxnSpPr>
            <p:nvPr/>
          </p:nvCxnSpPr>
          <p:spPr>
            <a:xfrm flipH="1">
              <a:off x="4892987" y="4338926"/>
              <a:ext cx="1" cy="357246"/>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C72B65AD-236F-184D-9B09-881DBC818814}"/>
                </a:ext>
              </a:extLst>
            </p:cNvPr>
            <p:cNvCxnSpPr>
              <a:cxnSpLocks/>
            </p:cNvCxnSpPr>
            <p:nvPr/>
          </p:nvCxnSpPr>
          <p:spPr>
            <a:xfrm flipH="1">
              <a:off x="5687283" y="3367122"/>
              <a:ext cx="1" cy="2444488"/>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cxnSp>
          <p:nvCxnSpPr>
            <p:cNvPr id="4" name="Straight Arrow Connector 3">
              <a:extLst>
                <a:ext uri="{FF2B5EF4-FFF2-40B4-BE49-F238E27FC236}">
                  <a16:creationId xmlns:a16="http://schemas.microsoft.com/office/drawing/2014/main" id="{5BE5345B-5446-B940-9A58-A5D5729C88E1}"/>
                </a:ext>
              </a:extLst>
            </p:cNvPr>
            <p:cNvCxnSpPr>
              <a:stCxn id="18440" idx="2"/>
              <a:endCxn id="19" idx="0"/>
            </p:cNvCxnSpPr>
            <p:nvPr/>
          </p:nvCxnSpPr>
          <p:spPr>
            <a:xfrm>
              <a:off x="3064673" y="2734298"/>
              <a:ext cx="140" cy="74715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EFB8FBC-CE08-754B-8034-19966DBEDCF4}"/>
                </a:ext>
              </a:extLst>
            </p:cNvPr>
            <p:cNvCxnSpPr>
              <a:stCxn id="22" idx="3"/>
              <a:endCxn id="23" idx="1"/>
            </p:cNvCxnSpPr>
            <p:nvPr/>
          </p:nvCxnSpPr>
          <p:spPr>
            <a:xfrm flipV="1">
              <a:off x="5487672" y="5028368"/>
              <a:ext cx="517026" cy="276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EE44865-7E66-7347-B0A8-4671E6E4CCBE}"/>
                </a:ext>
              </a:extLst>
            </p:cNvPr>
            <p:cNvCxnSpPr>
              <a:stCxn id="23" idx="3"/>
              <a:endCxn id="21" idx="1"/>
            </p:cNvCxnSpPr>
            <p:nvPr/>
          </p:nvCxnSpPr>
          <p:spPr>
            <a:xfrm flipV="1">
              <a:off x="7277179" y="5023864"/>
              <a:ext cx="462435" cy="450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03ED900-04DF-B144-B012-9439152609AF}"/>
                </a:ext>
              </a:extLst>
            </p:cNvPr>
            <p:cNvCxnSpPr>
              <a:stCxn id="19" idx="3"/>
              <a:endCxn id="20" idx="1"/>
            </p:cNvCxnSpPr>
            <p:nvPr/>
          </p:nvCxnSpPr>
          <p:spPr>
            <a:xfrm>
              <a:off x="3665044" y="3853024"/>
              <a:ext cx="566581"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68EF956-92AF-2E48-A547-73D3405732F3}"/>
                </a:ext>
              </a:extLst>
            </p:cNvPr>
            <p:cNvCxnSpPr>
              <a:stCxn id="50" idx="3"/>
              <a:endCxn id="18436" idx="1"/>
            </p:cNvCxnSpPr>
            <p:nvPr/>
          </p:nvCxnSpPr>
          <p:spPr>
            <a:xfrm flipV="1">
              <a:off x="5295559" y="2306889"/>
              <a:ext cx="68452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FF57E41-8FAD-F34A-8D80-8AD7C0900CB4}"/>
                </a:ext>
              </a:extLst>
            </p:cNvPr>
            <p:cNvCxnSpPr>
              <a:stCxn id="18440" idx="3"/>
              <a:endCxn id="50" idx="1"/>
            </p:cNvCxnSpPr>
            <p:nvPr/>
          </p:nvCxnSpPr>
          <p:spPr>
            <a:xfrm>
              <a:off x="3722069" y="2305562"/>
              <a:ext cx="274713" cy="132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60AD41A-7B86-5B46-836B-D7F64F5F0722}"/>
                </a:ext>
              </a:extLst>
            </p:cNvPr>
            <p:cNvCxnSpPr>
              <a:stCxn id="18436" idx="3"/>
              <a:endCxn id="40" idx="1"/>
            </p:cNvCxnSpPr>
            <p:nvPr/>
          </p:nvCxnSpPr>
          <p:spPr>
            <a:xfrm>
              <a:off x="7352040" y="2306889"/>
              <a:ext cx="329734" cy="563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CABB44D-FB74-7C48-9BC5-B930DFF082B1}"/>
                </a:ext>
              </a:extLst>
            </p:cNvPr>
            <p:cNvCxnSpPr>
              <a:stCxn id="40" idx="2"/>
              <a:endCxn id="45" idx="0"/>
            </p:cNvCxnSpPr>
            <p:nvPr/>
          </p:nvCxnSpPr>
          <p:spPr>
            <a:xfrm>
              <a:off x="8388010" y="2562447"/>
              <a:ext cx="1" cy="27365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8F3F1A5-7A68-B64F-83F5-9F1AA50DF975}"/>
                </a:ext>
              </a:extLst>
            </p:cNvPr>
            <p:cNvCxnSpPr>
              <a:stCxn id="18436" idx="2"/>
              <a:endCxn id="92" idx="0"/>
            </p:cNvCxnSpPr>
            <p:nvPr/>
          </p:nvCxnSpPr>
          <p:spPr>
            <a:xfrm flipH="1">
              <a:off x="6666061" y="2735923"/>
              <a:ext cx="1" cy="3431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167E006-B15C-0E43-9851-46A564A5587C}"/>
                </a:ext>
              </a:extLst>
            </p:cNvPr>
            <p:cNvCxnSpPr>
              <a:stCxn id="92" idx="3"/>
              <a:endCxn id="45" idx="1"/>
            </p:cNvCxnSpPr>
            <p:nvPr/>
          </p:nvCxnSpPr>
          <p:spPr>
            <a:xfrm>
              <a:off x="7327423" y="3321999"/>
              <a:ext cx="399225"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69603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a:xfrm>
            <a:off x="515336" y="285766"/>
            <a:ext cx="8686800" cy="867152"/>
          </a:xfrm>
        </p:spPr>
        <p:txBody>
          <a:bodyPr/>
          <a:lstStyle/>
          <a:p>
            <a:r>
              <a:rPr lang="en-US" dirty="0"/>
              <a:t>Features and Abstractions that must Come in</a:t>
            </a:r>
          </a:p>
        </p:txBody>
      </p:sp>
      <p:grpSp>
        <p:nvGrpSpPr>
          <p:cNvPr id="51" name="Group 50">
            <a:extLst>
              <a:ext uri="{FF2B5EF4-FFF2-40B4-BE49-F238E27FC236}">
                <a16:creationId xmlns:a16="http://schemas.microsoft.com/office/drawing/2014/main" id="{D51000A6-3503-EE4F-8F50-55A956F1DBA3}"/>
              </a:ext>
            </a:extLst>
          </p:cNvPr>
          <p:cNvGrpSpPr/>
          <p:nvPr/>
        </p:nvGrpSpPr>
        <p:grpSpPr>
          <a:xfrm>
            <a:off x="603191" y="1307717"/>
            <a:ext cx="6686969" cy="4442109"/>
            <a:chOff x="2407277" y="1369501"/>
            <a:chExt cx="6686969" cy="4442109"/>
          </a:xfrm>
        </p:grpSpPr>
        <p:sp>
          <p:nvSpPr>
            <p:cNvPr id="18440" name="Rectangle 10"/>
            <p:cNvSpPr>
              <a:spLocks noChangeArrowheads="1"/>
            </p:cNvSpPr>
            <p:nvPr/>
          </p:nvSpPr>
          <p:spPr bwMode="auto">
            <a:xfrm>
              <a:off x="2407277" y="1876825"/>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36" name="Rectangle 4"/>
            <p:cNvSpPr>
              <a:spLocks noChangeArrowheads="1"/>
            </p:cNvSpPr>
            <p:nvPr/>
          </p:nvSpPr>
          <p:spPr bwMode="auto">
            <a:xfrm>
              <a:off x="5980083" y="1877854"/>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45" name="Rectangle 11"/>
            <p:cNvSpPr>
              <a:spLocks noChangeArrowheads="1"/>
            </p:cNvSpPr>
            <p:nvPr/>
          </p:nvSpPr>
          <p:spPr bwMode="auto">
            <a:xfrm>
              <a:off x="7726648" y="2836097"/>
              <a:ext cx="1322725" cy="97180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Offloading </a:t>
              </a:r>
            </a:p>
            <a:p>
              <a:r>
                <a:rPr lang="en-US" sz="1350" dirty="0"/>
                <a:t>and scaling</a:t>
              </a:r>
            </a:p>
            <a:p>
              <a:r>
                <a:rPr lang="en-US" sz="1350" dirty="0"/>
                <a:t>optimization</a:t>
              </a:r>
            </a:p>
            <a:p>
              <a:endParaRPr lang="en-US" sz="1350" dirty="0"/>
            </a:p>
          </p:txBody>
        </p:sp>
        <p:sp>
          <p:nvSpPr>
            <p:cNvPr id="50" name="Rectangle 11"/>
            <p:cNvSpPr>
              <a:spLocks noChangeArrowheads="1"/>
            </p:cNvSpPr>
            <p:nvPr/>
          </p:nvSpPr>
          <p:spPr bwMode="auto">
            <a:xfrm>
              <a:off x="3996782" y="1877855"/>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Spatial</a:t>
              </a:r>
            </a:p>
            <a:p>
              <a:r>
                <a:rPr lang="en-US" sz="1350" dirty="0"/>
                <a:t>Decomposition</a:t>
              </a:r>
            </a:p>
            <a:p>
              <a:r>
                <a:rPr lang="en-US" sz="1350" dirty="0"/>
                <a:t>Blocks/tiles</a:t>
              </a:r>
            </a:p>
            <a:p>
              <a:endParaRPr lang="en-US" sz="1350" dirty="0"/>
            </a:p>
          </p:txBody>
        </p:sp>
        <p:sp>
          <p:nvSpPr>
            <p:cNvPr id="92" name="Rectangle 11"/>
            <p:cNvSpPr>
              <a:spLocks noChangeArrowheads="1"/>
            </p:cNvSpPr>
            <p:nvPr/>
          </p:nvSpPr>
          <p:spPr bwMode="auto">
            <a:xfrm>
              <a:off x="6004698" y="3079048"/>
              <a:ext cx="1322725" cy="485902"/>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Runtime </a:t>
              </a:r>
            </a:p>
            <a:p>
              <a:r>
                <a:rPr lang="en-US" sz="1350" dirty="0"/>
                <a:t>management</a:t>
              </a:r>
            </a:p>
          </p:txBody>
        </p:sp>
        <p:sp>
          <p:nvSpPr>
            <p:cNvPr id="40" name="Rectangle 11">
              <a:extLst>
                <a:ext uri="{FF2B5EF4-FFF2-40B4-BE49-F238E27FC236}">
                  <a16:creationId xmlns:a16="http://schemas.microsoft.com/office/drawing/2014/main" id="{98C148C5-93D1-C84D-9797-6866394FA58B}"/>
                </a:ext>
              </a:extLst>
            </p:cNvPr>
            <p:cNvSpPr>
              <a:spLocks noChangeArrowheads="1"/>
            </p:cNvSpPr>
            <p:nvPr/>
          </p:nvSpPr>
          <p:spPr bwMode="auto">
            <a:xfrm>
              <a:off x="7681774" y="2062609"/>
              <a:ext cx="1412472" cy="499838"/>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Load Distribution</a:t>
              </a:r>
            </a:p>
          </p:txBody>
        </p:sp>
        <p:cxnSp>
          <p:nvCxnSpPr>
            <p:cNvPr id="56" name="Straight Connector 55">
              <a:extLst>
                <a:ext uri="{FF2B5EF4-FFF2-40B4-BE49-F238E27FC236}">
                  <a16:creationId xmlns:a16="http://schemas.microsoft.com/office/drawing/2014/main" id="{4FBE40DF-5E46-6447-B9BA-A01260550913}"/>
                </a:ext>
              </a:extLst>
            </p:cNvPr>
            <p:cNvCxnSpPr>
              <a:cxnSpLocks/>
            </p:cNvCxnSpPr>
            <p:nvPr/>
          </p:nvCxnSpPr>
          <p:spPr>
            <a:xfrm>
              <a:off x="7506881" y="1369501"/>
              <a:ext cx="0" cy="1518052"/>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6FE0A5B2-6E4E-FD49-BE02-E82FE56FCEA0}"/>
                </a:ext>
              </a:extLst>
            </p:cNvPr>
            <p:cNvSpPr txBox="1"/>
            <p:nvPr/>
          </p:nvSpPr>
          <p:spPr>
            <a:xfrm>
              <a:off x="3425640" y="1456660"/>
              <a:ext cx="1338828" cy="369332"/>
            </a:xfrm>
            <a:prstGeom prst="rect">
              <a:avLst/>
            </a:prstGeom>
            <a:noFill/>
          </p:spPr>
          <p:txBody>
            <a:bodyPr wrap="none" rtlCol="0">
              <a:spAutoFit/>
            </a:bodyPr>
            <a:lstStyle/>
            <a:p>
              <a:r>
                <a:rPr lang="en-US" dirty="0"/>
                <a:t>Framework</a:t>
              </a:r>
            </a:p>
          </p:txBody>
        </p:sp>
        <p:cxnSp>
          <p:nvCxnSpPr>
            <p:cNvPr id="79" name="Straight Connector 78">
              <a:extLst>
                <a:ext uri="{FF2B5EF4-FFF2-40B4-BE49-F238E27FC236}">
                  <a16:creationId xmlns:a16="http://schemas.microsoft.com/office/drawing/2014/main" id="{6FBFDC7E-F5F4-764D-A12F-F52B9AB6C9CA}"/>
                </a:ext>
              </a:extLst>
            </p:cNvPr>
            <p:cNvCxnSpPr>
              <a:cxnSpLocks/>
            </p:cNvCxnSpPr>
            <p:nvPr/>
          </p:nvCxnSpPr>
          <p:spPr>
            <a:xfrm flipV="1">
              <a:off x="5776862" y="2887553"/>
              <a:ext cx="1778395" cy="8922"/>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19" name="Rectangle 11">
              <a:extLst>
                <a:ext uri="{FF2B5EF4-FFF2-40B4-BE49-F238E27FC236}">
                  <a16:creationId xmlns:a16="http://schemas.microsoft.com/office/drawing/2014/main" id="{FC859D22-BCC2-804D-B0FF-A90DDB70C87D}"/>
                </a:ext>
              </a:extLst>
            </p:cNvPr>
            <p:cNvSpPr>
              <a:spLocks noChangeArrowheads="1"/>
            </p:cNvSpPr>
            <p:nvPr/>
          </p:nvSpPr>
          <p:spPr bwMode="auto">
            <a:xfrm>
              <a:off x="2464581" y="3481452"/>
              <a:ext cx="1200463" cy="743144"/>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Functional </a:t>
              </a:r>
            </a:p>
            <a:p>
              <a:r>
                <a:rPr lang="en-US" sz="1350" dirty="0"/>
                <a:t>decomposition</a:t>
              </a:r>
            </a:p>
            <a:p>
              <a:endParaRPr lang="en-US" sz="1350" dirty="0"/>
            </a:p>
          </p:txBody>
        </p:sp>
        <p:sp>
          <p:nvSpPr>
            <p:cNvPr id="20" name="Rectangle 11">
              <a:extLst>
                <a:ext uri="{FF2B5EF4-FFF2-40B4-BE49-F238E27FC236}">
                  <a16:creationId xmlns:a16="http://schemas.microsoft.com/office/drawing/2014/main" id="{728419C7-BC74-E049-A035-3BC1F3F99DE0}"/>
                </a:ext>
              </a:extLst>
            </p:cNvPr>
            <p:cNvSpPr>
              <a:spLocks noChangeArrowheads="1"/>
            </p:cNvSpPr>
            <p:nvPr/>
          </p:nvSpPr>
          <p:spPr bwMode="auto">
            <a:xfrm>
              <a:off x="4231625" y="3367122"/>
              <a:ext cx="1322725" cy="971804"/>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a:t>
              </a:r>
            </a:p>
            <a:p>
              <a:r>
                <a:rPr lang="en-US" sz="1350" dirty="0"/>
                <a:t>collection of</a:t>
              </a:r>
            </a:p>
            <a:p>
              <a:r>
                <a:rPr lang="en-US" sz="1350" dirty="0"/>
                <a:t>components </a:t>
              </a:r>
            </a:p>
            <a:p>
              <a:endParaRPr lang="en-US" sz="1350" dirty="0"/>
            </a:p>
          </p:txBody>
        </p:sp>
        <p:sp>
          <p:nvSpPr>
            <p:cNvPr id="21" name="Rectangle 6">
              <a:extLst>
                <a:ext uri="{FF2B5EF4-FFF2-40B4-BE49-F238E27FC236}">
                  <a16:creationId xmlns:a16="http://schemas.microsoft.com/office/drawing/2014/main" id="{FD68D0D0-7683-3B4E-AE9A-1EE84AA742FD}"/>
                </a:ext>
              </a:extLst>
            </p:cNvPr>
            <p:cNvSpPr>
              <a:spLocks noChangeArrowheads="1"/>
            </p:cNvSpPr>
            <p:nvPr/>
          </p:nvSpPr>
          <p:spPr bwMode="auto">
            <a:xfrm>
              <a:off x="7739614" y="4595127"/>
              <a:ext cx="1224650" cy="85747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sp>
          <p:nvSpPr>
            <p:cNvPr id="22" name="Rectangle 3">
              <a:extLst>
                <a:ext uri="{FF2B5EF4-FFF2-40B4-BE49-F238E27FC236}">
                  <a16:creationId xmlns:a16="http://schemas.microsoft.com/office/drawing/2014/main" id="{F5E3A57D-117F-A945-A841-BFA908B4136F}"/>
                </a:ext>
              </a:extLst>
            </p:cNvPr>
            <p:cNvSpPr>
              <a:spLocks noChangeArrowheads="1"/>
            </p:cNvSpPr>
            <p:nvPr/>
          </p:nvSpPr>
          <p:spPr bwMode="auto">
            <a:xfrm>
              <a:off x="4298300" y="4696172"/>
              <a:ext cx="1189372" cy="669930"/>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endParaRPr lang="en-US" sz="1350" dirty="0"/>
            </a:p>
            <a:p>
              <a:r>
                <a:rPr lang="en-US" sz="1350" dirty="0"/>
                <a:t>Abstraction at </a:t>
              </a:r>
            </a:p>
            <a:p>
              <a:r>
                <a:rPr lang="en-US" sz="1350" dirty="0"/>
                <a:t>solver level</a:t>
              </a:r>
            </a:p>
            <a:p>
              <a:endParaRPr lang="en-US" sz="1350" dirty="0"/>
            </a:p>
            <a:p>
              <a:endParaRPr lang="en-US" sz="1350" dirty="0"/>
            </a:p>
          </p:txBody>
        </p:sp>
        <p:sp>
          <p:nvSpPr>
            <p:cNvPr id="23" name="Rectangle 7">
              <a:extLst>
                <a:ext uri="{FF2B5EF4-FFF2-40B4-BE49-F238E27FC236}">
                  <a16:creationId xmlns:a16="http://schemas.microsoft.com/office/drawing/2014/main" id="{6821D1D9-2D98-CB45-9092-1C98F353927B}"/>
                </a:ext>
              </a:extLst>
            </p:cNvPr>
            <p:cNvSpPr>
              <a:spLocks noChangeArrowheads="1"/>
            </p:cNvSpPr>
            <p:nvPr/>
          </p:nvSpPr>
          <p:spPr bwMode="auto">
            <a:xfrm>
              <a:off x="6004698" y="4706771"/>
              <a:ext cx="1272481" cy="643193"/>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code </a:t>
              </a:r>
            </a:p>
            <a:p>
              <a:r>
                <a:rPr lang="en-US" sz="1350" dirty="0"/>
                <a:t>transformation</a:t>
              </a:r>
            </a:p>
          </p:txBody>
        </p:sp>
        <p:cxnSp>
          <p:nvCxnSpPr>
            <p:cNvPr id="26" name="Straight Arrow Connector 25">
              <a:extLst>
                <a:ext uri="{FF2B5EF4-FFF2-40B4-BE49-F238E27FC236}">
                  <a16:creationId xmlns:a16="http://schemas.microsoft.com/office/drawing/2014/main" id="{175EBBED-D96F-564A-8CDD-495E32F31295}"/>
                </a:ext>
              </a:extLst>
            </p:cNvPr>
            <p:cNvCxnSpPr>
              <a:stCxn id="20" idx="2"/>
              <a:endCxn id="22" idx="0"/>
            </p:cNvCxnSpPr>
            <p:nvPr/>
          </p:nvCxnSpPr>
          <p:spPr>
            <a:xfrm flipH="1">
              <a:off x="4892987" y="4338926"/>
              <a:ext cx="1" cy="357246"/>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C72B65AD-236F-184D-9B09-881DBC818814}"/>
                </a:ext>
              </a:extLst>
            </p:cNvPr>
            <p:cNvCxnSpPr>
              <a:cxnSpLocks/>
            </p:cNvCxnSpPr>
            <p:nvPr/>
          </p:nvCxnSpPr>
          <p:spPr>
            <a:xfrm flipH="1">
              <a:off x="5687283" y="3367122"/>
              <a:ext cx="1" cy="2444488"/>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cxnSp>
          <p:nvCxnSpPr>
            <p:cNvPr id="4" name="Straight Arrow Connector 3">
              <a:extLst>
                <a:ext uri="{FF2B5EF4-FFF2-40B4-BE49-F238E27FC236}">
                  <a16:creationId xmlns:a16="http://schemas.microsoft.com/office/drawing/2014/main" id="{5BE5345B-5446-B940-9A58-A5D5729C88E1}"/>
                </a:ext>
              </a:extLst>
            </p:cNvPr>
            <p:cNvCxnSpPr>
              <a:stCxn id="18440" idx="2"/>
              <a:endCxn id="19" idx="0"/>
            </p:cNvCxnSpPr>
            <p:nvPr/>
          </p:nvCxnSpPr>
          <p:spPr>
            <a:xfrm>
              <a:off x="3064673" y="2734298"/>
              <a:ext cx="140" cy="74715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EFB8FBC-CE08-754B-8034-19966DBEDCF4}"/>
                </a:ext>
              </a:extLst>
            </p:cNvPr>
            <p:cNvCxnSpPr>
              <a:stCxn id="22" idx="3"/>
              <a:endCxn id="23" idx="1"/>
            </p:cNvCxnSpPr>
            <p:nvPr/>
          </p:nvCxnSpPr>
          <p:spPr>
            <a:xfrm flipV="1">
              <a:off x="5487672" y="5028368"/>
              <a:ext cx="517026" cy="276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EE44865-7E66-7347-B0A8-4671E6E4CCBE}"/>
                </a:ext>
              </a:extLst>
            </p:cNvPr>
            <p:cNvCxnSpPr>
              <a:stCxn id="23" idx="3"/>
              <a:endCxn id="21" idx="1"/>
            </p:cNvCxnSpPr>
            <p:nvPr/>
          </p:nvCxnSpPr>
          <p:spPr>
            <a:xfrm flipV="1">
              <a:off x="7277179" y="5023864"/>
              <a:ext cx="462435" cy="450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03ED900-04DF-B144-B012-9439152609AF}"/>
                </a:ext>
              </a:extLst>
            </p:cNvPr>
            <p:cNvCxnSpPr>
              <a:stCxn id="19" idx="3"/>
              <a:endCxn id="20" idx="1"/>
            </p:cNvCxnSpPr>
            <p:nvPr/>
          </p:nvCxnSpPr>
          <p:spPr>
            <a:xfrm>
              <a:off x="3665044" y="3853024"/>
              <a:ext cx="566581"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68EF956-92AF-2E48-A547-73D3405732F3}"/>
                </a:ext>
              </a:extLst>
            </p:cNvPr>
            <p:cNvCxnSpPr>
              <a:stCxn id="50" idx="3"/>
              <a:endCxn id="18436" idx="1"/>
            </p:cNvCxnSpPr>
            <p:nvPr/>
          </p:nvCxnSpPr>
          <p:spPr>
            <a:xfrm flipV="1">
              <a:off x="5295559" y="2306889"/>
              <a:ext cx="68452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FF57E41-8FAD-F34A-8D80-8AD7C0900CB4}"/>
                </a:ext>
              </a:extLst>
            </p:cNvPr>
            <p:cNvCxnSpPr>
              <a:stCxn id="18440" idx="3"/>
              <a:endCxn id="50" idx="1"/>
            </p:cNvCxnSpPr>
            <p:nvPr/>
          </p:nvCxnSpPr>
          <p:spPr>
            <a:xfrm>
              <a:off x="3722069" y="2305562"/>
              <a:ext cx="274713" cy="132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60AD41A-7B86-5B46-836B-D7F64F5F0722}"/>
                </a:ext>
              </a:extLst>
            </p:cNvPr>
            <p:cNvCxnSpPr>
              <a:stCxn id="18436" idx="3"/>
              <a:endCxn id="40" idx="1"/>
            </p:cNvCxnSpPr>
            <p:nvPr/>
          </p:nvCxnSpPr>
          <p:spPr>
            <a:xfrm>
              <a:off x="7352040" y="2306889"/>
              <a:ext cx="329734" cy="563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CABB44D-FB74-7C48-9BC5-B930DFF082B1}"/>
                </a:ext>
              </a:extLst>
            </p:cNvPr>
            <p:cNvCxnSpPr>
              <a:stCxn id="40" idx="2"/>
              <a:endCxn id="45" idx="0"/>
            </p:cNvCxnSpPr>
            <p:nvPr/>
          </p:nvCxnSpPr>
          <p:spPr>
            <a:xfrm>
              <a:off x="8388010" y="2562447"/>
              <a:ext cx="1" cy="27365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8F3F1A5-7A68-B64F-83F5-9F1AA50DF975}"/>
                </a:ext>
              </a:extLst>
            </p:cNvPr>
            <p:cNvCxnSpPr>
              <a:stCxn id="18436" idx="2"/>
              <a:endCxn id="92" idx="0"/>
            </p:cNvCxnSpPr>
            <p:nvPr/>
          </p:nvCxnSpPr>
          <p:spPr>
            <a:xfrm flipH="1">
              <a:off x="6666061" y="2735923"/>
              <a:ext cx="1" cy="3431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167E006-B15C-0E43-9851-46A564A5587C}"/>
                </a:ext>
              </a:extLst>
            </p:cNvPr>
            <p:cNvCxnSpPr>
              <a:stCxn id="92" idx="3"/>
              <a:endCxn id="45" idx="1"/>
            </p:cNvCxnSpPr>
            <p:nvPr/>
          </p:nvCxnSpPr>
          <p:spPr>
            <a:xfrm>
              <a:off x="7327423" y="3321999"/>
              <a:ext cx="399225"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sp>
        <p:nvSpPr>
          <p:cNvPr id="31" name="Content Placeholder 2">
            <a:extLst>
              <a:ext uri="{FF2B5EF4-FFF2-40B4-BE49-F238E27FC236}">
                <a16:creationId xmlns:a16="http://schemas.microsoft.com/office/drawing/2014/main" id="{AD6954DC-20EF-D44D-BAB6-88B48AEFBAA7}"/>
              </a:ext>
            </a:extLst>
          </p:cNvPr>
          <p:cNvSpPr txBox="1">
            <a:spLocks/>
          </p:cNvSpPr>
          <p:nvPr/>
        </p:nvSpPr>
        <p:spPr>
          <a:xfrm>
            <a:off x="7585723" y="848111"/>
            <a:ext cx="4358747" cy="530555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b="1" dirty="0">
                <a:solidFill>
                  <a:schemeClr val="accent4">
                    <a:lumMod val="50000"/>
                  </a:schemeClr>
                </a:solidFill>
              </a:rPr>
              <a:t>How do abstraction layers work</a:t>
            </a:r>
          </a:p>
          <a:p>
            <a:pPr marL="342900" indent="-342900" algn="l">
              <a:buFont typeface="Wingdings" pitchFamily="2" charset="2"/>
              <a:buChar char="q"/>
            </a:pPr>
            <a:r>
              <a:rPr lang="en-US" sz="2200" dirty="0">
                <a:solidFill>
                  <a:schemeClr val="accent4">
                    <a:lumMod val="75000"/>
                  </a:schemeClr>
                </a:solidFill>
              </a:rPr>
              <a:t>Infer the structure of the code</a:t>
            </a:r>
          </a:p>
          <a:p>
            <a:pPr marL="342900" indent="-342900" algn="l">
              <a:buFont typeface="Wingdings" pitchFamily="2" charset="2"/>
              <a:buChar char="q"/>
            </a:pPr>
            <a:r>
              <a:rPr lang="en-US" sz="2200" dirty="0">
                <a:solidFill>
                  <a:schemeClr val="accent4">
                    <a:lumMod val="75000"/>
                  </a:schemeClr>
                </a:solidFill>
              </a:rPr>
              <a:t>Infer the map between algorithms and devices</a:t>
            </a:r>
          </a:p>
          <a:p>
            <a:pPr marL="342900" indent="-342900" algn="l">
              <a:buFont typeface="Wingdings" pitchFamily="2" charset="2"/>
              <a:buChar char="q"/>
            </a:pPr>
            <a:r>
              <a:rPr lang="en-US" sz="2200" dirty="0">
                <a:solidFill>
                  <a:schemeClr val="accent4">
                    <a:lumMod val="75000"/>
                  </a:schemeClr>
                </a:solidFill>
              </a:rPr>
              <a:t>Infer the data movements</a:t>
            </a:r>
          </a:p>
          <a:p>
            <a:pPr marL="342900" indent="-342900" algn="l">
              <a:buFont typeface="Wingdings" pitchFamily="2" charset="2"/>
              <a:buChar char="q"/>
            </a:pPr>
            <a:r>
              <a:rPr lang="en-US" sz="2200" dirty="0">
                <a:solidFill>
                  <a:schemeClr val="accent4">
                    <a:lumMod val="75000"/>
                  </a:schemeClr>
                </a:solidFill>
              </a:rPr>
              <a:t>Map computations to devices</a:t>
            </a:r>
          </a:p>
          <a:p>
            <a:pPr marL="342900" indent="-342900" algn="l">
              <a:buFont typeface="Wingdings" pitchFamily="2" charset="2"/>
              <a:buChar char="q"/>
            </a:pPr>
            <a:r>
              <a:rPr lang="en-US" sz="2200" dirty="0">
                <a:solidFill>
                  <a:schemeClr val="accent4">
                    <a:lumMod val="75000"/>
                  </a:schemeClr>
                </a:solidFill>
              </a:rPr>
              <a:t>These are specified either through constructs or pragmas </a:t>
            </a:r>
          </a:p>
          <a:p>
            <a:pPr algn="l"/>
            <a:r>
              <a:rPr lang="en-US" sz="2400" b="1" dirty="0">
                <a:solidFill>
                  <a:schemeClr val="accent4">
                    <a:lumMod val="50000"/>
                  </a:schemeClr>
                </a:solidFill>
              </a:rPr>
              <a:t>Performance depends upon how well the mapping is done.</a:t>
            </a:r>
          </a:p>
          <a:p>
            <a:pPr algn="l"/>
            <a:endParaRPr lang="en-US" dirty="0">
              <a:solidFill>
                <a:schemeClr val="accent4">
                  <a:lumMod val="50000"/>
                </a:schemeClr>
              </a:solidFill>
            </a:endParaRPr>
          </a:p>
        </p:txBody>
      </p:sp>
    </p:spTree>
    <p:extLst>
      <p:ext uri="{BB962C8B-B14F-4D97-AF65-F5344CB8AC3E}">
        <p14:creationId xmlns:p14="http://schemas.microsoft.com/office/powerpoint/2010/main" val="3084424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a:extLst>
              <a:ext uri="{FF2B5EF4-FFF2-40B4-BE49-F238E27FC236}">
                <a16:creationId xmlns:a16="http://schemas.microsoft.com/office/drawing/2014/main" id="{FD111B62-9139-BD45-973A-64F08EA0ADA8}"/>
              </a:ext>
            </a:extLst>
          </p:cNvPr>
          <p:cNvSpPr/>
          <p:nvPr/>
        </p:nvSpPr>
        <p:spPr>
          <a:xfrm>
            <a:off x="201484" y="1143803"/>
            <a:ext cx="7615707" cy="2723576"/>
          </a:xfrm>
          <a:prstGeom prst="roundRect">
            <a:avLst/>
          </a:prstGeom>
          <a:solidFill>
            <a:schemeClr val="accent5">
              <a:lumMod val="60000"/>
              <a:lumOff val="40000"/>
            </a:scheme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b="1" dirty="0"/>
              <a:t>Make the same code work on different devices</a:t>
            </a:r>
          </a:p>
          <a:p>
            <a:pPr algn="ctr"/>
            <a:endParaRPr lang="en-US" dirty="0"/>
          </a:p>
          <a:p>
            <a:pPr marL="742950" lvl="1" indent="-285750">
              <a:buFont typeface="Arial" panose="020B0604020202020204" pitchFamily="34" charset="0"/>
              <a:buChar char="•"/>
            </a:pPr>
            <a:r>
              <a:rPr lang="en-US" dirty="0"/>
              <a:t>A way to let compiler know that ”this” expression can be specialized in many ways</a:t>
            </a:r>
          </a:p>
          <a:p>
            <a:pPr marL="742950" lvl="1" indent="-285750">
              <a:buFont typeface="Arial" panose="020B0604020202020204" pitchFamily="34" charset="0"/>
              <a:buChar char="•"/>
            </a:pPr>
            <a:r>
              <a:rPr lang="en-US" dirty="0"/>
              <a:t>Definition of specializations</a:t>
            </a:r>
          </a:p>
          <a:p>
            <a:pPr lvl="1"/>
            <a:endParaRPr lang="en-US" dirty="0"/>
          </a:p>
          <a:p>
            <a:pPr algn="ctr"/>
            <a:r>
              <a:rPr lang="en-US" b="1" dirty="0">
                <a:solidFill>
                  <a:schemeClr val="accent1">
                    <a:lumMod val="50000"/>
                  </a:schemeClr>
                </a:solidFill>
              </a:rPr>
              <a:t>Template meta-programming in abstraction layers</a:t>
            </a:r>
          </a:p>
        </p:txBody>
      </p:sp>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a:t>
            </a:r>
          </a:p>
        </p:txBody>
      </p:sp>
    </p:spTree>
    <p:extLst>
      <p:ext uri="{BB962C8B-B14F-4D97-AF65-F5344CB8AC3E}">
        <p14:creationId xmlns:p14="http://schemas.microsoft.com/office/powerpoint/2010/main" val="3776958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707F23AE-27FF-E14A-A566-CB01AF41FBF1}"/>
              </a:ext>
            </a:extLst>
          </p:cNvPr>
          <p:cNvSpPr/>
          <p:nvPr/>
        </p:nvSpPr>
        <p:spPr>
          <a:xfrm>
            <a:off x="8218675" y="1159103"/>
            <a:ext cx="3368079" cy="4590830"/>
          </a:xfrm>
          <a:prstGeom prst="roundRect">
            <a:avLst/>
          </a:prstGeom>
          <a:solidFill>
            <a:schemeClr val="accent4">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r>
              <a:rPr lang="en-US" sz="2000" b="1" dirty="0"/>
              <a:t>Assigning work within the node</a:t>
            </a:r>
          </a:p>
          <a:p>
            <a:pPr marL="285750" indent="-285750">
              <a:buFont typeface="Arial" panose="020B0604020202020204" pitchFamily="34" charset="0"/>
              <a:buChar char="•"/>
            </a:pPr>
            <a:r>
              <a:rPr lang="en-US" dirty="0"/>
              <a:t>“Parallel For” or directives with  unified memory</a:t>
            </a:r>
          </a:p>
          <a:p>
            <a:pPr marL="285750" indent="-285750">
              <a:buFont typeface="Arial" panose="020B0604020202020204" pitchFamily="34" charset="0"/>
              <a:buChar char="•"/>
            </a:pPr>
            <a:r>
              <a:rPr lang="en-US" dirty="0"/>
              <a:t>Directives or specific programming model for explicit data movement</a:t>
            </a:r>
          </a:p>
          <a:p>
            <a:endParaRPr lang="en-US" b="1" dirty="0">
              <a:solidFill>
                <a:schemeClr val="accent1">
                  <a:lumMod val="50000"/>
                </a:schemeClr>
              </a:solidFill>
            </a:endParaRPr>
          </a:p>
          <a:p>
            <a:r>
              <a:rPr lang="en-US" b="1" dirty="0">
                <a:solidFill>
                  <a:schemeClr val="accent1">
                    <a:lumMod val="50000"/>
                  </a:schemeClr>
                </a:solidFill>
              </a:rPr>
              <a:t>More complex data orchestration system for asynchronous computation</a:t>
            </a:r>
          </a:p>
        </p:txBody>
      </p:sp>
      <p:sp>
        <p:nvSpPr>
          <p:cNvPr id="9" name="Rounded Rectangle 8">
            <a:extLst>
              <a:ext uri="{FF2B5EF4-FFF2-40B4-BE49-F238E27FC236}">
                <a16:creationId xmlns:a16="http://schemas.microsoft.com/office/drawing/2014/main" id="{FD111B62-9139-BD45-973A-64F08EA0ADA8}"/>
              </a:ext>
            </a:extLst>
          </p:cNvPr>
          <p:cNvSpPr/>
          <p:nvPr/>
        </p:nvSpPr>
        <p:spPr>
          <a:xfrm>
            <a:off x="201484" y="1143803"/>
            <a:ext cx="7615707" cy="2723576"/>
          </a:xfrm>
          <a:prstGeom prst="roundRect">
            <a:avLst/>
          </a:prstGeom>
          <a:solidFill>
            <a:schemeClr val="accent5">
              <a:lumMod val="60000"/>
              <a:lumOff val="40000"/>
            </a:scheme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b="1" dirty="0"/>
              <a:t>Make the same code work on different devices</a:t>
            </a:r>
          </a:p>
          <a:p>
            <a:pPr algn="ctr"/>
            <a:endParaRPr lang="en-US" dirty="0"/>
          </a:p>
          <a:p>
            <a:pPr marL="742950" lvl="1" indent="-285750">
              <a:buFont typeface="Arial" panose="020B0604020202020204" pitchFamily="34" charset="0"/>
              <a:buChar char="•"/>
            </a:pPr>
            <a:r>
              <a:rPr lang="en-US" dirty="0"/>
              <a:t>A way to let compiler know that ”this” expression can be specialized in many ways</a:t>
            </a:r>
          </a:p>
          <a:p>
            <a:pPr marL="742950" lvl="1" indent="-285750">
              <a:buFont typeface="Arial" panose="020B0604020202020204" pitchFamily="34" charset="0"/>
              <a:buChar char="•"/>
            </a:pPr>
            <a:r>
              <a:rPr lang="en-US" dirty="0"/>
              <a:t>Definition of specializations</a:t>
            </a:r>
          </a:p>
          <a:p>
            <a:pPr lvl="1"/>
            <a:endParaRPr lang="en-US" dirty="0"/>
          </a:p>
          <a:p>
            <a:pPr algn="ctr"/>
            <a:r>
              <a:rPr lang="en-US" b="1" dirty="0">
                <a:solidFill>
                  <a:schemeClr val="accent1">
                    <a:lumMod val="50000"/>
                  </a:schemeClr>
                </a:solidFill>
              </a:rPr>
              <a:t>Template meta-programming in abstraction layers</a:t>
            </a:r>
          </a:p>
        </p:txBody>
      </p:sp>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a:t>
            </a:r>
          </a:p>
        </p:txBody>
      </p:sp>
    </p:spTree>
    <p:extLst>
      <p:ext uri="{BB962C8B-B14F-4D97-AF65-F5344CB8AC3E}">
        <p14:creationId xmlns:p14="http://schemas.microsoft.com/office/powerpoint/2010/main" val="56795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707F23AE-27FF-E14A-A566-CB01AF41FBF1}"/>
              </a:ext>
            </a:extLst>
          </p:cNvPr>
          <p:cNvSpPr/>
          <p:nvPr/>
        </p:nvSpPr>
        <p:spPr>
          <a:xfrm>
            <a:off x="8218675" y="1159103"/>
            <a:ext cx="3368079" cy="4590830"/>
          </a:xfrm>
          <a:prstGeom prst="roundRect">
            <a:avLst/>
          </a:prstGeom>
          <a:solidFill>
            <a:schemeClr val="accent4">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r>
              <a:rPr lang="en-US" sz="2000" b="1" dirty="0"/>
              <a:t>Assigning work within the node</a:t>
            </a:r>
          </a:p>
          <a:p>
            <a:pPr marL="285750" indent="-285750">
              <a:buFont typeface="Arial" panose="020B0604020202020204" pitchFamily="34" charset="0"/>
              <a:buChar char="•"/>
            </a:pPr>
            <a:r>
              <a:rPr lang="en-US" dirty="0"/>
              <a:t>“Parallel For” or directives with  unified memory</a:t>
            </a:r>
          </a:p>
          <a:p>
            <a:pPr marL="285750" indent="-285750">
              <a:buFont typeface="Arial" panose="020B0604020202020204" pitchFamily="34" charset="0"/>
              <a:buChar char="•"/>
            </a:pPr>
            <a:r>
              <a:rPr lang="en-US" dirty="0"/>
              <a:t>Directives or specific programming model for explicit data movement</a:t>
            </a:r>
          </a:p>
          <a:p>
            <a:endParaRPr lang="en-US" b="1" dirty="0">
              <a:solidFill>
                <a:schemeClr val="accent1">
                  <a:lumMod val="50000"/>
                </a:schemeClr>
              </a:solidFill>
            </a:endParaRPr>
          </a:p>
          <a:p>
            <a:r>
              <a:rPr lang="en-US" b="1" dirty="0">
                <a:solidFill>
                  <a:schemeClr val="accent1">
                    <a:lumMod val="50000"/>
                  </a:schemeClr>
                </a:solidFill>
              </a:rPr>
              <a:t>More complex data orchestration system for asynchronous computation</a:t>
            </a:r>
          </a:p>
        </p:txBody>
      </p:sp>
      <p:sp>
        <p:nvSpPr>
          <p:cNvPr id="9" name="Rounded Rectangle 8">
            <a:extLst>
              <a:ext uri="{FF2B5EF4-FFF2-40B4-BE49-F238E27FC236}">
                <a16:creationId xmlns:a16="http://schemas.microsoft.com/office/drawing/2014/main" id="{FD111B62-9139-BD45-973A-64F08EA0ADA8}"/>
              </a:ext>
            </a:extLst>
          </p:cNvPr>
          <p:cNvSpPr/>
          <p:nvPr/>
        </p:nvSpPr>
        <p:spPr>
          <a:xfrm>
            <a:off x="201484" y="1143803"/>
            <a:ext cx="7615707" cy="2723576"/>
          </a:xfrm>
          <a:prstGeom prst="roundRect">
            <a:avLst/>
          </a:prstGeom>
          <a:solidFill>
            <a:schemeClr val="accent5">
              <a:lumMod val="60000"/>
              <a:lumOff val="40000"/>
            </a:scheme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b="1" dirty="0"/>
              <a:t>Make the same code work on different devices</a:t>
            </a:r>
          </a:p>
          <a:p>
            <a:pPr algn="ctr"/>
            <a:endParaRPr lang="en-US" dirty="0"/>
          </a:p>
          <a:p>
            <a:pPr marL="742950" lvl="1" indent="-285750">
              <a:buFont typeface="Arial" panose="020B0604020202020204" pitchFamily="34" charset="0"/>
              <a:buChar char="•"/>
            </a:pPr>
            <a:r>
              <a:rPr lang="en-US" dirty="0"/>
              <a:t>A way to let compiler know that ”this” expression can be specialized in many ways</a:t>
            </a:r>
          </a:p>
          <a:p>
            <a:pPr marL="742950" lvl="1" indent="-285750">
              <a:buFont typeface="Arial" panose="020B0604020202020204" pitchFamily="34" charset="0"/>
              <a:buChar char="•"/>
            </a:pPr>
            <a:r>
              <a:rPr lang="en-US" dirty="0"/>
              <a:t>Definition of specializations</a:t>
            </a:r>
          </a:p>
          <a:p>
            <a:pPr lvl="1"/>
            <a:endParaRPr lang="en-US" dirty="0"/>
          </a:p>
          <a:p>
            <a:pPr algn="ctr"/>
            <a:r>
              <a:rPr lang="en-US" b="1" dirty="0">
                <a:solidFill>
                  <a:schemeClr val="accent1">
                    <a:lumMod val="50000"/>
                  </a:schemeClr>
                </a:solidFill>
              </a:rPr>
              <a:t>Template meta-programming in abstraction layers</a:t>
            </a:r>
          </a:p>
        </p:txBody>
      </p:sp>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a:t>
            </a:r>
          </a:p>
        </p:txBody>
      </p:sp>
      <p:sp>
        <p:nvSpPr>
          <p:cNvPr id="2" name="Rounded Rectangle 1">
            <a:extLst>
              <a:ext uri="{FF2B5EF4-FFF2-40B4-BE49-F238E27FC236}">
                <a16:creationId xmlns:a16="http://schemas.microsoft.com/office/drawing/2014/main" id="{CBB84B24-A816-6841-91E1-EE35B4872688}"/>
              </a:ext>
            </a:extLst>
          </p:cNvPr>
          <p:cNvSpPr/>
          <p:nvPr/>
        </p:nvSpPr>
        <p:spPr>
          <a:xfrm>
            <a:off x="228299" y="3946363"/>
            <a:ext cx="7588892" cy="756431"/>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lvl="1" algn="ctr"/>
            <a:r>
              <a:rPr lang="en-US" sz="2000" b="1" dirty="0">
                <a:solidFill>
                  <a:schemeClr val="accent1">
                    <a:lumMod val="50000"/>
                  </a:schemeClr>
                </a:solidFill>
              </a:rPr>
              <a:t>Look at what is needed, design for commonalities.</a:t>
            </a:r>
          </a:p>
        </p:txBody>
      </p:sp>
    </p:spTree>
    <p:extLst>
      <p:ext uri="{BB962C8B-B14F-4D97-AF65-F5344CB8AC3E}">
        <p14:creationId xmlns:p14="http://schemas.microsoft.com/office/powerpoint/2010/main" val="16560218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6EC04BA7-8070-2344-9C15-93D12B6B7A51}"/>
              </a:ext>
            </a:extLst>
          </p:cNvPr>
          <p:cNvSpPr/>
          <p:nvPr/>
        </p:nvSpPr>
        <p:spPr>
          <a:xfrm>
            <a:off x="228299" y="4781778"/>
            <a:ext cx="6772467" cy="1672156"/>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lvl="1" algn="ctr"/>
            <a:endParaRPr lang="en-US" sz="2000" b="1" dirty="0">
              <a:solidFill>
                <a:schemeClr val="accent1">
                  <a:lumMod val="50000"/>
                </a:schemeClr>
              </a:solidFill>
            </a:endParaRPr>
          </a:p>
          <a:p>
            <a:pPr lvl="1" algn="ctr"/>
            <a:r>
              <a:rPr lang="en-US" sz="2000" b="1" dirty="0">
                <a:solidFill>
                  <a:schemeClr val="accent1">
                    <a:lumMod val="50000"/>
                  </a:schemeClr>
                </a:solidFill>
              </a:rPr>
              <a:t>Even when using third party abstraction tools understanding the code’s structure and needs is critical for performance portability</a:t>
            </a:r>
          </a:p>
          <a:p>
            <a:pPr lvl="1" algn="ctr"/>
            <a:r>
              <a:rPr lang="en-US" sz="2000" b="1" dirty="0">
                <a:solidFill>
                  <a:schemeClr val="accent1">
                    <a:lumMod val="50000"/>
                  </a:schemeClr>
                </a:solidFill>
              </a:rPr>
              <a:t>  </a:t>
            </a:r>
          </a:p>
          <a:p>
            <a:pPr lvl="1" algn="ctr"/>
            <a:endParaRPr lang="en-US" sz="2000" b="1" dirty="0">
              <a:solidFill>
                <a:schemeClr val="accent1">
                  <a:lumMod val="50000"/>
                </a:schemeClr>
              </a:solidFill>
            </a:endParaRPr>
          </a:p>
        </p:txBody>
      </p:sp>
      <p:sp>
        <p:nvSpPr>
          <p:cNvPr id="10" name="Rounded Rectangle 9">
            <a:extLst>
              <a:ext uri="{FF2B5EF4-FFF2-40B4-BE49-F238E27FC236}">
                <a16:creationId xmlns:a16="http://schemas.microsoft.com/office/drawing/2014/main" id="{707F23AE-27FF-E14A-A566-CB01AF41FBF1}"/>
              </a:ext>
            </a:extLst>
          </p:cNvPr>
          <p:cNvSpPr/>
          <p:nvPr/>
        </p:nvSpPr>
        <p:spPr>
          <a:xfrm>
            <a:off x="8218675" y="1159103"/>
            <a:ext cx="3368079" cy="4590830"/>
          </a:xfrm>
          <a:prstGeom prst="roundRect">
            <a:avLst/>
          </a:prstGeom>
          <a:solidFill>
            <a:schemeClr val="accent4">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r>
              <a:rPr lang="en-US" sz="2000" b="1" dirty="0"/>
              <a:t>Assigning work within the node</a:t>
            </a:r>
          </a:p>
          <a:p>
            <a:pPr marL="285750" indent="-285750">
              <a:buFont typeface="Arial" panose="020B0604020202020204" pitchFamily="34" charset="0"/>
              <a:buChar char="•"/>
            </a:pPr>
            <a:r>
              <a:rPr lang="en-US" dirty="0"/>
              <a:t>“Parallel For” or directives with  unified memory</a:t>
            </a:r>
          </a:p>
          <a:p>
            <a:pPr marL="285750" indent="-285750">
              <a:buFont typeface="Arial" panose="020B0604020202020204" pitchFamily="34" charset="0"/>
              <a:buChar char="•"/>
            </a:pPr>
            <a:r>
              <a:rPr lang="en-US" dirty="0"/>
              <a:t>Directives or specific programming model for explicit data movement</a:t>
            </a:r>
          </a:p>
          <a:p>
            <a:endParaRPr lang="en-US" b="1" dirty="0">
              <a:solidFill>
                <a:schemeClr val="accent1">
                  <a:lumMod val="50000"/>
                </a:schemeClr>
              </a:solidFill>
            </a:endParaRPr>
          </a:p>
          <a:p>
            <a:r>
              <a:rPr lang="en-US" b="1" dirty="0">
                <a:solidFill>
                  <a:schemeClr val="accent1">
                    <a:lumMod val="50000"/>
                  </a:schemeClr>
                </a:solidFill>
              </a:rPr>
              <a:t>More complex data orchestration system for asynchronous computation</a:t>
            </a:r>
          </a:p>
        </p:txBody>
      </p:sp>
      <p:sp>
        <p:nvSpPr>
          <p:cNvPr id="9" name="Rounded Rectangle 8">
            <a:extLst>
              <a:ext uri="{FF2B5EF4-FFF2-40B4-BE49-F238E27FC236}">
                <a16:creationId xmlns:a16="http://schemas.microsoft.com/office/drawing/2014/main" id="{FD111B62-9139-BD45-973A-64F08EA0ADA8}"/>
              </a:ext>
            </a:extLst>
          </p:cNvPr>
          <p:cNvSpPr/>
          <p:nvPr/>
        </p:nvSpPr>
        <p:spPr>
          <a:xfrm>
            <a:off x="201484" y="1143803"/>
            <a:ext cx="7615707" cy="2723576"/>
          </a:xfrm>
          <a:prstGeom prst="roundRect">
            <a:avLst/>
          </a:prstGeom>
          <a:solidFill>
            <a:schemeClr val="accent5">
              <a:lumMod val="60000"/>
              <a:lumOff val="40000"/>
            </a:scheme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b="1" dirty="0"/>
              <a:t>Make the same code work on different devices</a:t>
            </a:r>
          </a:p>
          <a:p>
            <a:pPr algn="ctr"/>
            <a:endParaRPr lang="en-US" dirty="0"/>
          </a:p>
          <a:p>
            <a:pPr marL="742950" lvl="1" indent="-285750">
              <a:buFont typeface="Arial" panose="020B0604020202020204" pitchFamily="34" charset="0"/>
              <a:buChar char="•"/>
            </a:pPr>
            <a:r>
              <a:rPr lang="en-US" dirty="0"/>
              <a:t>A way to let compiler know that ”this” expression can be specialized in many ways</a:t>
            </a:r>
          </a:p>
          <a:p>
            <a:pPr marL="742950" lvl="1" indent="-285750">
              <a:buFont typeface="Arial" panose="020B0604020202020204" pitchFamily="34" charset="0"/>
              <a:buChar char="•"/>
            </a:pPr>
            <a:r>
              <a:rPr lang="en-US" dirty="0"/>
              <a:t>Definition of specializations</a:t>
            </a:r>
          </a:p>
          <a:p>
            <a:pPr lvl="1"/>
            <a:endParaRPr lang="en-US" dirty="0"/>
          </a:p>
          <a:p>
            <a:pPr algn="ctr"/>
            <a:r>
              <a:rPr lang="en-US" b="1" dirty="0">
                <a:solidFill>
                  <a:schemeClr val="accent1">
                    <a:lumMod val="50000"/>
                  </a:schemeClr>
                </a:solidFill>
              </a:rPr>
              <a:t>Template meta-programming in abstraction layers</a:t>
            </a:r>
          </a:p>
        </p:txBody>
      </p:sp>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a:t>
            </a:r>
          </a:p>
        </p:txBody>
      </p:sp>
      <p:sp>
        <p:nvSpPr>
          <p:cNvPr id="2" name="Rounded Rectangle 1">
            <a:extLst>
              <a:ext uri="{FF2B5EF4-FFF2-40B4-BE49-F238E27FC236}">
                <a16:creationId xmlns:a16="http://schemas.microsoft.com/office/drawing/2014/main" id="{CBB84B24-A816-6841-91E1-EE35B4872688}"/>
              </a:ext>
            </a:extLst>
          </p:cNvPr>
          <p:cNvSpPr/>
          <p:nvPr/>
        </p:nvSpPr>
        <p:spPr>
          <a:xfrm>
            <a:off x="228299" y="3946363"/>
            <a:ext cx="7588892" cy="756431"/>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lvl="1" algn="ctr"/>
            <a:r>
              <a:rPr lang="en-US" sz="2000" b="1" dirty="0">
                <a:solidFill>
                  <a:schemeClr val="accent1">
                    <a:lumMod val="50000"/>
                  </a:schemeClr>
                </a:solidFill>
              </a:rPr>
              <a:t>Look at what is needed, design for commonalities.</a:t>
            </a:r>
          </a:p>
        </p:txBody>
      </p:sp>
    </p:spTree>
    <p:extLst>
      <p:ext uri="{BB962C8B-B14F-4D97-AF65-F5344CB8AC3E}">
        <p14:creationId xmlns:p14="http://schemas.microsoft.com/office/powerpoint/2010/main" val="312648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6EC04BA7-8070-2344-9C15-93D12B6B7A51}"/>
              </a:ext>
            </a:extLst>
          </p:cNvPr>
          <p:cNvSpPr/>
          <p:nvPr/>
        </p:nvSpPr>
        <p:spPr>
          <a:xfrm>
            <a:off x="228299" y="4781778"/>
            <a:ext cx="6772467" cy="1672156"/>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lvl="1" algn="ctr"/>
            <a:endParaRPr lang="en-US" sz="2000" b="1" dirty="0">
              <a:solidFill>
                <a:schemeClr val="accent1">
                  <a:lumMod val="50000"/>
                </a:schemeClr>
              </a:solidFill>
            </a:endParaRPr>
          </a:p>
          <a:p>
            <a:pPr lvl="1" algn="ctr"/>
            <a:r>
              <a:rPr lang="en-US" sz="2000" b="1" dirty="0">
                <a:solidFill>
                  <a:schemeClr val="accent1">
                    <a:lumMod val="50000"/>
                  </a:schemeClr>
                </a:solidFill>
              </a:rPr>
              <a:t>Even when using third party abstraction tools understanding the code’s structure and needs is critical for performance portability</a:t>
            </a:r>
          </a:p>
          <a:p>
            <a:pPr lvl="1" algn="ctr"/>
            <a:r>
              <a:rPr lang="en-US" sz="2000" b="1" dirty="0">
                <a:solidFill>
                  <a:schemeClr val="accent1">
                    <a:lumMod val="50000"/>
                  </a:schemeClr>
                </a:solidFill>
              </a:rPr>
              <a:t>… </a:t>
            </a:r>
            <a:r>
              <a:rPr lang="en-US" sz="2000" b="1" dirty="0">
                <a:solidFill>
                  <a:schemeClr val="tx1">
                    <a:lumMod val="95000"/>
                    <a:lumOff val="5000"/>
                  </a:schemeClr>
                </a:solidFill>
              </a:rPr>
              <a:t>that translates to investing in design  </a:t>
            </a:r>
          </a:p>
          <a:p>
            <a:pPr lvl="1" algn="ctr"/>
            <a:endParaRPr lang="en-US" sz="2000" b="1" dirty="0">
              <a:solidFill>
                <a:schemeClr val="accent1">
                  <a:lumMod val="50000"/>
                </a:schemeClr>
              </a:solidFill>
            </a:endParaRPr>
          </a:p>
        </p:txBody>
      </p:sp>
      <p:sp>
        <p:nvSpPr>
          <p:cNvPr id="10" name="Rounded Rectangle 9">
            <a:extLst>
              <a:ext uri="{FF2B5EF4-FFF2-40B4-BE49-F238E27FC236}">
                <a16:creationId xmlns:a16="http://schemas.microsoft.com/office/drawing/2014/main" id="{707F23AE-27FF-E14A-A566-CB01AF41FBF1}"/>
              </a:ext>
            </a:extLst>
          </p:cNvPr>
          <p:cNvSpPr/>
          <p:nvPr/>
        </p:nvSpPr>
        <p:spPr>
          <a:xfrm>
            <a:off x="8218675" y="1159103"/>
            <a:ext cx="3368079" cy="4590830"/>
          </a:xfrm>
          <a:prstGeom prst="roundRect">
            <a:avLst/>
          </a:prstGeom>
          <a:solidFill>
            <a:schemeClr val="accent4">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r>
              <a:rPr lang="en-US" sz="2000" b="1" dirty="0"/>
              <a:t>Assigning work within the node</a:t>
            </a:r>
          </a:p>
          <a:p>
            <a:pPr marL="285750" indent="-285750">
              <a:buFont typeface="Arial" panose="020B0604020202020204" pitchFamily="34" charset="0"/>
              <a:buChar char="•"/>
            </a:pPr>
            <a:r>
              <a:rPr lang="en-US" dirty="0"/>
              <a:t>“Parallel For” or directives with  unified memory</a:t>
            </a:r>
          </a:p>
          <a:p>
            <a:pPr marL="285750" indent="-285750">
              <a:buFont typeface="Arial" panose="020B0604020202020204" pitchFamily="34" charset="0"/>
              <a:buChar char="•"/>
            </a:pPr>
            <a:r>
              <a:rPr lang="en-US" dirty="0"/>
              <a:t>Directives or specific programming model for explicit data movement</a:t>
            </a:r>
          </a:p>
          <a:p>
            <a:endParaRPr lang="en-US" b="1" dirty="0">
              <a:solidFill>
                <a:schemeClr val="accent1">
                  <a:lumMod val="50000"/>
                </a:schemeClr>
              </a:solidFill>
            </a:endParaRPr>
          </a:p>
          <a:p>
            <a:r>
              <a:rPr lang="en-US" b="1" dirty="0">
                <a:solidFill>
                  <a:schemeClr val="accent1">
                    <a:lumMod val="50000"/>
                  </a:schemeClr>
                </a:solidFill>
              </a:rPr>
              <a:t>More complex data orchestration system for asynchronous computation</a:t>
            </a:r>
          </a:p>
        </p:txBody>
      </p:sp>
      <p:sp>
        <p:nvSpPr>
          <p:cNvPr id="9" name="Rounded Rectangle 8">
            <a:extLst>
              <a:ext uri="{FF2B5EF4-FFF2-40B4-BE49-F238E27FC236}">
                <a16:creationId xmlns:a16="http://schemas.microsoft.com/office/drawing/2014/main" id="{FD111B62-9139-BD45-973A-64F08EA0ADA8}"/>
              </a:ext>
            </a:extLst>
          </p:cNvPr>
          <p:cNvSpPr/>
          <p:nvPr/>
        </p:nvSpPr>
        <p:spPr>
          <a:xfrm>
            <a:off x="201484" y="1143803"/>
            <a:ext cx="7615707" cy="2723576"/>
          </a:xfrm>
          <a:prstGeom prst="roundRect">
            <a:avLst/>
          </a:prstGeom>
          <a:solidFill>
            <a:schemeClr val="accent5">
              <a:lumMod val="60000"/>
              <a:lumOff val="40000"/>
            </a:scheme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b="1" dirty="0"/>
              <a:t>Make the same code work on different devices</a:t>
            </a:r>
          </a:p>
          <a:p>
            <a:pPr algn="ctr"/>
            <a:endParaRPr lang="en-US" dirty="0"/>
          </a:p>
          <a:p>
            <a:pPr marL="742950" lvl="1" indent="-285750">
              <a:buFont typeface="Arial" panose="020B0604020202020204" pitchFamily="34" charset="0"/>
              <a:buChar char="•"/>
            </a:pPr>
            <a:r>
              <a:rPr lang="en-US" dirty="0"/>
              <a:t>A way to let compiler know that ”this” expression can be specialized in many ways</a:t>
            </a:r>
          </a:p>
          <a:p>
            <a:pPr marL="742950" lvl="1" indent="-285750">
              <a:buFont typeface="Arial" panose="020B0604020202020204" pitchFamily="34" charset="0"/>
              <a:buChar char="•"/>
            </a:pPr>
            <a:r>
              <a:rPr lang="en-US" dirty="0"/>
              <a:t>Definition of specializations</a:t>
            </a:r>
          </a:p>
          <a:p>
            <a:pPr lvl="1"/>
            <a:endParaRPr lang="en-US" dirty="0"/>
          </a:p>
          <a:p>
            <a:pPr algn="ctr"/>
            <a:r>
              <a:rPr lang="en-US" b="1" dirty="0">
                <a:solidFill>
                  <a:schemeClr val="accent1">
                    <a:lumMod val="50000"/>
                  </a:schemeClr>
                </a:solidFill>
              </a:rPr>
              <a:t>Template meta-programming in abstraction layers</a:t>
            </a:r>
          </a:p>
        </p:txBody>
      </p:sp>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a:t>
            </a:r>
          </a:p>
        </p:txBody>
      </p:sp>
      <p:sp>
        <p:nvSpPr>
          <p:cNvPr id="2" name="Rounded Rectangle 1">
            <a:extLst>
              <a:ext uri="{FF2B5EF4-FFF2-40B4-BE49-F238E27FC236}">
                <a16:creationId xmlns:a16="http://schemas.microsoft.com/office/drawing/2014/main" id="{CBB84B24-A816-6841-91E1-EE35B4872688}"/>
              </a:ext>
            </a:extLst>
          </p:cNvPr>
          <p:cNvSpPr/>
          <p:nvPr/>
        </p:nvSpPr>
        <p:spPr>
          <a:xfrm>
            <a:off x="228299" y="3946363"/>
            <a:ext cx="7588892" cy="756431"/>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lvl="1" algn="ctr"/>
            <a:r>
              <a:rPr lang="en-US" sz="2000" b="1" dirty="0">
                <a:solidFill>
                  <a:schemeClr val="accent1">
                    <a:lumMod val="50000"/>
                  </a:schemeClr>
                </a:solidFill>
              </a:rPr>
              <a:t>Look at what is needed, design for commonalities.</a:t>
            </a:r>
          </a:p>
        </p:txBody>
      </p:sp>
    </p:spTree>
    <p:extLst>
      <p:ext uri="{BB962C8B-B14F-4D97-AF65-F5344CB8AC3E}">
        <p14:creationId xmlns:p14="http://schemas.microsoft.com/office/powerpoint/2010/main" val="320909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0FE5BE-D6D7-42CF-8A5E-D501516A65A8}"/>
              </a:ext>
            </a:extLst>
          </p:cNvPr>
          <p:cNvSpPr>
            <a:spLocks noGrp="1"/>
          </p:cNvSpPr>
          <p:nvPr>
            <p:ph type="title"/>
          </p:nvPr>
        </p:nvSpPr>
        <p:spPr>
          <a:xfrm>
            <a:off x="365760" y="411480"/>
            <a:ext cx="11372473" cy="914400"/>
          </a:xfrm>
        </p:spPr>
        <p:txBody>
          <a:bodyPr/>
          <a:lstStyle/>
          <a:p>
            <a:r>
              <a:rPr lang="en-US" dirty="0"/>
              <a:t>Final takeaways</a:t>
            </a:r>
          </a:p>
        </p:txBody>
      </p:sp>
      <p:sp>
        <p:nvSpPr>
          <p:cNvPr id="4" name="Content Placeholder 3">
            <a:extLst>
              <a:ext uri="{FF2B5EF4-FFF2-40B4-BE49-F238E27FC236}">
                <a16:creationId xmlns:a16="http://schemas.microsoft.com/office/drawing/2014/main" id="{9EAF9B28-68BD-45D5-89A7-A961B5872359}"/>
              </a:ext>
            </a:extLst>
          </p:cNvPr>
          <p:cNvSpPr>
            <a:spLocks noGrp="1"/>
          </p:cNvSpPr>
          <p:nvPr>
            <p:ph idx="1"/>
          </p:nvPr>
        </p:nvSpPr>
        <p:spPr>
          <a:xfrm>
            <a:off x="365125" y="1106112"/>
            <a:ext cx="11369675" cy="4048125"/>
          </a:xfrm>
        </p:spPr>
        <p:txBody>
          <a:bodyPr/>
          <a:lstStyle/>
          <a:p>
            <a:r>
              <a:rPr lang="en-US" dirty="0"/>
              <a:t>The key to both performance portability and longevity is careful software design</a:t>
            </a:r>
          </a:p>
          <a:p>
            <a:r>
              <a:rPr lang="en-US" dirty="0"/>
              <a:t>Extensibility should be built into the design</a:t>
            </a:r>
          </a:p>
          <a:p>
            <a:r>
              <a:rPr lang="en-US" dirty="0"/>
              <a:t>Design should be independent of any specific programming model</a:t>
            </a:r>
          </a:p>
          <a:p>
            <a:r>
              <a:rPr lang="en-US" dirty="0"/>
              <a:t>Composability and flexibility help with performance portability</a:t>
            </a:r>
          </a:p>
          <a:p>
            <a:pPr lvl="1"/>
            <a:endParaRPr lang="en-US" dirty="0"/>
          </a:p>
          <a:p>
            <a:r>
              <a:rPr lang="en-US" dirty="0"/>
              <a:t>Resources:</a:t>
            </a:r>
          </a:p>
          <a:p>
            <a:pPr lvl="1"/>
            <a:r>
              <a:rPr lang="en-US" dirty="0">
                <a:hlinkClick r:id="rId2" tooltip="https://www.exascaleproject.org/">
                  <a:extLst>
                    <a:ext uri="{A12FA001-AC4F-418D-AE19-62706E023703}">
                      <ahyp:hlinkClr xmlns:ahyp="http://schemas.microsoft.com/office/drawing/2018/hyperlinkcolor" val="tx"/>
                    </a:ext>
                  </a:extLst>
                </a:hlinkClick>
              </a:rPr>
              <a:t>https://www.exascaleproject.org/</a:t>
            </a:r>
            <a:endParaRPr lang="en-US" dirty="0"/>
          </a:p>
          <a:p>
            <a:pPr lvl="1"/>
            <a:r>
              <a:rPr lang="en-US" dirty="0">
                <a:hlinkClick r:id="rId3">
                  <a:extLst>
                    <a:ext uri="{A12FA001-AC4F-418D-AE19-62706E023703}">
                      <ahyp:hlinkClr xmlns:ahyp="http://schemas.microsoft.com/office/drawing/2018/hyperlinkcolor" val="tx"/>
                    </a:ext>
                  </a:extLst>
                </a:hlinkClick>
              </a:rPr>
              <a:t>https://doi.org/10.6084/m9.figshare.13283714.v1</a:t>
            </a:r>
            <a:endParaRPr lang="en-US" dirty="0"/>
          </a:p>
          <a:p>
            <a:pPr lvl="1"/>
            <a:r>
              <a:rPr lang="en-US" dirty="0">
                <a:hlinkClick r:id="rId4">
                  <a:extLst>
                    <a:ext uri="{A12FA001-AC4F-418D-AE19-62706E023703}">
                      <ahyp:hlinkClr xmlns:ahyp="http://schemas.microsoft.com/office/drawing/2018/hyperlinkcolor" val="tx"/>
                    </a:ext>
                  </a:extLst>
                </a:hlinkClick>
              </a:rPr>
              <a:t>https://figshare.com/articles/presentation/SC20_Tutorial_Better_Scientific_Software/12994376?file=25219346</a:t>
            </a:r>
            <a:endParaRPr lang="en-US" dirty="0"/>
          </a:p>
          <a:p>
            <a:pPr lvl="1"/>
            <a:r>
              <a:rPr lang="en-US" dirty="0">
                <a:hlinkClick r:id="rId5" tooltip="https://bssw.io/blog_posts/performance-portability-and-the-exascale-computing-project">
                  <a:extLst>
                    <a:ext uri="{A12FA001-AC4F-418D-AE19-62706E023703}">
                      <ahyp:hlinkClr xmlns:ahyp="http://schemas.microsoft.com/office/drawing/2018/hyperlinkcolor" val="tx"/>
                    </a:ext>
                  </a:extLst>
                </a:hlinkClick>
              </a:rPr>
              <a:t>https://bssw.io/blog_posts/performance-portability-and-the-exascale-computing-project</a:t>
            </a:r>
            <a:endParaRPr lang="en-US" dirty="0"/>
          </a:p>
          <a:p>
            <a:pPr lvl="1"/>
            <a:r>
              <a:rPr lang="en-US" dirty="0">
                <a:hlinkClick r:id="rId6" tooltip="https://www.exascaleproject.org/event/kokkos-class-series">
                  <a:extLst>
                    <a:ext uri="{A12FA001-AC4F-418D-AE19-62706E023703}">
                      <ahyp:hlinkClr xmlns:ahyp="http://schemas.microsoft.com/office/drawing/2018/hyperlinkcolor" val="tx"/>
                    </a:ext>
                  </a:extLst>
                </a:hlinkClick>
              </a:rPr>
              <a:t>https://www.exascaleproject.org/event/kokkos-class-series</a:t>
            </a:r>
            <a:endParaRPr lang="en-US" dirty="0"/>
          </a:p>
          <a:p>
            <a:endParaRPr lang="en-US" dirty="0"/>
          </a:p>
        </p:txBody>
      </p:sp>
    </p:spTree>
    <p:extLst>
      <p:ext uri="{BB962C8B-B14F-4D97-AF65-F5344CB8AC3E}">
        <p14:creationId xmlns:p14="http://schemas.microsoft.com/office/powerpoint/2010/main" val="4062243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9AAFBA-E7D9-0542-BEAD-C2722F011739}"/>
              </a:ext>
            </a:extLst>
          </p:cNvPr>
          <p:cNvSpPr txBox="1">
            <a:spLocks/>
          </p:cNvSpPr>
          <p:nvPr/>
        </p:nvSpPr>
        <p:spPr>
          <a:xfrm>
            <a:off x="608719" y="11280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algn="l"/>
            <a:endParaRPr lang="en-US" dirty="0">
              <a:solidFill>
                <a:schemeClr val="tx1"/>
              </a:solidFill>
            </a:endParaRPr>
          </a:p>
        </p:txBody>
      </p:sp>
      <p:grpSp>
        <p:nvGrpSpPr>
          <p:cNvPr id="2" name="Group 1">
            <a:extLst>
              <a:ext uri="{FF2B5EF4-FFF2-40B4-BE49-F238E27FC236}">
                <a16:creationId xmlns:a16="http://schemas.microsoft.com/office/drawing/2014/main" id="{F7D43C75-6652-9D43-A7CD-0183D0CEBCD5}"/>
              </a:ext>
            </a:extLst>
          </p:cNvPr>
          <p:cNvGrpSpPr/>
          <p:nvPr/>
        </p:nvGrpSpPr>
        <p:grpSpPr>
          <a:xfrm>
            <a:off x="450592" y="1267396"/>
            <a:ext cx="6067194" cy="2923603"/>
            <a:chOff x="2176244" y="1817067"/>
            <a:chExt cx="4826771" cy="3142742"/>
          </a:xfrm>
        </p:grpSpPr>
        <p:sp>
          <p:nvSpPr>
            <p:cNvPr id="7" name="Oval 6"/>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14" name="Oval 13"/>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15" name="Oval 14"/>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16" name="Oval 15"/>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18" name="Curved Connector 17"/>
            <p:cNvCxnSpPr>
              <a:cxnSpLocks/>
              <a:stCxn id="7" idx="6"/>
              <a:endCxn id="14"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cxnSpLocks/>
              <a:stCxn id="14" idx="4"/>
              <a:endCxn id="15"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2"/>
              <a:endCxn id="16"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0"/>
              <a:endCxn id="7"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4" idx="2"/>
              <a:endCxn id="16"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itle 1">
            <a:extLst>
              <a:ext uri="{FF2B5EF4-FFF2-40B4-BE49-F238E27FC236}">
                <a16:creationId xmlns:a16="http://schemas.microsoft.com/office/drawing/2014/main" id="{D8506537-DDB1-8448-B43A-3B158F846995}"/>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HPC Computational Science Use-case</a:t>
            </a:r>
          </a:p>
        </p:txBody>
      </p:sp>
    </p:spTree>
    <p:extLst>
      <p:ext uri="{BB962C8B-B14F-4D97-AF65-F5344CB8AC3E}">
        <p14:creationId xmlns:p14="http://schemas.microsoft.com/office/powerpoint/2010/main" val="3266215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9AAFBA-E7D9-0542-BEAD-C2722F011739}"/>
              </a:ext>
            </a:extLst>
          </p:cNvPr>
          <p:cNvSpPr txBox="1">
            <a:spLocks/>
          </p:cNvSpPr>
          <p:nvPr/>
        </p:nvSpPr>
        <p:spPr>
          <a:xfrm>
            <a:off x="608719" y="11280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algn="l"/>
            <a:endParaRPr lang="en-US" dirty="0">
              <a:solidFill>
                <a:schemeClr val="tx1"/>
              </a:solidFill>
            </a:endParaRPr>
          </a:p>
        </p:txBody>
      </p:sp>
      <p:grpSp>
        <p:nvGrpSpPr>
          <p:cNvPr id="2" name="Group 1">
            <a:extLst>
              <a:ext uri="{FF2B5EF4-FFF2-40B4-BE49-F238E27FC236}">
                <a16:creationId xmlns:a16="http://schemas.microsoft.com/office/drawing/2014/main" id="{F7D43C75-6652-9D43-A7CD-0183D0CEBCD5}"/>
              </a:ext>
            </a:extLst>
          </p:cNvPr>
          <p:cNvGrpSpPr/>
          <p:nvPr/>
        </p:nvGrpSpPr>
        <p:grpSpPr>
          <a:xfrm>
            <a:off x="450592" y="1267396"/>
            <a:ext cx="6067194" cy="2923603"/>
            <a:chOff x="2176244" y="1817067"/>
            <a:chExt cx="4826771" cy="3142742"/>
          </a:xfrm>
        </p:grpSpPr>
        <p:sp>
          <p:nvSpPr>
            <p:cNvPr id="7" name="Oval 6"/>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14" name="Oval 13"/>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15" name="Oval 14"/>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16" name="Oval 15"/>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18" name="Curved Connector 17"/>
            <p:cNvCxnSpPr>
              <a:cxnSpLocks/>
              <a:stCxn id="7" idx="6"/>
              <a:endCxn id="14"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cxnSpLocks/>
              <a:stCxn id="14" idx="4"/>
              <a:endCxn id="15"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2"/>
              <a:endCxn id="16"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0"/>
              <a:endCxn id="7"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4" idx="2"/>
              <a:endCxn id="16"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itle 1">
            <a:extLst>
              <a:ext uri="{FF2B5EF4-FFF2-40B4-BE49-F238E27FC236}">
                <a16:creationId xmlns:a16="http://schemas.microsoft.com/office/drawing/2014/main" id="{D8506537-DDB1-8448-B43A-3B158F846995}"/>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HPC Computational Science Use-case</a:t>
            </a:r>
          </a:p>
        </p:txBody>
      </p:sp>
      <p:grpSp>
        <p:nvGrpSpPr>
          <p:cNvPr id="3" name="Group 2">
            <a:extLst>
              <a:ext uri="{FF2B5EF4-FFF2-40B4-BE49-F238E27FC236}">
                <a16:creationId xmlns:a16="http://schemas.microsoft.com/office/drawing/2014/main" id="{673FEECD-EE88-E040-895C-0240D635E635}"/>
              </a:ext>
            </a:extLst>
          </p:cNvPr>
          <p:cNvGrpSpPr/>
          <p:nvPr/>
        </p:nvGrpSpPr>
        <p:grpSpPr>
          <a:xfrm>
            <a:off x="6979801" y="729343"/>
            <a:ext cx="4265142" cy="3524330"/>
            <a:chOff x="6979801" y="729343"/>
            <a:chExt cx="4265142" cy="3524330"/>
          </a:xfrm>
        </p:grpSpPr>
        <p:cxnSp>
          <p:nvCxnSpPr>
            <p:cNvPr id="9" name="Straight Arrow Connector 8">
              <a:extLst>
                <a:ext uri="{FF2B5EF4-FFF2-40B4-BE49-F238E27FC236}">
                  <a16:creationId xmlns:a16="http://schemas.microsoft.com/office/drawing/2014/main" id="{74C943FE-45EB-EF4A-A9C9-DBCCA64BE107}"/>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9EE4B5B6-D325-DA4A-9BFD-BCFD54BA1E1E}"/>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4D803AAA-CB4F-1144-8B15-F5B2C8FB7A51}"/>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25" name="TextBox 24">
              <a:extLst>
                <a:ext uri="{FF2B5EF4-FFF2-40B4-BE49-F238E27FC236}">
                  <a16:creationId xmlns:a16="http://schemas.microsoft.com/office/drawing/2014/main" id="{1F2B8E5A-6747-6840-9AB5-298CEE998CFB}"/>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27" name="Straight Connector 26">
              <a:extLst>
                <a:ext uri="{FF2B5EF4-FFF2-40B4-BE49-F238E27FC236}">
                  <a16:creationId xmlns:a16="http://schemas.microsoft.com/office/drawing/2014/main" id="{F0944214-B922-DE4E-8201-F097C1607D13}"/>
                </a:ext>
              </a:extLst>
            </p:cNvPr>
            <p:cNvCxnSpPr/>
            <p:nvPr/>
          </p:nvCxnSpPr>
          <p:spPr>
            <a:xfrm flipV="1">
              <a:off x="7871254" y="1865870"/>
              <a:ext cx="271849" cy="1401184"/>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6CC992-F868-F041-8AF1-1C98255A058E}"/>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D10778-614C-0842-B0F5-17C22D27A489}"/>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32" name="TextBox 31">
              <a:extLst>
                <a:ext uri="{FF2B5EF4-FFF2-40B4-BE49-F238E27FC236}">
                  <a16:creationId xmlns:a16="http://schemas.microsoft.com/office/drawing/2014/main" id="{F5FBECCC-FDD4-DE4B-A88C-B7AF2B546EAE}"/>
                </a:ext>
              </a:extLst>
            </p:cNvPr>
            <p:cNvSpPr txBox="1"/>
            <p:nvPr/>
          </p:nvSpPr>
          <p:spPr>
            <a:xfrm>
              <a:off x="8453742" y="2528855"/>
              <a:ext cx="1407052" cy="932563"/>
            </a:xfrm>
            <a:prstGeom prst="rect">
              <a:avLst/>
            </a:prstGeom>
            <a:noFill/>
          </p:spPr>
          <p:txBody>
            <a:bodyPr wrap="none" lIns="118872" tIns="91440" rIns="118872" bIns="91440" rtlCol="0" anchor="ctr" anchorCtr="0">
              <a:spAutoFit/>
            </a:bodyPr>
            <a:lstStyle/>
            <a:p>
              <a:pPr algn="l">
                <a:lnSpc>
                  <a:spcPct val="90000"/>
                </a:lnSpc>
              </a:pPr>
              <a:r>
                <a:rPr lang="en-US" dirty="0"/>
                <a:t>Distributed </a:t>
              </a:r>
            </a:p>
            <a:p>
              <a:pPr algn="l">
                <a:lnSpc>
                  <a:spcPct val="90000"/>
                </a:lnSpc>
              </a:pPr>
              <a:r>
                <a:rPr lang="en-US" dirty="0"/>
                <a:t>memory</a:t>
              </a:r>
            </a:p>
            <a:p>
              <a:pPr algn="l">
                <a:lnSpc>
                  <a:spcPct val="90000"/>
                </a:lnSpc>
              </a:pPr>
              <a:r>
                <a:rPr lang="en-US" dirty="0"/>
                <a:t>model</a:t>
              </a:r>
            </a:p>
          </p:txBody>
        </p:sp>
        <p:sp>
          <p:nvSpPr>
            <p:cNvPr id="33" name="Left Arrow 32">
              <a:extLst>
                <a:ext uri="{FF2B5EF4-FFF2-40B4-BE49-F238E27FC236}">
                  <a16:creationId xmlns:a16="http://schemas.microsoft.com/office/drawing/2014/main" id="{6032F769-EB60-3346-ADD9-4B2D1BB53B93}"/>
                </a:ext>
              </a:extLst>
            </p:cNvPr>
            <p:cNvSpPr/>
            <p:nvPr/>
          </p:nvSpPr>
          <p:spPr>
            <a:xfrm>
              <a:off x="7990874" y="2889070"/>
              <a:ext cx="437831" cy="218824"/>
            </a:xfrm>
            <a:prstGeom prst="leftArrow">
              <a:avLst/>
            </a:prstGeom>
            <a:solidFill>
              <a:schemeClr val="accent4"/>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4" name="TextBox 33">
              <a:extLst>
                <a:ext uri="{FF2B5EF4-FFF2-40B4-BE49-F238E27FC236}">
                  <a16:creationId xmlns:a16="http://schemas.microsoft.com/office/drawing/2014/main" id="{C346DD6B-4509-764A-AE45-5F142DE3C708}"/>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36" name="Up Arrow 35">
              <a:extLst>
                <a:ext uri="{FF2B5EF4-FFF2-40B4-BE49-F238E27FC236}">
                  <a16:creationId xmlns:a16="http://schemas.microsoft.com/office/drawing/2014/main" id="{F0879347-097A-CF4B-B62B-6EAB93ABA995}"/>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4198165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9AAFBA-E7D9-0542-BEAD-C2722F011739}"/>
              </a:ext>
            </a:extLst>
          </p:cNvPr>
          <p:cNvSpPr txBox="1">
            <a:spLocks/>
          </p:cNvSpPr>
          <p:nvPr/>
        </p:nvSpPr>
        <p:spPr>
          <a:xfrm>
            <a:off x="608719" y="11280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algn="l"/>
            <a:endParaRPr lang="en-US" dirty="0">
              <a:solidFill>
                <a:schemeClr val="tx1"/>
              </a:solidFill>
            </a:endParaRPr>
          </a:p>
        </p:txBody>
      </p:sp>
      <p:grpSp>
        <p:nvGrpSpPr>
          <p:cNvPr id="2" name="Group 1">
            <a:extLst>
              <a:ext uri="{FF2B5EF4-FFF2-40B4-BE49-F238E27FC236}">
                <a16:creationId xmlns:a16="http://schemas.microsoft.com/office/drawing/2014/main" id="{F7D43C75-6652-9D43-A7CD-0183D0CEBCD5}"/>
              </a:ext>
            </a:extLst>
          </p:cNvPr>
          <p:cNvGrpSpPr/>
          <p:nvPr/>
        </p:nvGrpSpPr>
        <p:grpSpPr>
          <a:xfrm>
            <a:off x="450592" y="1267396"/>
            <a:ext cx="6067194" cy="2923603"/>
            <a:chOff x="2176244" y="1817067"/>
            <a:chExt cx="4826771" cy="3142742"/>
          </a:xfrm>
        </p:grpSpPr>
        <p:sp>
          <p:nvSpPr>
            <p:cNvPr id="7" name="Oval 6"/>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14" name="Oval 13"/>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15" name="Oval 14"/>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16" name="Oval 15"/>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18" name="Curved Connector 17"/>
            <p:cNvCxnSpPr>
              <a:cxnSpLocks/>
              <a:stCxn id="7" idx="6"/>
              <a:endCxn id="14"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cxnSpLocks/>
              <a:stCxn id="14" idx="4"/>
              <a:endCxn id="15"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2"/>
              <a:endCxn id="16"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0"/>
              <a:endCxn id="7"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4" idx="2"/>
              <a:endCxn id="16"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itle 1">
            <a:extLst>
              <a:ext uri="{FF2B5EF4-FFF2-40B4-BE49-F238E27FC236}">
                <a16:creationId xmlns:a16="http://schemas.microsoft.com/office/drawing/2014/main" id="{D8506537-DDB1-8448-B43A-3B158F846995}"/>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HPC Computational Science Use-case</a:t>
            </a:r>
          </a:p>
        </p:txBody>
      </p:sp>
      <p:grpSp>
        <p:nvGrpSpPr>
          <p:cNvPr id="3" name="Group 2">
            <a:extLst>
              <a:ext uri="{FF2B5EF4-FFF2-40B4-BE49-F238E27FC236}">
                <a16:creationId xmlns:a16="http://schemas.microsoft.com/office/drawing/2014/main" id="{673FEECD-EE88-E040-895C-0240D635E635}"/>
              </a:ext>
            </a:extLst>
          </p:cNvPr>
          <p:cNvGrpSpPr/>
          <p:nvPr/>
        </p:nvGrpSpPr>
        <p:grpSpPr>
          <a:xfrm>
            <a:off x="6979801" y="729343"/>
            <a:ext cx="4265142" cy="3524330"/>
            <a:chOff x="6979801" y="729343"/>
            <a:chExt cx="4265142" cy="3524330"/>
          </a:xfrm>
        </p:grpSpPr>
        <p:cxnSp>
          <p:nvCxnSpPr>
            <p:cNvPr id="9" name="Straight Arrow Connector 8">
              <a:extLst>
                <a:ext uri="{FF2B5EF4-FFF2-40B4-BE49-F238E27FC236}">
                  <a16:creationId xmlns:a16="http://schemas.microsoft.com/office/drawing/2014/main" id="{74C943FE-45EB-EF4A-A9C9-DBCCA64BE107}"/>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9EE4B5B6-D325-DA4A-9BFD-BCFD54BA1E1E}"/>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4D803AAA-CB4F-1144-8B15-F5B2C8FB7A51}"/>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25" name="TextBox 24">
              <a:extLst>
                <a:ext uri="{FF2B5EF4-FFF2-40B4-BE49-F238E27FC236}">
                  <a16:creationId xmlns:a16="http://schemas.microsoft.com/office/drawing/2014/main" id="{1F2B8E5A-6747-6840-9AB5-298CEE998CFB}"/>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27" name="Straight Connector 26">
              <a:extLst>
                <a:ext uri="{FF2B5EF4-FFF2-40B4-BE49-F238E27FC236}">
                  <a16:creationId xmlns:a16="http://schemas.microsoft.com/office/drawing/2014/main" id="{F0944214-B922-DE4E-8201-F097C1607D13}"/>
                </a:ext>
              </a:extLst>
            </p:cNvPr>
            <p:cNvCxnSpPr/>
            <p:nvPr/>
          </p:nvCxnSpPr>
          <p:spPr>
            <a:xfrm flipV="1">
              <a:off x="7871254" y="1865870"/>
              <a:ext cx="271849" cy="1401184"/>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6CC992-F868-F041-8AF1-1C98255A058E}"/>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D10778-614C-0842-B0F5-17C22D27A489}"/>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32" name="TextBox 31">
              <a:extLst>
                <a:ext uri="{FF2B5EF4-FFF2-40B4-BE49-F238E27FC236}">
                  <a16:creationId xmlns:a16="http://schemas.microsoft.com/office/drawing/2014/main" id="{F5FBECCC-FDD4-DE4B-A88C-B7AF2B546EAE}"/>
                </a:ext>
              </a:extLst>
            </p:cNvPr>
            <p:cNvSpPr txBox="1"/>
            <p:nvPr/>
          </p:nvSpPr>
          <p:spPr>
            <a:xfrm>
              <a:off x="8453742" y="2528855"/>
              <a:ext cx="1407052" cy="932563"/>
            </a:xfrm>
            <a:prstGeom prst="rect">
              <a:avLst/>
            </a:prstGeom>
            <a:noFill/>
          </p:spPr>
          <p:txBody>
            <a:bodyPr wrap="none" lIns="118872" tIns="91440" rIns="118872" bIns="91440" rtlCol="0" anchor="ctr" anchorCtr="0">
              <a:spAutoFit/>
            </a:bodyPr>
            <a:lstStyle/>
            <a:p>
              <a:pPr algn="l">
                <a:lnSpc>
                  <a:spcPct val="90000"/>
                </a:lnSpc>
              </a:pPr>
              <a:r>
                <a:rPr lang="en-US" dirty="0"/>
                <a:t>Distributed </a:t>
              </a:r>
            </a:p>
            <a:p>
              <a:pPr algn="l">
                <a:lnSpc>
                  <a:spcPct val="90000"/>
                </a:lnSpc>
              </a:pPr>
              <a:r>
                <a:rPr lang="en-US" dirty="0"/>
                <a:t>memory</a:t>
              </a:r>
            </a:p>
            <a:p>
              <a:pPr algn="l">
                <a:lnSpc>
                  <a:spcPct val="90000"/>
                </a:lnSpc>
              </a:pPr>
              <a:r>
                <a:rPr lang="en-US" dirty="0"/>
                <a:t>model</a:t>
              </a:r>
            </a:p>
          </p:txBody>
        </p:sp>
        <p:sp>
          <p:nvSpPr>
            <p:cNvPr id="33" name="Left Arrow 32">
              <a:extLst>
                <a:ext uri="{FF2B5EF4-FFF2-40B4-BE49-F238E27FC236}">
                  <a16:creationId xmlns:a16="http://schemas.microsoft.com/office/drawing/2014/main" id="{6032F769-EB60-3346-ADD9-4B2D1BB53B93}"/>
                </a:ext>
              </a:extLst>
            </p:cNvPr>
            <p:cNvSpPr/>
            <p:nvPr/>
          </p:nvSpPr>
          <p:spPr>
            <a:xfrm>
              <a:off x="7990874" y="2889070"/>
              <a:ext cx="437831" cy="218824"/>
            </a:xfrm>
            <a:prstGeom prst="leftArrow">
              <a:avLst/>
            </a:prstGeom>
            <a:solidFill>
              <a:schemeClr val="accent4"/>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4" name="TextBox 33">
              <a:extLst>
                <a:ext uri="{FF2B5EF4-FFF2-40B4-BE49-F238E27FC236}">
                  <a16:creationId xmlns:a16="http://schemas.microsoft.com/office/drawing/2014/main" id="{C346DD6B-4509-764A-AE45-5F142DE3C708}"/>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36" name="Up Arrow 35">
              <a:extLst>
                <a:ext uri="{FF2B5EF4-FFF2-40B4-BE49-F238E27FC236}">
                  <a16:creationId xmlns:a16="http://schemas.microsoft.com/office/drawing/2014/main" id="{F0879347-097A-CF4B-B62B-6EAB93ABA995}"/>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28" name="Content Placeholder 2">
            <a:extLst>
              <a:ext uri="{FF2B5EF4-FFF2-40B4-BE49-F238E27FC236}">
                <a16:creationId xmlns:a16="http://schemas.microsoft.com/office/drawing/2014/main" id="{3F571E98-505F-974E-9667-67BC4BE58687}"/>
              </a:ext>
            </a:extLst>
          </p:cNvPr>
          <p:cNvSpPr txBox="1">
            <a:spLocks/>
          </p:cNvSpPr>
          <p:nvPr/>
        </p:nvSpPr>
        <p:spPr>
          <a:xfrm>
            <a:off x="761119" y="12804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marL="342900" indent="-342900" algn="l">
              <a:buFont typeface="Wingdings" pitchFamily="2" charset="2"/>
              <a:buChar char="q"/>
            </a:pPr>
            <a:r>
              <a:rPr lang="en-US" dirty="0">
                <a:solidFill>
                  <a:schemeClr val="tx1"/>
                </a:solidFill>
              </a:rPr>
              <a:t>Many components may be under research</a:t>
            </a:r>
          </a:p>
          <a:p>
            <a:pPr marL="342900" indent="-342900" algn="l">
              <a:buFont typeface="Wingdings" pitchFamily="2" charset="2"/>
              <a:buChar char="q"/>
            </a:pPr>
            <a:r>
              <a:rPr lang="en-US" dirty="0">
                <a:solidFill>
                  <a:schemeClr val="tx1"/>
                </a:solidFill>
              </a:rPr>
              <a:t>Software continuously evolves</a:t>
            </a:r>
          </a:p>
          <a:p>
            <a:pPr marL="342900" indent="-342900" algn="l">
              <a:buFont typeface="Wingdings" pitchFamily="2" charset="2"/>
              <a:buChar char="q"/>
            </a:pPr>
            <a:r>
              <a:rPr lang="en-US" dirty="0">
                <a:solidFill>
                  <a:schemeClr val="tx1"/>
                </a:solidFill>
              </a:rPr>
              <a:t>All use cases are different and unique</a:t>
            </a:r>
          </a:p>
        </p:txBody>
      </p:sp>
    </p:spTree>
    <p:extLst>
      <p:ext uri="{BB962C8B-B14F-4D97-AF65-F5344CB8AC3E}">
        <p14:creationId xmlns:p14="http://schemas.microsoft.com/office/powerpoint/2010/main" val="3167422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E0AA-F303-404B-99A5-8E88C983825E}"/>
              </a:ext>
            </a:extLst>
          </p:cNvPr>
          <p:cNvSpPr>
            <a:spLocks noGrp="1"/>
          </p:cNvSpPr>
          <p:nvPr>
            <p:ph type="title"/>
          </p:nvPr>
        </p:nvSpPr>
        <p:spPr/>
        <p:txBody>
          <a:bodyPr/>
          <a:lstStyle/>
          <a:p>
            <a:r>
              <a:rPr lang="en-US" dirty="0"/>
              <a:t>General Design Principles for HPC Scientific Software</a:t>
            </a:r>
          </a:p>
        </p:txBody>
      </p:sp>
      <p:sp>
        <p:nvSpPr>
          <p:cNvPr id="4" name="Rounded Rectangle 3">
            <a:extLst>
              <a:ext uri="{FF2B5EF4-FFF2-40B4-BE49-F238E27FC236}">
                <a16:creationId xmlns:a16="http://schemas.microsoft.com/office/drawing/2014/main" id="{E5BBE479-B16C-D94F-BC94-6B60F0645C44}"/>
              </a:ext>
            </a:extLst>
          </p:cNvPr>
          <p:cNvSpPr/>
          <p:nvPr/>
        </p:nvSpPr>
        <p:spPr>
          <a:xfrm>
            <a:off x="155010" y="1037968"/>
            <a:ext cx="5721178" cy="5029200"/>
          </a:xfrm>
          <a:prstGeom prst="roundRect">
            <a:avLst/>
          </a:prstGeom>
          <a:solidFill>
            <a:schemeClr val="accent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50000"/>
                  </a:schemeClr>
                </a:solidFill>
              </a:rPr>
              <a:t>Considerations</a:t>
            </a:r>
          </a:p>
          <a:p>
            <a:pPr>
              <a:lnSpc>
                <a:spcPct val="90000"/>
              </a:lnSpc>
            </a:pPr>
            <a:endParaRPr lang="en-US" sz="2000" b="1"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Multidisciplinary teams</a:t>
            </a:r>
          </a:p>
          <a:p>
            <a:pPr marL="800100" lvl="1" indent="-342900">
              <a:lnSpc>
                <a:spcPct val="90000"/>
              </a:lnSpc>
              <a:buFont typeface="Wingdings" pitchFamily="2" charset="2"/>
              <a:buChar char="q"/>
            </a:pPr>
            <a:r>
              <a:rPr lang="en-US" sz="2000" dirty="0">
                <a:solidFill>
                  <a:schemeClr val="accent2">
                    <a:lumMod val="50000"/>
                  </a:schemeClr>
                </a:solidFill>
              </a:rPr>
              <a:t>Many facets of knowledge</a:t>
            </a:r>
          </a:p>
          <a:p>
            <a:pPr marL="800100" lvl="1" indent="-342900">
              <a:lnSpc>
                <a:spcPct val="90000"/>
              </a:lnSpc>
              <a:buFont typeface="Wingdings" pitchFamily="2" charset="2"/>
              <a:buChar char="q"/>
            </a:pPr>
            <a:r>
              <a:rPr lang="en-US" sz="2000" dirty="0">
                <a:solidFill>
                  <a:schemeClr val="accent2">
                    <a:lumMod val="50000"/>
                  </a:schemeClr>
                </a:solidFill>
              </a:rPr>
              <a:t>To know everything is not feasible</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Two types of code components</a:t>
            </a:r>
          </a:p>
          <a:p>
            <a:pPr marL="800100" lvl="1" indent="-342900">
              <a:lnSpc>
                <a:spcPct val="90000"/>
              </a:lnSpc>
              <a:buFont typeface="Wingdings" pitchFamily="2" charset="2"/>
              <a:buChar char="q"/>
            </a:pPr>
            <a:r>
              <a:rPr lang="en-US" sz="2000" dirty="0">
                <a:solidFill>
                  <a:schemeClr val="accent2">
                    <a:lumMod val="50000"/>
                  </a:schemeClr>
                </a:solidFill>
              </a:rPr>
              <a:t>Infrastructure (mesh/IO/runtime …)</a:t>
            </a:r>
          </a:p>
          <a:p>
            <a:pPr marL="800100" lvl="1" indent="-342900">
              <a:lnSpc>
                <a:spcPct val="90000"/>
              </a:lnSpc>
              <a:buFont typeface="Wingdings" pitchFamily="2" charset="2"/>
              <a:buChar char="q"/>
            </a:pPr>
            <a:r>
              <a:rPr lang="en-US" sz="2000" dirty="0">
                <a:solidFill>
                  <a:schemeClr val="accent2">
                    <a:lumMod val="50000"/>
                  </a:schemeClr>
                </a:solidFill>
              </a:rPr>
              <a:t>Science models (numerical methods)</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Codes grow</a:t>
            </a:r>
          </a:p>
          <a:p>
            <a:pPr marL="800100" lvl="1" indent="-342900">
              <a:lnSpc>
                <a:spcPct val="90000"/>
              </a:lnSpc>
              <a:buFont typeface="Wingdings" pitchFamily="2" charset="2"/>
              <a:buChar char="q"/>
            </a:pPr>
            <a:r>
              <a:rPr lang="en-US" sz="2000" dirty="0">
                <a:solidFill>
                  <a:schemeClr val="accent2">
                    <a:lumMod val="50000"/>
                  </a:schemeClr>
                </a:solidFill>
              </a:rPr>
              <a:t>New ideas =&gt; new features</a:t>
            </a:r>
          </a:p>
          <a:p>
            <a:pPr marL="800100" lvl="1" indent="-342900">
              <a:lnSpc>
                <a:spcPct val="90000"/>
              </a:lnSpc>
              <a:buFont typeface="Wingdings" pitchFamily="2" charset="2"/>
              <a:buChar char="q"/>
            </a:pPr>
            <a:r>
              <a:rPr lang="en-US" sz="2000" dirty="0">
                <a:solidFill>
                  <a:schemeClr val="accent2">
                    <a:lumMod val="50000"/>
                  </a:schemeClr>
                </a:solidFill>
              </a:rPr>
              <a:t>Code reuse by others </a:t>
            </a:r>
          </a:p>
          <a:p>
            <a:pPr marL="342900" indent="-342900">
              <a:lnSpc>
                <a:spcPct val="90000"/>
              </a:lnSpc>
              <a:buFont typeface="Wingdings" pitchFamily="2" charset="2"/>
              <a:buChar char="q"/>
            </a:pPr>
            <a:endParaRPr lang="en-US" sz="2000" dirty="0">
              <a:solidFill>
                <a:schemeClr val="accent5">
                  <a:lumMod val="50000"/>
                </a:schemeClr>
              </a:solidFill>
            </a:endParaRPr>
          </a:p>
          <a:p>
            <a:pPr marL="342900" indent="-342900">
              <a:lnSpc>
                <a:spcPct val="90000"/>
              </a:lnSpc>
              <a:buFont typeface="Wingdings" pitchFamily="2" charset="2"/>
              <a:buChar char="q"/>
            </a:pPr>
            <a:endParaRPr lang="en-US" sz="2000" dirty="0">
              <a:solidFill>
                <a:schemeClr val="accent5">
                  <a:lumMod val="50000"/>
                </a:schemeClr>
              </a:solidFill>
            </a:endParaRPr>
          </a:p>
        </p:txBody>
      </p:sp>
      <p:sp>
        <p:nvSpPr>
          <p:cNvPr id="5" name="Rounded Rectangle 4">
            <a:extLst>
              <a:ext uri="{FF2B5EF4-FFF2-40B4-BE49-F238E27FC236}">
                <a16:creationId xmlns:a16="http://schemas.microsoft.com/office/drawing/2014/main" id="{7DC70085-0AD4-7C45-92D4-B6627442268A}"/>
              </a:ext>
            </a:extLst>
          </p:cNvPr>
          <p:cNvSpPr/>
          <p:nvPr/>
        </p:nvSpPr>
        <p:spPr>
          <a:xfrm>
            <a:off x="6227805" y="1037968"/>
            <a:ext cx="5721178" cy="502920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40000"/>
                    <a:lumOff val="60000"/>
                  </a:schemeClr>
                </a:solidFill>
              </a:rPr>
              <a:t>Design Implications</a:t>
            </a:r>
          </a:p>
          <a:p>
            <a:pPr algn="ctr">
              <a:lnSpc>
                <a:spcPct val="90000"/>
              </a:lnSpc>
            </a:pPr>
            <a:endParaRPr lang="en-US" sz="2000" b="1"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Separation of Concerns</a:t>
            </a:r>
          </a:p>
          <a:p>
            <a:pPr marL="800100" lvl="1" indent="-342900">
              <a:lnSpc>
                <a:spcPct val="90000"/>
              </a:lnSpc>
              <a:buFont typeface="Wingdings" pitchFamily="2" charset="2"/>
              <a:buChar char="q"/>
            </a:pPr>
            <a:r>
              <a:rPr lang="en-US" sz="2000" dirty="0">
                <a:solidFill>
                  <a:schemeClr val="accent2">
                    <a:lumMod val="40000"/>
                    <a:lumOff val="60000"/>
                  </a:schemeClr>
                </a:solidFill>
              </a:rPr>
              <a:t>Shield developers from unnecessary complexities</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Work with different lifecycles</a:t>
            </a:r>
          </a:p>
          <a:p>
            <a:pPr marL="800100" lvl="1" indent="-342900">
              <a:lnSpc>
                <a:spcPct val="90000"/>
              </a:lnSpc>
              <a:buFont typeface="Wingdings" pitchFamily="2" charset="2"/>
              <a:buChar char="q"/>
            </a:pPr>
            <a:r>
              <a:rPr lang="en-US" sz="2000" dirty="0">
                <a:solidFill>
                  <a:schemeClr val="accent2">
                    <a:lumMod val="40000"/>
                    <a:lumOff val="60000"/>
                  </a:schemeClr>
                </a:solidFill>
              </a:rPr>
              <a:t>Long-lasting vs quick changing</a:t>
            </a:r>
          </a:p>
          <a:p>
            <a:pPr marL="800100" lvl="1" indent="-342900">
              <a:lnSpc>
                <a:spcPct val="90000"/>
              </a:lnSpc>
              <a:buFont typeface="Wingdings" pitchFamily="2" charset="2"/>
              <a:buChar char="q"/>
            </a:pPr>
            <a:r>
              <a:rPr lang="en-US" sz="2000" dirty="0">
                <a:solidFill>
                  <a:schemeClr val="accent2">
                    <a:lumMod val="40000"/>
                    <a:lumOff val="60000"/>
                  </a:schemeClr>
                </a:solidFill>
              </a:rPr>
              <a:t>Logically vs mathematically complex</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Extensibility built in</a:t>
            </a:r>
          </a:p>
          <a:p>
            <a:pPr marL="800100" lvl="1" indent="-342900">
              <a:lnSpc>
                <a:spcPct val="90000"/>
              </a:lnSpc>
              <a:buFont typeface="Wingdings" pitchFamily="2" charset="2"/>
              <a:buChar char="q"/>
            </a:pPr>
            <a:r>
              <a:rPr lang="en-US" sz="2000" dirty="0">
                <a:solidFill>
                  <a:schemeClr val="accent2">
                    <a:lumMod val="40000"/>
                    <a:lumOff val="60000"/>
                  </a:schemeClr>
                </a:solidFill>
              </a:rPr>
              <a:t>Ease of adding new capabilities</a:t>
            </a:r>
          </a:p>
          <a:p>
            <a:pPr marL="800100" lvl="1" indent="-342900">
              <a:lnSpc>
                <a:spcPct val="90000"/>
              </a:lnSpc>
              <a:buFont typeface="Wingdings" pitchFamily="2" charset="2"/>
              <a:buChar char="q"/>
            </a:pPr>
            <a:r>
              <a:rPr lang="en-US" sz="2000" dirty="0">
                <a:solidFill>
                  <a:schemeClr val="accent2">
                    <a:lumMod val="40000"/>
                    <a:lumOff val="60000"/>
                  </a:schemeClr>
                </a:solidFill>
              </a:rPr>
              <a:t>Customizing existing capabilities</a:t>
            </a:r>
          </a:p>
          <a:p>
            <a:pPr marL="800100" lvl="1" indent="-342900">
              <a:lnSpc>
                <a:spcPct val="90000"/>
              </a:lnSpc>
              <a:buFont typeface="Wingdings" pitchFamily="2" charset="2"/>
              <a:buChar char="q"/>
            </a:pPr>
            <a:endParaRPr lang="en-US" sz="2000" dirty="0">
              <a:solidFill>
                <a:schemeClr val="accent5">
                  <a:lumMod val="40000"/>
                  <a:lumOff val="60000"/>
                </a:schemeClr>
              </a:solidFill>
            </a:endParaRPr>
          </a:p>
          <a:p>
            <a:pPr algn="ctr">
              <a:lnSpc>
                <a:spcPct val="90000"/>
              </a:lnSpc>
            </a:pPr>
            <a:endParaRPr lang="en-US" sz="2000" dirty="0">
              <a:solidFill>
                <a:schemeClr val="bg1"/>
              </a:solidFill>
            </a:endParaRPr>
          </a:p>
        </p:txBody>
      </p:sp>
      <p:sp>
        <p:nvSpPr>
          <p:cNvPr id="6" name="Right Arrow 5">
            <a:extLst>
              <a:ext uri="{FF2B5EF4-FFF2-40B4-BE49-F238E27FC236}">
                <a16:creationId xmlns:a16="http://schemas.microsoft.com/office/drawing/2014/main" id="{9B686305-E74E-EB44-801D-1C14E473827F}"/>
              </a:ext>
            </a:extLst>
          </p:cNvPr>
          <p:cNvSpPr/>
          <p:nvPr/>
        </p:nvSpPr>
        <p:spPr>
          <a:xfrm>
            <a:off x="5572897" y="2323070"/>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Right Arrow 6">
            <a:extLst>
              <a:ext uri="{FF2B5EF4-FFF2-40B4-BE49-F238E27FC236}">
                <a16:creationId xmlns:a16="http://schemas.microsoft.com/office/drawing/2014/main" id="{6CFC44B4-B5D6-5949-8DAA-80AD31E8FBAB}"/>
              </a:ext>
            </a:extLst>
          </p:cNvPr>
          <p:cNvSpPr/>
          <p:nvPr/>
        </p:nvSpPr>
        <p:spPr>
          <a:xfrm>
            <a:off x="5572896" y="3408199"/>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 name="Right Arrow 7">
            <a:extLst>
              <a:ext uri="{FF2B5EF4-FFF2-40B4-BE49-F238E27FC236}">
                <a16:creationId xmlns:a16="http://schemas.microsoft.com/office/drawing/2014/main" id="{993BB968-F9E4-1E45-80DC-477122F2D2FF}"/>
              </a:ext>
            </a:extLst>
          </p:cNvPr>
          <p:cNvSpPr/>
          <p:nvPr/>
        </p:nvSpPr>
        <p:spPr>
          <a:xfrm>
            <a:off x="5477406" y="4518454"/>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2694576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B217360-10A7-0045-840B-A8D093259F6B}"/>
              </a:ext>
            </a:extLst>
          </p:cNvPr>
          <p:cNvSpPr txBox="1">
            <a:spLocks/>
          </p:cNvSpPr>
          <p:nvPr/>
        </p:nvSpPr>
        <p:spPr bwMode="auto">
          <a:xfrm>
            <a:off x="518160" y="5638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a:t>General Design Principles for HPC Scientific Software</a:t>
            </a:r>
            <a:endParaRPr lang="en-US" dirty="0"/>
          </a:p>
        </p:txBody>
      </p:sp>
      <p:pic>
        <p:nvPicPr>
          <p:cNvPr id="6" name="Picture 5">
            <a:extLst>
              <a:ext uri="{FF2B5EF4-FFF2-40B4-BE49-F238E27FC236}">
                <a16:creationId xmlns:a16="http://schemas.microsoft.com/office/drawing/2014/main" id="{D49D518F-3807-474C-9016-81DDB60F5F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421" y="1130663"/>
            <a:ext cx="8051800" cy="3708400"/>
          </a:xfrm>
          <a:prstGeom prst="rect">
            <a:avLst/>
          </a:prstGeom>
        </p:spPr>
      </p:pic>
      <p:sp>
        <p:nvSpPr>
          <p:cNvPr id="7" name="TextBox 6">
            <a:extLst>
              <a:ext uri="{FF2B5EF4-FFF2-40B4-BE49-F238E27FC236}">
                <a16:creationId xmlns:a16="http://schemas.microsoft.com/office/drawing/2014/main" id="{9DEF10B3-AEED-214E-BD93-57922F020595}"/>
              </a:ext>
            </a:extLst>
          </p:cNvPr>
          <p:cNvSpPr txBox="1"/>
          <p:nvPr/>
        </p:nvSpPr>
        <p:spPr>
          <a:xfrm>
            <a:off x="1658983" y="5064214"/>
            <a:ext cx="7837715" cy="683264"/>
          </a:xfrm>
          <a:prstGeom prst="rect">
            <a:avLst/>
          </a:prstGeom>
          <a:noFill/>
        </p:spPr>
        <p:txBody>
          <a:bodyPr wrap="square" lIns="118872" tIns="91440" rIns="118872" bIns="91440" rtlCol="0" anchor="ctr" anchorCtr="0">
            <a:spAutoFit/>
          </a:bodyPr>
          <a:lstStyle/>
          <a:p>
            <a:pPr>
              <a:lnSpc>
                <a:spcPct val="90000"/>
              </a:lnSpc>
            </a:pPr>
            <a:r>
              <a:rPr lang="en-US" b="1" dirty="0"/>
              <a:t>Design first, then apply programming model to the design instead of taking a programming model and fitting  your design to it.</a:t>
            </a:r>
          </a:p>
        </p:txBody>
      </p:sp>
    </p:spTree>
    <p:extLst>
      <p:ext uri="{BB962C8B-B14F-4D97-AF65-F5344CB8AC3E}">
        <p14:creationId xmlns:p14="http://schemas.microsoft.com/office/powerpoint/2010/main" val="1760236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1708778" y="1762304"/>
            <a:ext cx="3709959" cy="4017451"/>
            <a:chOff x="-314717" y="643786"/>
            <a:chExt cx="4946614" cy="5356602"/>
          </a:xfrm>
        </p:grpSpPr>
        <p:sp>
          <p:nvSpPr>
            <p:cNvPr id="4" name="TextBox 3"/>
            <p:cNvSpPr txBox="1"/>
            <p:nvPr/>
          </p:nvSpPr>
          <p:spPr>
            <a:xfrm>
              <a:off x="1082915"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8" name="TextBox 7"/>
            <p:cNvSpPr txBox="1"/>
            <p:nvPr/>
          </p:nvSpPr>
          <p:spPr>
            <a:xfrm>
              <a:off x="-314717" y="1661953"/>
              <a:ext cx="4946614" cy="492443"/>
            </a:xfrm>
            <a:prstGeom prst="rect">
              <a:avLst/>
            </a:prstGeom>
            <a:solidFill>
              <a:srgbClr val="DF6474"/>
            </a:solidFill>
            <a:ln>
              <a:solidFill>
                <a:schemeClr val="tx1"/>
              </a:solidFill>
            </a:ln>
          </p:spPr>
          <p:txBody>
            <a:bodyPr wrap="square" rtlCol="0">
              <a:spAutoFit/>
            </a:bodyPr>
            <a:lstStyle/>
            <a:p>
              <a:r>
                <a:rPr lang="en-US" dirty="0"/>
                <a:t>Software Architecture API  Design</a:t>
              </a:r>
            </a:p>
          </p:txBody>
        </p:sp>
        <p:sp>
          <p:nvSpPr>
            <p:cNvPr id="10" name="TextBox 9"/>
            <p:cNvSpPr txBox="1"/>
            <p:nvPr/>
          </p:nvSpPr>
          <p:spPr>
            <a:xfrm>
              <a:off x="1317335" y="2878282"/>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11" name="TextBox 10"/>
            <p:cNvSpPr txBox="1"/>
            <p:nvPr/>
          </p:nvSpPr>
          <p:spPr>
            <a:xfrm>
              <a:off x="1753309" y="3705933"/>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12" name="TextBox 11"/>
            <p:cNvSpPr txBox="1"/>
            <p:nvPr/>
          </p:nvSpPr>
          <p:spPr>
            <a:xfrm>
              <a:off x="1469618"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3" name="TextBox 12"/>
            <p:cNvSpPr txBox="1"/>
            <p:nvPr/>
          </p:nvSpPr>
          <p:spPr>
            <a:xfrm>
              <a:off x="1435421"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21" name="Straight Arrow Connector 20"/>
            <p:cNvCxnSpPr>
              <a:cxnSpLocks/>
              <a:stCxn id="4" idx="2"/>
              <a:endCxn id="8" idx="0"/>
            </p:cNvCxnSpPr>
            <p:nvPr/>
          </p:nvCxnSpPr>
          <p:spPr>
            <a:xfrm flipH="1">
              <a:off x="2158591" y="1136229"/>
              <a:ext cx="4963" cy="525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8" idx="2"/>
              <a:endCxn id="10" idx="0"/>
            </p:cNvCxnSpPr>
            <p:nvPr/>
          </p:nvCxnSpPr>
          <p:spPr>
            <a:xfrm>
              <a:off x="2158591" y="2154396"/>
              <a:ext cx="1" cy="7238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cxnSpLocks/>
              <a:stCxn id="10" idx="2"/>
              <a:endCxn id="11" idx="0"/>
            </p:cNvCxnSpPr>
            <p:nvPr/>
          </p:nvCxnSpPr>
          <p:spPr>
            <a:xfrm>
              <a:off x="2158591" y="3370725"/>
              <a:ext cx="0" cy="335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cxnSpLocks/>
              <a:stCxn id="11" idx="2"/>
              <a:endCxn id="12" idx="0"/>
            </p:cNvCxnSpPr>
            <p:nvPr/>
          </p:nvCxnSpPr>
          <p:spPr>
            <a:xfrm>
              <a:off x="2158591" y="4198376"/>
              <a:ext cx="15493" cy="4893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cxnSpLocks/>
              <a:stCxn id="12" idx="2"/>
              <a:endCxn id="13" idx="0"/>
            </p:cNvCxnSpPr>
            <p:nvPr/>
          </p:nvCxnSpPr>
          <p:spPr>
            <a:xfrm>
              <a:off x="2174085" y="5180169"/>
              <a:ext cx="0"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5310296" y="1774641"/>
            <a:ext cx="2020861" cy="4019171"/>
            <a:chOff x="5164498" y="592290"/>
            <a:chExt cx="1460230" cy="5021045"/>
          </a:xfrm>
        </p:grpSpPr>
        <p:sp>
          <p:nvSpPr>
            <p:cNvPr id="14" name="TextBox 13"/>
            <p:cNvSpPr txBox="1"/>
            <p:nvPr/>
          </p:nvSpPr>
          <p:spPr>
            <a:xfrm>
              <a:off x="5361852" y="592290"/>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5" name="TextBox 14"/>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6" name="TextBox 15"/>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18" name="TextBox 17"/>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19" name="TextBox 18"/>
            <p:cNvSpPr txBox="1"/>
            <p:nvPr/>
          </p:nvSpPr>
          <p:spPr>
            <a:xfrm>
              <a:off x="5164498" y="5120893"/>
              <a:ext cx="1460230" cy="492442"/>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33" name="Straight Arrow Connector 32"/>
            <p:cNvCxnSpPr>
              <a:cxnSpLocks/>
              <a:stCxn id="14" idx="2"/>
              <a:endCxn id="15" idx="0"/>
            </p:cNvCxnSpPr>
            <p:nvPr/>
          </p:nvCxnSpPr>
          <p:spPr>
            <a:xfrm flipH="1">
              <a:off x="5903880" y="1084732"/>
              <a:ext cx="1" cy="4400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cxnSpLocks/>
              <a:stCxn id="15" idx="2"/>
              <a:endCxn id="16"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cxnSpLocks/>
              <a:stCxn id="16" idx="2"/>
              <a:endCxn id="18"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cxnSpLocks/>
              <a:stCxn id="18" idx="2"/>
              <a:endCxn id="19" idx="0"/>
            </p:cNvCxnSpPr>
            <p:nvPr/>
          </p:nvCxnSpPr>
          <p:spPr>
            <a:xfrm>
              <a:off x="5893219" y="4427583"/>
              <a:ext cx="1395" cy="6933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68" name="Elbow Connector 67"/>
          <p:cNvCxnSpPr>
            <a:cxnSpLocks/>
            <a:stCxn id="13" idx="1"/>
            <a:endCxn id="8" idx="1"/>
          </p:cNvCxnSpPr>
          <p:nvPr/>
        </p:nvCxnSpPr>
        <p:spPr>
          <a:xfrm rot="10800000">
            <a:off x="1708779" y="2710595"/>
            <a:ext cx="1312603" cy="2884494"/>
          </a:xfrm>
          <a:prstGeom prst="bentConnector3">
            <a:avLst>
              <a:gd name="adj1" fmla="val 11741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cxnSpLocks/>
            <a:stCxn id="18" idx="3"/>
            <a:endCxn id="16" idx="3"/>
          </p:cNvCxnSpPr>
          <p:nvPr/>
        </p:nvCxnSpPr>
        <p:spPr>
          <a:xfrm flipV="1">
            <a:off x="7242441" y="3780178"/>
            <a:ext cx="33881" cy="867390"/>
          </a:xfrm>
          <a:prstGeom prst="bentConnector3">
            <a:avLst>
              <a:gd name="adj1" fmla="val 77471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2976016" y="1122844"/>
            <a:ext cx="1544012" cy="369332"/>
          </a:xfrm>
          <a:prstGeom prst="rect">
            <a:avLst/>
          </a:prstGeom>
          <a:noFill/>
        </p:spPr>
        <p:txBody>
          <a:bodyPr wrap="none" rtlCol="0">
            <a:spAutoFit/>
          </a:bodyPr>
          <a:lstStyle/>
          <a:p>
            <a:r>
              <a:rPr lang="en-US" dirty="0"/>
              <a:t>Infrastructure</a:t>
            </a:r>
          </a:p>
        </p:txBody>
      </p:sp>
      <p:sp>
        <p:nvSpPr>
          <p:cNvPr id="75" name="TextBox 74"/>
          <p:cNvSpPr txBox="1"/>
          <p:nvPr/>
        </p:nvSpPr>
        <p:spPr>
          <a:xfrm>
            <a:off x="5310296" y="1138269"/>
            <a:ext cx="1377300" cy="369332"/>
          </a:xfrm>
          <a:prstGeom prst="rect">
            <a:avLst/>
          </a:prstGeom>
          <a:noFill/>
        </p:spPr>
        <p:txBody>
          <a:bodyPr wrap="none" rtlCol="0">
            <a:spAutoFit/>
          </a:bodyPr>
          <a:lstStyle/>
          <a:p>
            <a:r>
              <a:rPr lang="en-US" dirty="0"/>
              <a:t>Capabilities</a:t>
            </a:r>
          </a:p>
        </p:txBody>
      </p:sp>
      <p:cxnSp>
        <p:nvCxnSpPr>
          <p:cNvPr id="77" name="Elbow Connector 76"/>
          <p:cNvCxnSpPr>
            <a:cxnSpLocks/>
            <a:stCxn id="19" idx="1"/>
            <a:endCxn id="13" idx="3"/>
          </p:cNvCxnSpPr>
          <p:nvPr/>
        </p:nvCxnSpPr>
        <p:spPr>
          <a:xfrm rot="10800000">
            <a:off x="4129378" y="5595089"/>
            <a:ext cx="1180919" cy="163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1" name="Elbow Connector 80"/>
          <p:cNvCxnSpPr>
            <a:cxnSpLocks/>
            <a:stCxn id="8" idx="3"/>
            <a:endCxn id="15" idx="1"/>
          </p:cNvCxnSpPr>
          <p:nvPr/>
        </p:nvCxnSpPr>
        <p:spPr>
          <a:xfrm>
            <a:off x="5418737" y="2710595"/>
            <a:ext cx="401317" cy="755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cxnSpLocks/>
            <a:stCxn id="11" idx="1"/>
            <a:endCxn id="4" idx="1"/>
          </p:cNvCxnSpPr>
          <p:nvPr/>
        </p:nvCxnSpPr>
        <p:spPr>
          <a:xfrm rot="10800000">
            <a:off x="2757003" y="1946970"/>
            <a:ext cx="502795" cy="2296610"/>
          </a:xfrm>
          <a:prstGeom prst="bentConnector3">
            <a:avLst>
              <a:gd name="adj1" fmla="val 35186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 name="Elbow Connector 2"/>
          <p:cNvCxnSpPr>
            <a:cxnSpLocks/>
            <a:stCxn id="19" idx="1"/>
            <a:endCxn id="11" idx="3"/>
          </p:cNvCxnSpPr>
          <p:nvPr/>
        </p:nvCxnSpPr>
        <p:spPr>
          <a:xfrm rot="10800000">
            <a:off x="3867720" y="4243581"/>
            <a:ext cx="1442576" cy="135314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Title 1">
            <a:extLst>
              <a:ext uri="{FF2B5EF4-FFF2-40B4-BE49-F238E27FC236}">
                <a16:creationId xmlns:a16="http://schemas.microsoft.com/office/drawing/2014/main" id="{A172EDB7-CE70-8B47-8CF0-8A8FF97B00F5}"/>
              </a:ext>
            </a:extLst>
          </p:cNvPr>
          <p:cNvSpPr>
            <a:spLocks noGrp="1"/>
          </p:cNvSpPr>
          <p:nvPr>
            <p:ph type="title"/>
          </p:nvPr>
        </p:nvSpPr>
        <p:spPr>
          <a:xfrm>
            <a:off x="484042" y="219522"/>
            <a:ext cx="9652508" cy="615799"/>
          </a:xfrm>
        </p:spPr>
        <p:txBody>
          <a:bodyPr/>
          <a:lstStyle/>
          <a:p>
            <a:r>
              <a:rPr lang="en-US" dirty="0"/>
              <a:t>A Design Model for Separation of Concerns</a:t>
            </a:r>
          </a:p>
        </p:txBody>
      </p:sp>
    </p:spTree>
    <p:extLst>
      <p:ext uri="{BB962C8B-B14F-4D97-AF65-F5344CB8AC3E}">
        <p14:creationId xmlns:p14="http://schemas.microsoft.com/office/powerpoint/2010/main" val="2844621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38DDAD-3F9C-AC4F-A5FD-450E33F06672}"/>
              </a:ext>
            </a:extLst>
          </p:cNvPr>
          <p:cNvPicPr>
            <a:picLocks noChangeAspect="1"/>
          </p:cNvPicPr>
          <p:nvPr/>
        </p:nvPicPr>
        <p:blipFill>
          <a:blip r:embed="rId2"/>
          <a:stretch>
            <a:fillRect/>
          </a:stretch>
        </p:blipFill>
        <p:spPr>
          <a:xfrm>
            <a:off x="413657" y="1024714"/>
            <a:ext cx="8493644" cy="4808571"/>
          </a:xfrm>
          <a:prstGeom prst="rect">
            <a:avLst/>
          </a:prstGeom>
        </p:spPr>
      </p:pic>
      <p:sp>
        <p:nvSpPr>
          <p:cNvPr id="3" name="Title 1">
            <a:extLst>
              <a:ext uri="{FF2B5EF4-FFF2-40B4-BE49-F238E27FC236}">
                <a16:creationId xmlns:a16="http://schemas.microsoft.com/office/drawing/2014/main" id="{1C7A2BF5-DB7A-E642-B501-8F10E157011B}"/>
              </a:ext>
            </a:extLst>
          </p:cNvPr>
          <p:cNvSpPr>
            <a:spLocks noGrp="1"/>
          </p:cNvSpPr>
          <p:nvPr>
            <p:ph type="title"/>
          </p:nvPr>
        </p:nvSpPr>
        <p:spPr>
          <a:xfrm>
            <a:off x="413657" y="0"/>
            <a:ext cx="11372473" cy="914400"/>
          </a:xfrm>
        </p:spPr>
        <p:txBody>
          <a:bodyPr/>
          <a:lstStyle/>
          <a:p>
            <a:br>
              <a:rPr lang="en-US" dirty="0"/>
            </a:br>
            <a:r>
              <a:rPr lang="en-US" dirty="0"/>
              <a:t>The Running Example</a:t>
            </a:r>
          </a:p>
        </p:txBody>
      </p:sp>
    </p:spTree>
    <p:extLst>
      <p:ext uri="{BB962C8B-B14F-4D97-AF65-F5344CB8AC3E}">
        <p14:creationId xmlns:p14="http://schemas.microsoft.com/office/powerpoint/2010/main" val="3842836062"/>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2420</TotalTime>
  <Words>1938</Words>
  <Application>Microsoft Macintosh PowerPoint</Application>
  <PresentationFormat>Custom</PresentationFormat>
  <Paragraphs>446</Paragraphs>
  <Slides>28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Arial Black</vt:lpstr>
      <vt:lpstr>Calibri</vt:lpstr>
      <vt:lpstr>Wingdings</vt:lpstr>
      <vt:lpstr>Presentations (Wide Screen)</vt:lpstr>
      <vt:lpstr>Scientific Software Design</vt:lpstr>
      <vt:lpstr>License, Citation and Acknowledgements</vt:lpstr>
      <vt:lpstr>PowerPoint Presentation</vt:lpstr>
      <vt:lpstr>PowerPoint Presentation</vt:lpstr>
      <vt:lpstr>PowerPoint Presentation</vt:lpstr>
      <vt:lpstr>General Design Principles for HPC Scientific Software</vt:lpstr>
      <vt:lpstr>PowerPoint Presentation</vt:lpstr>
      <vt:lpstr>A Design Model for Separation of Concerns</vt:lpstr>
      <vt:lpstr> The Running Example</vt:lpstr>
      <vt:lpstr>Problem Specification - Design Considerations</vt:lpstr>
      <vt:lpstr>Infrastructure API</vt:lpstr>
      <vt:lpstr>Numerics API</vt:lpstr>
      <vt:lpstr>Example: Architecting Multiphysics PDEs</vt:lpstr>
      <vt:lpstr>Example: Multiphysics PDEs for Distributed Memory Parallelism</vt:lpstr>
      <vt:lpstr>Example: Design for Extensibility from FLASH, Now Flash-X</vt:lpstr>
      <vt:lpstr>Takeaways Until Now</vt:lpstr>
      <vt:lpstr>A New Paradigm Because of Platform Heterogeneity</vt:lpstr>
      <vt:lpstr>A New Paradigm Because of Platform Heterogeneity</vt:lpstr>
      <vt:lpstr>A Design Model for Separation of Concerns</vt:lpstr>
      <vt:lpstr>Design Guidance For Performance Portability</vt:lpstr>
      <vt:lpstr>Features and Abstractions that must Come in</vt:lpstr>
      <vt:lpstr>Features and Abstractions that must Come in</vt:lpstr>
      <vt:lpstr>Underlying Ideas</vt:lpstr>
      <vt:lpstr>Underlying Ideas</vt:lpstr>
      <vt:lpstr>Underlying Ideas</vt:lpstr>
      <vt:lpstr>Underlying Ideas</vt:lpstr>
      <vt:lpstr>Underlying Ideas</vt:lpstr>
      <vt:lpstr>Final takeaways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Microsoft Office User</cp:lastModifiedBy>
  <cp:revision>215</cp:revision>
  <cp:lastPrinted>2017-11-02T18:35:01Z</cp:lastPrinted>
  <dcterms:created xsi:type="dcterms:W3CDTF">2018-11-06T17:28:56Z</dcterms:created>
  <dcterms:modified xsi:type="dcterms:W3CDTF">2022-05-17T17:53:05Z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