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320" r:id="rId6"/>
    <p:sldId id="308" r:id="rId7"/>
    <p:sldId id="327" r:id="rId8"/>
    <p:sldId id="324" r:id="rId9"/>
    <p:sldId id="329" r:id="rId10"/>
    <p:sldId id="619" r:id="rId11"/>
    <p:sldId id="620" r:id="rId12"/>
    <p:sldId id="622" r:id="rId13"/>
    <p:sldId id="315" r:id="rId14"/>
    <p:sldId id="626"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22" autoAdjust="0"/>
    <p:restoredTop sz="96571" autoAdjust="0"/>
  </p:normalViewPr>
  <p:slideViewPr>
    <p:cSldViewPr snapToGrid="0" showGuides="1">
      <p:cViewPr varScale="1">
        <p:scale>
          <a:sx n="112" d="100"/>
          <a:sy n="112" d="100"/>
        </p:scale>
        <p:origin x="1048"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5/17/22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5/17/22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hands-on being part of the agenda.</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547864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ideas-productivity.org/" TargetMode="External"/><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Better Scientific Software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777898" cy="2855300"/>
          </a:xfrm>
        </p:spPr>
        <p:txBody>
          <a:bodyPr/>
          <a:lstStyle/>
          <a:p>
            <a:r>
              <a:rPr lang="en-US" dirty="0" err="1"/>
              <a:t>Anshu</a:t>
            </a:r>
            <a:r>
              <a:rPr lang="en-US" dirty="0"/>
              <a:t> Dubey and Gregory R. Watson, </a:t>
            </a:r>
          </a:p>
          <a:p>
            <a:r>
              <a:rPr lang="en-US" dirty="0"/>
              <a:t>Better Scientific Software tutorial @ ISC 2022</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We do not have much time in the agenda for the hands-on activities, but feel free to continue to work on them outside of the tutorial.  We’ll give feedback on pull requests and issues filed (or email us, see next slide).</a:t>
            </a:r>
          </a:p>
          <a:p>
            <a:pPr marL="0" indent="0">
              <a:spcBef>
                <a:spcPts val="3600"/>
              </a:spcBef>
              <a:buNone/>
            </a:pPr>
            <a:r>
              <a:rPr lang="en-US" b="1" dirty="0"/>
              <a:t>Instructions on the tutorial web site: </a:t>
            </a:r>
            <a:r>
              <a:rPr lang="en-US" sz="2400" b="1" dirty="0">
                <a:hlinkClick r:id="rId3"/>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4"/>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64560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If you work on the hands-on activities, we’ll be glad to provide feedback</a:t>
            </a:r>
          </a:p>
          <a:p>
            <a:pPr lvl="1">
              <a:spcBef>
                <a:spcPts val="400"/>
              </a:spcBef>
            </a:pPr>
            <a:r>
              <a:rPr lang="en-US" dirty="0"/>
              <a:t>Submit a pull request and we’ll take a look</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90908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1" dirty="0" err="1"/>
              <a:t>Anshu</a:t>
            </a:r>
            <a:r>
              <a:rPr lang="en-US" sz="1600" b="1" dirty="0"/>
              <a:t> Dubey and Gregory R. Watson, Better Scientific Software Tutorial, in ISC High Performance, 2022, Hamburg Germany. DOI: 10.6084/m9.figshare.19781752</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04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err="1"/>
              <a:t>Anshu</a:t>
            </a:r>
            <a:r>
              <a:rPr lang="en-US" dirty="0"/>
              <a:t> Dubey, ANL</a:t>
            </a:r>
          </a:p>
          <a:p>
            <a:pPr>
              <a:spcBef>
                <a:spcPts val="1000"/>
              </a:spcBef>
            </a:pPr>
            <a:r>
              <a:rPr lang="en-US" dirty="0"/>
              <a:t>Greg Watson, ORNL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19" name="Group 18">
            <a:extLst>
              <a:ext uri="{FF2B5EF4-FFF2-40B4-BE49-F238E27FC236}">
                <a16:creationId xmlns:a16="http://schemas.microsoft.com/office/drawing/2014/main" id="{9CD3C3BF-3A3C-42DB-B6FA-DDA665880523}"/>
              </a:ext>
            </a:extLst>
          </p:cNvPr>
          <p:cNvGrpSpPr/>
          <p:nvPr/>
        </p:nvGrpSpPr>
        <p:grpSpPr>
          <a:xfrm>
            <a:off x="6187929" y="1233230"/>
            <a:ext cx="1038027" cy="1804941"/>
            <a:chOff x="9222950" y="1485878"/>
            <a:chExt cx="1038027" cy="1804941"/>
          </a:xfrm>
        </p:grpSpPr>
        <p:pic>
          <p:nvPicPr>
            <p:cNvPr id="20" name="Picture 19" descr="A person wearing a hat&#10;&#10;Description automatically generated with medium confidence">
              <a:extLst>
                <a:ext uri="{FF2B5EF4-FFF2-40B4-BE49-F238E27FC236}">
                  <a16:creationId xmlns:a16="http://schemas.microsoft.com/office/drawing/2014/main" id="{CF220246-2105-44DD-A18C-204D499E2147}"/>
                </a:ext>
              </a:extLst>
            </p:cNvPr>
            <p:cNvPicPr>
              <a:picLocks noChangeAspect="1"/>
            </p:cNvPicPr>
            <p:nvPr/>
          </p:nvPicPr>
          <p:blipFill rotWithShape="1">
            <a:blip r:embed="rId2">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21" name="TextBox 20">
              <a:extLst>
                <a:ext uri="{FF2B5EF4-FFF2-40B4-BE49-F238E27FC236}">
                  <a16:creationId xmlns:a16="http://schemas.microsoft.com/office/drawing/2014/main" id="{0A1DB90E-40BD-4D7B-B068-736741C11920}"/>
                </a:ext>
              </a:extLst>
            </p:cNvPr>
            <p:cNvSpPr txBox="1"/>
            <p:nvPr/>
          </p:nvSpPr>
          <p:spPr>
            <a:xfrm>
              <a:off x="9303381" y="2699888"/>
              <a:ext cx="877164"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sp>
        <p:nvSpPr>
          <p:cNvPr id="23" name="TextBox 22">
            <a:extLst>
              <a:ext uri="{FF2B5EF4-FFF2-40B4-BE49-F238E27FC236}">
                <a16:creationId xmlns:a16="http://schemas.microsoft.com/office/drawing/2014/main" id="{6423DDC1-6F70-4CBA-BC5B-223EF0DF9E0E}"/>
              </a:ext>
            </a:extLst>
          </p:cNvPr>
          <p:cNvSpPr txBox="1"/>
          <p:nvPr/>
        </p:nvSpPr>
        <p:spPr>
          <a:xfrm>
            <a:off x="363095" y="4186797"/>
            <a:ext cx="10123321" cy="461665"/>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a:t>
            </a:r>
            <a:r>
              <a:rPr lang="en-US" sz="2400" dirty="0">
                <a:hlinkClick r:id="rId3"/>
              </a:rPr>
              <a:t>http://ideas-productivity.org</a:t>
            </a:r>
            <a:endParaRPr lang="en-US" sz="2400" dirty="0"/>
          </a:p>
        </p:txBody>
      </p:sp>
      <p:pic>
        <p:nvPicPr>
          <p:cNvPr id="5" name="Picture 4">
            <a:extLst>
              <a:ext uri="{FF2B5EF4-FFF2-40B4-BE49-F238E27FC236}">
                <a16:creationId xmlns:a16="http://schemas.microsoft.com/office/drawing/2014/main" id="{6CC8798C-054E-37C8-6C39-64AA002F0A79}"/>
              </a:ext>
            </a:extLst>
          </p:cNvPr>
          <p:cNvPicPr>
            <a:picLocks noChangeAspect="1"/>
          </p:cNvPicPr>
          <p:nvPr/>
        </p:nvPicPr>
        <p:blipFill rotWithShape="1">
          <a:blip r:embed="rId4">
            <a:extLst>
              <a:ext uri="{28A0092B-C50C-407E-A947-70E740481C1C}">
                <a14:useLocalDpi xmlns:a14="http://schemas.microsoft.com/office/drawing/2010/main" val="0"/>
              </a:ext>
            </a:extLst>
          </a:blip>
          <a:srcRect t="-1" b="21904"/>
          <a:stretch/>
        </p:blipFill>
        <p:spPr>
          <a:xfrm>
            <a:off x="4929524" y="1233228"/>
            <a:ext cx="1157986" cy="1188720"/>
          </a:xfrm>
          <a:prstGeom prst="rect">
            <a:avLst/>
          </a:prstGeom>
        </p:spPr>
      </p:pic>
      <p:sp>
        <p:nvSpPr>
          <p:cNvPr id="13" name="TextBox 12">
            <a:extLst>
              <a:ext uri="{FF2B5EF4-FFF2-40B4-BE49-F238E27FC236}">
                <a16:creationId xmlns:a16="http://schemas.microsoft.com/office/drawing/2014/main" id="{F7244D04-A37E-FA33-716C-7A01F0FF1A4E}"/>
              </a:ext>
            </a:extLst>
          </p:cNvPr>
          <p:cNvSpPr txBox="1"/>
          <p:nvPr/>
        </p:nvSpPr>
        <p:spPr>
          <a:xfrm>
            <a:off x="4947701" y="2394747"/>
            <a:ext cx="954108" cy="590931"/>
          </a:xfrm>
          <a:prstGeom prst="rect">
            <a:avLst/>
          </a:prstGeom>
          <a:noFill/>
        </p:spPr>
        <p:txBody>
          <a:bodyPr wrap="none" rtlCol="0">
            <a:spAutoFit/>
          </a:bodyPr>
          <a:lstStyle/>
          <a:p>
            <a:pPr algn="ctr">
              <a:lnSpc>
                <a:spcPct val="90000"/>
              </a:lnSpc>
            </a:pPr>
            <a:r>
              <a:rPr lang="en-US" dirty="0" err="1"/>
              <a:t>Anshu</a:t>
            </a:r>
            <a:endParaRPr lang="en-US" dirty="0"/>
          </a:p>
          <a:p>
            <a:pPr algn="ctr">
              <a:lnSpc>
                <a:spcPct val="90000"/>
              </a:lnSpc>
            </a:pPr>
            <a:r>
              <a:rPr lang="en-US" i="1" dirty="0"/>
              <a:t>she/her</a:t>
            </a:r>
          </a:p>
        </p:txBody>
      </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pPr lvl="1"/>
            <a:r>
              <a:rPr lang="en-US" dirty="0"/>
              <a:t>We will backfill tutorials before 2021 as time permits</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easily finable</a:t>
            </a:r>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2795</TotalTime>
  <Words>1253</Words>
  <Application>Microsoft Macintosh PowerPoint</Application>
  <PresentationFormat>Custom</PresentationFormat>
  <Paragraphs>109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Better Scientific Software</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Hands-On Activities</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319</cp:revision>
  <cp:lastPrinted>2017-11-02T18:35:01Z</cp:lastPrinted>
  <dcterms:created xsi:type="dcterms:W3CDTF">2018-11-06T17:28:56Z</dcterms:created>
  <dcterms:modified xsi:type="dcterms:W3CDTF">2022-05-17T17:54:20Z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