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740" r:id="rId2"/>
    <p:sldId id="708" r:id="rId3"/>
    <p:sldId id="735" r:id="rId4"/>
    <p:sldId id="710" r:id="rId5"/>
    <p:sldId id="709" r:id="rId6"/>
    <p:sldId id="711" r:id="rId7"/>
    <p:sldId id="741" r:id="rId8"/>
    <p:sldId id="744" r:id="rId9"/>
    <p:sldId id="720" r:id="rId10"/>
    <p:sldId id="738" r:id="rId11"/>
    <p:sldId id="736" r:id="rId12"/>
    <p:sldId id="742" r:id="rId13"/>
    <p:sldId id="723" r:id="rId14"/>
    <p:sldId id="725" r:id="rId15"/>
    <p:sldId id="728" r:id="rId16"/>
    <p:sldId id="726" r:id="rId17"/>
    <p:sldId id="734" r:id="rId18"/>
    <p:sldId id="743" r:id="rId19"/>
    <p:sldId id="737" r:id="rId20"/>
    <p:sldId id="732" r:id="rId21"/>
    <p:sldId id="739" r:id="rId22"/>
    <p:sldId id="716" r:id="rId23"/>
    <p:sldId id="717" r:id="rId24"/>
    <p:sldId id="74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3CA8383-510F-458A-BE4C-52CF1C5D427E}">
          <p14:sldIdLst>
            <p14:sldId id="740"/>
            <p14:sldId id="708"/>
            <p14:sldId id="735"/>
            <p14:sldId id="710"/>
            <p14:sldId id="709"/>
            <p14:sldId id="711"/>
            <p14:sldId id="741"/>
            <p14:sldId id="744"/>
            <p14:sldId id="720"/>
            <p14:sldId id="738"/>
            <p14:sldId id="736"/>
            <p14:sldId id="742"/>
            <p14:sldId id="723"/>
            <p14:sldId id="725"/>
            <p14:sldId id="728"/>
            <p14:sldId id="726"/>
            <p14:sldId id="734"/>
            <p14:sldId id="743"/>
            <p14:sldId id="737"/>
            <p14:sldId id="732"/>
            <p14:sldId id="739"/>
            <p14:sldId id="716"/>
            <p14:sldId id="717"/>
            <p14:sldId id="7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46">
          <p15:clr>
            <a:srgbClr val="A4A3A4"/>
          </p15:clr>
        </p15:guide>
        <p15:guide id="2" pos="81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linvex, Alicia Marie" initials="KAM" lastIdx="37" clrIdx="0"/>
  <p:cmAuthor id="1" name="Anshu Dubey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86B8"/>
    <a:srgbClr val="A485B8"/>
    <a:srgbClr val="B392C8"/>
    <a:srgbClr val="D3BDEA"/>
    <a:srgbClr val="D3DEEA"/>
    <a:srgbClr val="FFC150"/>
    <a:srgbClr val="008000"/>
    <a:srgbClr val="BE9AD7"/>
    <a:srgbClr val="8668AC"/>
    <a:srgbClr val="604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2" autoAdjust="0"/>
    <p:restoredTop sz="89343" autoAdjust="0"/>
  </p:normalViewPr>
  <p:slideViewPr>
    <p:cSldViewPr snapToGrid="0">
      <p:cViewPr varScale="1">
        <p:scale>
          <a:sx n="88" d="100"/>
          <a:sy n="88" d="100"/>
        </p:scale>
        <p:origin x="1788" y="56"/>
      </p:cViewPr>
      <p:guideLst>
        <p:guide orient="horz" pos="1946"/>
        <p:guide pos="8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FC946-B80F-884C-8C95-EF4527D680BD}" type="datetime1">
              <a:rPr lang="en-US" sz="1000" smtClean="0"/>
              <a:t>2/27/2017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274706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Responding to the Software Crisis in DOE Scientific Computing, DOE Germantown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56965" y="8685213"/>
            <a:ext cx="129944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1A1AB-0483-1C49-BD1A-7C5948AA2BED}" type="slidenum">
              <a:rPr lang="en-US" sz="1000" smtClean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6595436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3347E-8AC7-8349-A492-2F0CAD68E684}" type="datetime1">
              <a:rPr lang="en-US" smtClean="0"/>
              <a:t>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6EF7F-2180-5947-8246-D3E867E2B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2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7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9448" y="6513222"/>
            <a:ext cx="3045170" cy="218473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9448" y="6513222"/>
            <a:ext cx="3045170" cy="218473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9448" y="6513222"/>
            <a:ext cx="3045170" cy="218473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9448" y="6513222"/>
            <a:ext cx="3045170" cy="218473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  <p:pic>
        <p:nvPicPr>
          <p:cNvPr id="11" name="Picture 10" descr="IDEAS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8678" y="6417641"/>
            <a:ext cx="814855" cy="37676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9448" y="6513222"/>
            <a:ext cx="3045170" cy="218473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079448" y="6513222"/>
            <a:ext cx="3045170" cy="218473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9448" y="6513222"/>
            <a:ext cx="3045170" cy="218473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9448" y="6497542"/>
            <a:ext cx="3045170" cy="218473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latin typeface="Calibri"/>
                <a:cs typeface="Calibri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9448" y="6513222"/>
            <a:ext cx="3045170" cy="218473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/>
              <a:t>SIAM CSE17, Feb 2017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IDEAS_logo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8678" y="6417641"/>
            <a:ext cx="814855" cy="376761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9448" y="6513222"/>
            <a:ext cx="3045170" cy="21847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cs typeface="Calibri"/>
              </a:defRPr>
            </a:lvl1pPr>
          </a:lstStyle>
          <a:p>
            <a:pPr algn="ctr"/>
            <a:r>
              <a:rPr lang="en-US"/>
              <a:t>SIAM CSE17, Feb 2017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Calibri"/>
          <a:ea typeface="+mj-ea"/>
          <a:cs typeface="Calibri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Calibri"/>
          <a:ea typeface="+mn-ea"/>
          <a:cs typeface="Calibri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Calibri"/>
          <a:ea typeface="+mn-ea"/>
          <a:cs typeface="Calibri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Calibri"/>
          <a:ea typeface="+mn-ea"/>
          <a:cs typeface="Calibri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Calibri"/>
          <a:ea typeface="+mn-ea"/>
          <a:cs typeface="Calibri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Calibri"/>
          <a:ea typeface="+mn-ea"/>
          <a:cs typeface="Calibri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siam-cse17-mt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sf.org/licensin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oftwarefreedom.org/resources/2012/ManagingCopyrightInformation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" TargetMode="External"/><Relationship Id="rId3" Type="http://schemas.openxmlformats.org/officeDocument/2006/relationships/hyperlink" Target="http://www.fsf.org/licensing/" TargetMode="External"/><Relationship Id="rId7" Type="http://schemas.openxmlformats.org/officeDocument/2006/relationships/hyperlink" Target="https://science.energy.gov/~/media/ascr/pdf/research/docs/Doe_lab_developed_software_policy.pdf" TargetMode="External"/><Relationship Id="rId2" Type="http://schemas.openxmlformats.org/officeDocument/2006/relationships/hyperlink" Target="https://opensourc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ftwarefreedom.org/resources/2012/ManagingCopyrightInformation.html" TargetMode="External"/><Relationship Id="rId5" Type="http://schemas.openxmlformats.org/officeDocument/2006/relationships/hyperlink" Target="http://softwarefreedom.org/" TargetMode="External"/><Relationship Id="rId4" Type="http://schemas.openxmlformats.org/officeDocument/2006/relationships/hyperlink" Target="https://choosealicense.com/" TargetMode="External"/><Relationship Id="rId9" Type="http://schemas.openxmlformats.org/officeDocument/2006/relationships/hyperlink" Target="http://contributoragreements.or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pensource.org/" TargetMode="External"/><Relationship Id="rId2" Type="http://schemas.openxmlformats.org/officeDocument/2006/relationships/hyperlink" Target="http://fsf.org/licensing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333500" y="1026896"/>
            <a:ext cx="6477000" cy="1828800"/>
          </a:xfrm>
        </p:spPr>
        <p:txBody>
          <a:bodyPr>
            <a:noAutofit/>
          </a:bodyPr>
          <a:lstStyle/>
          <a:p>
            <a:r>
              <a:rPr lang="en-US" sz="6000" cap="none" dirty="0"/>
              <a:t>An Introduction to Software Licensing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David E. Bernholdt, Oak Ridge National Laboratory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3500" y="3673930"/>
            <a:ext cx="245587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SIAM CSE17</a:t>
            </a:r>
          </a:p>
          <a:p>
            <a:r>
              <a:rPr lang="en-US" sz="2400" dirty="0">
                <a:solidFill>
                  <a:schemeClr val="tx2"/>
                </a:solidFill>
              </a:rPr>
              <a:t>Atlanta, GA</a:t>
            </a:r>
          </a:p>
          <a:p>
            <a:r>
              <a:rPr lang="en-US" sz="2400" dirty="0">
                <a:solidFill>
                  <a:schemeClr val="tx2"/>
                </a:solidFill>
              </a:rPr>
              <a:t>February 28, 2017</a:t>
            </a:r>
          </a:p>
        </p:txBody>
      </p:sp>
      <p:pic>
        <p:nvPicPr>
          <p:cNvPr id="1026" name="Picture 2" descr="https://licensebuttons.net/l/by/4.0/88x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91" y="624529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9487" y="6509660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See p. 2 for license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33500" y="5496817"/>
            <a:ext cx="74567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</a:rPr>
              <a:t>Tutorial slides available at: 	</a:t>
            </a:r>
            <a:r>
              <a:rPr lang="en-US" sz="2400" i="1" dirty="0">
                <a:solidFill>
                  <a:schemeClr val="tx2"/>
                </a:solidFill>
                <a:hlinkClick r:id="rId3"/>
              </a:rPr>
              <a:t>http://bit.ly/siam-cse17-mt3</a:t>
            </a:r>
            <a:endParaRPr lang="en-US" sz="24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9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Test: Is this an open source license?</a:t>
            </a:r>
            <a:br>
              <a:rPr lang="en-US" dirty="0"/>
            </a:br>
            <a:r>
              <a:rPr lang="en-US" dirty="0"/>
              <a:t>(A real-world example)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64438" cy="449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In order to acquire access to the code sources, the recipient agrees: 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200" dirty="0"/>
              <a:t>to compile/use the XYZZY source code AS IS without modification;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users however are welcome to request changes, or to contribute modifications subject to approval of the authors; 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200" dirty="0"/>
              <a:t>if the copy of the XYZZY downloaded by the authorized user is made available to third parties, to ensure that the user agreement is followed by the third parties;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to send a one-time email to xyzzy@example.com describing planned research using that module 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prior to publication, to email a draft of the article/letter/note to xyzzy@example.com 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to include in published results or presentations the proper code name(s) and appropriate references.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9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license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3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Considerations in choosing a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12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What rights do you want to retain or grant?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Who can use the program? (proprietary vs open)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Can users see the source code? (proprietary vs open)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Can users modify the source code? (proprietary vs open)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Can the users redistribute original or modified code? (prop. vs open)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Can modified code be relicensed? (permissive vs </a:t>
            </a:r>
            <a:r>
              <a:rPr lang="en-US" sz="2000" dirty="0" err="1"/>
              <a:t>copyleft</a:t>
            </a:r>
            <a:r>
              <a:rPr lang="en-US" sz="2000" dirty="0"/>
              <a:t>)</a:t>
            </a:r>
          </a:p>
          <a:p>
            <a:pPr>
              <a:spcBef>
                <a:spcPts val="800"/>
              </a:spcBef>
            </a:pPr>
            <a:r>
              <a:rPr lang="en-US" sz="2400" dirty="0"/>
              <a:t>Compatibility with software under other licenses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Permissive licenses have fewer issues</a:t>
            </a:r>
            <a:endParaRPr lang="en-US" sz="2000" dirty="0">
              <a:hlinkClick r:id="rId2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hlinkClick r:id="rId2"/>
              </a:rPr>
              <a:t>http://www.fsf.org/licensing/</a:t>
            </a:r>
            <a:endParaRPr lang="en-US" sz="2000" dirty="0"/>
          </a:p>
          <a:p>
            <a:pPr>
              <a:spcBef>
                <a:spcPts val="800"/>
              </a:spcBef>
            </a:pPr>
            <a:r>
              <a:rPr lang="en-US" sz="2400" dirty="0"/>
              <a:t>Labeling of derived works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Derived works must be identified</a:t>
            </a:r>
            <a:br>
              <a:rPr lang="en-US" sz="2000" dirty="0"/>
            </a:br>
            <a:r>
              <a:rPr lang="en-US" sz="2000" dirty="0"/>
              <a:t>differently than original work</a:t>
            </a:r>
          </a:p>
          <a:p>
            <a:pPr>
              <a:spcBef>
                <a:spcPts val="800"/>
              </a:spcBef>
            </a:pPr>
            <a:r>
              <a:rPr lang="en-US" sz="2400" dirty="0"/>
              <a:t>Patent grant/retaliation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24284" y="4196442"/>
            <a:ext cx="3447144" cy="21493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en-US" sz="2400" i="1" dirty="0"/>
              <a:t>Use an existing free/open source license rather than inventing a new one!</a:t>
            </a:r>
          </a:p>
          <a:p>
            <a:pPr lvl="1">
              <a:spcBef>
                <a:spcPts val="200"/>
              </a:spcBef>
            </a:pPr>
            <a:r>
              <a:rPr lang="en-US" sz="2000" i="1" dirty="0"/>
              <a:t>FSF and OSI certify many existing licenses (~80) as meeting their criteria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081301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OSI-approved licenses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7307476"/>
              </p:ext>
            </p:extLst>
          </p:nvPr>
        </p:nvGraphicFramePr>
        <p:xfrm>
          <a:off x="156029" y="1600200"/>
          <a:ext cx="8831942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543">
                  <a:extLst>
                    <a:ext uri="{9D8B030D-6E8A-4147-A177-3AD203B41FA5}">
                      <a16:colId xmlns:a16="http://schemas.microsoft.com/office/drawing/2014/main" val="2900655383"/>
                    </a:ext>
                  </a:extLst>
                </a:gridCol>
                <a:gridCol w="1299029">
                  <a:extLst>
                    <a:ext uri="{9D8B030D-6E8A-4147-A177-3AD203B41FA5}">
                      <a16:colId xmlns:a16="http://schemas.microsoft.com/office/drawing/2014/main" val="990930342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2083886528"/>
                    </a:ext>
                  </a:extLst>
                </a:gridCol>
                <a:gridCol w="928913">
                  <a:extLst>
                    <a:ext uri="{9D8B030D-6E8A-4147-A177-3AD203B41FA5}">
                      <a16:colId xmlns:a16="http://schemas.microsoft.com/office/drawing/2014/main" val="3028286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GPL-Compatible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Patent Grant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85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Apache License, 2.0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Permissive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v3,not 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BSD 3-Clause "New" or "Revised" license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Permissive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365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BSD 2-Clause "Simplified" or "FreeBSD"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Permissive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6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GNU General Public License (GPL)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Copyleft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45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GNU Library or "Lesser" General Public License (LGPL)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Weak </a:t>
                      </a:r>
                      <a:r>
                        <a:rPr lang="en-US" sz="2000" dirty="0" err="1"/>
                        <a:t>Copyleft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MIT license (MIT)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Permissive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56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Mozilla Public License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Permissive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7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Common Development and Distribution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Permissive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96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Eclipse Public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Weak </a:t>
                      </a:r>
                      <a:r>
                        <a:rPr lang="en-US" sz="2000" dirty="0" err="1"/>
                        <a:t>Copyleft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665405"/>
                  </a:ext>
                </a:extLst>
              </a:tr>
            </a:tbl>
          </a:graphicData>
        </a:graphic>
      </p:graphicFrame>
      <p:pic>
        <p:nvPicPr>
          <p:cNvPr id="7" name="Picture 2" descr="https://opensource.org/files/osi_keyhole_300X300_90ppi_0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522732"/>
            <a:ext cx="457200" cy="2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84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Consideration: Software business models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95263931"/>
              </p:ext>
            </p:extLst>
          </p:nvPr>
        </p:nvGraphicFramePr>
        <p:xfrm>
          <a:off x="612775" y="1600200"/>
          <a:ext cx="8063729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5958">
                  <a:extLst>
                    <a:ext uri="{9D8B030D-6E8A-4147-A177-3AD203B41FA5}">
                      <a16:colId xmlns:a16="http://schemas.microsoft.com/office/drawing/2014/main" val="1486003320"/>
                    </a:ext>
                  </a:extLst>
                </a:gridCol>
                <a:gridCol w="1299028">
                  <a:extLst>
                    <a:ext uri="{9D8B030D-6E8A-4147-A177-3AD203B41FA5}">
                      <a16:colId xmlns:a16="http://schemas.microsoft.com/office/drawing/2014/main" val="4110691098"/>
                    </a:ext>
                  </a:extLst>
                </a:gridCol>
                <a:gridCol w="1008743">
                  <a:extLst>
                    <a:ext uri="{9D8B030D-6E8A-4147-A177-3AD203B41FA5}">
                      <a16:colId xmlns:a16="http://schemas.microsoft.com/office/drawing/2014/main" val="2465934356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27983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Proprietary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Copyleft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Permissive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1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Sell the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1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Sell to commercial users</a:t>
                      </a:r>
                      <a:r>
                        <a:rPr lang="en-US" b="0" baseline="0" dirty="0"/>
                        <a:t> aka </a:t>
                      </a:r>
                      <a:r>
                        <a:rPr lang="en-US" b="0" i="1" baseline="0" dirty="0"/>
                        <a:t>dual licensing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5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Relicense to proprietary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00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Sell</a:t>
                      </a:r>
                      <a:r>
                        <a:rPr lang="en-US" b="1" baseline="0" dirty="0"/>
                        <a:t> convenience</a:t>
                      </a:r>
                      <a:r>
                        <a:rPr lang="en-US" baseline="0" dirty="0"/>
                        <a:t>, e.g., packaging, installation media, pre-compiled executables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6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Sell professional services </a:t>
                      </a:r>
                      <a:r>
                        <a:rPr lang="en-US" dirty="0"/>
                        <a:t>around the software,</a:t>
                      </a:r>
                      <a:r>
                        <a:rPr lang="en-US" baseline="0" dirty="0"/>
                        <a:t> e.g., training, technical support, consulting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99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Sell custom development services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e.g., proprietary extensions, accelerated development of needed capabilities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24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Sell software-as-a-service</a:t>
                      </a:r>
                      <a:r>
                        <a:rPr lang="en-US" b="1" baseline="0" dirty="0"/>
                        <a:t> </a:t>
                      </a:r>
                      <a:r>
                        <a:rPr lang="en-US" baseline="0" dirty="0"/>
                        <a:t>(SaaS)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60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Sell</a:t>
                      </a:r>
                      <a:r>
                        <a:rPr lang="en-US" b="1" baseline="0" dirty="0"/>
                        <a:t> the research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62262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8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Consideration: Don’t want others to profit from my open source software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permissive license allows someone else to take derivatives proprietary</a:t>
            </a:r>
          </a:p>
          <a:p>
            <a:r>
              <a:rPr lang="en-US" dirty="0"/>
              <a:t>A </a:t>
            </a:r>
            <a:r>
              <a:rPr lang="en-US" dirty="0" err="1"/>
              <a:t>copyleft</a:t>
            </a:r>
            <a:r>
              <a:rPr lang="en-US" dirty="0"/>
              <a:t> license will prevent that</a:t>
            </a:r>
          </a:p>
          <a:p>
            <a:pPr marL="0" indent="0">
              <a:buNone/>
            </a:pPr>
            <a:r>
              <a:rPr lang="en-US" b="1" dirty="0"/>
              <a:t>But there may be other considerations…</a:t>
            </a:r>
          </a:p>
          <a:p>
            <a:r>
              <a:rPr lang="en-US" dirty="0"/>
              <a:t>What if you </a:t>
            </a:r>
            <a:r>
              <a:rPr lang="en-US" i="1" u="sng" dirty="0"/>
              <a:t>do</a:t>
            </a:r>
            <a:r>
              <a:rPr lang="en-US" dirty="0"/>
              <a:t> want a commercial entity to use your software?</a:t>
            </a:r>
          </a:p>
          <a:p>
            <a:pPr lvl="1"/>
            <a:r>
              <a:rPr lang="en-US" dirty="0"/>
              <a:t>Exposure, broader distribution</a:t>
            </a:r>
          </a:p>
          <a:p>
            <a:r>
              <a:rPr lang="en-US" dirty="0" err="1"/>
              <a:t>Copyleft</a:t>
            </a:r>
            <a:r>
              <a:rPr lang="en-US" dirty="0"/>
              <a:t> is scary to many commercial entities</a:t>
            </a:r>
          </a:p>
          <a:p>
            <a:pPr lvl="1"/>
            <a:r>
              <a:rPr lang="en-US" dirty="0"/>
              <a:t>How far does the viral license reach into other parts of the product?</a:t>
            </a:r>
          </a:p>
          <a:p>
            <a:pPr lvl="1"/>
            <a:r>
              <a:rPr lang="en-US" dirty="0"/>
              <a:t>Legal opinions differ, no case law yet</a:t>
            </a:r>
          </a:p>
          <a:p>
            <a:pPr lvl="2"/>
            <a:r>
              <a:rPr lang="en-US" dirty="0"/>
              <a:t>Lawyers will tend toward a conservative answer: avoid </a:t>
            </a:r>
            <a:r>
              <a:rPr lang="en-US" dirty="0" err="1"/>
              <a:t>copyleft</a:t>
            </a:r>
            <a:r>
              <a:rPr lang="en-US" dirty="0"/>
              <a:t> software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Consideration: Protecting my intellectual property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I make my source code freely available, then others can use the novel ideas embodied in it to “scoop” me</a:t>
            </a:r>
          </a:p>
          <a:p>
            <a:r>
              <a:rPr lang="en-US" dirty="0"/>
              <a:t>Proprietary licenses (obviously) allow you to keep source private</a:t>
            </a:r>
          </a:p>
          <a:p>
            <a:r>
              <a:rPr lang="en-US" dirty="0"/>
              <a:t>Open source licenses don’t require that you make derived works public, only that </a:t>
            </a:r>
            <a:r>
              <a:rPr lang="en-US" b="1" i="1" u="sng" dirty="0"/>
              <a:t>if</a:t>
            </a:r>
            <a:r>
              <a:rPr lang="en-US" dirty="0"/>
              <a:t> you do, you make the source available</a:t>
            </a:r>
          </a:p>
          <a:p>
            <a:pPr lvl="1"/>
            <a:r>
              <a:rPr lang="en-US" dirty="0"/>
              <a:t>Delay public release until you’ve had a reasonable chance to exploit the results of your work</a:t>
            </a:r>
          </a:p>
          <a:p>
            <a:pPr lvl="2"/>
            <a:r>
              <a:rPr lang="en-US" dirty="0"/>
              <a:t>Until initial papers are published</a:t>
            </a:r>
          </a:p>
          <a:p>
            <a:pPr lvl="2"/>
            <a:r>
              <a:rPr lang="en-US" dirty="0"/>
              <a:t>Fixed time period (e.g., one year)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01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Considerations favoring open source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Challenges of managing and archiving the paperwork associated with proprietary licenses</a:t>
            </a:r>
          </a:p>
          <a:p>
            <a:r>
              <a:rPr lang="en-US" dirty="0"/>
              <a:t>Explicit license agreements can inhibit (legal) use of software</a:t>
            </a:r>
          </a:p>
          <a:p>
            <a:r>
              <a:rPr lang="en-US" dirty="0"/>
              <a:t>I want to support peer review and reproducibility in science</a:t>
            </a:r>
          </a:p>
          <a:p>
            <a:r>
              <a:rPr lang="en-US" dirty="0"/>
              <a:t>My sponsor requires that I release my software as open source</a:t>
            </a:r>
          </a:p>
          <a:p>
            <a:r>
              <a:rPr lang="en-US" dirty="0"/>
              <a:t>I believe that the results of publicly-funded research should be publicly available</a:t>
            </a:r>
          </a:p>
          <a:p>
            <a:r>
              <a:rPr lang="en-US" dirty="0"/>
              <a:t>I want to build a self-sustaining community around my software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99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few more points about our real-world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64438" cy="449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In order to acquire access to the code sources, the recipient agrees: 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200" dirty="0"/>
              <a:t>to compile/use the XYZZY source code AS IS without modification;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users however are welcome to request changes, or to contribute modifications subject to approval of the authors; 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if the copy of the XYZZY downloaded by the authorized user is made available to third parties, to ensure that the user agreement is followed by the third parties;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to send a one-time email to xyzzy@example.com describing planned research using that module 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200" dirty="0"/>
              <a:t>prior to publication, to email a draft of the article/letter/note to xyzzy@example.com 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200" dirty="0"/>
              <a:t>to include in published results or presentations the proper code name(s) and appropriate references.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93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related matters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5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Disclaimers, acknowledgements, and license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Disclaimers</a:t>
            </a:r>
          </a:p>
          <a:p>
            <a:pPr>
              <a:spcBef>
                <a:spcPts val="0"/>
              </a:spcBef>
            </a:pPr>
            <a:r>
              <a:rPr lang="en-US" sz="1800" i="1" dirty="0"/>
              <a:t>This is not legal advice (TINLA). Consult with true experts before making any consequential decisions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Copyright laws differ by country. Some info may be US-centric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2000" b="1" dirty="0"/>
              <a:t>Acknowledgements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This work was supported by the U.S. Department of Energy, Office of Science, Office of Advanced Scientific Computing Research (ASCR)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This work was performed in part at the Oak Ridge National Laboratory, which is managed by UT-Battelle, LLC for the U.S. Department of Energy under Contract No. DE-AC05-00OR22725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2000" b="1" dirty="0"/>
              <a:t>License and Citation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This work is licensed under a </a:t>
            </a:r>
            <a:r>
              <a:rPr lang="en-US" sz="1800" dirty="0">
                <a:hlinkClick r:id="rId2"/>
              </a:rPr>
              <a:t>Creative</a:t>
            </a:r>
            <a:r>
              <a:rPr lang="en-US" sz="1800" dirty="0">
                <a:hlinkClick r:id="rId3"/>
              </a:rPr>
              <a:t> Commons Attribution 4.0 International License</a:t>
            </a:r>
            <a:r>
              <a:rPr lang="en-US" sz="1800" dirty="0"/>
              <a:t> (CC BY 4.0). </a:t>
            </a:r>
          </a:p>
          <a:p>
            <a:pPr>
              <a:spcBef>
                <a:spcPts val="0"/>
              </a:spcBef>
            </a:pPr>
            <a:r>
              <a:rPr lang="en-US" sz="1800" u="sng" dirty="0"/>
              <a:t>Requested citation</a:t>
            </a:r>
            <a:r>
              <a:rPr lang="en-US" sz="1800" dirty="0"/>
              <a:t>: David E. Bernholdt, </a:t>
            </a:r>
            <a:r>
              <a:rPr lang="en-US" sz="1800" i="1" dirty="0"/>
              <a:t>An Introduction to Software Licensing</a:t>
            </a:r>
            <a:r>
              <a:rPr lang="en-US" sz="1800" dirty="0"/>
              <a:t>, tutorial, SIAM Conference on Computational Science and Engineering (SIAM CSE) 2017, Atlanta, Georgia, 2017. DOI: 10.6084/m9.figshare.4696285.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  <p:pic>
        <p:nvPicPr>
          <p:cNvPr id="6" name="Picture 2" descr="https://licensebuttons.net/l/by/4.0/88x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43642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379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Managing copyright notices in software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Need to assert copyright and make license terms explicit</a:t>
            </a:r>
          </a:p>
          <a:p>
            <a:r>
              <a:rPr lang="en-US" sz="2400" dirty="0"/>
              <a:t>Do these centrally or in every file?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Single COPYING or LICENSE file per package (or directory)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In comments at the top of the file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Advantages and disadvantages to each</a:t>
            </a:r>
          </a:p>
          <a:p>
            <a:r>
              <a:rPr lang="en-US" sz="2400" b="1" i="1" dirty="0"/>
              <a:t>Best practice: do both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Intelligently, to make it as easy to maintain as possible</a:t>
            </a:r>
          </a:p>
          <a:p>
            <a:r>
              <a:rPr lang="en-US" sz="2400" dirty="0"/>
              <a:t>Authorship (separate, but related)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Version control is best way to maintain accurate records of authorship</a:t>
            </a:r>
          </a:p>
          <a:p>
            <a:r>
              <a:rPr lang="en-US" sz="2400" dirty="0"/>
              <a:t>See </a:t>
            </a:r>
            <a:r>
              <a:rPr lang="en-US" sz="2800" dirty="0">
                <a:hlinkClick r:id="rId2"/>
              </a:rPr>
              <a:t>Managing Copyright Information within a Free Software Project</a:t>
            </a:r>
            <a:r>
              <a:rPr lang="en-US" sz="2400" dirty="0"/>
              <a:t> for detailed discussion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93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Accepting code contributions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46753" y="1600200"/>
            <a:ext cx="8285190" cy="4495800"/>
          </a:xfrm>
        </p:spPr>
        <p:txBody>
          <a:bodyPr>
            <a:noAutofit/>
          </a:bodyPr>
          <a:lstStyle/>
          <a:p>
            <a:r>
              <a:rPr lang="en-US" sz="2200" dirty="0"/>
              <a:t>Code contributions are implicitly offered under current license</a:t>
            </a:r>
          </a:p>
          <a:p>
            <a:r>
              <a:rPr lang="en-US" sz="2200" dirty="0"/>
              <a:t>All authors have a copyright interest in the code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If you want to relicense later, all copyright owners must agree</a:t>
            </a:r>
          </a:p>
          <a:p>
            <a:r>
              <a:rPr lang="en-US" sz="2200" dirty="0"/>
              <a:t>Some projects require a contributor agreement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Contributor license agreement (CLA) defines the terms between the contributor and the maintainers of the software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Contributor transfer agreement (CTA) transfers copyright ownership from contributor to maintainers</a:t>
            </a:r>
          </a:p>
          <a:p>
            <a:r>
              <a:rPr lang="en-US" sz="2200" dirty="0"/>
              <a:t>Why?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Clarify or make explicit terms of contribution (awareness by contributor)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Obtain additional rights, e.g., relicensing, patents, etc.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Ensure “clear title” to make the contribution</a:t>
            </a:r>
          </a:p>
          <a:p>
            <a:r>
              <a:rPr lang="en-US" sz="2200" dirty="0"/>
              <a:t>These are legal agreements that may require official review and signature within your organization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56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 licensing of non-software artifacts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Creative Commons is a family of licenses analogous to open source, but for things other than software</a:t>
            </a:r>
          </a:p>
          <a:p>
            <a:r>
              <a:rPr lang="en-US" dirty="0"/>
              <a:t>License variants</a:t>
            </a:r>
          </a:p>
          <a:p>
            <a:pPr lvl="1"/>
            <a:r>
              <a:rPr lang="en-US" dirty="0"/>
              <a:t>CC BY (Attribution)</a:t>
            </a:r>
          </a:p>
          <a:p>
            <a:pPr lvl="1"/>
            <a:r>
              <a:rPr lang="en-US" dirty="0"/>
              <a:t>CC BY-SA (Attribution-</a:t>
            </a:r>
            <a:r>
              <a:rPr lang="en-US" dirty="0" err="1"/>
              <a:t>ShareAlike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CC BY-ND (Attribution-</a:t>
            </a:r>
            <a:r>
              <a:rPr lang="en-US" dirty="0" err="1"/>
              <a:t>NoDerivs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CC BY-NC (Attribution-</a:t>
            </a:r>
            <a:r>
              <a:rPr lang="en-US" dirty="0" err="1"/>
              <a:t>NonCommercial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CC BY-NC-SA (Attribution-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CC BY-NC-ND (Attribution-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NoDerivs</a:t>
            </a:r>
            <a:r>
              <a:rPr lang="en-US" dirty="0"/>
              <a:t>)</a:t>
            </a:r>
          </a:p>
          <a:p>
            <a:r>
              <a:rPr lang="en-US" dirty="0"/>
              <a:t>CC0 Public Domain Dedication</a:t>
            </a:r>
          </a:p>
          <a:p>
            <a:pPr lvl="1"/>
            <a:r>
              <a:rPr lang="en-US" dirty="0"/>
              <a:t>Indicates intent to place artifact in the public domain</a:t>
            </a:r>
          </a:p>
          <a:p>
            <a:pPr lvl="1"/>
            <a:r>
              <a:rPr lang="en-US" dirty="0"/>
              <a:t>Doesn’t satisfy legal requirements in all jurisdictions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  <p:pic>
        <p:nvPicPr>
          <p:cNvPr id="2050" name="Picture 2" descr="https://mirrors.creativecommons.org/presskit/logos/cc.logo.larg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21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licensebuttons.net/l/by-sa/4.0/88x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873" y="2829620"/>
            <a:ext cx="1897175" cy="66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87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335409" cy="4495800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en-US" sz="2400" dirty="0">
                <a:hlinkClick r:id="rId2"/>
              </a:rPr>
              <a:t>https://opensource.org</a:t>
            </a:r>
            <a:r>
              <a:rPr lang="en-US" sz="2400" dirty="0"/>
              <a:t> (OSI)</a:t>
            </a:r>
          </a:p>
          <a:p>
            <a:pPr>
              <a:spcBef>
                <a:spcPts val="500"/>
              </a:spcBef>
            </a:pPr>
            <a:r>
              <a:rPr lang="en-US" sz="2400" dirty="0">
                <a:hlinkClick r:id="rId3"/>
              </a:rPr>
              <a:t>http://www.fsf.org/licensing/</a:t>
            </a:r>
            <a:r>
              <a:rPr lang="en-US" sz="2400" dirty="0"/>
              <a:t> (FSF)</a:t>
            </a:r>
          </a:p>
          <a:p>
            <a:pPr>
              <a:spcBef>
                <a:spcPts val="500"/>
              </a:spcBef>
            </a:pPr>
            <a:r>
              <a:rPr lang="en-US" sz="2400" dirty="0">
                <a:hlinkClick r:id="rId4"/>
              </a:rPr>
              <a:t>https://choosealicense.com</a:t>
            </a:r>
            <a:r>
              <a:rPr lang="en-US" sz="2400" dirty="0"/>
              <a:t> (GitHub)</a:t>
            </a:r>
          </a:p>
          <a:p>
            <a:pPr>
              <a:spcBef>
                <a:spcPts val="500"/>
              </a:spcBef>
            </a:pPr>
            <a:r>
              <a:rPr lang="en-US" sz="2400" dirty="0">
                <a:hlinkClick r:id="rId5"/>
              </a:rPr>
              <a:t>Software Freedom Law Center</a:t>
            </a:r>
            <a:r>
              <a:rPr lang="en-US" sz="2400" dirty="0"/>
              <a:t> (SFLC)</a:t>
            </a:r>
          </a:p>
          <a:p>
            <a:pPr>
              <a:spcBef>
                <a:spcPts val="500"/>
              </a:spcBef>
            </a:pPr>
            <a:r>
              <a:rPr lang="en-US" sz="2400" dirty="0">
                <a:hlinkClick r:id="rId6"/>
              </a:rPr>
              <a:t>Managing Copyright Information within a Free Software Project</a:t>
            </a:r>
            <a:endParaRPr lang="en-US" sz="2400" dirty="0"/>
          </a:p>
          <a:p>
            <a:pPr>
              <a:spcBef>
                <a:spcPts val="500"/>
              </a:spcBef>
            </a:pPr>
            <a:r>
              <a:rPr lang="en-US" sz="2400" dirty="0">
                <a:hlinkClick r:id="rId7"/>
              </a:rPr>
              <a:t>US DOE ASCR (open source) software policy</a:t>
            </a:r>
            <a:endParaRPr lang="en-US" sz="2400" dirty="0"/>
          </a:p>
          <a:p>
            <a:pPr>
              <a:spcBef>
                <a:spcPts val="500"/>
              </a:spcBef>
            </a:pPr>
            <a:r>
              <a:rPr lang="en-US" sz="2400" dirty="0">
                <a:hlinkClick r:id="rId8"/>
              </a:rPr>
              <a:t>https://creativecommons.org</a:t>
            </a:r>
            <a:r>
              <a:rPr lang="en-US" sz="2400" dirty="0"/>
              <a:t> (CC)</a:t>
            </a:r>
          </a:p>
          <a:p>
            <a:pPr>
              <a:spcBef>
                <a:spcPts val="500"/>
              </a:spcBef>
            </a:pPr>
            <a:r>
              <a:rPr lang="en-US" sz="2400" dirty="0">
                <a:hlinkClick r:id="rId9"/>
              </a:rPr>
              <a:t>http://contributoragreements.org/</a:t>
            </a:r>
            <a:endParaRPr lang="en-US" sz="2400" dirty="0"/>
          </a:p>
          <a:p>
            <a:pPr>
              <a:spcBef>
                <a:spcPts val="500"/>
              </a:spcBef>
            </a:pPr>
            <a:r>
              <a:rPr lang="en-US" sz="2400" dirty="0"/>
              <a:t>Talk to colleagues to learn from their experiences</a:t>
            </a:r>
          </a:p>
          <a:p>
            <a:pPr>
              <a:spcBef>
                <a:spcPts val="500"/>
              </a:spcBef>
            </a:pPr>
            <a:r>
              <a:rPr lang="en-US" sz="2400" dirty="0"/>
              <a:t>Your institution’s Technology Transfer Office (or equivalent)</a:t>
            </a:r>
          </a:p>
          <a:p>
            <a:pPr>
              <a:spcBef>
                <a:spcPts val="500"/>
              </a:spcBef>
            </a:pPr>
            <a:r>
              <a:rPr lang="en-US" sz="2400" dirty="0"/>
              <a:t>An Intellectual Property Lawyer (knowledgeable in software)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2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9" y="1698625"/>
            <a:ext cx="8086852" cy="47783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Part I:  9:10-10:50 am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[10 min]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Background, introductions, objectives, setup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[15 min]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Why effective software practices are essential for CSE projects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[25 min]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Software licensing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[50 min] </a:t>
            </a:r>
            <a:r>
              <a:rPr lang="en-US" b="1" dirty="0"/>
              <a:t>Effective models, tools, processes, and practices for small teams, including agile workflow management</a:t>
            </a:r>
          </a:p>
          <a:p>
            <a:pPr lvl="1"/>
            <a:r>
              <a:rPr lang="en-US" dirty="0"/>
              <a:t>Interactive exercises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Part II:  1:30-3:10 pm</a:t>
            </a:r>
          </a:p>
          <a:p>
            <a:r>
              <a:rPr lang="en-US" dirty="0">
                <a:solidFill>
                  <a:srgbClr val="558BB8"/>
                </a:solidFill>
              </a:rPr>
              <a:t>[25 min] </a:t>
            </a:r>
            <a:r>
              <a:rPr lang="en-US" b="1" dirty="0"/>
              <a:t>Reproducibility</a:t>
            </a:r>
          </a:p>
          <a:p>
            <a:r>
              <a:rPr lang="en-US" dirty="0">
                <a:solidFill>
                  <a:srgbClr val="558BB8"/>
                </a:solidFill>
              </a:rPr>
              <a:t>[75 min] </a:t>
            </a:r>
            <a:r>
              <a:rPr lang="en-US" b="1" dirty="0"/>
              <a:t>Scientific software testing</a:t>
            </a:r>
          </a:p>
          <a:p>
            <a:pPr lvl="1"/>
            <a:r>
              <a:rPr lang="en-US" dirty="0"/>
              <a:t>Automated testing and continuous integration</a:t>
            </a:r>
          </a:p>
          <a:p>
            <a:pPr lvl="1"/>
            <a:r>
              <a:rPr lang="en-US" dirty="0"/>
              <a:t>Interactive exercises for code coverage</a:t>
            </a:r>
          </a:p>
          <a:p>
            <a:pPr lvl="2"/>
            <a:r>
              <a:rPr lang="en-US" dirty="0"/>
              <a:t>Access to Linux environment with </a:t>
            </a:r>
            <a:r>
              <a:rPr lang="en-US" dirty="0" err="1"/>
              <a:t>Git</a:t>
            </a:r>
            <a:r>
              <a:rPr lang="en-US" dirty="0"/>
              <a:t> and GNU compiler suite</a:t>
            </a:r>
          </a:p>
          <a:p>
            <a:endParaRPr lang="en-US" dirty="0"/>
          </a:p>
        </p:txBody>
      </p:sp>
      <p:pic>
        <p:nvPicPr>
          <p:cNvPr id="6" name="Picture 54" descr="New_DOE_Logo_Color_04280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0" y="1009844"/>
            <a:ext cx="5505979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terminology and background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3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 and software licensing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Copyright grants the creator of an original work </a:t>
            </a:r>
            <a:r>
              <a:rPr lang="en-US" b="1" dirty="0"/>
              <a:t>exclusive rights to its use and distribution</a:t>
            </a:r>
          </a:p>
          <a:p>
            <a:r>
              <a:rPr lang="en-US" dirty="0"/>
              <a:t>Rights of particular interest for software include</a:t>
            </a:r>
          </a:p>
          <a:p>
            <a:pPr lvl="1"/>
            <a:r>
              <a:rPr lang="en-US" b="1" dirty="0"/>
              <a:t>Reproduction and distribution</a:t>
            </a:r>
          </a:p>
          <a:p>
            <a:pPr lvl="1"/>
            <a:r>
              <a:rPr lang="en-US" b="1" dirty="0"/>
              <a:t>Derivative works</a:t>
            </a:r>
          </a:p>
          <a:p>
            <a:r>
              <a:rPr lang="en-US" b="1" dirty="0"/>
              <a:t>Licenses</a:t>
            </a:r>
            <a:r>
              <a:rPr lang="en-US" dirty="0"/>
              <a:t> are used to transfer rights in the work from one party to another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software starts out copyrighted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Under the law, the software you write is subject to </a:t>
            </a:r>
            <a:r>
              <a:rPr lang="en-US" b="1" dirty="0"/>
              <a:t>copyright on creation</a:t>
            </a:r>
          </a:p>
          <a:p>
            <a:pPr lvl="1"/>
            <a:r>
              <a:rPr lang="en-US" dirty="0"/>
              <a:t>You don’t have to do anything special to claim copyright</a:t>
            </a:r>
          </a:p>
          <a:p>
            <a:r>
              <a:rPr lang="en-US" dirty="0"/>
              <a:t>The copyright owner may be </a:t>
            </a:r>
            <a:r>
              <a:rPr lang="en-US" b="1" dirty="0"/>
              <a:t>you, or your employer</a:t>
            </a:r>
          </a:p>
          <a:p>
            <a:pPr lvl="1"/>
            <a:r>
              <a:rPr lang="en-US" dirty="0"/>
              <a:t>“Work for hire” (i.e. as part of your job) is probably owned by your employer.  Employment contracts often make IP rights explicit.</a:t>
            </a:r>
          </a:p>
          <a:p>
            <a:r>
              <a:rPr lang="en-US" dirty="0"/>
              <a:t>Exception: Works created by the US government cannot be copyrighted</a:t>
            </a:r>
          </a:p>
          <a:p>
            <a:pPr lvl="1"/>
            <a:r>
              <a:rPr lang="en-US" dirty="0"/>
              <a:t>They are considered to be in the public domain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3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licensing spectrum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5706" y="1532307"/>
            <a:ext cx="8677252" cy="2019400"/>
            <a:chOff x="105706" y="1532307"/>
            <a:chExt cx="8677252" cy="2019400"/>
          </a:xfrm>
        </p:grpSpPr>
        <p:sp>
          <p:nvSpPr>
            <p:cNvPr id="8" name="TextBox 7"/>
            <p:cNvSpPr txBox="1"/>
            <p:nvPr/>
          </p:nvSpPr>
          <p:spPr>
            <a:xfrm>
              <a:off x="105706" y="3090042"/>
              <a:ext cx="25567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Rights Reserved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flipH="1">
              <a:off x="6749142" y="3090042"/>
              <a:ext cx="2033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Public Domain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354364" y="1532307"/>
              <a:ext cx="6435273" cy="1464893"/>
              <a:chOff x="1354364" y="1532307"/>
              <a:chExt cx="6435273" cy="1464893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1354364" y="2997200"/>
                <a:ext cx="6435273" cy="0"/>
              </a:xfrm>
              <a:prstGeom prst="straightConnector1">
                <a:avLst/>
              </a:prstGeom>
              <a:ln w="76200"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Left Brace 9"/>
              <p:cNvSpPr/>
              <p:nvPr/>
            </p:nvSpPr>
            <p:spPr>
              <a:xfrm rot="5400000">
                <a:off x="2905204" y="1103797"/>
                <a:ext cx="331701" cy="2999882"/>
              </a:xfrm>
              <a:prstGeom prst="leftBrace">
                <a:avLst>
                  <a:gd name="adj1" fmla="val 8333"/>
                  <a:gd name="adj2" fmla="val 50230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Left Brace 10"/>
              <p:cNvSpPr/>
              <p:nvPr/>
            </p:nvSpPr>
            <p:spPr>
              <a:xfrm rot="5400000">
                <a:off x="5929327" y="1104122"/>
                <a:ext cx="331704" cy="2999232"/>
              </a:xfrm>
              <a:prstGeom prst="leftBrace">
                <a:avLst>
                  <a:gd name="adj1" fmla="val 8333"/>
                  <a:gd name="adj2" fmla="val 50230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649602" y="1532307"/>
                <a:ext cx="28429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Proprietary or Closed Licenses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218746" y="1532307"/>
                <a:ext cx="18117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Free or Open Licenses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1168400" y="3487763"/>
            <a:ext cx="6807200" cy="299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2400" b="1" dirty="0"/>
              <a:t>Free vs Open Source?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“Free” in licensing discussions should refer strictly to “freedom” (to do certain things with the software)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Often gets conflated with “free as in beer”, muddling the discussion.  Hence some prefer term “open source”</a:t>
            </a:r>
          </a:p>
          <a:p>
            <a:pPr>
              <a:spcBef>
                <a:spcPts val="200"/>
              </a:spcBef>
            </a:pPr>
            <a:r>
              <a:rPr lang="en-US" sz="2400" b="1" dirty="0"/>
              <a:t>Major names in Free/Open Source Software: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Free Software Foundation (FSF) </a:t>
            </a:r>
            <a:r>
              <a:rPr lang="en-US" sz="2200" dirty="0">
                <a:hlinkClick r:id="rId2"/>
              </a:rPr>
              <a:t>http://fsf.org/licensing</a:t>
            </a:r>
            <a:endParaRPr lang="en-US" sz="2200" dirty="0"/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Open Source Initiative (OSI) </a:t>
            </a:r>
            <a:r>
              <a:rPr lang="en-US" sz="2200" dirty="0">
                <a:hlinkClick r:id="rId3"/>
              </a:rPr>
              <a:t>http://opensource.org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4699475" y="261543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Copyleft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50000" y="2612491"/>
            <a:ext cx="1181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Permissive</a:t>
            </a:r>
          </a:p>
        </p:txBody>
      </p:sp>
    </p:spTree>
    <p:extLst>
      <p:ext uri="{BB962C8B-B14F-4D97-AF65-F5344CB8AC3E}">
        <p14:creationId xmlns:p14="http://schemas.microsoft.com/office/powerpoint/2010/main" val="137969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free software: The four freedoms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7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1400"/>
              </a:spcBef>
            </a:pPr>
            <a:r>
              <a:rPr lang="en-US" sz="2400" dirty="0"/>
              <a:t>The freedom to </a:t>
            </a:r>
            <a:r>
              <a:rPr lang="en-US" sz="2400" b="1" dirty="0"/>
              <a:t>run the program </a:t>
            </a:r>
            <a:r>
              <a:rPr lang="en-US" sz="2400" dirty="0"/>
              <a:t>for any purpose</a:t>
            </a:r>
          </a:p>
          <a:p>
            <a:pPr>
              <a:spcBef>
                <a:spcPts val="1400"/>
              </a:spcBef>
            </a:pPr>
            <a:r>
              <a:rPr lang="en-US" sz="2400" dirty="0"/>
              <a:t>The freedom to </a:t>
            </a:r>
            <a:r>
              <a:rPr lang="en-US" sz="2400" b="1" dirty="0"/>
              <a:t>study how the program works</a:t>
            </a:r>
            <a:r>
              <a:rPr lang="en-US" sz="2400" dirty="0"/>
              <a:t>, and </a:t>
            </a:r>
            <a:r>
              <a:rPr lang="en-US" sz="2400" b="1" dirty="0"/>
              <a:t>change it</a:t>
            </a:r>
            <a:r>
              <a:rPr lang="en-US" sz="2400" dirty="0"/>
              <a:t> so it does your computing as you wish</a:t>
            </a:r>
          </a:p>
          <a:p>
            <a:pPr lvl="1">
              <a:spcBef>
                <a:spcPts val="0"/>
              </a:spcBef>
            </a:pPr>
            <a:r>
              <a:rPr lang="en-US" sz="2000" b="1" dirty="0"/>
              <a:t>Access to the source code </a:t>
            </a:r>
            <a:r>
              <a:rPr lang="en-US" sz="2000" dirty="0"/>
              <a:t>is a precondition for this</a:t>
            </a:r>
          </a:p>
          <a:p>
            <a:pPr>
              <a:spcBef>
                <a:spcPts val="1400"/>
              </a:spcBef>
            </a:pPr>
            <a:r>
              <a:rPr lang="en-US" sz="2400" dirty="0"/>
              <a:t>The freedom to </a:t>
            </a:r>
            <a:r>
              <a:rPr lang="en-US" sz="2400" b="1" dirty="0"/>
              <a:t>redistribute copies </a:t>
            </a:r>
            <a:r>
              <a:rPr lang="en-US" sz="2400" dirty="0"/>
              <a:t>so you can help your neighbor</a:t>
            </a:r>
          </a:p>
          <a:p>
            <a:pPr>
              <a:spcBef>
                <a:spcPts val="1400"/>
              </a:spcBef>
            </a:pPr>
            <a:r>
              <a:rPr lang="en-US" sz="2400" dirty="0"/>
              <a:t>The freedom to </a:t>
            </a:r>
            <a:r>
              <a:rPr lang="en-US" sz="2400" b="1" dirty="0"/>
              <a:t>distribute copies of your modified versions </a:t>
            </a:r>
            <a:r>
              <a:rPr lang="en-US" sz="2400" dirty="0"/>
              <a:t>to others.  By doing this you can give the whole community a chance to benefit from your changes</a:t>
            </a:r>
          </a:p>
          <a:p>
            <a:pPr lvl="1">
              <a:spcBef>
                <a:spcPts val="0"/>
              </a:spcBef>
            </a:pPr>
            <a:r>
              <a:rPr lang="en-US" sz="2000" b="1" dirty="0"/>
              <a:t>Access to the source code </a:t>
            </a:r>
            <a:r>
              <a:rPr lang="en-US" sz="2000" dirty="0"/>
              <a:t>is a precondition for this</a:t>
            </a:r>
          </a:p>
          <a:p>
            <a:pPr>
              <a:spcBef>
                <a:spcPts val="1400"/>
              </a:spcBef>
            </a:pPr>
            <a:r>
              <a:rPr lang="en-US" sz="2400" i="1" dirty="0"/>
              <a:t>The OSI has a definition which amounts to the same thing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0"/>
            <a:ext cx="457200" cy="2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4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Permissive vs </a:t>
            </a:r>
            <a:r>
              <a:rPr lang="en-US" dirty="0" err="1"/>
              <a:t>copyleft</a:t>
            </a:r>
            <a:r>
              <a:rPr lang="en-US" dirty="0"/>
              <a:t> OS licenses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609600" y="2286003"/>
            <a:ext cx="3886200" cy="3581400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Licensee can distribute derivative works as they see fit</a:t>
            </a:r>
          </a:p>
          <a:p>
            <a:pPr lvl="1"/>
            <a:r>
              <a:rPr lang="en-US" sz="2000" dirty="0"/>
              <a:t>Relicensing of derivatives is allowed</a:t>
            </a:r>
          </a:p>
          <a:p>
            <a:pPr lvl="1"/>
            <a:r>
              <a:rPr lang="en-US" sz="2000" dirty="0"/>
              <a:t>Including proprietary licenses</a:t>
            </a:r>
          </a:p>
          <a:p>
            <a:r>
              <a:rPr lang="en-US" sz="2400" dirty="0"/>
              <a:t>Examples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Apache License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MIT License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BSD License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800600" y="2286003"/>
            <a:ext cx="3886200" cy="3581400"/>
          </a:xfrm>
        </p:spPr>
        <p:txBody>
          <a:bodyPr>
            <a:noAutofit/>
          </a:bodyPr>
          <a:lstStyle/>
          <a:p>
            <a:r>
              <a:rPr lang="en-US" sz="2400" b="1" dirty="0"/>
              <a:t>Licensee </a:t>
            </a:r>
            <a:r>
              <a:rPr lang="en-US" sz="2400" b="1" i="1" u="sng" dirty="0"/>
              <a:t>must</a:t>
            </a:r>
            <a:r>
              <a:rPr lang="en-US" sz="2400" b="1" dirty="0"/>
              <a:t> distribute derivative works as </a:t>
            </a:r>
            <a:r>
              <a:rPr lang="en-US" sz="2400" b="1" i="1" u="sng" dirty="0"/>
              <a:t>open source</a:t>
            </a:r>
          </a:p>
          <a:p>
            <a:pPr lvl="1"/>
            <a:r>
              <a:rPr lang="en-US" sz="2000" i="1" dirty="0"/>
              <a:t>Also referred to as “restrictive” or “viral”</a:t>
            </a:r>
          </a:p>
          <a:p>
            <a:r>
              <a:rPr lang="en-US" sz="2400" dirty="0"/>
              <a:t>Examples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GPL (v2 and v3)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LGPL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8</a:t>
            </a:fld>
            <a:endParaRPr kumimoji="0"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xfrm>
            <a:off x="609600" y="1600203"/>
            <a:ext cx="3886200" cy="640080"/>
          </a:xfrm>
        </p:spPr>
        <p:txBody>
          <a:bodyPr/>
          <a:lstStyle/>
          <a:p>
            <a:r>
              <a:rPr lang="en-US" sz="2800" dirty="0"/>
              <a:t>Permissive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800600" y="1600203"/>
            <a:ext cx="3886200" cy="640080"/>
          </a:xfrm>
        </p:spPr>
        <p:txBody>
          <a:bodyPr>
            <a:normAutofit/>
          </a:bodyPr>
          <a:lstStyle/>
          <a:p>
            <a:r>
              <a:rPr lang="en-US" sz="2800" dirty="0" err="1"/>
              <a:t>Copyleft</a:t>
            </a:r>
            <a:endParaRPr lang="en-US" sz="2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2363" y="5933816"/>
            <a:ext cx="770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Note: </a:t>
            </a:r>
            <a:r>
              <a:rPr lang="en-US" sz="2400" dirty="0"/>
              <a:t>Derived works may be held private and never released</a:t>
            </a:r>
          </a:p>
        </p:txBody>
      </p:sp>
    </p:spTree>
    <p:extLst>
      <p:ext uri="{BB962C8B-B14F-4D97-AF65-F5344CB8AC3E}">
        <p14:creationId xmlns:p14="http://schemas.microsoft.com/office/powerpoint/2010/main" val="206447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derivative work?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9</a:t>
            </a:fld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i="1" dirty="0"/>
              <a:t>A derivative work is an expressive creation that includes major copyright-protected elements of a previously created first work </a:t>
            </a:r>
            <a:r>
              <a:rPr lang="en-US" sz="2400" dirty="0"/>
              <a:t>(Wikipedia)</a:t>
            </a:r>
          </a:p>
          <a:p>
            <a:r>
              <a:rPr lang="en-US" sz="2400" dirty="0"/>
              <a:t>Modifications to someone else’s software</a:t>
            </a:r>
          </a:p>
          <a:p>
            <a:r>
              <a:rPr lang="en-US" sz="2400" dirty="0"/>
              <a:t>What about linking to a library? (Statically vs dynamically?) Interacting via pipes?  Use as a component in a coupled </a:t>
            </a:r>
            <a:r>
              <a:rPr lang="en-US" sz="2400" dirty="0" err="1"/>
              <a:t>multiphysics</a:t>
            </a:r>
            <a:r>
              <a:rPr lang="en-US" sz="2400" dirty="0"/>
              <a:t> application?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Opinions differ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FSF (GPL) considers everything in a single executable to be a derived work (source of “viral” label)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LGPL created for libraries – says linking not considered derived work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Matters less for permissive licenses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Leads to concerns over “compatibility” in combining software under different licenses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SIAM CSE17, Feb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91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deas-template-calibri-bold-slide-titl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37464</TotalTime>
  <Words>2136</Words>
  <Application>Microsoft Office PowerPoint</Application>
  <PresentationFormat>On-screen Show (4:3)</PresentationFormat>
  <Paragraphs>318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Wingdings</vt:lpstr>
      <vt:lpstr>Wingdings 2</vt:lpstr>
      <vt:lpstr>ideas-template-calibri-bold-slide-title</vt:lpstr>
      <vt:lpstr>An Introduction to Software Licensing</vt:lpstr>
      <vt:lpstr>Disclaimers, acknowledgements, and license</vt:lpstr>
      <vt:lpstr>Some terminology and background</vt:lpstr>
      <vt:lpstr>Copyright and software licensing</vt:lpstr>
      <vt:lpstr>Your software starts out copyrighted</vt:lpstr>
      <vt:lpstr>The licensing spectrum</vt:lpstr>
      <vt:lpstr>Defining free software: The four freedoms</vt:lpstr>
      <vt:lpstr>Permissive vs copyleft OS licenses</vt:lpstr>
      <vt:lpstr>What is a derivative work?</vt:lpstr>
      <vt:lpstr>Test: Is this an open source license? (A real-world example)</vt:lpstr>
      <vt:lpstr>Choosing a license</vt:lpstr>
      <vt:lpstr>Considerations in choosing a license</vt:lpstr>
      <vt:lpstr>Popular OSI-approved licenses</vt:lpstr>
      <vt:lpstr>Consideration: Software business models</vt:lpstr>
      <vt:lpstr>Consideration: Don’t want others to profit from my open source software</vt:lpstr>
      <vt:lpstr>Consideration: Protecting my intellectual property</vt:lpstr>
      <vt:lpstr>Considerations favoring open source</vt:lpstr>
      <vt:lpstr>A few more points about our real-world example</vt:lpstr>
      <vt:lpstr>Some related matters</vt:lpstr>
      <vt:lpstr>Managing copyright notices in software</vt:lpstr>
      <vt:lpstr>Accepting code contributions</vt:lpstr>
      <vt:lpstr>Open licensing of non-software artifacts</vt:lpstr>
      <vt:lpstr>Resources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Software Productivity for Computational science</dc:title>
  <dc:creator>HJ</dc:creator>
  <cp:lastModifiedBy>David Bernholdt</cp:lastModifiedBy>
  <cp:revision>1727</cp:revision>
  <cp:lastPrinted>2016-04-26T10:45:27Z</cp:lastPrinted>
  <dcterms:created xsi:type="dcterms:W3CDTF">2013-08-15T16:57:53Z</dcterms:created>
  <dcterms:modified xsi:type="dcterms:W3CDTF">2017-02-27T23:15:12Z</dcterms:modified>
</cp:coreProperties>
</file>