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0" r:id="rId2"/>
    <p:sldId id="695" r:id="rId3"/>
    <p:sldId id="606" r:id="rId4"/>
    <p:sldId id="656" r:id="rId5"/>
    <p:sldId id="697" r:id="rId6"/>
    <p:sldId id="708" r:id="rId7"/>
    <p:sldId id="709" r:id="rId8"/>
    <p:sldId id="698" r:id="rId9"/>
    <p:sldId id="712" r:id="rId10"/>
    <p:sldId id="713" r:id="rId11"/>
    <p:sldId id="711" r:id="rId12"/>
    <p:sldId id="699" r:id="rId13"/>
    <p:sldId id="700" r:id="rId14"/>
    <p:sldId id="701" r:id="rId15"/>
    <p:sldId id="702" r:id="rId16"/>
    <p:sldId id="703" r:id="rId17"/>
    <p:sldId id="706" r:id="rId18"/>
    <p:sldId id="716" r:id="rId19"/>
    <p:sldId id="714" r:id="rId20"/>
    <p:sldId id="715" r:id="rId21"/>
    <p:sldId id="710" r:id="rId22"/>
    <p:sldId id="707" r:id="rId23"/>
    <p:sldId id="696" r:id="rId24"/>
    <p:sldId id="7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CA8383-510F-458A-BE4C-52CF1C5D427E}">
          <p14:sldIdLst>
            <p14:sldId id="340"/>
            <p14:sldId id="695"/>
            <p14:sldId id="606"/>
          </p14:sldIdLst>
        </p14:section>
        <p14:section name="Definitions" id="{1A3482C1-3A0B-4C51-B0C7-666E1B725616}">
          <p14:sldIdLst>
            <p14:sldId id="656"/>
            <p14:sldId id="697"/>
            <p14:sldId id="708"/>
            <p14:sldId id="709"/>
          </p14:sldIdLst>
        </p14:section>
        <p14:section name="Team Dynamics" id="{C0D67E94-9DE7-4C43-8B58-060CC8D60425}">
          <p14:sldIdLst>
            <p14:sldId id="698"/>
            <p14:sldId id="712"/>
            <p14:sldId id="713"/>
          </p14:sldIdLst>
        </p14:section>
        <p14:section name="Kanban Overview" id="{30DA5944-3A20-D94F-8787-A3E9C50CB3A5}">
          <p14:sldIdLst>
            <p14:sldId id="711"/>
            <p14:sldId id="699"/>
            <p14:sldId id="700"/>
            <p14:sldId id="701"/>
            <p14:sldId id="702"/>
            <p14:sldId id="703"/>
            <p14:sldId id="706"/>
            <p14:sldId id="716"/>
            <p14:sldId id="714"/>
            <p14:sldId id="715"/>
          </p14:sldIdLst>
        </p14:section>
        <p14:section name="Selecting New Approaches" id="{792783CB-F784-B343-B5E9-3233059D33B2}">
          <p14:sldIdLst>
            <p14:sldId id="710"/>
          </p14:sldIdLst>
        </p14:section>
        <p14:section name="End" id="{6AD40C63-54A4-40FF-A8F7-8DA63657956D}">
          <p14:sldIdLst>
            <p14:sldId id="707"/>
            <p14:sldId id="696"/>
            <p14:sldId id="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6">
          <p15:clr>
            <a:srgbClr val="A4A3A4"/>
          </p15:clr>
        </p15:guide>
        <p15:guide id="2" pos="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linvex, Alicia Marie" initials="KAM" lastIdx="37" clrIdx="0"/>
  <p:cmAuthor id="1" name="Anshu Dubey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6B8"/>
    <a:srgbClr val="A485B8"/>
    <a:srgbClr val="B392C8"/>
    <a:srgbClr val="D3BDEA"/>
    <a:srgbClr val="D3DEEA"/>
    <a:srgbClr val="FFC150"/>
    <a:srgbClr val="008000"/>
    <a:srgbClr val="BE9AD7"/>
    <a:srgbClr val="8668AC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9315" autoAdjust="0"/>
  </p:normalViewPr>
  <p:slideViewPr>
    <p:cSldViewPr snapToGrid="0">
      <p:cViewPr varScale="1">
        <p:scale>
          <a:sx n="88" d="100"/>
          <a:sy n="88" d="100"/>
        </p:scale>
        <p:origin x="1084" y="56"/>
      </p:cViewPr>
      <p:guideLst>
        <p:guide orient="horz" pos="1946"/>
        <p:guide pos="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-12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C946-B80F-884C-8C95-EF4527D680BD}" type="datetime1">
              <a:rPr lang="en-US" sz="1000" smtClean="0"/>
              <a:t>2/27/2017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7470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Responding to the Software Crisis in DOE Scientific Computing, DOE Germantown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6965" y="8685213"/>
            <a:ext cx="12994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A1AB-0483-1C49-BD1A-7C5948AA2BED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5954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347E-8AC7-8349-A492-2F0CAD68E684}" type="datetime1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6EF7F-2180-5947-8246-D3E867E2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49754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/>
                <a:cs typeface="Calibri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/>
          <a:ea typeface="+mn-ea"/>
          <a:cs typeface="Calibri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/>
          <a:ea typeface="+mn-ea"/>
          <a:cs typeface="Calibri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/>
          <a:ea typeface="+mn-ea"/>
          <a:cs typeface="Calibri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siam-cse17-mt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github.com/trilinos/Trilinos/wiki/Productivity---Initiative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647700"/>
            <a:ext cx="6830359" cy="2679700"/>
          </a:xfrm>
        </p:spPr>
        <p:txBody>
          <a:bodyPr>
            <a:noAutofit/>
          </a:bodyPr>
          <a:lstStyle/>
          <a:p>
            <a:r>
              <a:rPr lang="en-US" sz="5400" cap="none" dirty="0"/>
              <a:t>Better (Small) Scientific Software Teams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A. </a:t>
            </a:r>
            <a:r>
              <a:rPr lang="en-US" dirty="0" err="1"/>
              <a:t>Heroux</a:t>
            </a:r>
            <a:r>
              <a:rPr lang="en-US" dirty="0"/>
              <a:t>, Sandia National Laboratories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3500" y="3797300"/>
            <a:ext cx="24558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SIAM CSE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Atlanta, GA</a:t>
            </a:r>
          </a:p>
          <a:p>
            <a:r>
              <a:rPr lang="en-US" sz="2400" dirty="0">
                <a:solidFill>
                  <a:schemeClr val="tx2"/>
                </a:solidFill>
              </a:rPr>
              <a:t>February 28, 2017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5496817"/>
            <a:ext cx="7456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Tutorial slides available at: 	</a:t>
            </a:r>
            <a:r>
              <a:rPr lang="en-US" sz="2400" i="1" dirty="0">
                <a:solidFill>
                  <a:schemeClr val="tx2"/>
                </a:solidFill>
                <a:hlinkClick r:id="rId2"/>
              </a:rPr>
              <a:t>http://bit.ly/siam-cse17-mt3</a:t>
            </a:r>
            <a:endParaRPr lang="en-US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2" descr="https://licensebuttons.net/l/by/4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1" y="624529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2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team </a:t>
            </a:r>
            <a:r>
              <a:rPr lang="en-US" dirty="0"/>
              <a:t>c</a:t>
            </a:r>
            <a:r>
              <a:rPr lang="en-US" b="0" dirty="0"/>
              <a:t>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93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0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51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Managing issues: </a:t>
            </a:r>
            <a:br>
              <a:rPr lang="en-US" b="0" dirty="0"/>
            </a:br>
            <a:r>
              <a:rPr lang="en-US" b="0" dirty="0"/>
              <a:t>Fundamental software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9248" y="897906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b="0" smtClean="0"/>
              <a:pPr eaLnBrk="1" latinLnBrk="0" hangingPunct="1"/>
              <a:t>11</a:t>
            </a:fld>
            <a:endParaRPr kumimoji="0" lang="en-US" b="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9287" y="1888506"/>
            <a:ext cx="8166375" cy="5257800"/>
          </a:xfrm>
        </p:spPr>
        <p:txBody>
          <a:bodyPr>
            <a:noAutofit/>
          </a:bodyPr>
          <a:lstStyle/>
          <a:p>
            <a:r>
              <a:rPr lang="en-US" b="0" dirty="0"/>
              <a:t>Issue: Bug report, feature request</a:t>
            </a:r>
          </a:p>
          <a:p>
            <a:r>
              <a:rPr lang="en-US" b="0" dirty="0"/>
              <a:t>Approaches:</a:t>
            </a:r>
          </a:p>
          <a:p>
            <a:pPr lvl="1"/>
            <a:r>
              <a:rPr lang="en-US" sz="2000" b="0" dirty="0"/>
              <a:t>Short-term memory, office notepad</a:t>
            </a:r>
          </a:p>
          <a:p>
            <a:pPr lvl="1"/>
            <a:r>
              <a:rPr lang="en-US" sz="2000" b="0" dirty="0" err="1"/>
              <a:t>ToDo.txt</a:t>
            </a:r>
            <a:r>
              <a:rPr lang="en-US" sz="2000" b="0" dirty="0"/>
              <a:t> on computer desktop (1 person)</a:t>
            </a:r>
          </a:p>
          <a:p>
            <a:pPr lvl="1"/>
            <a:r>
              <a:rPr lang="en-US" sz="2000" b="0" dirty="0" err="1"/>
              <a:t>Issues.txt</a:t>
            </a:r>
            <a:r>
              <a:rPr lang="en-US" sz="2000" b="0" dirty="0"/>
              <a:t> in repository root (small co-located team)</a:t>
            </a:r>
          </a:p>
          <a:p>
            <a:pPr lvl="1"/>
            <a:r>
              <a:rPr lang="en-US" sz="2000" b="0" dirty="0"/>
              <a:t>…</a:t>
            </a:r>
          </a:p>
          <a:p>
            <a:pPr lvl="1"/>
            <a:r>
              <a:rPr lang="en-US" sz="2000" b="0" dirty="0"/>
              <a:t>Web-based tool + </a:t>
            </a:r>
            <a:r>
              <a:rPr lang="en-US" sz="2000" b="0" dirty="0" err="1"/>
              <a:t>Kanban</a:t>
            </a:r>
            <a:r>
              <a:rPr lang="en-US" sz="2000" b="0" dirty="0"/>
              <a:t> (distributed, larger team)</a:t>
            </a:r>
          </a:p>
          <a:p>
            <a:pPr lvl="1"/>
            <a:r>
              <a:rPr lang="en-US" sz="2000" b="0" dirty="0"/>
              <a:t>Web-based tool + Scrum (full-time </a:t>
            </a:r>
            <a:r>
              <a:rPr lang="en-US" sz="2000" b="0" dirty="0" err="1"/>
              <a:t>dev</a:t>
            </a:r>
            <a:r>
              <a:rPr lang="en-US" sz="2000" b="0" dirty="0"/>
              <a:t> team)</a:t>
            </a:r>
            <a:endParaRPr lang="en-US" sz="2400" b="0" dirty="0"/>
          </a:p>
          <a:p>
            <a:r>
              <a:rPr lang="en-US" sz="2800" b="0" dirty="0"/>
              <a:t>IDEAS project: </a:t>
            </a:r>
          </a:p>
          <a:p>
            <a:pPr lvl="1"/>
            <a:r>
              <a:rPr lang="en-US" sz="2000" b="0" dirty="0" err="1"/>
              <a:t>Jira</a:t>
            </a:r>
            <a:r>
              <a:rPr lang="en-US" sz="2000" b="0" dirty="0"/>
              <a:t> Agile + Confluence: Turnkey web platform (ACME too)</a:t>
            </a:r>
          </a:p>
          <a:p>
            <a:pPr lvl="1"/>
            <a:r>
              <a:rPr lang="en-US" sz="2000" b="0" dirty="0" err="1"/>
              <a:t>Kanban</a:t>
            </a:r>
            <a:r>
              <a:rPr lang="en-US" sz="2000" b="0" dirty="0"/>
              <a:t>: Simplest of widely known Agile SW </a:t>
            </a:r>
            <a:r>
              <a:rPr lang="en-US" sz="2000" b="0" dirty="0" err="1"/>
              <a:t>dev</a:t>
            </a:r>
            <a:r>
              <a:rPr lang="en-US" sz="2000" b="0" dirty="0"/>
              <a:t> processes</a:t>
            </a:r>
          </a:p>
        </p:txBody>
      </p:sp>
      <p:sp>
        <p:nvSpPr>
          <p:cNvPr id="5" name="Up-Down Arrow 4"/>
          <p:cNvSpPr/>
          <p:nvPr/>
        </p:nvSpPr>
        <p:spPr>
          <a:xfrm>
            <a:off x="7008558" y="2317080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7398494" y="2116563"/>
            <a:ext cx="1404752" cy="634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1497" y="4407825"/>
            <a:ext cx="1404551" cy="634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948" y="1345510"/>
            <a:ext cx="36199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9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b="0" smtClean="0"/>
              <a:pPr eaLnBrk="1" latinLnBrk="0" hangingPunct="1"/>
              <a:t>12</a:t>
            </a:fld>
            <a:endParaRPr kumimoji="0" lang="en-US" b="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9427" y="1657409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</a:t>
            </a:r>
            <a:br>
              <a:rPr lang="en-US" b="0" dirty="0"/>
            </a:br>
            <a:r>
              <a:rPr lang="en-US" b="0" dirty="0"/>
              <a:t>based approach.  Deadlines are dealt with in a </a:t>
            </a:r>
            <a:br>
              <a:rPr lang="en-US" b="0" dirty="0"/>
            </a:br>
            <a:r>
              <a:rPr lang="en-US" b="0" dirty="0"/>
              <a:t>different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7657398" y="4062381"/>
            <a:ext cx="1266374" cy="954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6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Basic </a:t>
            </a:r>
            <a:r>
              <a:rPr lang="en-US" b="0" dirty="0" err="1"/>
              <a:t>kanban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59126"/>
              </p:ext>
            </p:extLst>
          </p:nvPr>
        </p:nvGraphicFramePr>
        <p:xfrm>
          <a:off x="73089" y="1658050"/>
          <a:ext cx="87671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Trim</a:t>
                      </a:r>
                      <a:r>
                        <a:rPr lang="en-US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Source for other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Typically comes from backlog.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Task you are working on </a:t>
                      </a:r>
                      <a:r>
                        <a:rPr lang="en-US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dirty="0"/>
                        <a:t>The</a:t>
                      </a:r>
                      <a:r>
                        <a:rPr lang="en-US" b="1" i="0" baseline="0" dirty="0"/>
                        <a:t> only </a:t>
                      </a:r>
                      <a:r>
                        <a:rPr lang="en-US" b="1" i="0" baseline="0" dirty="0" err="1"/>
                        <a:t>k</a:t>
                      </a:r>
                      <a:r>
                        <a:rPr lang="en-US" b="1" i="0" dirty="0" err="1"/>
                        <a:t>anban</a:t>
                      </a:r>
                      <a:r>
                        <a:rPr lang="en-US" b="1" i="0" dirty="0"/>
                        <a:t> rule: Can have only so many “I</a:t>
                      </a:r>
                      <a:r>
                        <a:rPr lang="en-US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i="0" baseline="0" dirty="0"/>
                        <a:t>Key: Work is </a:t>
                      </a:r>
                      <a:r>
                        <a:rPr lang="en-US" b="1" i="1" baseline="0" dirty="0"/>
                        <a:t>pulled</a:t>
                      </a:r>
                      <a:r>
                        <a:rPr lang="en-US" b="1" i="0" baseline="0" dirty="0"/>
                        <a:t>. You are in charge!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Record of your life</a:t>
                      </a:r>
                      <a:r>
                        <a:rPr lang="en-US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Rate of completion is your “velocity”.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228600" y="4906181"/>
            <a:ext cx="8915400" cy="16980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7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Personal </a:t>
            </a:r>
            <a:r>
              <a:rPr lang="en-US" b="0" dirty="0" err="1"/>
              <a:t>kanban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35494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b="0" dirty="0" err="1"/>
              <a:t>kanban</a:t>
            </a:r>
            <a:r>
              <a:rPr lang="en-US" b="0" dirty="0"/>
              <a:t>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b="0" dirty="0" err="1"/>
              <a:t>kanban</a:t>
            </a:r>
            <a:r>
              <a:rPr lang="en-US" b="0" dirty="0"/>
              <a:t>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b="0" dirty="0" err="1"/>
              <a:t>kanban</a:t>
            </a:r>
            <a:r>
              <a:rPr lang="en-US" b="0" dirty="0"/>
              <a:t>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46" y="3488580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5952" y="611264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7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Wall, whiteboard, blackboard: Basic approach.</a:t>
            </a:r>
          </a:p>
          <a:p>
            <a:r>
              <a:rPr lang="en-US" b="0" dirty="0"/>
              <a:t>Software, cloud-based:</a:t>
            </a:r>
          </a:p>
          <a:p>
            <a:pPr lvl="1"/>
            <a:r>
              <a:rPr lang="en-US" b="0" dirty="0"/>
              <a:t>Trello, JIRA, GitHub Issues.</a:t>
            </a:r>
          </a:p>
          <a:p>
            <a:pPr lvl="1"/>
            <a:r>
              <a:rPr lang="en-US" b="0" dirty="0"/>
              <a:t>Many more.</a:t>
            </a:r>
          </a:p>
          <a:p>
            <a:r>
              <a:rPr lang="en-US" b="0" dirty="0"/>
              <a:t>I use Trello (browser, iPhone, iPad).</a:t>
            </a:r>
          </a:p>
          <a:p>
            <a:pPr lvl="1"/>
            <a:r>
              <a:rPr lang="en-US" b="0" dirty="0"/>
              <a:t>Can add, view, update, anytime, anywhere.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Personal question.</a:t>
            </a:r>
          </a:p>
          <a:p>
            <a:r>
              <a:rPr lang="en-US" b="0" dirty="0"/>
              <a:t>Approach: Start with 2 or 3.  See how it goes.</a:t>
            </a:r>
          </a:p>
          <a:p>
            <a:r>
              <a:rPr lang="en-US" b="0" dirty="0"/>
              <a:t>Use a freeway traffic analogy:</a:t>
            </a:r>
          </a:p>
          <a:p>
            <a:pPr lvl="1"/>
            <a:r>
              <a:rPr lang="en-US" b="0" dirty="0"/>
              <a:t>Does traffic flow best when fully packed?  No.</a:t>
            </a:r>
          </a:p>
          <a:p>
            <a:pPr lvl="1"/>
            <a:r>
              <a:rPr lang="en-US" b="0" dirty="0"/>
              <a:t>Same thing with your effectiveness.</a:t>
            </a:r>
          </a:p>
          <a:p>
            <a:r>
              <a:rPr lang="en-US" b="0" dirty="0"/>
              <a:t>Spend time consulting board regularly.</a:t>
            </a:r>
          </a:p>
          <a:p>
            <a:pPr lvl="1"/>
            <a:r>
              <a:rPr lang="en-US" b="0" dirty="0"/>
              <a:t>Brings focus.</a:t>
            </a:r>
          </a:p>
          <a:p>
            <a:pPr lvl="1"/>
            <a:r>
              <a:rPr lang="en-US" b="0" dirty="0"/>
              <a:t>Enables reflection, retrospection.</a:t>
            </a:r>
          </a:p>
          <a:p>
            <a:r>
              <a:rPr lang="en-US" b="0" dirty="0"/>
              <a:t>Use slack time effectively.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3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3526"/>
            <a:ext cx="7772400" cy="4472473"/>
          </a:xfrm>
        </p:spPr>
        <p:txBody>
          <a:bodyPr/>
          <a:lstStyle/>
          <a:p>
            <a:r>
              <a:rPr lang="en-US" b="0" dirty="0"/>
              <a:t>Junior community members: </a:t>
            </a:r>
          </a:p>
          <a:p>
            <a:pPr lvl="1"/>
            <a:r>
              <a:rPr lang="en-US" b="0" dirty="0"/>
              <a:t>Less control over task.</a:t>
            </a:r>
          </a:p>
          <a:p>
            <a:pPr lvl="1"/>
            <a:r>
              <a:rPr lang="en-US" b="0" dirty="0"/>
              <a:t>Given by supervisor.</a:t>
            </a:r>
          </a:p>
          <a:p>
            <a:r>
              <a:rPr lang="en-US" b="0" dirty="0"/>
              <a:t>In Progress column: Protects you.</a:t>
            </a:r>
          </a:p>
          <a:p>
            <a:pPr lvl="1"/>
            <a:r>
              <a:rPr lang="en-US" b="0" dirty="0"/>
              <a:t>If asked to take on another task, respond:</a:t>
            </a:r>
          </a:p>
          <a:p>
            <a:pPr lvl="2"/>
            <a:r>
              <a:rPr lang="en-US" b="0" dirty="0"/>
              <a:t>Is this important enough to become less efficient?</a:t>
            </a:r>
          </a:p>
          <a:p>
            <a:pPr lvl="2"/>
            <a:r>
              <a:rPr lang="en-US" b="0" dirty="0"/>
              <a:t>Sometimes it 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9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Atlanta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Four tasks:</a:t>
            </a:r>
          </a:p>
          <a:p>
            <a:pPr lvl="1"/>
            <a:r>
              <a:rPr lang="en-US" dirty="0"/>
              <a:t>Define requirements.</a:t>
            </a:r>
          </a:p>
          <a:p>
            <a:pPr lvl="1"/>
            <a:r>
              <a:rPr lang="en-US" dirty="0"/>
              <a:t>Develop design document.</a:t>
            </a:r>
          </a:p>
          <a:p>
            <a:pPr lvl="1"/>
            <a:r>
              <a:rPr lang="en-US" dirty="0"/>
              <a:t>Write test driver.</a:t>
            </a:r>
          </a:p>
          <a:p>
            <a:pPr lvl="1"/>
            <a:r>
              <a:rPr lang="en-US" dirty="0"/>
              <a:t>Write source code to make test pass.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You will have many tasks in a real project.</a:t>
            </a:r>
          </a:p>
          <a:p>
            <a:pPr lvl="1"/>
            <a:r>
              <a:rPr lang="en-US" dirty="0"/>
              <a:t>Tasks are called issues in GitHub.</a:t>
            </a:r>
          </a:p>
          <a:p>
            <a:pPr lvl="1"/>
            <a:r>
              <a:rPr lang="en-US" dirty="0"/>
              <a:t>Good reference: The Agile Samurai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Hands on </a:t>
            </a:r>
            <a:r>
              <a:rPr lang="en-US" dirty="0"/>
              <a:t>i</a:t>
            </a:r>
            <a:r>
              <a:rPr lang="en-US" b="0" dirty="0"/>
              <a:t>ssue tracking: Go to </a:t>
            </a:r>
            <a:r>
              <a:rPr lang="en-US" b="0" dirty="0" err="1"/>
              <a:t>Github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35" y="1600200"/>
            <a:ext cx="8532413" cy="4764346"/>
          </a:xfrm>
        </p:spPr>
        <p:txBody>
          <a:bodyPr>
            <a:normAutofit/>
          </a:bodyPr>
          <a:lstStyle/>
          <a:p>
            <a:r>
              <a:rPr lang="en-US" b="0" dirty="0"/>
              <a:t>Goal:  Learn how to set up communication in GitHub:</a:t>
            </a:r>
          </a:p>
          <a:p>
            <a:pPr lvl="1"/>
            <a:r>
              <a:rPr lang="en-US" dirty="0"/>
              <a:t>Pre-steps: Set up a repository, communication paths.</a:t>
            </a:r>
          </a:p>
          <a:p>
            <a:pPr lvl="1"/>
            <a:r>
              <a:rPr lang="en-US" b="0" dirty="0"/>
              <a:t>Create:</a:t>
            </a:r>
          </a:p>
          <a:p>
            <a:pPr lvl="2"/>
            <a:r>
              <a:rPr lang="en-US" b="0" dirty="0"/>
              <a:t>Issues – Any task you want to accomplish.</a:t>
            </a:r>
          </a:p>
          <a:p>
            <a:pPr lvl="2"/>
            <a:r>
              <a:rPr lang="en-US" b="0" dirty="0"/>
              <a:t>Labels – Categories for grouping issues by type.</a:t>
            </a:r>
          </a:p>
          <a:p>
            <a:pPr lvl="2"/>
            <a:r>
              <a:rPr lang="en-US" b="0" dirty="0"/>
              <a:t>Milestones – Groups of issues for tracking progress.</a:t>
            </a:r>
          </a:p>
          <a:p>
            <a:pPr lvl="2"/>
            <a:r>
              <a:rPr lang="en-US" b="0" dirty="0"/>
              <a:t>Projects – Kanban board for tracking progress.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</p:spPr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2016-8466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0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Hands on </a:t>
            </a:r>
            <a:r>
              <a:rPr lang="en-US" dirty="0"/>
              <a:t>i</a:t>
            </a:r>
            <a:r>
              <a:rPr lang="en-US" b="0" dirty="0"/>
              <a:t>ssue tracking: Go to </a:t>
            </a:r>
            <a:r>
              <a:rPr lang="en-US" b="0" dirty="0" err="1"/>
              <a:t>Github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35" y="1600200"/>
            <a:ext cx="8532413" cy="476434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b="0" dirty="0"/>
              <a:t>Create new (public) repository called </a:t>
            </a:r>
            <a:r>
              <a:rPr lang="en-US" b="0" dirty="0" err="1"/>
              <a:t>atlanta</a:t>
            </a:r>
            <a:r>
              <a:rPr lang="en-US" b="0" dirty="0"/>
              <a:t>.</a:t>
            </a:r>
          </a:p>
          <a:p>
            <a:r>
              <a:rPr lang="en-US" dirty="0"/>
              <a:t>Add collaborators (pick your neighbor).</a:t>
            </a:r>
          </a:p>
          <a:p>
            <a:pPr lvl="1"/>
            <a:r>
              <a:rPr lang="en-US" dirty="0"/>
              <a:t>Settings -&gt; Collaborators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Github</a:t>
            </a:r>
            <a:r>
              <a:rPr lang="en-US" dirty="0"/>
              <a:t> ID (not email address).</a:t>
            </a:r>
          </a:p>
          <a:p>
            <a:r>
              <a:rPr lang="en-US" b="0" dirty="0"/>
              <a:t>Set up a Google Groups email address.</a:t>
            </a:r>
          </a:p>
          <a:p>
            <a:pPr lvl="1"/>
            <a:r>
              <a:rPr lang="en-US" dirty="0" err="1"/>
              <a:t>groups.google.com</a:t>
            </a:r>
            <a:endParaRPr lang="en-US" dirty="0"/>
          </a:p>
          <a:p>
            <a:pPr lvl="1"/>
            <a:r>
              <a:rPr lang="en-US" b="0" dirty="0"/>
              <a:t>Email address: </a:t>
            </a:r>
            <a:r>
              <a:rPr lang="en-US" b="0" dirty="0" err="1"/>
              <a:t>project-name@googlegroups.com</a:t>
            </a:r>
            <a:endParaRPr lang="en-US" b="0" dirty="0"/>
          </a:p>
          <a:p>
            <a:r>
              <a:rPr lang="en-US" dirty="0"/>
              <a:t>Add email notification:</a:t>
            </a:r>
          </a:p>
          <a:p>
            <a:pPr lvl="1"/>
            <a:r>
              <a:rPr lang="en-US" b="0" dirty="0"/>
              <a:t>Settings -&gt; Integrations &amp; Services -&gt; Add service -&gt; Email</a:t>
            </a:r>
          </a:p>
          <a:p>
            <a:pPr lvl="1"/>
            <a:r>
              <a:rPr lang="en-US" dirty="0"/>
              <a:t>Type in address, no Secret needed, uncheck ”Send from author”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1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Adopt new approach: How to decide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9225"/>
            <a:ext cx="8686800" cy="682625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(Personal) Productivity++ Initiative</a:t>
            </a:r>
            <a:br>
              <a:rPr lang="en-US" sz="3600" b="0" dirty="0"/>
            </a:br>
            <a:r>
              <a:rPr lang="en-US" sz="2400" b="0" dirty="0"/>
              <a:t>Ask: </a:t>
            </a:r>
            <a:r>
              <a:rPr lang="en-US" sz="2400" b="0" i="1" dirty="0"/>
              <a:t>Is My Work _______ ?</a:t>
            </a:r>
            <a:endParaRPr 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908040"/>
            <a:ext cx="83659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defTabSz="409575" eaLnBrk="1">
              <a:spcBef>
                <a:spcPct val="0"/>
              </a:spcBef>
              <a:buSzTx/>
            </a:pPr>
            <a:r>
              <a:rPr lang="en-US" sz="2400" b="0" dirty="0">
                <a:solidFill>
                  <a:srgbClr val="000000"/>
                </a:solidFill>
                <a:latin typeface="Arial"/>
                <a:sym typeface="Helvetica Light" charset="0"/>
                <a:hlinkClick r:id="rId2"/>
              </a:rPr>
              <a:t>https://github.com/trilinos/Trilinos/wiki/Productivity---Initiative</a:t>
            </a:r>
            <a:r>
              <a:rPr lang="en-US" sz="2400" b="0" dirty="0">
                <a:solidFill>
                  <a:srgbClr val="000000"/>
                </a:solidFill>
                <a:latin typeface="Arial"/>
                <a:sym typeface="Helvetica Light" charset="0"/>
              </a:rPr>
              <a:t> </a:t>
            </a:r>
          </a:p>
        </p:txBody>
      </p:sp>
      <p:pic>
        <p:nvPicPr>
          <p:cNvPr id="3" name="Picture 2" descr="PPPMagnet1.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270000"/>
            <a:ext cx="786765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</p:spPr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086853" cy="4769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The Agile Samurai: How Agile Masters Deliver Great Software (Pragmatic Programmers), </a:t>
            </a:r>
            <a:r>
              <a:rPr lang="en-US" sz="1800" dirty="0"/>
              <a:t>Jonathan </a:t>
            </a:r>
            <a:r>
              <a:rPr lang="en-US" sz="1800" dirty="0" err="1"/>
              <a:t>Rasmusson</a:t>
            </a:r>
            <a:r>
              <a:rPr lang="en-US" sz="1800" dirty="0"/>
              <a:t>.  Excellent, readable book on Agile methodologies.  https://</a:t>
            </a:r>
            <a:r>
              <a:rPr lang="en-US" sz="1800" dirty="0" err="1"/>
              <a:t>www.amazon.com</a:t>
            </a:r>
            <a:r>
              <a:rPr lang="en-US" sz="1800" dirty="0"/>
              <a:t>/Agile-Samurai-Software-Pragmatic-Programmers/</a:t>
            </a:r>
            <a:r>
              <a:rPr lang="en-US" sz="1800" dirty="0" err="1"/>
              <a:t>dp</a:t>
            </a:r>
            <a:r>
              <a:rPr lang="en-US" sz="1800" dirty="0"/>
              <a:t>/1934356581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Excellent testing advice.  His description of Structure Basis Testing is good, and it is a simple concept: Write one test for each logic path through your code.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903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9" y="1698625"/>
            <a:ext cx="8086852" cy="4778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Part I:  9:10-10:50 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[10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Background, introductions, objectives, setup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[15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Why effective software practices are essential for CSE projects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[25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Software licensing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[50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Effective models, tools, processes, and practices for small teams, including agile workflow management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Interactive exercises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Part II:  1:30-3:10 pm</a:t>
            </a:r>
          </a:p>
          <a:p>
            <a:r>
              <a:rPr lang="en-US" dirty="0">
                <a:solidFill>
                  <a:srgbClr val="558BB8"/>
                </a:solidFill>
              </a:rPr>
              <a:t>[25 min] </a:t>
            </a:r>
            <a:r>
              <a:rPr lang="en-US" b="1" dirty="0"/>
              <a:t>Reproducibility</a:t>
            </a:r>
          </a:p>
          <a:p>
            <a:r>
              <a:rPr lang="en-US" dirty="0">
                <a:solidFill>
                  <a:srgbClr val="558BB8"/>
                </a:solidFill>
              </a:rPr>
              <a:t>[75 min] </a:t>
            </a:r>
            <a:r>
              <a:rPr lang="en-US" b="1" dirty="0"/>
              <a:t>Scientific software testing</a:t>
            </a:r>
          </a:p>
          <a:p>
            <a:pPr lvl="1"/>
            <a:r>
              <a:rPr lang="en-US" dirty="0"/>
              <a:t>Automated testing and continuous integration</a:t>
            </a:r>
          </a:p>
          <a:p>
            <a:pPr lvl="1"/>
            <a:r>
              <a:rPr lang="en-US" dirty="0"/>
              <a:t>Interactive exercises for code coverage</a:t>
            </a:r>
          </a:p>
          <a:p>
            <a:pPr lvl="2"/>
            <a:r>
              <a:rPr lang="en-US" dirty="0"/>
              <a:t>Access to Linux environment with </a:t>
            </a:r>
            <a:r>
              <a:rPr lang="en-US" dirty="0" err="1"/>
              <a:t>Git</a:t>
            </a:r>
            <a:r>
              <a:rPr lang="en-US" dirty="0"/>
              <a:t> and GNU compiler suite</a:t>
            </a:r>
          </a:p>
          <a:p>
            <a:endParaRPr lang="en-US" dirty="0"/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0" y="1009844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24286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  <a:p>
            <a:r>
              <a:rPr lang="en-US" dirty="0"/>
              <a:t>Hands on: Issue tracking via Kanban in GitHub.</a:t>
            </a:r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0" y="1009844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– Output per unit input.</a:t>
            </a:r>
          </a:p>
          <a:p>
            <a:r>
              <a:rPr lang="en-US" dirty="0"/>
              <a:t>Sustainability – The future cost of usability.</a:t>
            </a:r>
          </a:p>
          <a:p>
            <a:r>
              <a:rPr lang="en-US" dirty="0"/>
              <a:t>Goals for today: </a:t>
            </a:r>
          </a:p>
          <a:p>
            <a:pPr lvl="1"/>
            <a:r>
              <a:rPr lang="en-US" dirty="0"/>
              <a:t>Learn how to improve</a:t>
            </a:r>
          </a:p>
          <a:p>
            <a:pPr lvl="2"/>
            <a:r>
              <a:rPr lang="en-US" dirty="0"/>
              <a:t>Developer productivity.</a:t>
            </a:r>
          </a:p>
          <a:p>
            <a:pPr lvl="2"/>
            <a:r>
              <a:rPr lang="en-US" dirty="0"/>
              <a:t>Software sustainability.</a:t>
            </a:r>
          </a:p>
          <a:p>
            <a:pPr lvl="1"/>
            <a:r>
              <a:rPr lang="en-US" dirty="0"/>
              <a:t>For the purposes of better scientific productivity,</a:t>
            </a:r>
          </a:p>
          <a:p>
            <a:pPr lvl="1"/>
            <a:r>
              <a:rPr lang="en-US" dirty="0"/>
              <a:t>Using tools, processes and practices.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66763" y="6477000"/>
            <a:ext cx="3045170" cy="2184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Tradeoffs: Better, faster, cheaper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618438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“Better, faster, cheaper: Pick two of the three.”</a:t>
            </a:r>
          </a:p>
          <a:p>
            <a:pPr lvl="1"/>
            <a:r>
              <a:rPr lang="en-US" dirty="0"/>
              <a:t>Scenario: (Today)</a:t>
            </a:r>
            <a:br>
              <a:rPr lang="en-US" dirty="0"/>
            </a:br>
            <a:r>
              <a:rPr lang="en-US" dirty="0"/>
              <a:t>You are behind in developing a sophisticated new model in your software that you want to use for results in an upcoming paper.</a:t>
            </a:r>
          </a:p>
          <a:p>
            <a:pPr lvl="1"/>
            <a:r>
              <a:rPr lang="en-US" dirty="0"/>
              <a:t>Which of these could be reasonable choices?</a:t>
            </a:r>
          </a:p>
          <a:p>
            <a:pPr lvl="2"/>
            <a:r>
              <a:rPr lang="en-US" dirty="0"/>
              <a:t>Develop a simpler model for the paper.</a:t>
            </a:r>
          </a:p>
          <a:p>
            <a:pPr lvl="2"/>
            <a:r>
              <a:rPr lang="en-US" dirty="0"/>
              <a:t>Set other work aside and spend more time on development.</a:t>
            </a:r>
          </a:p>
          <a:p>
            <a:pPr lvl="2"/>
            <a:r>
              <a:rPr lang="en-US" dirty="0"/>
              <a:t>Ask for an extension on the paper deadline.</a:t>
            </a:r>
          </a:p>
          <a:p>
            <a:pPr lvl="2"/>
            <a:r>
              <a:rPr lang="en-US" dirty="0"/>
              <a:t>Develop sophisticated model, but don’t test its correctness.</a:t>
            </a:r>
          </a:p>
          <a:p>
            <a:pPr lvl="2"/>
            <a:r>
              <a:rPr lang="en-US" dirty="0"/>
              <a:t>Develop sophisticated model, but don’t document it or check it in.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Improved developer productivity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618438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“Better, faster, cheaper: Pick all three.” – Near term.</a:t>
            </a:r>
          </a:p>
          <a:p>
            <a:pPr marL="365760" lvl="1" indent="0">
              <a:buNone/>
            </a:pPr>
            <a:r>
              <a:rPr lang="en-US" dirty="0"/>
              <a:t>Scenario: (6 months later) </a:t>
            </a:r>
            <a:br>
              <a:rPr lang="en-US" dirty="0"/>
            </a:br>
            <a:r>
              <a:rPr lang="en-US" dirty="0"/>
              <a:t>After investing in </a:t>
            </a:r>
            <a:r>
              <a:rPr lang="en-US" b="1" dirty="0"/>
              <a:t>developer productivity improvements</a:t>
            </a:r>
            <a:r>
              <a:rPr lang="en-US" dirty="0"/>
              <a:t>, you are on time in developing a sophisticated new model in your software that you want to use for results in an upcoming paper.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Invest in developer tools, processes, practices.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3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Improved software sustainability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618438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“Better, faster, cheaper: Pick all three.” – Long term.</a:t>
            </a:r>
          </a:p>
          <a:p>
            <a:pPr marL="365760" lvl="1" indent="0">
              <a:buNone/>
            </a:pPr>
            <a:r>
              <a:rPr lang="en-US" dirty="0"/>
              <a:t>Scenario: (3 years later) </a:t>
            </a:r>
            <a:br>
              <a:rPr lang="en-US" dirty="0"/>
            </a:br>
            <a:r>
              <a:rPr lang="en-US" dirty="0"/>
              <a:t>After investing in </a:t>
            </a:r>
            <a:r>
              <a:rPr lang="en-US" b="1" dirty="0"/>
              <a:t>software sustainability improvements</a:t>
            </a:r>
            <a:r>
              <a:rPr lang="en-US" dirty="0"/>
              <a:t>, you are on time in developing </a:t>
            </a:r>
            <a:r>
              <a:rPr lang="en-US" b="1" dirty="0"/>
              <a:t>several</a:t>
            </a:r>
            <a:r>
              <a:rPr lang="en-US" dirty="0"/>
              <a:t> sophisticated new models in your software that you want to use for results in upcoming papers.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Invest in testing, documentation, integration for long-term software usability.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</a:t>
            </a:r>
            <a:r>
              <a:rPr lang="en-US" dirty="0"/>
              <a:t>i</a:t>
            </a:r>
            <a:r>
              <a:rPr lang="en-US" b="0" dirty="0"/>
              <a:t>nteraction </a:t>
            </a:r>
            <a:r>
              <a:rPr lang="en-US" dirty="0"/>
              <a:t>m</a:t>
            </a:r>
            <a:r>
              <a:rPr lang="en-US" b="0" dirty="0"/>
              <a:t>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93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1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</a:t>
            </a:r>
            <a:r>
              <a:rPr lang="en-US" dirty="0"/>
              <a:t>c</a:t>
            </a:r>
            <a:r>
              <a:rPr lang="en-US" b="0" dirty="0"/>
              <a:t>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93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02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s-template-calibri-bold-slide-tit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ideas-template-calibri-bold-slide-title.potx</Template>
  <TotalTime>36069</TotalTime>
  <Words>1318</Words>
  <Application>Microsoft Office PowerPoint</Application>
  <PresentationFormat>On-screen Show (4:3)</PresentationFormat>
  <Paragraphs>254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Comic Sans MS</vt:lpstr>
      <vt:lpstr>Helvetica Light</vt:lpstr>
      <vt:lpstr>Wingdings</vt:lpstr>
      <vt:lpstr>Wingdings 2</vt:lpstr>
      <vt:lpstr>ideas-template-calibri-bold-slide-title</vt:lpstr>
      <vt:lpstr>Better (Small) Scientific Software Teams</vt:lpstr>
      <vt:lpstr>Acknowledgments</vt:lpstr>
      <vt:lpstr>Outline</vt:lpstr>
      <vt:lpstr>Objectives</vt:lpstr>
      <vt:lpstr>Tradeoffs: Better, faster, cheaper</vt:lpstr>
      <vt:lpstr>Improved developer productivity</vt:lpstr>
      <vt:lpstr>Improved software sustainability</vt:lpstr>
      <vt:lpstr>Small team interaction model</vt:lpstr>
      <vt:lpstr>Small team challenges</vt:lpstr>
      <vt:lpstr>Large team challenges</vt:lpstr>
      <vt:lpstr>Managing issues: 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Project: Atlanta</vt:lpstr>
      <vt:lpstr>Hands on issue tracking: Go to Github</vt:lpstr>
      <vt:lpstr>Hands on issue tracking: Go to Github</vt:lpstr>
      <vt:lpstr>Adopt new approach: How to decide</vt:lpstr>
      <vt:lpstr>(Personal) Productivity++ Initiative Ask: Is My Work _______ ?</vt:lpstr>
      <vt:lpstr>Other resources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Software Productivity for Computational science</dc:title>
  <dc:creator>HJ</dc:creator>
  <cp:lastModifiedBy>David Bernholdt</cp:lastModifiedBy>
  <cp:revision>1256</cp:revision>
  <cp:lastPrinted>2017-02-27T23:29:06Z</cp:lastPrinted>
  <dcterms:created xsi:type="dcterms:W3CDTF">2013-08-15T16:57:53Z</dcterms:created>
  <dcterms:modified xsi:type="dcterms:W3CDTF">2017-02-27T23:31:07Z</dcterms:modified>
</cp:coreProperties>
</file>