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340" r:id="rId2"/>
    <p:sldId id="606" r:id="rId3"/>
    <p:sldId id="699" r:id="rId4"/>
    <p:sldId id="700" r:id="rId5"/>
    <p:sldId id="701" r:id="rId6"/>
    <p:sldId id="702" r:id="rId7"/>
    <p:sldId id="703" r:id="rId8"/>
    <p:sldId id="704" r:id="rId9"/>
    <p:sldId id="705" r:id="rId10"/>
    <p:sldId id="698" r:id="rId11"/>
    <p:sldId id="707" r:id="rId12"/>
    <p:sldId id="708" r:id="rId13"/>
    <p:sldId id="709" r:id="rId14"/>
    <p:sldId id="710" r:id="rId15"/>
    <p:sldId id="706" r:id="rId16"/>
    <p:sldId id="695" r:id="rId17"/>
    <p:sldId id="69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3CA8383-510F-458A-BE4C-52CF1C5D427E}">
          <p14:sldIdLst>
            <p14:sldId id="340"/>
            <p14:sldId id="606"/>
            <p14:sldId id="699"/>
            <p14:sldId id="700"/>
            <p14:sldId id="701"/>
            <p14:sldId id="702"/>
            <p14:sldId id="703"/>
            <p14:sldId id="704"/>
            <p14:sldId id="705"/>
            <p14:sldId id="698"/>
            <p14:sldId id="707"/>
            <p14:sldId id="708"/>
            <p14:sldId id="709"/>
            <p14:sldId id="710"/>
            <p14:sldId id="706"/>
          </p14:sldIdLst>
        </p14:section>
        <p14:section name="Definitions" id="{1A3482C1-3A0B-4C51-B0C7-666E1B725616}">
          <p14:sldIdLst/>
        </p14:section>
        <p14:section name="Kanban Overview" id="{DCEE7AF3-7D86-5C4E-9319-5DBAAFCD7A29}">
          <p14:sldIdLst/>
        </p14:section>
        <p14:section name="End" id="{6AD40C63-54A4-40FF-A8F7-8DA63657956D}">
          <p14:sldIdLst>
            <p14:sldId id="695"/>
            <p14:sldId id="696"/>
          </p14:sldIdLst>
        </p14:section>
      </p14:sectionLst>
    </p:ext>
    <p:ext uri="{EFAFB233-063F-42B5-8137-9DF3F51BA10A}">
      <p15:sldGuideLst xmlns:p15="http://schemas.microsoft.com/office/powerpoint/2012/main">
        <p15:guide id="1" orient="horz" pos="1946">
          <p15:clr>
            <a:srgbClr val="A4A3A4"/>
          </p15:clr>
        </p15:guide>
        <p15:guide id="2" pos="81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invex, Alicia Marie" initials="KAM" lastIdx="37" clrIdx="0"/>
  <p:cmAuthor id="1" name="Anshu Dubey"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6B8"/>
    <a:srgbClr val="A485B8"/>
    <a:srgbClr val="B392C8"/>
    <a:srgbClr val="D3BDEA"/>
    <a:srgbClr val="D3DEEA"/>
    <a:srgbClr val="FFC150"/>
    <a:srgbClr val="008000"/>
    <a:srgbClr val="BE9AD7"/>
    <a:srgbClr val="8668AC"/>
    <a:srgbClr val="604A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20" autoAdjust="0"/>
    <p:restoredTop sz="89423" autoAdjust="0"/>
  </p:normalViewPr>
  <p:slideViewPr>
    <p:cSldViewPr snapToGrid="0">
      <p:cViewPr varScale="1">
        <p:scale>
          <a:sx n="91" d="100"/>
          <a:sy n="91" d="100"/>
        </p:scale>
        <p:origin x="1736" y="184"/>
      </p:cViewPr>
      <p:guideLst>
        <p:guide orient="horz" pos="1946"/>
        <p:guide pos="815"/>
      </p:guideLst>
    </p:cSldViewPr>
  </p:slideViewPr>
  <p:notesTextViewPr>
    <p:cViewPr>
      <p:scale>
        <a:sx n="100" d="100"/>
        <a:sy n="100" d="100"/>
      </p:scale>
      <p:origin x="0" y="0"/>
    </p:cViewPr>
  </p:notesTextViewPr>
  <p:sorterViewPr>
    <p:cViewPr>
      <p:scale>
        <a:sx n="118" d="100"/>
        <a:sy n="118" d="100"/>
      </p:scale>
      <p:origin x="0" y="-1210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9FC946-B80F-884C-8C95-EF4527D680BD}" type="datetime1">
              <a:rPr lang="en-US" sz="1000" smtClean="0"/>
              <a:t>2/27/17</a:t>
            </a:fld>
            <a:endParaRPr lang="en-US" sz="1000" dirty="0"/>
          </a:p>
        </p:txBody>
      </p:sp>
      <p:sp>
        <p:nvSpPr>
          <p:cNvPr id="4" name="Footer Placeholder 3"/>
          <p:cNvSpPr>
            <a:spLocks noGrp="1"/>
          </p:cNvSpPr>
          <p:nvPr>
            <p:ph type="ftr" sz="quarter" idx="2"/>
          </p:nvPr>
        </p:nvSpPr>
        <p:spPr>
          <a:xfrm>
            <a:off x="0" y="8685213"/>
            <a:ext cx="5274706" cy="457200"/>
          </a:xfrm>
          <a:prstGeom prst="rect">
            <a:avLst/>
          </a:prstGeom>
        </p:spPr>
        <p:txBody>
          <a:bodyPr vert="horz" lIns="91440" tIns="45720" rIns="91440" bIns="45720" rtlCol="0" anchor="b"/>
          <a:lstStyle>
            <a:lvl1pPr algn="l">
              <a:defRPr sz="1200"/>
            </a:lvl1pPr>
          </a:lstStyle>
          <a:p>
            <a:r>
              <a:rPr lang="en-US" sz="1000" dirty="0" smtClean="0"/>
              <a:t>Responding to the Software Crisis in DOE Scientific Computing, DOE Germantown</a:t>
            </a:r>
            <a:endParaRPr lang="en-US" sz="1000" dirty="0"/>
          </a:p>
        </p:txBody>
      </p:sp>
      <p:sp>
        <p:nvSpPr>
          <p:cNvPr id="5" name="Slide Number Placeholder 4"/>
          <p:cNvSpPr>
            <a:spLocks noGrp="1"/>
          </p:cNvSpPr>
          <p:nvPr>
            <p:ph type="sldNum" sz="quarter" idx="3"/>
          </p:nvPr>
        </p:nvSpPr>
        <p:spPr>
          <a:xfrm>
            <a:off x="5556965" y="8685213"/>
            <a:ext cx="1299448" cy="457200"/>
          </a:xfrm>
          <a:prstGeom prst="rect">
            <a:avLst/>
          </a:prstGeom>
        </p:spPr>
        <p:txBody>
          <a:bodyPr vert="horz" lIns="91440" tIns="45720" rIns="91440" bIns="45720" rtlCol="0" anchor="b"/>
          <a:lstStyle>
            <a:lvl1pPr algn="r">
              <a:defRPr sz="1200"/>
            </a:lvl1pPr>
          </a:lstStyle>
          <a:p>
            <a:fld id="{A481A1AB-0483-1C49-BD1A-7C5948AA2BED}" type="slidenum">
              <a:rPr lang="en-US" sz="1000" smtClean="0"/>
              <a:t>‹#›</a:t>
            </a:fld>
            <a:endParaRPr lang="en-US" sz="1000"/>
          </a:p>
        </p:txBody>
      </p:sp>
    </p:spTree>
    <p:extLst>
      <p:ext uri="{BB962C8B-B14F-4D97-AF65-F5344CB8AC3E}">
        <p14:creationId xmlns:p14="http://schemas.microsoft.com/office/powerpoint/2010/main" val="36595436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93347E-8AC7-8349-A492-2F0CAD68E684}" type="datetime1">
              <a:rPr lang="en-US" smtClean="0"/>
              <a:t>2/27/17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46EF7F-2180-5947-8246-D3E867E2B048}" type="slidenum">
              <a:rPr lang="en-US" smtClean="0"/>
              <a:t>‹#›</a:t>
            </a:fld>
            <a:endParaRPr lang="en-US"/>
          </a:p>
        </p:txBody>
      </p:sp>
    </p:spTree>
    <p:extLst>
      <p:ext uri="{BB962C8B-B14F-4D97-AF65-F5344CB8AC3E}">
        <p14:creationId xmlns:p14="http://schemas.microsoft.com/office/powerpoint/2010/main" val="6486120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Motivation for verification and testing</a:t>
            </a:r>
          </a:p>
          <a:p>
            <a:pPr lvl="1"/>
            <a:r>
              <a:rPr lang="en-US" dirty="0" smtClean="0"/>
              <a:t>Definitions </a:t>
            </a:r>
          </a:p>
          <a:p>
            <a:pPr lvl="1"/>
            <a:r>
              <a:rPr lang="en-US" dirty="0" smtClean="0"/>
              <a:t>Best practices</a:t>
            </a:r>
          </a:p>
          <a:p>
            <a:pPr lvl="1"/>
            <a:r>
              <a:rPr lang="en-US" dirty="0" smtClean="0"/>
              <a:t>Automated test harnesses</a:t>
            </a:r>
          </a:p>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2</a:t>
            </a:fld>
            <a:endParaRPr lang="en-US"/>
          </a:p>
        </p:txBody>
      </p:sp>
    </p:spTree>
    <p:extLst>
      <p:ext uri="{BB962C8B-B14F-4D97-AF65-F5344CB8AC3E}">
        <p14:creationId xmlns:p14="http://schemas.microsoft.com/office/powerpoint/2010/main" val="3444173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76200" y="6068699"/>
            <a:ext cx="2057400" cy="685800"/>
          </a:xfrm>
          <a:prstGeom prst="rect">
            <a:avLst/>
          </a:prstGeom>
        </p:spPr>
        <p:txBody>
          <a:bodyPr>
            <a:noAutofit/>
          </a:bodyPr>
          <a:lstStyle>
            <a:lvl1pPr algn="ctr">
              <a:defRPr sz="2000">
                <a:solidFill>
                  <a:srgbClr val="FFFFFF"/>
                </a:solidFill>
                <a:latin typeface="Calibri"/>
                <a:cs typeface="Calibri"/>
              </a:defRPr>
            </a:lvl1pPr>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p>
        </p:txBody>
      </p:sp>
      <p:sp>
        <p:nvSpPr>
          <p:cNvPr id="7" name="Footer Placeholder 4"/>
          <p:cNvSpPr>
            <a:spLocks noGrp="1"/>
          </p:cNvSpPr>
          <p:nvPr>
            <p:ph type="ftr" sz="quarter" idx="3"/>
          </p:nvPr>
        </p:nvSpPr>
        <p:spPr>
          <a:xfrm>
            <a:off x="3079448" y="6513222"/>
            <a:ext cx="3045170" cy="218473"/>
          </a:xfrm>
          <a:prstGeom prst="rect">
            <a:avLst/>
          </a:prstGeom>
        </p:spPr>
        <p:txBody>
          <a:bodyPr/>
          <a:lstStyle>
            <a:lvl1pPr>
              <a:defRPr sz="1400">
                <a:latin typeface="Calibri"/>
                <a:cs typeface="Calibri"/>
              </a:defRPr>
            </a:lvl1pPr>
          </a:lstStyle>
          <a:p>
            <a:r>
              <a:rPr lang="en-US" smtClean="0"/>
              <a:t>SIAM CSE, February 2017</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Calibri"/>
              <a:cs typeface="Calibri"/>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
        <p:nvSpPr>
          <p:cNvPr id="10" name="Footer Placeholder 4"/>
          <p:cNvSpPr>
            <a:spLocks noGrp="1"/>
          </p:cNvSpPr>
          <p:nvPr>
            <p:ph type="ftr" sz="quarter" idx="3"/>
          </p:nvPr>
        </p:nvSpPr>
        <p:spPr>
          <a:xfrm>
            <a:off x="3079448" y="6513222"/>
            <a:ext cx="3045170" cy="218473"/>
          </a:xfrm>
          <a:prstGeom prst="rect">
            <a:avLst/>
          </a:prstGeom>
        </p:spPr>
        <p:txBody>
          <a:bodyPr/>
          <a:lstStyle>
            <a:lvl1pPr>
              <a:defRPr sz="1400">
                <a:latin typeface="Calibri"/>
                <a:cs typeface="Calibri"/>
              </a:defRPr>
            </a:lvl1pPr>
          </a:lstStyle>
          <a:p>
            <a:r>
              <a:rPr lang="en-US" smtClean="0"/>
              <a:t>SIAM CSE, February 2017</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Footer Placeholder 4"/>
          <p:cNvSpPr>
            <a:spLocks noGrp="1"/>
          </p:cNvSpPr>
          <p:nvPr>
            <p:ph type="ftr" sz="quarter" idx="3"/>
          </p:nvPr>
        </p:nvSpPr>
        <p:spPr>
          <a:xfrm>
            <a:off x="3079448" y="6513222"/>
            <a:ext cx="3045170" cy="218473"/>
          </a:xfrm>
          <a:prstGeom prst="rect">
            <a:avLst/>
          </a:prstGeom>
        </p:spPr>
        <p:txBody>
          <a:bodyPr/>
          <a:lstStyle>
            <a:lvl1pPr>
              <a:defRPr sz="1400">
                <a:latin typeface="Calibri"/>
                <a:cs typeface="Calibri"/>
              </a:defRPr>
            </a:lvl1pPr>
          </a:lstStyle>
          <a:p>
            <a:r>
              <a:rPr lang="en-US" smtClean="0"/>
              <a:t>SIAM CSE, February 2017</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3079448" y="6513222"/>
            <a:ext cx="3045170" cy="218473"/>
          </a:xfrm>
          <a:prstGeom prst="rect">
            <a:avLst/>
          </a:prstGeom>
        </p:spPr>
        <p:txBody>
          <a:bodyPr/>
          <a:lstStyle>
            <a:lvl1pPr>
              <a:defRPr sz="1400">
                <a:latin typeface="Calibri"/>
                <a:cs typeface="Calibri"/>
              </a:defRPr>
            </a:lvl1pPr>
          </a:lstStyle>
          <a:p>
            <a:r>
              <a:rPr lang="en-US" smtClean="0"/>
              <a:t>SIAM CSE, February 2017</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8" name="Footer Placeholder 4"/>
          <p:cNvSpPr>
            <a:spLocks noGrp="1"/>
          </p:cNvSpPr>
          <p:nvPr>
            <p:ph type="ftr" sz="quarter" idx="3"/>
          </p:nvPr>
        </p:nvSpPr>
        <p:spPr>
          <a:xfrm>
            <a:off x="3079448" y="6513222"/>
            <a:ext cx="3045170" cy="218473"/>
          </a:xfrm>
          <a:prstGeom prst="rect">
            <a:avLst/>
          </a:prstGeom>
        </p:spPr>
        <p:txBody>
          <a:bodyPr/>
          <a:lstStyle>
            <a:lvl1pPr>
              <a:defRPr sz="1400">
                <a:latin typeface="Calibri"/>
                <a:cs typeface="Calibri"/>
              </a:defRPr>
            </a:lvl1pPr>
          </a:lstStyle>
          <a:p>
            <a:r>
              <a:rPr lang="en-US" smtClean="0"/>
              <a:t>SIAM CSE, February 2017</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0" name="Footer Placeholder 4"/>
          <p:cNvSpPr>
            <a:spLocks noGrp="1"/>
          </p:cNvSpPr>
          <p:nvPr>
            <p:ph type="ftr" sz="quarter" idx="17"/>
          </p:nvPr>
        </p:nvSpPr>
        <p:spPr>
          <a:xfrm>
            <a:off x="3079448" y="6513222"/>
            <a:ext cx="3045170" cy="218473"/>
          </a:xfrm>
          <a:prstGeom prst="rect">
            <a:avLst/>
          </a:prstGeom>
        </p:spPr>
        <p:txBody>
          <a:bodyPr/>
          <a:lstStyle>
            <a:lvl1pPr>
              <a:defRPr sz="1400">
                <a:latin typeface="Calibri"/>
                <a:cs typeface="Calibri"/>
              </a:defRPr>
            </a:lvl1pPr>
          </a:lstStyle>
          <a:p>
            <a:r>
              <a:rPr lang="en-US" smtClean="0"/>
              <a:t>SIAM CSE, February 2017</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6" name="Footer Placeholder 4"/>
          <p:cNvSpPr>
            <a:spLocks noGrp="1"/>
          </p:cNvSpPr>
          <p:nvPr>
            <p:ph type="ftr" sz="quarter" idx="3"/>
          </p:nvPr>
        </p:nvSpPr>
        <p:spPr>
          <a:xfrm>
            <a:off x="3079448" y="6513222"/>
            <a:ext cx="3045170" cy="218473"/>
          </a:xfrm>
          <a:prstGeom prst="rect">
            <a:avLst/>
          </a:prstGeom>
        </p:spPr>
        <p:txBody>
          <a:bodyPr/>
          <a:lstStyle>
            <a:lvl1pPr>
              <a:defRPr sz="1400">
                <a:latin typeface="Calibri"/>
                <a:cs typeface="Calibri"/>
              </a:defRPr>
            </a:lvl1pPr>
          </a:lstStyle>
          <a:p>
            <a:r>
              <a:rPr lang="en-US" smtClean="0"/>
              <a:t>SIAM CSE, February 2017</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3079448" y="6497542"/>
            <a:ext cx="3045170" cy="218473"/>
          </a:xfrm>
          <a:prstGeom prst="rect">
            <a:avLst/>
          </a:prstGeom>
        </p:spPr>
        <p:txBody>
          <a:bodyPr/>
          <a:lstStyle>
            <a:lvl1pPr>
              <a:defRPr sz="1400">
                <a:latin typeface="Calibri"/>
                <a:cs typeface="Calibri"/>
              </a:defRPr>
            </a:lvl1pPr>
          </a:lstStyle>
          <a:p>
            <a:r>
              <a:rPr lang="en-US" smtClean="0"/>
              <a:t>SIAM CSE, February 2017</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Calibri"/>
                <a:cs typeface="Calibri"/>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Footer Placeholder 4"/>
          <p:cNvSpPr>
            <a:spLocks noGrp="1"/>
          </p:cNvSpPr>
          <p:nvPr>
            <p:ph type="ftr" sz="quarter" idx="3"/>
          </p:nvPr>
        </p:nvSpPr>
        <p:spPr>
          <a:xfrm>
            <a:off x="3079448" y="6513222"/>
            <a:ext cx="3045170" cy="218473"/>
          </a:xfrm>
          <a:prstGeom prst="rect">
            <a:avLst/>
          </a:prstGeom>
        </p:spPr>
        <p:txBody>
          <a:bodyPr/>
          <a:lstStyle>
            <a:lvl1pPr>
              <a:defRPr sz="1400">
                <a:latin typeface="Calibri"/>
                <a:cs typeface="Calibri"/>
              </a:defRPr>
            </a:lvl1pPr>
          </a:lstStyle>
          <a:p>
            <a:r>
              <a:rPr lang="en-US" smtClean="0"/>
              <a:t>SIAM CSE, February 2017</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a:prstGeom prst="rect">
            <a:avLst/>
          </a:prstGeom>
        </p:spPr>
        <p:txBody>
          <a:bodyPr rtlCol="0"/>
          <a:lstStyle>
            <a:lvl1pPr>
              <a:defRPr>
                <a:latin typeface="Calibri"/>
                <a:cs typeface="Calibri"/>
              </a:defRPr>
            </a:lvl1pPr>
          </a:lstStyle>
          <a:p>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a:prstGeom prst="rect">
            <a:avLst/>
          </a:prstGeom>
        </p:spPr>
        <p:txBody>
          <a:bodyPr rtlCol="0"/>
          <a:lstStyle>
            <a:lvl1pPr>
              <a:defRPr>
                <a:latin typeface="Calibri"/>
                <a:cs typeface="Calibri"/>
              </a:defRPr>
            </a:lvl1pPr>
          </a:lstStyle>
          <a:p>
            <a:r>
              <a:rPr lang="en-US" smtClean="0"/>
              <a:t>SIAM CSE, February 2017</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latin typeface="Calibri"/>
                <a:cs typeface="Calibri"/>
              </a:defRPr>
            </a:lvl1pPr>
          </a:lstStyle>
          <a:p>
            <a:fld id="{F0C94032-CD4C-4C25-B0C2-CEC720522D92}" type="slidenum">
              <a:rPr lang="en-US" smtClean="0"/>
              <a:pPr/>
              <a:t>‹#›</a:t>
            </a:fld>
            <a:endParaRPr lang="en-US" dirty="0"/>
          </a:p>
        </p:txBody>
      </p:sp>
      <p:pic>
        <p:nvPicPr>
          <p:cNvPr id="11" name="Picture 10" descr="IDEAS_logo.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8238678" y="6417641"/>
            <a:ext cx="814855" cy="376761"/>
          </a:xfrm>
          <a:prstGeom prst="rect">
            <a:avLst/>
          </a:prstGeom>
        </p:spPr>
      </p:pic>
      <p:sp>
        <p:nvSpPr>
          <p:cNvPr id="10" name="Footer Placeholder 4"/>
          <p:cNvSpPr>
            <a:spLocks noGrp="1"/>
          </p:cNvSpPr>
          <p:nvPr>
            <p:ph type="ftr" sz="quarter" idx="3"/>
          </p:nvPr>
        </p:nvSpPr>
        <p:spPr>
          <a:xfrm>
            <a:off x="3079448" y="6513222"/>
            <a:ext cx="3045170" cy="218473"/>
          </a:xfrm>
          <a:prstGeom prst="rect">
            <a:avLst/>
          </a:prstGeom>
        </p:spPr>
        <p:txBody>
          <a:bodyPr/>
          <a:lstStyle>
            <a:lvl1pPr>
              <a:defRPr sz="1400">
                <a:latin typeface="Calibri"/>
                <a:cs typeface="Calibri"/>
              </a:defRPr>
            </a:lvl1pPr>
          </a:lstStyle>
          <a:p>
            <a:r>
              <a:rPr lang="en-US" smtClean="0"/>
              <a:t>SIAM CSE, February 2017</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1" latinLnBrk="0" hangingPunct="1">
        <a:spcBef>
          <a:spcPct val="0"/>
        </a:spcBef>
        <a:buNone/>
        <a:defRPr kumimoji="0" sz="4400" kern="1200">
          <a:solidFill>
            <a:schemeClr val="tx2"/>
          </a:solidFill>
          <a:latin typeface="Calibri"/>
          <a:ea typeface="+mj-ea"/>
          <a:cs typeface="Calibri"/>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a:ea typeface="+mn-ea"/>
          <a:cs typeface="Calibri"/>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a:ea typeface="+mn-ea"/>
          <a:cs typeface="Calibri"/>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a:ea typeface="+mn-ea"/>
          <a:cs typeface="Calibri"/>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a:ea typeface="+mn-ea"/>
          <a:cs typeface="Calibri"/>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a:ea typeface="+mn-ea"/>
          <a:cs typeface="Calibri"/>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17.supercomputing.org/submitters/technical-papers/reproducibility-initiatives-for-technical-pap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47700"/>
            <a:ext cx="8699500" cy="2679700"/>
          </a:xfrm>
        </p:spPr>
        <p:txBody>
          <a:bodyPr>
            <a:normAutofit fontScale="90000"/>
          </a:bodyPr>
          <a:lstStyle/>
          <a:p>
            <a:r>
              <a:rPr lang="en-US" sz="6000" dirty="0" smtClean="0"/>
              <a:t>Improving Reproducibility through Better Software Practices</a:t>
            </a:r>
            <a:br>
              <a:rPr lang="en-US" sz="6000" dirty="0" smtClean="0"/>
            </a:br>
            <a:r>
              <a:rPr lang="en-US" sz="3100" dirty="0" smtClean="0"/>
              <a:t>Particularly for Small Teams</a:t>
            </a:r>
            <a:endParaRPr lang="en-US" dirty="0"/>
          </a:p>
        </p:txBody>
      </p:sp>
      <p:sp>
        <p:nvSpPr>
          <p:cNvPr id="3" name="Subtitle 2"/>
          <p:cNvSpPr>
            <a:spLocks noGrp="1"/>
          </p:cNvSpPr>
          <p:nvPr>
            <p:ph type="subTitle" idx="1"/>
          </p:nvPr>
        </p:nvSpPr>
        <p:spPr/>
        <p:txBody>
          <a:bodyPr>
            <a:normAutofit/>
          </a:bodyPr>
          <a:lstStyle/>
          <a:p>
            <a:r>
              <a:rPr lang="en-US" dirty="0" smtClean="0"/>
              <a:t>Michael A. Heroux</a:t>
            </a:r>
            <a:endParaRPr lang="en-US" dirty="0"/>
          </a:p>
        </p:txBody>
      </p:sp>
      <p:sp>
        <p:nvSpPr>
          <p:cNvPr id="4" name="TextBox 3"/>
          <p:cNvSpPr txBox="1"/>
          <p:nvPr/>
        </p:nvSpPr>
        <p:spPr>
          <a:xfrm>
            <a:off x="2222500" y="3797300"/>
            <a:ext cx="2455871" cy="1200328"/>
          </a:xfrm>
          <a:prstGeom prst="rect">
            <a:avLst/>
          </a:prstGeom>
          <a:noFill/>
        </p:spPr>
        <p:txBody>
          <a:bodyPr wrap="none" rtlCol="0">
            <a:spAutoFit/>
          </a:bodyPr>
          <a:lstStyle/>
          <a:p>
            <a:r>
              <a:rPr lang="en-US" sz="2400" dirty="0" smtClean="0">
                <a:solidFill>
                  <a:schemeClr val="tx2"/>
                </a:solidFill>
              </a:rPr>
              <a:t>SIAM CSE </a:t>
            </a:r>
          </a:p>
          <a:p>
            <a:r>
              <a:rPr lang="en-US" sz="2400" dirty="0" smtClean="0">
                <a:solidFill>
                  <a:schemeClr val="tx2"/>
                </a:solidFill>
              </a:rPr>
              <a:t>Atlanta, GA</a:t>
            </a:r>
          </a:p>
          <a:p>
            <a:r>
              <a:rPr lang="en-US" sz="2400" dirty="0" smtClean="0">
                <a:solidFill>
                  <a:schemeClr val="tx2"/>
                </a:solidFill>
              </a:rPr>
              <a:t>February 28, 2017</a:t>
            </a:r>
            <a:endParaRPr lang="en-US" sz="2400" dirty="0">
              <a:solidFill>
                <a:schemeClr val="tx2"/>
              </a:solidFill>
            </a:endParaRPr>
          </a:p>
        </p:txBody>
      </p:sp>
    </p:spTree>
    <p:extLst>
      <p:ext uri="{BB962C8B-B14F-4D97-AF65-F5344CB8AC3E}">
        <p14:creationId xmlns:p14="http://schemas.microsoft.com/office/powerpoint/2010/main" val="2714627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992188"/>
          </a:xfrm>
        </p:spPr>
        <p:txBody>
          <a:bodyPr/>
          <a:lstStyle/>
          <a:p>
            <a:r>
              <a:rPr lang="en-US" b="0" dirty="0" smtClean="0"/>
              <a:t>Incentives To Change</a:t>
            </a:r>
            <a:endParaRPr lang="en-US" sz="4400" b="1" dirty="0"/>
          </a:p>
        </p:txBody>
      </p:sp>
      <p:grpSp>
        <p:nvGrpSpPr>
          <p:cNvPr id="12" name="Group 11"/>
          <p:cNvGrpSpPr/>
          <p:nvPr/>
        </p:nvGrpSpPr>
        <p:grpSpPr>
          <a:xfrm>
            <a:off x="87553" y="1424300"/>
            <a:ext cx="8363101" cy="2917800"/>
            <a:chOff x="-325027" y="1484784"/>
            <a:chExt cx="8363101" cy="2448272"/>
          </a:xfrm>
        </p:grpSpPr>
        <p:sp>
          <p:nvSpPr>
            <p:cNvPr id="8" name="TextBox 7"/>
            <p:cNvSpPr txBox="1"/>
            <p:nvPr/>
          </p:nvSpPr>
          <p:spPr>
            <a:xfrm>
              <a:off x="-325027" y="2189647"/>
              <a:ext cx="4334493"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l" eaLnBrk="1" fontAlgn="auto" hangingPunct="1">
                <a:spcBef>
                  <a:spcPts val="0"/>
                </a:spcBef>
                <a:spcAft>
                  <a:spcPts val="0"/>
                </a:spcAft>
                <a:buSzTx/>
                <a:buFont typeface="Arial" charset="0"/>
                <a:buChar char="•"/>
              </a:pPr>
              <a:r>
                <a:rPr lang="en-US" sz="2400" b="1" dirty="0" smtClean="0">
                  <a:solidFill>
                    <a:prstClr val="black"/>
                  </a:solidFill>
                  <a:latin typeface="Arial"/>
                </a:rPr>
                <a:t>Reproducibility </a:t>
              </a:r>
            </a:p>
            <a:p>
              <a:pPr marL="342900" indent="-342900" algn="l" eaLnBrk="1" fontAlgn="auto" hangingPunct="1">
                <a:spcBef>
                  <a:spcPts val="0"/>
                </a:spcBef>
                <a:spcAft>
                  <a:spcPts val="0"/>
                </a:spcAft>
                <a:buSzTx/>
                <a:buFont typeface="Arial" charset="0"/>
                <a:buChar char="•"/>
              </a:pPr>
              <a:r>
                <a:rPr lang="en-US" sz="2400" b="0" dirty="0" smtClean="0">
                  <a:solidFill>
                    <a:prstClr val="black"/>
                  </a:solidFill>
                  <a:latin typeface="Arial"/>
                </a:rPr>
                <a:t>SW Quality Requirements</a:t>
              </a:r>
            </a:p>
            <a:p>
              <a:pPr marL="342900" indent="-342900" algn="l" eaLnBrk="1" fontAlgn="auto" hangingPunct="1">
                <a:spcBef>
                  <a:spcPts val="0"/>
                </a:spcBef>
                <a:spcAft>
                  <a:spcPts val="0"/>
                </a:spcAft>
                <a:buSzTx/>
                <a:buFont typeface="Arial" charset="0"/>
                <a:buChar char="•"/>
              </a:pPr>
              <a:r>
                <a:rPr lang="en-US" sz="2400" b="0" dirty="0" smtClean="0">
                  <a:solidFill>
                    <a:prstClr val="black"/>
                  </a:solidFill>
                  <a:latin typeface="Arial"/>
                </a:rPr>
                <a:t>Employer Recognition</a:t>
              </a:r>
              <a:endParaRPr lang="en-US" sz="2400" b="0" dirty="0">
                <a:solidFill>
                  <a:prstClr val="black"/>
                </a:solidFill>
                <a:latin typeface="Arial"/>
              </a:endParaRPr>
            </a:p>
          </p:txBody>
        </p:sp>
        <p:sp>
          <p:nvSpPr>
            <p:cNvPr id="9" name="TextBox 8"/>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eaLnBrk="1" fontAlgn="auto" hangingPunct="1">
                <a:spcBef>
                  <a:spcPts val="0"/>
                </a:spcBef>
                <a:spcAft>
                  <a:spcPts val="0"/>
                </a:spcAft>
                <a:buSzTx/>
              </a:pPr>
              <a:r>
                <a:rPr lang="en-US" sz="2400" b="0" dirty="0" smtClean="0">
                  <a:solidFill>
                    <a:prstClr val="black"/>
                  </a:solidFill>
                  <a:latin typeface="Arial"/>
                </a:rPr>
                <a:t>Productivity &amp; Sustainability </a:t>
              </a:r>
              <a:br>
                <a:rPr lang="en-US" sz="2400" b="0" dirty="0" smtClean="0">
                  <a:solidFill>
                    <a:prstClr val="black"/>
                  </a:solidFill>
                  <a:latin typeface="Arial"/>
                </a:rPr>
              </a:br>
              <a:r>
                <a:rPr lang="en-US" sz="2400" b="0" dirty="0" smtClean="0">
                  <a:solidFill>
                    <a:prstClr val="black"/>
                  </a:solidFill>
                  <a:latin typeface="Arial"/>
                </a:rPr>
                <a:t>Investments</a:t>
              </a:r>
              <a:endParaRPr lang="en-US" sz="2400" b="0" dirty="0">
                <a:solidFill>
                  <a:prstClr val="black"/>
                </a:solidFill>
                <a:latin typeface="Arial"/>
              </a:endParaRPr>
            </a:p>
          </p:txBody>
        </p:sp>
        <p:sp>
          <p:nvSpPr>
            <p:cNvPr id="10" name="U-Turn Arrow 9"/>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SzTx/>
              </a:pPr>
              <a:endParaRPr lang="en-US" sz="1800" b="0">
                <a:solidFill>
                  <a:prstClr val="black"/>
                </a:solidFill>
                <a:latin typeface="Arial"/>
              </a:endParaRPr>
            </a:p>
          </p:txBody>
        </p:sp>
        <p:sp>
          <p:nvSpPr>
            <p:cNvPr id="11" name="U-Turn Arrow 10"/>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SzTx/>
              </a:pPr>
              <a:endParaRPr lang="en-US" sz="1800" b="0">
                <a:solidFill>
                  <a:prstClr val="black"/>
                </a:solidFill>
                <a:latin typeface="Arial"/>
              </a:endParaRPr>
            </a:p>
          </p:txBody>
        </p:sp>
      </p:grpSp>
      <p:sp>
        <p:nvSpPr>
          <p:cNvPr id="13" name="TextBox 12"/>
          <p:cNvSpPr txBox="1"/>
          <p:nvPr/>
        </p:nvSpPr>
        <p:spPr>
          <a:xfrm>
            <a:off x="3671900" y="1338520"/>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eaLnBrk="1" fontAlgn="auto" hangingPunct="1">
              <a:spcBef>
                <a:spcPts val="0"/>
              </a:spcBef>
              <a:spcAft>
                <a:spcPts val="0"/>
              </a:spcAft>
              <a:buSzTx/>
            </a:pPr>
            <a:r>
              <a:rPr lang="en-US" sz="2400" b="0" dirty="0" smtClean="0">
                <a:solidFill>
                  <a:prstClr val="black"/>
                </a:solidFill>
                <a:latin typeface="Arial"/>
              </a:rPr>
              <a:t>Demand</a:t>
            </a:r>
            <a:endParaRPr lang="en-US" sz="2400" b="0" dirty="0">
              <a:solidFill>
                <a:prstClr val="black"/>
              </a:solidFill>
              <a:latin typeface="Arial"/>
            </a:endParaRPr>
          </a:p>
        </p:txBody>
      </p:sp>
      <p:sp>
        <p:nvSpPr>
          <p:cNvPr id="14" name="TextBox 13"/>
          <p:cNvSpPr txBox="1"/>
          <p:nvPr/>
        </p:nvSpPr>
        <p:spPr>
          <a:xfrm>
            <a:off x="3671900" y="4057291"/>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eaLnBrk="1" fontAlgn="auto" hangingPunct="1">
              <a:spcBef>
                <a:spcPts val="0"/>
              </a:spcBef>
              <a:spcAft>
                <a:spcPts val="0"/>
              </a:spcAft>
              <a:buSzTx/>
            </a:pPr>
            <a:r>
              <a:rPr lang="en-US" sz="2400" b="0" dirty="0" smtClean="0">
                <a:solidFill>
                  <a:prstClr val="black"/>
                </a:solidFill>
                <a:latin typeface="Arial"/>
              </a:rPr>
              <a:t>Enable</a:t>
            </a:r>
            <a:endParaRPr lang="en-US" sz="2400" b="0" dirty="0">
              <a:solidFill>
                <a:prstClr val="black"/>
              </a:solidFill>
              <a:latin typeface="Arial"/>
            </a:endParaRPr>
          </a:p>
        </p:txBody>
      </p:sp>
      <p:sp>
        <p:nvSpPr>
          <p:cNvPr id="3" name="TextBox 2"/>
          <p:cNvSpPr txBox="1"/>
          <p:nvPr/>
        </p:nvSpPr>
        <p:spPr>
          <a:xfrm>
            <a:off x="443361" y="4547205"/>
            <a:ext cx="7624203" cy="1938992"/>
          </a:xfrm>
          <a:prstGeom prst="rect">
            <a:avLst/>
          </a:prstGeom>
          <a:noFill/>
        </p:spPr>
        <p:txBody>
          <a:bodyPr wrap="none" rtlCol="0">
            <a:spAutoFit/>
          </a:bodyPr>
          <a:lstStyle/>
          <a:p>
            <a:pPr algn="l"/>
            <a:r>
              <a:rPr lang="en-US" sz="2000" b="0" dirty="0" smtClean="0">
                <a:latin typeface="+mn-lt"/>
              </a:rPr>
              <a:t>Common statement: “I would love to do a better job, but I need to:</a:t>
            </a:r>
          </a:p>
          <a:p>
            <a:pPr marL="342900" indent="-342900" algn="l">
              <a:buFont typeface="Arial" charset="0"/>
              <a:buChar char="•"/>
            </a:pPr>
            <a:r>
              <a:rPr lang="en-US" sz="2000" b="0" dirty="0" smtClean="0">
                <a:latin typeface="+mn-lt"/>
              </a:rPr>
              <a:t>Get this paper submitted.</a:t>
            </a:r>
          </a:p>
          <a:p>
            <a:pPr marL="342900" indent="-342900" algn="l">
              <a:buFont typeface="Arial" charset="0"/>
              <a:buChar char="•"/>
            </a:pPr>
            <a:r>
              <a:rPr lang="en-US" sz="2000" b="0" dirty="0" smtClean="0">
                <a:latin typeface="+mn-lt"/>
              </a:rPr>
              <a:t>Complete this project task.</a:t>
            </a:r>
          </a:p>
          <a:p>
            <a:pPr marL="342900" indent="-342900" algn="l">
              <a:buFont typeface="Arial" charset="0"/>
              <a:buChar char="•"/>
            </a:pPr>
            <a:r>
              <a:rPr lang="en-US" sz="2000" b="0" dirty="0" smtClean="0">
                <a:latin typeface="+mn-lt"/>
              </a:rPr>
              <a:t>Do something my employer values more.</a:t>
            </a:r>
          </a:p>
          <a:p>
            <a:pPr algn="l"/>
            <a:endParaRPr lang="en-US" sz="2000" dirty="0" smtClean="0">
              <a:latin typeface="+mn-lt"/>
            </a:endParaRPr>
          </a:p>
          <a:p>
            <a:pPr algn="l"/>
            <a:r>
              <a:rPr lang="en-US" sz="2000" dirty="0" smtClean="0">
                <a:latin typeface="+mn-lt"/>
              </a:rPr>
              <a:t>Goal: Change incentives to include value of better software.</a:t>
            </a:r>
          </a:p>
        </p:txBody>
      </p:sp>
    </p:spTree>
    <p:extLst>
      <p:ext uri="{BB962C8B-B14F-4D97-AF65-F5344CB8AC3E}">
        <p14:creationId xmlns:p14="http://schemas.microsoft.com/office/powerpoint/2010/main" val="83509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SC17 Reproducibility Initiative</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F0C94032-CD4C-4C25-B0C2-CEC720522D92}" type="slidenum">
              <a:rPr lang="en-US" smtClean="0"/>
              <a:pPr/>
              <a:t>11</a:t>
            </a:fld>
            <a:endParaRPr lang="en-US" dirty="0"/>
          </a:p>
        </p:txBody>
      </p:sp>
      <p:sp>
        <p:nvSpPr>
          <p:cNvPr id="5" name="Content Placeholder 4"/>
          <p:cNvSpPr>
            <a:spLocks noGrp="1"/>
          </p:cNvSpPr>
          <p:nvPr>
            <p:ph sz="quarter" idx="1"/>
          </p:nvPr>
        </p:nvSpPr>
        <p:spPr/>
        <p:txBody>
          <a:bodyPr>
            <a:normAutofit fontScale="92500"/>
          </a:bodyPr>
          <a:lstStyle/>
          <a:p>
            <a:r>
              <a:rPr lang="en-US" dirty="0" smtClean="0"/>
              <a:t>Two appendices: </a:t>
            </a:r>
          </a:p>
          <a:p>
            <a:pPr lvl="1"/>
            <a:r>
              <a:rPr lang="en-US" dirty="0" smtClean="0"/>
              <a:t>Artifact description (AD).</a:t>
            </a:r>
          </a:p>
          <a:p>
            <a:pPr lvl="2"/>
            <a:r>
              <a:rPr lang="en-US" dirty="0" smtClean="0"/>
              <a:t>Blue print for setting up your computational experiment.</a:t>
            </a:r>
          </a:p>
          <a:p>
            <a:pPr lvl="2"/>
            <a:r>
              <a:rPr lang="en-US" dirty="0" smtClean="0"/>
              <a:t>Makes it easier to rerun computations in future.</a:t>
            </a:r>
          </a:p>
          <a:p>
            <a:pPr lvl="1"/>
            <a:r>
              <a:rPr lang="en-US" dirty="0" smtClean="0"/>
              <a:t>Computational Results Analysis (CRA).</a:t>
            </a:r>
          </a:p>
          <a:p>
            <a:pPr lvl="2"/>
            <a:r>
              <a:rPr lang="en-US" dirty="0" smtClean="0"/>
              <a:t>Targets ”boutique” environments.</a:t>
            </a:r>
          </a:p>
          <a:p>
            <a:pPr lvl="2"/>
            <a:r>
              <a:rPr lang="en-US" dirty="0" smtClean="0"/>
              <a:t>Improves trustworthiness when re-running hard, impossible.</a:t>
            </a:r>
          </a:p>
          <a:p>
            <a:r>
              <a:rPr lang="en-US" dirty="0"/>
              <a:t>Details: </a:t>
            </a:r>
            <a:r>
              <a:rPr lang="en-US" dirty="0">
                <a:hlinkClick r:id="rId2"/>
              </a:rPr>
              <a:t>http://sc17.supercomputing.org/submitters/technical-papers/reproducibility-initiatives-for-technical-papers</a:t>
            </a:r>
            <a:r>
              <a:rPr lang="en-US" dirty="0" smtClean="0">
                <a:hlinkClick r:id="rId2"/>
              </a:rPr>
              <a:t>/</a:t>
            </a:r>
            <a:endParaRPr lang="en-US" dirty="0" smtClean="0"/>
          </a:p>
        </p:txBody>
      </p:sp>
      <p:sp>
        <p:nvSpPr>
          <p:cNvPr id="3" name="Footer Placeholder 2"/>
          <p:cNvSpPr>
            <a:spLocks noGrp="1"/>
          </p:cNvSpPr>
          <p:nvPr>
            <p:ph type="ftr" sz="quarter" idx="3"/>
          </p:nvPr>
        </p:nvSpPr>
        <p:spPr/>
        <p:txBody>
          <a:bodyPr/>
          <a:lstStyle/>
          <a:p>
            <a:r>
              <a:rPr lang="en-US" smtClean="0"/>
              <a:t>SIAM CSE, February 2017</a:t>
            </a:r>
            <a:endParaRPr lang="en-US" dirty="0"/>
          </a:p>
        </p:txBody>
      </p:sp>
    </p:spTree>
    <p:extLst>
      <p:ext uri="{BB962C8B-B14F-4D97-AF65-F5344CB8AC3E}">
        <p14:creationId xmlns:p14="http://schemas.microsoft.com/office/powerpoint/2010/main" val="136474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HPCG Benchmark</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12</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Exploit two properties: </a:t>
            </a:r>
            <a:endParaRPr lang="en-US" dirty="0"/>
          </a:p>
          <a:p>
            <a:pPr lvl="1"/>
            <a:r>
              <a:rPr lang="en-US" dirty="0" smtClean="0"/>
              <a:t>Operator symmetry: </a:t>
            </a:r>
          </a:p>
          <a:p>
            <a:pPr lvl="2"/>
            <a:r>
              <a:rPr lang="en-US" dirty="0" smtClean="0"/>
              <a:t>For any linear operator </a:t>
            </a:r>
            <a:r>
              <a:rPr lang="en-US" i="1" dirty="0" smtClean="0"/>
              <a:t>A, </a:t>
            </a:r>
            <a:r>
              <a:rPr lang="en-US" i="1" dirty="0" err="1" smtClean="0"/>
              <a:t>x</a:t>
            </a:r>
            <a:r>
              <a:rPr lang="en-US" i="1" baseline="30000" dirty="0" err="1" smtClean="0"/>
              <a:t>T</a:t>
            </a:r>
            <a:r>
              <a:rPr lang="en-US" i="1" dirty="0" err="1" smtClean="0"/>
              <a:t>Ay</a:t>
            </a:r>
            <a:r>
              <a:rPr lang="en-US" i="1" dirty="0" smtClean="0"/>
              <a:t> = </a:t>
            </a:r>
            <a:r>
              <a:rPr lang="en-US" i="1" dirty="0" err="1" smtClean="0"/>
              <a:t>y</a:t>
            </a:r>
            <a:r>
              <a:rPr lang="en-US" i="1" baseline="30000" dirty="0" err="1" smtClean="0"/>
              <a:t>T</a:t>
            </a:r>
            <a:r>
              <a:rPr lang="en-US" i="1" dirty="0" err="1" smtClean="0"/>
              <a:t>A</a:t>
            </a:r>
            <a:r>
              <a:rPr lang="en-US" i="1" baseline="30000" dirty="0" err="1" smtClean="0"/>
              <a:t>T</a:t>
            </a:r>
            <a:r>
              <a:rPr lang="en-US" i="1" dirty="0" err="1" smtClean="0"/>
              <a:t>x</a:t>
            </a:r>
            <a:r>
              <a:rPr lang="en-US" i="1" dirty="0" smtClean="0"/>
              <a:t>.</a:t>
            </a:r>
          </a:p>
          <a:p>
            <a:pPr lvl="2"/>
            <a:r>
              <a:rPr lang="en-US" dirty="0" smtClean="0"/>
              <a:t>If </a:t>
            </a:r>
            <a:r>
              <a:rPr lang="en-US" i="1" dirty="0" smtClean="0"/>
              <a:t>A </a:t>
            </a:r>
            <a:r>
              <a:rPr lang="en-US" dirty="0" smtClean="0"/>
              <a:t>symmetric </a:t>
            </a:r>
            <a:r>
              <a:rPr lang="en-US" i="1" dirty="0" smtClean="0"/>
              <a:t>A = A</a:t>
            </a:r>
            <a:r>
              <a:rPr lang="en-US" i="1" baseline="30000" dirty="0" smtClean="0"/>
              <a:t>T</a:t>
            </a:r>
            <a:r>
              <a:rPr lang="en-US" i="1" dirty="0" smtClean="0"/>
              <a:t>, </a:t>
            </a:r>
            <a:r>
              <a:rPr lang="en-US" dirty="0" smtClean="0"/>
              <a:t>so </a:t>
            </a:r>
            <a:r>
              <a:rPr lang="en-US" i="1" dirty="0" err="1"/>
              <a:t>x</a:t>
            </a:r>
            <a:r>
              <a:rPr lang="en-US" i="1" baseline="30000" dirty="0" err="1"/>
              <a:t>T</a:t>
            </a:r>
            <a:r>
              <a:rPr lang="en-US" i="1" dirty="0" err="1"/>
              <a:t>Ay</a:t>
            </a:r>
            <a:r>
              <a:rPr lang="en-US" i="1" dirty="0"/>
              <a:t> = </a:t>
            </a:r>
            <a:r>
              <a:rPr lang="en-US" i="1" dirty="0" err="1" smtClean="0"/>
              <a:t>y</a:t>
            </a:r>
            <a:r>
              <a:rPr lang="en-US" i="1" baseline="30000" dirty="0" err="1" smtClean="0"/>
              <a:t>T</a:t>
            </a:r>
            <a:r>
              <a:rPr lang="en-US" i="1" dirty="0" err="1" smtClean="0"/>
              <a:t>Ax</a:t>
            </a:r>
            <a:r>
              <a:rPr lang="en-US" i="1" dirty="0" smtClean="0"/>
              <a:t>.</a:t>
            </a:r>
          </a:p>
          <a:p>
            <a:pPr lvl="2"/>
            <a:r>
              <a:rPr lang="en-US" dirty="0" smtClean="0"/>
              <a:t>And </a:t>
            </a:r>
            <a:r>
              <a:rPr lang="en-US" b="1" i="1" dirty="0" err="1"/>
              <a:t>x</a:t>
            </a:r>
            <a:r>
              <a:rPr lang="en-US" b="1" i="1" baseline="30000" dirty="0" err="1"/>
              <a:t>T</a:t>
            </a:r>
            <a:r>
              <a:rPr lang="en-US" b="1" i="1" dirty="0" err="1"/>
              <a:t>Ay</a:t>
            </a:r>
            <a:r>
              <a:rPr lang="en-US" b="1" i="1" dirty="0"/>
              <a:t> </a:t>
            </a:r>
            <a:r>
              <a:rPr lang="en-US" b="1" i="1" dirty="0" smtClean="0"/>
              <a:t>- </a:t>
            </a:r>
            <a:r>
              <a:rPr lang="en-US" b="1" i="1" dirty="0" err="1" smtClean="0"/>
              <a:t>y</a:t>
            </a:r>
            <a:r>
              <a:rPr lang="en-US" b="1" i="1" baseline="30000" dirty="0" err="1" smtClean="0"/>
              <a:t>T</a:t>
            </a:r>
            <a:r>
              <a:rPr lang="en-US" b="1" i="1" dirty="0" err="1" smtClean="0"/>
              <a:t>A</a:t>
            </a:r>
            <a:r>
              <a:rPr lang="en-US" b="1" i="1" baseline="30000" dirty="0" err="1" smtClean="0"/>
              <a:t>T</a:t>
            </a:r>
            <a:r>
              <a:rPr lang="en-US" b="1" i="1" dirty="0" err="1" smtClean="0"/>
              <a:t>x</a:t>
            </a:r>
            <a:r>
              <a:rPr lang="en-US" b="1" i="1" dirty="0" smtClean="0"/>
              <a:t> = 0</a:t>
            </a:r>
            <a:r>
              <a:rPr lang="en-US" i="1" dirty="0" smtClean="0"/>
              <a:t>.</a:t>
            </a:r>
            <a:endParaRPr lang="en-US" dirty="0" smtClean="0"/>
          </a:p>
          <a:p>
            <a:pPr lvl="1"/>
            <a:r>
              <a:rPr lang="en-US" dirty="0" smtClean="0"/>
              <a:t>HPCG computes the above expression for:</a:t>
            </a:r>
          </a:p>
          <a:p>
            <a:pPr lvl="2"/>
            <a:r>
              <a:rPr lang="en-US" dirty="0" smtClean="0"/>
              <a:t>User matrix and the preconditioner.</a:t>
            </a:r>
          </a:p>
          <a:p>
            <a:pPr lvl="2"/>
            <a:r>
              <a:rPr lang="en-US" dirty="0" smtClean="0"/>
              <a:t>Numerical detail: Need to scale by </a:t>
            </a:r>
          </a:p>
          <a:p>
            <a:pPr lvl="1"/>
            <a:r>
              <a:rPr lang="en-US" dirty="0" smtClean="0"/>
              <a:t>Spectral properties of CG: Eigenvalue clustering.</a:t>
            </a:r>
            <a:endParaRPr lang="en-US" dirty="0"/>
          </a:p>
        </p:txBody>
      </p:sp>
      <p:sp>
        <p:nvSpPr>
          <p:cNvPr id="5" name="Footer Placeholder 4"/>
          <p:cNvSpPr>
            <a:spLocks noGrp="1"/>
          </p:cNvSpPr>
          <p:nvPr>
            <p:ph type="ftr" sz="quarter" idx="3"/>
          </p:nvPr>
        </p:nvSpPr>
        <p:spPr/>
        <p:txBody>
          <a:bodyPr/>
          <a:lstStyle/>
          <a:p>
            <a:r>
              <a:rPr lang="en-US" smtClean="0"/>
              <a:t>SIAM CSE, February 2017</a:t>
            </a:r>
            <a:endParaRPr lang="en-US" dirty="0"/>
          </a:p>
        </p:txBody>
      </p:sp>
    </p:spTree>
    <p:extLst>
      <p:ext uri="{BB962C8B-B14F-4D97-AF65-F5344CB8AC3E}">
        <p14:creationId xmlns:p14="http://schemas.microsoft.com/office/powerpoint/2010/main" val="52904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https://</a:t>
            </a:r>
            <a:r>
              <a:rPr lang="en-US" sz="2800" dirty="0" err="1"/>
              <a:t>github.com</a:t>
            </a:r>
            <a:r>
              <a:rPr lang="en-US" sz="2800" dirty="0"/>
              <a:t>/</a:t>
            </a:r>
            <a:r>
              <a:rPr lang="en-US" sz="2800" dirty="0" err="1"/>
              <a:t>hpcg</a:t>
            </a:r>
            <a:r>
              <a:rPr lang="en-US" sz="2800" dirty="0"/>
              <a:t>-benchmark/</a:t>
            </a:r>
            <a:r>
              <a:rPr lang="en-US" sz="2800" dirty="0" err="1"/>
              <a:t>hpcg</a:t>
            </a:r>
            <a:r>
              <a:rPr lang="en-US" sz="2800" dirty="0"/>
              <a:t>/blob/master/</a:t>
            </a:r>
            <a:r>
              <a:rPr lang="en-US" sz="2800" dirty="0" err="1"/>
              <a:t>src</a:t>
            </a:r>
            <a:r>
              <a:rPr lang="en-US" sz="2800" dirty="0"/>
              <a:t>/</a:t>
            </a:r>
            <a:r>
              <a:rPr lang="en-US" sz="2800" dirty="0" err="1"/>
              <a:t>TestSymmetry.cpp</a:t>
            </a:r>
            <a:endParaRPr lang="en-US" sz="2800" dirty="0"/>
          </a:p>
        </p:txBody>
      </p:sp>
      <p:sp>
        <p:nvSpPr>
          <p:cNvPr id="3" name="Slide Number Placeholder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13</a:t>
            </a:fld>
            <a:endParaRPr kumimoji="0" lang="en-US" dirty="0">
              <a:solidFill>
                <a:srgbClr val="FFFFFF"/>
              </a:solidFill>
            </a:endParaRPr>
          </a:p>
        </p:txBody>
      </p:sp>
      <p:sp>
        <p:nvSpPr>
          <p:cNvPr id="4" name="Content Placeholder 3"/>
          <p:cNvSpPr>
            <a:spLocks noGrp="1"/>
          </p:cNvSpPr>
          <p:nvPr>
            <p:ph sz="quarter" idx="1"/>
          </p:nvPr>
        </p:nvSpPr>
        <p:spPr>
          <a:xfrm>
            <a:off x="323557" y="1600199"/>
            <a:ext cx="8442491" cy="5131495"/>
          </a:xfrm>
        </p:spPr>
        <p:txBody>
          <a:bodyPr>
            <a:noAutofit/>
          </a:bodyPr>
          <a:lstStyle/>
          <a:p>
            <a:pPr marL="0" indent="0">
              <a:lnSpc>
                <a:spcPct val="120000"/>
              </a:lnSpc>
              <a:spcBef>
                <a:spcPts val="0"/>
              </a:spcBef>
              <a:buNone/>
            </a:pPr>
            <a:r>
              <a:rPr lang="en-US" sz="1050" dirty="0"/>
              <a:t> // Test symmetry of </a:t>
            </a:r>
            <a:r>
              <a:rPr lang="en-US" sz="1050" dirty="0" smtClean="0"/>
              <a:t>matrix</a:t>
            </a:r>
            <a:endParaRPr lang="en-US" sz="1050" dirty="0"/>
          </a:p>
          <a:p>
            <a:pPr marL="0" indent="0">
              <a:lnSpc>
                <a:spcPct val="120000"/>
              </a:lnSpc>
              <a:spcBef>
                <a:spcPts val="0"/>
              </a:spcBef>
              <a:buNone/>
            </a:pPr>
            <a:r>
              <a:rPr lang="en-US" sz="1050" dirty="0"/>
              <a:t> // First load vectors with random values</a:t>
            </a:r>
          </a:p>
          <a:p>
            <a:pPr marL="0" indent="0">
              <a:lnSpc>
                <a:spcPct val="120000"/>
              </a:lnSpc>
              <a:spcBef>
                <a:spcPts val="0"/>
              </a:spcBef>
              <a:buNone/>
            </a:pPr>
            <a:r>
              <a:rPr lang="en-US" sz="1050" dirty="0"/>
              <a:t> </a:t>
            </a:r>
            <a:r>
              <a:rPr lang="en-US" sz="1050" dirty="0" err="1"/>
              <a:t>FillRandomVector</a:t>
            </a:r>
            <a:r>
              <a:rPr lang="en-US" sz="1050" dirty="0"/>
              <a:t>(</a:t>
            </a:r>
            <a:r>
              <a:rPr lang="en-US" sz="1050" dirty="0" err="1"/>
              <a:t>x_ncol</a:t>
            </a:r>
            <a:r>
              <a:rPr lang="en-US" sz="1050" dirty="0" smtClean="0"/>
              <a:t>); </a:t>
            </a:r>
            <a:r>
              <a:rPr lang="en-US" sz="1050" dirty="0"/>
              <a:t> </a:t>
            </a:r>
            <a:r>
              <a:rPr lang="en-US" sz="1050" dirty="0" err="1"/>
              <a:t>FillRandomVector</a:t>
            </a:r>
            <a:r>
              <a:rPr lang="en-US" sz="1050" dirty="0"/>
              <a:t>(</a:t>
            </a:r>
            <a:r>
              <a:rPr lang="en-US" sz="1050" dirty="0" err="1"/>
              <a:t>y_ncol</a:t>
            </a:r>
            <a:r>
              <a:rPr lang="en-US" sz="1050" dirty="0" smtClean="0"/>
              <a:t>); </a:t>
            </a:r>
            <a:endParaRPr lang="en-US" sz="1050" dirty="0"/>
          </a:p>
          <a:p>
            <a:pPr marL="0" indent="0">
              <a:lnSpc>
                <a:spcPct val="120000"/>
              </a:lnSpc>
              <a:spcBef>
                <a:spcPts val="0"/>
              </a:spcBef>
              <a:buNone/>
            </a:pPr>
            <a:r>
              <a:rPr lang="en-US" sz="1050" dirty="0"/>
              <a:t> double xNorm2, yNorm2;</a:t>
            </a:r>
          </a:p>
          <a:p>
            <a:pPr marL="0" indent="0">
              <a:lnSpc>
                <a:spcPct val="120000"/>
              </a:lnSpc>
              <a:spcBef>
                <a:spcPts val="0"/>
              </a:spcBef>
              <a:buNone/>
            </a:pPr>
            <a:r>
              <a:rPr lang="en-US" sz="1050" dirty="0"/>
              <a:t> double </a:t>
            </a:r>
            <a:r>
              <a:rPr lang="en-US" sz="1050" dirty="0" err="1"/>
              <a:t>ANorm</a:t>
            </a:r>
            <a:r>
              <a:rPr lang="en-US" sz="1050" dirty="0"/>
              <a:t> = 2 * 26.0</a:t>
            </a:r>
            <a:r>
              <a:rPr lang="en-US" sz="1050" dirty="0" smtClean="0"/>
              <a:t>;</a:t>
            </a:r>
            <a:r>
              <a:rPr lang="en-US" sz="1050" dirty="0"/>
              <a:t/>
            </a:r>
            <a:br>
              <a:rPr lang="en-US" sz="1050" dirty="0"/>
            </a:br>
            <a:endParaRPr lang="en-US" sz="1050" dirty="0"/>
          </a:p>
          <a:p>
            <a:pPr marL="0" indent="0">
              <a:lnSpc>
                <a:spcPct val="120000"/>
              </a:lnSpc>
              <a:spcBef>
                <a:spcPts val="0"/>
              </a:spcBef>
              <a:buNone/>
            </a:pPr>
            <a:r>
              <a:rPr lang="en-US" sz="1050" dirty="0"/>
              <a:t> // Next, compute x'*A*y</a:t>
            </a:r>
          </a:p>
          <a:p>
            <a:pPr marL="0" indent="0">
              <a:lnSpc>
                <a:spcPct val="120000"/>
              </a:lnSpc>
              <a:spcBef>
                <a:spcPts val="0"/>
              </a:spcBef>
              <a:buNone/>
            </a:pPr>
            <a:r>
              <a:rPr lang="en-US" sz="1050" dirty="0"/>
              <a:t> </a:t>
            </a:r>
            <a:r>
              <a:rPr lang="en-US" sz="1050" dirty="0" err="1"/>
              <a:t>ComputeDotProduct</a:t>
            </a:r>
            <a:r>
              <a:rPr lang="en-US" sz="1050" dirty="0"/>
              <a:t>(</a:t>
            </a:r>
            <a:r>
              <a:rPr lang="en-US" sz="1050" dirty="0" err="1"/>
              <a:t>nrow</a:t>
            </a:r>
            <a:r>
              <a:rPr lang="en-US" sz="1050" dirty="0"/>
              <a:t>, </a:t>
            </a:r>
            <a:r>
              <a:rPr lang="en-US" sz="1050" dirty="0" err="1"/>
              <a:t>y_ncol</a:t>
            </a:r>
            <a:r>
              <a:rPr lang="en-US" sz="1050" dirty="0"/>
              <a:t>, </a:t>
            </a:r>
            <a:r>
              <a:rPr lang="en-US" sz="1050" dirty="0" err="1"/>
              <a:t>y_ncol</a:t>
            </a:r>
            <a:r>
              <a:rPr lang="en-US" sz="1050" dirty="0"/>
              <a:t>, yNorm2, t4, </a:t>
            </a:r>
            <a:r>
              <a:rPr lang="en-US" sz="1050" dirty="0" err="1"/>
              <a:t>A.isDotProductOptimized</a:t>
            </a:r>
            <a:r>
              <a:rPr lang="en-US" sz="1050" dirty="0"/>
              <a:t>);</a:t>
            </a:r>
          </a:p>
          <a:p>
            <a:pPr marL="0" indent="0">
              <a:lnSpc>
                <a:spcPct val="120000"/>
              </a:lnSpc>
              <a:spcBef>
                <a:spcPts val="0"/>
              </a:spcBef>
              <a:buNone/>
            </a:pPr>
            <a:r>
              <a:rPr lang="en-US" sz="1050" dirty="0"/>
              <a:t> </a:t>
            </a:r>
            <a:r>
              <a:rPr lang="en-US" sz="1050" dirty="0" err="1"/>
              <a:t>int</a:t>
            </a:r>
            <a:r>
              <a:rPr lang="en-US" sz="1050" dirty="0"/>
              <a:t> </a:t>
            </a:r>
            <a:r>
              <a:rPr lang="en-US" sz="1050" dirty="0" err="1"/>
              <a:t>ierr</a:t>
            </a:r>
            <a:r>
              <a:rPr lang="en-US" sz="1050" dirty="0"/>
              <a:t> = </a:t>
            </a:r>
            <a:r>
              <a:rPr lang="en-US" sz="1050" dirty="0" err="1"/>
              <a:t>ComputeSPMV</a:t>
            </a:r>
            <a:r>
              <a:rPr lang="en-US" sz="1050" dirty="0"/>
              <a:t>(A, </a:t>
            </a:r>
            <a:r>
              <a:rPr lang="en-US" sz="1050" dirty="0" err="1"/>
              <a:t>y_ncol</a:t>
            </a:r>
            <a:r>
              <a:rPr lang="en-US" sz="1050" dirty="0"/>
              <a:t>, </a:t>
            </a:r>
            <a:r>
              <a:rPr lang="en-US" sz="1050" dirty="0" err="1"/>
              <a:t>z_ncol</a:t>
            </a:r>
            <a:r>
              <a:rPr lang="en-US" sz="1050" dirty="0"/>
              <a:t>); // </a:t>
            </a:r>
            <a:r>
              <a:rPr lang="en-US" sz="1050" dirty="0" err="1"/>
              <a:t>z_nrow</a:t>
            </a:r>
            <a:r>
              <a:rPr lang="en-US" sz="1050" dirty="0"/>
              <a:t> = A*</a:t>
            </a:r>
            <a:r>
              <a:rPr lang="en-US" sz="1050" dirty="0" err="1"/>
              <a:t>y_overlap</a:t>
            </a:r>
            <a:endParaRPr lang="en-US" sz="1050" dirty="0"/>
          </a:p>
          <a:p>
            <a:pPr marL="0" indent="0">
              <a:lnSpc>
                <a:spcPct val="120000"/>
              </a:lnSpc>
              <a:spcBef>
                <a:spcPts val="0"/>
              </a:spcBef>
              <a:buNone/>
            </a:pPr>
            <a:r>
              <a:rPr lang="en-US" sz="1050" dirty="0"/>
              <a:t> if (</a:t>
            </a:r>
            <a:r>
              <a:rPr lang="en-US" sz="1050" dirty="0" err="1"/>
              <a:t>ierr</a:t>
            </a:r>
            <a:r>
              <a:rPr lang="en-US" sz="1050" dirty="0"/>
              <a:t>) </a:t>
            </a:r>
            <a:r>
              <a:rPr lang="en-US" sz="1050" dirty="0" err="1"/>
              <a:t>HPCG_fout</a:t>
            </a:r>
            <a:r>
              <a:rPr lang="en-US" sz="1050" dirty="0"/>
              <a:t> &lt;&lt; "Error in call to </a:t>
            </a:r>
            <a:r>
              <a:rPr lang="en-US" sz="1050" dirty="0" err="1"/>
              <a:t>SpMV</a:t>
            </a:r>
            <a:r>
              <a:rPr lang="en-US" sz="1050" dirty="0"/>
              <a:t>: " &lt;&lt; </a:t>
            </a:r>
            <a:r>
              <a:rPr lang="en-US" sz="1050" dirty="0" err="1"/>
              <a:t>ierr</a:t>
            </a:r>
            <a:r>
              <a:rPr lang="en-US" sz="1050" dirty="0"/>
              <a:t> &lt;&lt; ".\n" &lt;&lt; </a:t>
            </a:r>
            <a:r>
              <a:rPr lang="en-US" sz="1050" dirty="0" err="1"/>
              <a:t>endl</a:t>
            </a:r>
            <a:r>
              <a:rPr lang="en-US" sz="1050" dirty="0"/>
              <a:t>;</a:t>
            </a:r>
          </a:p>
          <a:p>
            <a:pPr marL="0" indent="0">
              <a:lnSpc>
                <a:spcPct val="120000"/>
              </a:lnSpc>
              <a:spcBef>
                <a:spcPts val="0"/>
              </a:spcBef>
              <a:buNone/>
            </a:pPr>
            <a:r>
              <a:rPr lang="en-US" sz="1050" dirty="0"/>
              <a:t> double </a:t>
            </a:r>
            <a:r>
              <a:rPr lang="en-US" sz="1050" dirty="0" err="1"/>
              <a:t>xtAy</a:t>
            </a:r>
            <a:r>
              <a:rPr lang="en-US" sz="1050" dirty="0"/>
              <a:t> = 0.0;</a:t>
            </a:r>
          </a:p>
          <a:p>
            <a:pPr marL="0" indent="0">
              <a:lnSpc>
                <a:spcPct val="120000"/>
              </a:lnSpc>
              <a:spcBef>
                <a:spcPts val="0"/>
              </a:spcBef>
              <a:buNone/>
            </a:pPr>
            <a:r>
              <a:rPr lang="en-US" sz="1050" dirty="0"/>
              <a:t> </a:t>
            </a:r>
            <a:r>
              <a:rPr lang="en-US" sz="1050" dirty="0" err="1"/>
              <a:t>ierr</a:t>
            </a:r>
            <a:r>
              <a:rPr lang="en-US" sz="1050" dirty="0"/>
              <a:t> = </a:t>
            </a:r>
            <a:r>
              <a:rPr lang="en-US" sz="1050" dirty="0" err="1"/>
              <a:t>ComputeDotProduct</a:t>
            </a:r>
            <a:r>
              <a:rPr lang="en-US" sz="1050" dirty="0"/>
              <a:t>(</a:t>
            </a:r>
            <a:r>
              <a:rPr lang="en-US" sz="1050" dirty="0" err="1"/>
              <a:t>nrow</a:t>
            </a:r>
            <a:r>
              <a:rPr lang="en-US" sz="1050" dirty="0"/>
              <a:t>, </a:t>
            </a:r>
            <a:r>
              <a:rPr lang="en-US" sz="1050" dirty="0" err="1"/>
              <a:t>x_ncol</a:t>
            </a:r>
            <a:r>
              <a:rPr lang="en-US" sz="1050" dirty="0"/>
              <a:t>, </a:t>
            </a:r>
            <a:r>
              <a:rPr lang="en-US" sz="1050" dirty="0" err="1"/>
              <a:t>z_ncol</a:t>
            </a:r>
            <a:r>
              <a:rPr lang="en-US" sz="1050" dirty="0"/>
              <a:t>, </a:t>
            </a:r>
            <a:r>
              <a:rPr lang="en-US" sz="1050" dirty="0" err="1"/>
              <a:t>xtAy</a:t>
            </a:r>
            <a:r>
              <a:rPr lang="en-US" sz="1050" dirty="0"/>
              <a:t>, t4, </a:t>
            </a:r>
            <a:r>
              <a:rPr lang="en-US" sz="1050" dirty="0" err="1"/>
              <a:t>A.isDotProductOptimized</a:t>
            </a:r>
            <a:r>
              <a:rPr lang="en-US" sz="1050" dirty="0"/>
              <a:t>); // x'*A*y</a:t>
            </a:r>
          </a:p>
          <a:p>
            <a:pPr marL="0" indent="0">
              <a:lnSpc>
                <a:spcPct val="120000"/>
              </a:lnSpc>
              <a:spcBef>
                <a:spcPts val="0"/>
              </a:spcBef>
              <a:buNone/>
            </a:pPr>
            <a:r>
              <a:rPr lang="en-US" sz="1050" dirty="0"/>
              <a:t> if (</a:t>
            </a:r>
            <a:r>
              <a:rPr lang="en-US" sz="1050" dirty="0" err="1"/>
              <a:t>ierr</a:t>
            </a:r>
            <a:r>
              <a:rPr lang="en-US" sz="1050" dirty="0"/>
              <a:t>) </a:t>
            </a:r>
            <a:r>
              <a:rPr lang="en-US" sz="1050" dirty="0" err="1"/>
              <a:t>HPCG_fout</a:t>
            </a:r>
            <a:r>
              <a:rPr lang="en-US" sz="1050" dirty="0"/>
              <a:t> &lt;&lt; "Error in call to dot: " &lt;&lt; </a:t>
            </a:r>
            <a:r>
              <a:rPr lang="en-US" sz="1050" dirty="0" err="1"/>
              <a:t>ierr</a:t>
            </a:r>
            <a:r>
              <a:rPr lang="en-US" sz="1050" dirty="0"/>
              <a:t> &lt;&lt; ".\n" &lt;&lt; </a:t>
            </a:r>
            <a:r>
              <a:rPr lang="en-US" sz="1050" dirty="0" err="1"/>
              <a:t>endl</a:t>
            </a:r>
            <a:r>
              <a:rPr lang="en-US" sz="1050" dirty="0"/>
              <a:t>;</a:t>
            </a:r>
          </a:p>
          <a:p>
            <a:pPr marL="0" indent="0">
              <a:lnSpc>
                <a:spcPct val="120000"/>
              </a:lnSpc>
              <a:spcBef>
                <a:spcPts val="0"/>
              </a:spcBef>
              <a:buNone/>
            </a:pPr>
            <a:endParaRPr lang="en-US" sz="1050" dirty="0"/>
          </a:p>
          <a:p>
            <a:pPr marL="0" indent="0">
              <a:lnSpc>
                <a:spcPct val="120000"/>
              </a:lnSpc>
              <a:spcBef>
                <a:spcPts val="0"/>
              </a:spcBef>
              <a:buNone/>
            </a:pPr>
            <a:r>
              <a:rPr lang="en-US" sz="1050" dirty="0"/>
              <a:t> // Next, compute y'*A*x</a:t>
            </a:r>
          </a:p>
          <a:p>
            <a:pPr marL="0" indent="0">
              <a:lnSpc>
                <a:spcPct val="120000"/>
              </a:lnSpc>
              <a:spcBef>
                <a:spcPts val="0"/>
              </a:spcBef>
              <a:buNone/>
            </a:pPr>
            <a:r>
              <a:rPr lang="en-US" sz="1050" dirty="0" smtClean="0"/>
              <a:t>// </a:t>
            </a:r>
            <a:r>
              <a:rPr lang="is-IS" sz="1050" dirty="0" smtClean="0"/>
              <a:t>…</a:t>
            </a:r>
            <a:endParaRPr lang="en-US" sz="1050" dirty="0"/>
          </a:p>
          <a:p>
            <a:pPr marL="0" indent="0">
              <a:lnSpc>
                <a:spcPct val="120000"/>
              </a:lnSpc>
              <a:spcBef>
                <a:spcPts val="0"/>
              </a:spcBef>
              <a:buNone/>
            </a:pPr>
            <a:r>
              <a:rPr lang="en-US" sz="1050" dirty="0"/>
              <a:t> </a:t>
            </a:r>
            <a:r>
              <a:rPr lang="en-US" sz="1050" dirty="0" err="1"/>
              <a:t>testsymmetry_data.depsym_spmv</a:t>
            </a:r>
            <a:r>
              <a:rPr lang="en-US" sz="1050" dirty="0"/>
              <a:t> = </a:t>
            </a:r>
            <a:r>
              <a:rPr lang="en-US" sz="1050" dirty="0" err="1"/>
              <a:t>std</a:t>
            </a:r>
            <a:r>
              <a:rPr lang="en-US" sz="1050" dirty="0"/>
              <a:t>::</a:t>
            </a:r>
            <a:r>
              <a:rPr lang="en-US" sz="1050" dirty="0" err="1"/>
              <a:t>fabs</a:t>
            </a:r>
            <a:r>
              <a:rPr lang="en-US" sz="1050" dirty="0"/>
              <a:t>((long double) (</a:t>
            </a:r>
            <a:r>
              <a:rPr lang="en-US" sz="1050" dirty="0" err="1"/>
              <a:t>xtAy</a:t>
            </a:r>
            <a:r>
              <a:rPr lang="en-US" sz="1050" dirty="0"/>
              <a:t> - </a:t>
            </a:r>
            <a:r>
              <a:rPr lang="en-US" sz="1050" dirty="0" err="1"/>
              <a:t>ytAx</a:t>
            </a:r>
            <a:r>
              <a:rPr lang="en-US" sz="1050" dirty="0"/>
              <a:t>))/((xNorm2*</a:t>
            </a:r>
            <a:r>
              <a:rPr lang="en-US" sz="1050" dirty="0" err="1"/>
              <a:t>ANorm</a:t>
            </a:r>
            <a:r>
              <a:rPr lang="en-US" sz="1050" dirty="0"/>
              <a:t>*yNorm2 + yNorm2*</a:t>
            </a:r>
            <a:r>
              <a:rPr lang="en-US" sz="1050" dirty="0" err="1"/>
              <a:t>ANorm</a:t>
            </a:r>
            <a:r>
              <a:rPr lang="en-US" sz="1050" dirty="0"/>
              <a:t>*xNorm2) * (DBL_EPSILON));</a:t>
            </a:r>
          </a:p>
          <a:p>
            <a:pPr marL="0" indent="0">
              <a:lnSpc>
                <a:spcPct val="120000"/>
              </a:lnSpc>
              <a:spcBef>
                <a:spcPts val="0"/>
              </a:spcBef>
              <a:buNone/>
            </a:pPr>
            <a:r>
              <a:rPr lang="en-US" sz="1050" dirty="0"/>
              <a:t> if (</a:t>
            </a:r>
            <a:r>
              <a:rPr lang="en-US" sz="1050" dirty="0" err="1"/>
              <a:t>testsymmetry_data.depsym_spmv</a:t>
            </a:r>
            <a:r>
              <a:rPr lang="en-US" sz="1050" dirty="0"/>
              <a:t> &gt; 1.0) ++</a:t>
            </a:r>
            <a:r>
              <a:rPr lang="en-US" sz="1050" dirty="0" err="1"/>
              <a:t>testsymmetry_data.count_fail</a:t>
            </a:r>
            <a:r>
              <a:rPr lang="en-US" sz="1050" dirty="0"/>
              <a:t>;  // If the difference is &gt; 1, count it wrong</a:t>
            </a:r>
          </a:p>
          <a:p>
            <a:pPr marL="0" indent="0">
              <a:lnSpc>
                <a:spcPct val="120000"/>
              </a:lnSpc>
              <a:spcBef>
                <a:spcPts val="0"/>
              </a:spcBef>
              <a:buNone/>
            </a:pPr>
            <a:r>
              <a:rPr lang="en-US" sz="1050" dirty="0"/>
              <a:t> if (</a:t>
            </a:r>
            <a:r>
              <a:rPr lang="en-US" sz="1050" dirty="0" err="1"/>
              <a:t>A.geom</a:t>
            </a:r>
            <a:r>
              <a:rPr lang="en-US" sz="1050" dirty="0"/>
              <a:t>-&gt;rank==0) </a:t>
            </a:r>
            <a:r>
              <a:rPr lang="en-US" sz="1050" dirty="0" err="1"/>
              <a:t>HPCG_fout</a:t>
            </a:r>
            <a:r>
              <a:rPr lang="en-US" sz="1050" dirty="0"/>
              <a:t> &lt;&lt; "Departure from symmetry (scaled) for </a:t>
            </a:r>
            <a:r>
              <a:rPr lang="en-US" sz="1050" dirty="0" err="1"/>
              <a:t>SpMV</a:t>
            </a:r>
            <a:r>
              <a:rPr lang="en-US" sz="1050" dirty="0"/>
              <a:t> abs(x'*A*y - y'*A*x) = " &lt;&lt; </a:t>
            </a:r>
            <a:r>
              <a:rPr lang="en-US" sz="1050" dirty="0" err="1"/>
              <a:t>testsymmetry_data.depsym_spmv</a:t>
            </a:r>
            <a:r>
              <a:rPr lang="en-US" sz="1050" dirty="0"/>
              <a:t> &lt;&lt; </a:t>
            </a:r>
            <a:r>
              <a:rPr lang="en-US" sz="1050" dirty="0" err="1"/>
              <a:t>endl</a:t>
            </a:r>
            <a:r>
              <a:rPr lang="en-US" sz="1050" dirty="0"/>
              <a:t>;</a:t>
            </a:r>
          </a:p>
          <a:p>
            <a:pPr marL="0" indent="0">
              <a:lnSpc>
                <a:spcPct val="120000"/>
              </a:lnSpc>
              <a:spcBef>
                <a:spcPts val="0"/>
              </a:spcBef>
              <a:buNone/>
            </a:pPr>
            <a:endParaRPr lang="en-US" sz="1050" dirty="0"/>
          </a:p>
          <a:p>
            <a:pPr marL="0" indent="0">
              <a:lnSpc>
                <a:spcPct val="120000"/>
              </a:lnSpc>
              <a:spcBef>
                <a:spcPts val="0"/>
              </a:spcBef>
              <a:buNone/>
            </a:pPr>
            <a:r>
              <a:rPr lang="en-US" sz="1050" dirty="0"/>
              <a:t> // Test symmetry of </a:t>
            </a:r>
            <a:r>
              <a:rPr lang="en-US" sz="1050" dirty="0" smtClean="0"/>
              <a:t>multi-grid</a:t>
            </a:r>
            <a:endParaRPr lang="en-US" sz="1050" dirty="0"/>
          </a:p>
          <a:p>
            <a:pPr marL="0" indent="0">
              <a:lnSpc>
                <a:spcPct val="120000"/>
              </a:lnSpc>
              <a:spcBef>
                <a:spcPts val="0"/>
              </a:spcBef>
              <a:buNone/>
            </a:pPr>
            <a:r>
              <a:rPr lang="en-US" sz="1050" dirty="0"/>
              <a:t> // Compute x'*</a:t>
            </a:r>
            <a:r>
              <a:rPr lang="en-US" sz="1050" dirty="0" err="1" smtClean="0"/>
              <a:t>Minv</a:t>
            </a:r>
            <a:r>
              <a:rPr lang="en-US" sz="1050" dirty="0" smtClean="0"/>
              <a:t>*y</a:t>
            </a:r>
          </a:p>
          <a:p>
            <a:pPr marL="0" indent="0">
              <a:lnSpc>
                <a:spcPct val="120000"/>
              </a:lnSpc>
              <a:spcBef>
                <a:spcPts val="0"/>
              </a:spcBef>
              <a:buNone/>
            </a:pPr>
            <a:r>
              <a:rPr lang="en-US" sz="1050" dirty="0" smtClean="0"/>
              <a:t>// </a:t>
            </a:r>
            <a:r>
              <a:rPr lang="is-IS" sz="1050" dirty="0" smtClean="0"/>
              <a:t>…</a:t>
            </a:r>
            <a:endParaRPr lang="en-US" sz="1050" dirty="0"/>
          </a:p>
        </p:txBody>
      </p:sp>
      <p:sp>
        <p:nvSpPr>
          <p:cNvPr id="5" name="Footer Placeholder 4"/>
          <p:cNvSpPr>
            <a:spLocks noGrp="1"/>
          </p:cNvSpPr>
          <p:nvPr>
            <p:ph type="ftr" sz="quarter" idx="3"/>
          </p:nvPr>
        </p:nvSpPr>
        <p:spPr/>
        <p:txBody>
          <a:bodyPr/>
          <a:lstStyle/>
          <a:p>
            <a:r>
              <a:rPr lang="en-US" smtClean="0"/>
              <a:t>SIAM CSE, February 2017</a:t>
            </a:r>
            <a:endParaRPr lang="en-US" dirty="0"/>
          </a:p>
        </p:txBody>
      </p:sp>
    </p:spTree>
    <p:extLst>
      <p:ext uri="{BB962C8B-B14F-4D97-AF65-F5344CB8AC3E}">
        <p14:creationId xmlns:p14="http://schemas.microsoft.com/office/powerpoint/2010/main" val="1994356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https://</a:t>
            </a:r>
            <a:r>
              <a:rPr lang="en-US" sz="2800" dirty="0" err="1"/>
              <a:t>github.com</a:t>
            </a:r>
            <a:r>
              <a:rPr lang="en-US" sz="2800" dirty="0"/>
              <a:t>/</a:t>
            </a:r>
            <a:r>
              <a:rPr lang="en-US" sz="2800" dirty="0" err="1"/>
              <a:t>hpcg</a:t>
            </a:r>
            <a:r>
              <a:rPr lang="en-US" sz="2800" dirty="0"/>
              <a:t>-benchmark/</a:t>
            </a:r>
            <a:r>
              <a:rPr lang="en-US" sz="2800" dirty="0" err="1"/>
              <a:t>hpcg</a:t>
            </a:r>
            <a:r>
              <a:rPr lang="en-US" sz="2800" dirty="0"/>
              <a:t>/blob/master/</a:t>
            </a:r>
            <a:r>
              <a:rPr lang="en-US" sz="2800" dirty="0" err="1"/>
              <a:t>src</a:t>
            </a:r>
            <a:r>
              <a:rPr lang="en-US" sz="2800" dirty="0"/>
              <a:t>/</a:t>
            </a:r>
            <a:r>
              <a:rPr lang="en-US" sz="2800" dirty="0" err="1"/>
              <a:t>TestCG.cpp</a:t>
            </a:r>
            <a:endParaRPr lang="en-US" sz="2800" dirty="0"/>
          </a:p>
        </p:txBody>
      </p:sp>
      <p:sp>
        <p:nvSpPr>
          <p:cNvPr id="3" name="Slide Number Placeholder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14</a:t>
            </a:fld>
            <a:endParaRPr kumimoji="0" lang="en-US" dirty="0">
              <a:solidFill>
                <a:srgbClr val="FFFFFF"/>
              </a:solidFill>
            </a:endParaRPr>
          </a:p>
        </p:txBody>
      </p:sp>
      <p:sp>
        <p:nvSpPr>
          <p:cNvPr id="4" name="Content Placeholder 3"/>
          <p:cNvSpPr>
            <a:spLocks noGrp="1"/>
          </p:cNvSpPr>
          <p:nvPr>
            <p:ph sz="quarter" idx="1"/>
          </p:nvPr>
        </p:nvSpPr>
        <p:spPr>
          <a:xfrm>
            <a:off x="323557" y="1600199"/>
            <a:ext cx="8442491" cy="5131495"/>
          </a:xfrm>
        </p:spPr>
        <p:txBody>
          <a:bodyPr>
            <a:noAutofit/>
          </a:bodyPr>
          <a:lstStyle/>
          <a:p>
            <a:pPr marL="0" indent="0">
              <a:spcBef>
                <a:spcPts val="0"/>
              </a:spcBef>
              <a:buNone/>
            </a:pPr>
            <a:r>
              <a:rPr lang="en-US" sz="2000" dirty="0"/>
              <a:t>// Modify the matrix diagonal to greatly exaggerate diagonal values.</a:t>
            </a:r>
          </a:p>
          <a:p>
            <a:pPr marL="0" indent="0">
              <a:spcBef>
                <a:spcPts val="0"/>
              </a:spcBef>
              <a:buNone/>
            </a:pPr>
            <a:r>
              <a:rPr lang="en-US" sz="2000" dirty="0"/>
              <a:t>  // CG should converge in about 10 iterations for this problem, regardless of problem size</a:t>
            </a:r>
          </a:p>
          <a:p>
            <a:pPr marL="0" indent="0">
              <a:spcBef>
                <a:spcPts val="0"/>
              </a:spcBef>
              <a:buNone/>
            </a:pPr>
            <a:r>
              <a:rPr lang="en-US" sz="2000" dirty="0"/>
              <a:t>  for (</a:t>
            </a:r>
            <a:r>
              <a:rPr lang="en-US" sz="2000" dirty="0" err="1"/>
              <a:t>local_int_t</a:t>
            </a:r>
            <a:r>
              <a:rPr lang="en-US" sz="2000" dirty="0"/>
              <a:t> </a:t>
            </a:r>
            <a:r>
              <a:rPr lang="en-US" sz="2000" dirty="0" err="1"/>
              <a:t>i</a:t>
            </a:r>
            <a:r>
              <a:rPr lang="en-US" sz="2000" dirty="0"/>
              <a:t>=0; </a:t>
            </a:r>
            <a:r>
              <a:rPr lang="en-US" sz="2000" dirty="0" err="1"/>
              <a:t>i</a:t>
            </a:r>
            <a:r>
              <a:rPr lang="en-US" sz="2000" dirty="0"/>
              <a:t>&lt; </a:t>
            </a:r>
            <a:r>
              <a:rPr lang="en-US" sz="2000" dirty="0" err="1"/>
              <a:t>A.localNumberOfRows</a:t>
            </a:r>
            <a:r>
              <a:rPr lang="en-US" sz="2000" dirty="0"/>
              <a:t>; ++</a:t>
            </a:r>
            <a:r>
              <a:rPr lang="en-US" sz="2000" dirty="0" err="1"/>
              <a:t>i</a:t>
            </a:r>
            <a:r>
              <a:rPr lang="en-US" sz="2000" dirty="0"/>
              <a:t>) {</a:t>
            </a:r>
          </a:p>
          <a:p>
            <a:pPr marL="0" indent="0">
              <a:spcBef>
                <a:spcPts val="0"/>
              </a:spcBef>
              <a:buNone/>
            </a:pPr>
            <a:r>
              <a:rPr lang="en-US" sz="2000" dirty="0"/>
              <a:t>    </a:t>
            </a:r>
            <a:r>
              <a:rPr lang="en-US" sz="2000" dirty="0" err="1"/>
              <a:t>global_int_t</a:t>
            </a:r>
            <a:r>
              <a:rPr lang="en-US" sz="2000" dirty="0"/>
              <a:t> </a:t>
            </a:r>
            <a:r>
              <a:rPr lang="en-US" sz="2000" dirty="0" err="1"/>
              <a:t>globalRowID</a:t>
            </a:r>
            <a:r>
              <a:rPr lang="en-US" sz="2000" dirty="0"/>
              <a:t> = </a:t>
            </a:r>
            <a:r>
              <a:rPr lang="en-US" sz="2000" dirty="0" err="1"/>
              <a:t>A.localToGlobalMap</a:t>
            </a:r>
            <a:r>
              <a:rPr lang="en-US" sz="2000" dirty="0"/>
              <a:t>[</a:t>
            </a:r>
            <a:r>
              <a:rPr lang="en-US" sz="2000" dirty="0" err="1"/>
              <a:t>i</a:t>
            </a:r>
            <a:r>
              <a:rPr lang="en-US" sz="2000" dirty="0"/>
              <a:t>];</a:t>
            </a:r>
          </a:p>
          <a:p>
            <a:pPr marL="0" indent="0">
              <a:spcBef>
                <a:spcPts val="0"/>
              </a:spcBef>
              <a:buNone/>
            </a:pPr>
            <a:r>
              <a:rPr lang="en-US" sz="2000" dirty="0"/>
              <a:t>    if (</a:t>
            </a:r>
            <a:r>
              <a:rPr lang="en-US" sz="2000" dirty="0" err="1"/>
              <a:t>globalRowID</a:t>
            </a:r>
            <a:r>
              <a:rPr lang="en-US" sz="2000" dirty="0"/>
              <a:t>&lt;9) {</a:t>
            </a:r>
          </a:p>
          <a:p>
            <a:pPr marL="0" indent="0">
              <a:spcBef>
                <a:spcPts val="0"/>
              </a:spcBef>
              <a:buNone/>
            </a:pPr>
            <a:r>
              <a:rPr lang="en-US" sz="2000" dirty="0"/>
              <a:t>      double scale = (globalRowID+2)*1.0e6;</a:t>
            </a:r>
          </a:p>
          <a:p>
            <a:pPr marL="0" indent="0">
              <a:spcBef>
                <a:spcPts val="0"/>
              </a:spcBef>
              <a:buNone/>
            </a:pPr>
            <a:r>
              <a:rPr lang="en-US" sz="2000" dirty="0"/>
              <a:t>      </a:t>
            </a:r>
            <a:r>
              <a:rPr lang="en-US" sz="2000" dirty="0" err="1"/>
              <a:t>ScaleVectorValue</a:t>
            </a:r>
            <a:r>
              <a:rPr lang="en-US" sz="2000" dirty="0"/>
              <a:t>(</a:t>
            </a:r>
            <a:r>
              <a:rPr lang="en-US" sz="2000" dirty="0" err="1"/>
              <a:t>exaggeratedDiagA</a:t>
            </a:r>
            <a:r>
              <a:rPr lang="en-US" sz="2000" dirty="0"/>
              <a:t>, </a:t>
            </a:r>
            <a:r>
              <a:rPr lang="en-US" sz="2000" dirty="0" err="1"/>
              <a:t>i</a:t>
            </a:r>
            <a:r>
              <a:rPr lang="en-US" sz="2000" dirty="0"/>
              <a:t>, scale);</a:t>
            </a:r>
          </a:p>
          <a:p>
            <a:pPr marL="0" indent="0">
              <a:spcBef>
                <a:spcPts val="0"/>
              </a:spcBef>
              <a:buNone/>
            </a:pPr>
            <a:r>
              <a:rPr lang="en-US" sz="2000" dirty="0"/>
              <a:t>      </a:t>
            </a:r>
            <a:r>
              <a:rPr lang="en-US" sz="2000" dirty="0" err="1"/>
              <a:t>ScaleVectorValue</a:t>
            </a:r>
            <a:r>
              <a:rPr lang="en-US" sz="2000" dirty="0"/>
              <a:t>(b, </a:t>
            </a:r>
            <a:r>
              <a:rPr lang="en-US" sz="2000" dirty="0" err="1"/>
              <a:t>i</a:t>
            </a:r>
            <a:r>
              <a:rPr lang="en-US" sz="2000" dirty="0"/>
              <a:t>, scale);</a:t>
            </a:r>
          </a:p>
          <a:p>
            <a:pPr marL="0" indent="0">
              <a:spcBef>
                <a:spcPts val="0"/>
              </a:spcBef>
              <a:buNone/>
            </a:pPr>
            <a:r>
              <a:rPr lang="en-US" sz="2000" dirty="0"/>
              <a:t>    } else {</a:t>
            </a:r>
          </a:p>
          <a:p>
            <a:pPr marL="0" indent="0">
              <a:spcBef>
                <a:spcPts val="0"/>
              </a:spcBef>
              <a:buNone/>
            </a:pPr>
            <a:r>
              <a:rPr lang="en-US" sz="2000" dirty="0"/>
              <a:t>      </a:t>
            </a:r>
            <a:r>
              <a:rPr lang="en-US" sz="2000" dirty="0" err="1"/>
              <a:t>ScaleVectorValue</a:t>
            </a:r>
            <a:r>
              <a:rPr lang="en-US" sz="2000" dirty="0"/>
              <a:t>(</a:t>
            </a:r>
            <a:r>
              <a:rPr lang="en-US" sz="2000" dirty="0" err="1"/>
              <a:t>exaggeratedDiagA</a:t>
            </a:r>
            <a:r>
              <a:rPr lang="en-US" sz="2000" dirty="0"/>
              <a:t>, </a:t>
            </a:r>
            <a:r>
              <a:rPr lang="en-US" sz="2000" dirty="0" err="1"/>
              <a:t>i</a:t>
            </a:r>
            <a:r>
              <a:rPr lang="en-US" sz="2000" dirty="0"/>
              <a:t>, 1.0e6);</a:t>
            </a:r>
          </a:p>
          <a:p>
            <a:pPr marL="0" indent="0">
              <a:spcBef>
                <a:spcPts val="0"/>
              </a:spcBef>
              <a:buNone/>
            </a:pPr>
            <a:r>
              <a:rPr lang="en-US" sz="2000" dirty="0"/>
              <a:t>      </a:t>
            </a:r>
            <a:r>
              <a:rPr lang="en-US" sz="2000" dirty="0" err="1"/>
              <a:t>ScaleVectorValue</a:t>
            </a:r>
            <a:r>
              <a:rPr lang="en-US" sz="2000" dirty="0"/>
              <a:t>(b, </a:t>
            </a:r>
            <a:r>
              <a:rPr lang="en-US" sz="2000" dirty="0" err="1"/>
              <a:t>i</a:t>
            </a:r>
            <a:r>
              <a:rPr lang="en-US" sz="2000" dirty="0"/>
              <a:t>, 1.0e6);</a:t>
            </a:r>
          </a:p>
          <a:p>
            <a:pPr marL="0" indent="0">
              <a:spcBef>
                <a:spcPts val="0"/>
              </a:spcBef>
              <a:buNone/>
            </a:pPr>
            <a:r>
              <a:rPr lang="en-US" sz="2000" dirty="0"/>
              <a:t>    }</a:t>
            </a:r>
          </a:p>
          <a:p>
            <a:pPr marL="0" indent="0">
              <a:spcBef>
                <a:spcPts val="0"/>
              </a:spcBef>
              <a:buNone/>
            </a:pPr>
            <a:r>
              <a:rPr lang="en-US" sz="2000" dirty="0"/>
              <a:t>  }</a:t>
            </a:r>
          </a:p>
          <a:p>
            <a:pPr marL="0" indent="0">
              <a:spcBef>
                <a:spcPts val="0"/>
              </a:spcBef>
              <a:buNone/>
            </a:pPr>
            <a:r>
              <a:rPr lang="en-US" sz="2000" dirty="0"/>
              <a:t>  </a:t>
            </a:r>
            <a:r>
              <a:rPr lang="en-US" sz="2000" dirty="0" err="1"/>
              <a:t>ReplaceMatrixDiagonal</a:t>
            </a:r>
            <a:r>
              <a:rPr lang="en-US" sz="2000" dirty="0"/>
              <a:t>(A, </a:t>
            </a:r>
            <a:r>
              <a:rPr lang="en-US" sz="2000" dirty="0" err="1"/>
              <a:t>exaggeratedDiagA</a:t>
            </a:r>
            <a:r>
              <a:rPr lang="en-US" sz="2000" dirty="0" smtClean="0"/>
              <a:t>);</a:t>
            </a:r>
          </a:p>
          <a:p>
            <a:pPr marL="0" indent="0">
              <a:spcBef>
                <a:spcPts val="0"/>
              </a:spcBef>
              <a:buNone/>
            </a:pPr>
            <a:r>
              <a:rPr lang="en-US" sz="2000" dirty="0" smtClean="0"/>
              <a:t>// </a:t>
            </a:r>
            <a:r>
              <a:rPr lang="is-IS" sz="2000" smtClean="0"/>
              <a:t>…</a:t>
            </a:r>
            <a:endParaRPr lang="en-US" sz="2000" dirty="0"/>
          </a:p>
        </p:txBody>
      </p:sp>
      <p:sp>
        <p:nvSpPr>
          <p:cNvPr id="5" name="Footer Placeholder 4"/>
          <p:cNvSpPr>
            <a:spLocks noGrp="1"/>
          </p:cNvSpPr>
          <p:nvPr>
            <p:ph type="ftr" sz="quarter" idx="3"/>
          </p:nvPr>
        </p:nvSpPr>
        <p:spPr/>
        <p:txBody>
          <a:bodyPr/>
          <a:lstStyle/>
          <a:p>
            <a:r>
              <a:rPr lang="en-US" smtClean="0"/>
              <a:t>SIAM CSE, February 2017</a:t>
            </a:r>
            <a:endParaRPr lang="en-US" dirty="0"/>
          </a:p>
        </p:txBody>
      </p:sp>
    </p:spTree>
    <p:extLst>
      <p:ext uri="{BB962C8B-B14F-4D97-AF65-F5344CB8AC3E}">
        <p14:creationId xmlns:p14="http://schemas.microsoft.com/office/powerpoint/2010/main" val="110432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Message to This Audience</a:t>
            </a:r>
            <a:endParaRPr lang="en-US" b="0" dirty="0"/>
          </a:p>
        </p:txBody>
      </p:sp>
      <p:sp>
        <p:nvSpPr>
          <p:cNvPr id="3" name="Content Placeholder 2"/>
          <p:cNvSpPr>
            <a:spLocks noGrp="1"/>
          </p:cNvSpPr>
          <p:nvPr>
            <p:ph idx="1"/>
          </p:nvPr>
        </p:nvSpPr>
        <p:spPr>
          <a:xfrm>
            <a:off x="685800" y="2761692"/>
            <a:ext cx="7772400" cy="3334307"/>
          </a:xfrm>
        </p:spPr>
        <p:txBody>
          <a:bodyPr/>
          <a:lstStyle/>
          <a:p>
            <a:pPr marL="171450" indent="0">
              <a:buNone/>
            </a:pPr>
            <a:r>
              <a:rPr lang="en-US" sz="3200" b="0" i="1" dirty="0" smtClean="0"/>
              <a:t>Be prepared to have someone else replicate your results.</a:t>
            </a:r>
          </a:p>
          <a:p>
            <a:pPr marL="171450" indent="0">
              <a:buNone/>
            </a:pPr>
            <a:r>
              <a:rPr lang="en-US" sz="3200" b="0" i="1" dirty="0" smtClean="0"/>
              <a:t>Create, retain artifacts that establish credible results.</a:t>
            </a:r>
            <a:endParaRPr lang="en-US" sz="3200" b="0" i="1" dirty="0"/>
          </a:p>
        </p:txBody>
      </p:sp>
    </p:spTree>
    <p:extLst>
      <p:ext uri="{BB962C8B-B14F-4D97-AF65-F5344CB8AC3E}">
        <p14:creationId xmlns:p14="http://schemas.microsoft.com/office/powerpoint/2010/main" val="504241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Footer Placeholder 2"/>
          <p:cNvSpPr>
            <a:spLocks noGrp="1"/>
          </p:cNvSpPr>
          <p:nvPr>
            <p:ph type="ftr" sz="quarter" idx="3"/>
          </p:nvPr>
        </p:nvSpPr>
        <p:spPr>
          <a:xfrm>
            <a:off x="3079448" y="6513222"/>
            <a:ext cx="3045170" cy="218473"/>
          </a:xfrm>
        </p:spPr>
        <p:txBody>
          <a:bodyPr/>
          <a:lstStyle/>
          <a:p>
            <a:r>
              <a:rPr lang="en-US" smtClean="0"/>
              <a:t>SIAM CSE, February 2017</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16</a:t>
            </a:fld>
            <a:endParaRPr kumimoji="0" lang="en-US" dirty="0">
              <a:solidFill>
                <a:srgbClr val="FFFFFF"/>
              </a:solidFill>
            </a:endParaRPr>
          </a:p>
        </p:txBody>
      </p:sp>
      <p:sp>
        <p:nvSpPr>
          <p:cNvPr id="5" name="Content Placeholder 4"/>
          <p:cNvSpPr>
            <a:spLocks noGrp="1"/>
          </p:cNvSpPr>
          <p:nvPr>
            <p:ph sz="quarter" idx="1"/>
          </p:nvPr>
        </p:nvSpPr>
        <p:spPr/>
        <p:txBody>
          <a:bodyPr>
            <a:normAutofit/>
          </a:bodyPr>
          <a:lstStyle/>
          <a:p>
            <a:r>
              <a:rPr lang="en-US" sz="2400" dirty="0" smtClean="0"/>
              <a:t>Sandia </a:t>
            </a:r>
            <a:r>
              <a:rPr lang="en-US" sz="2400" dirty="0"/>
              <a:t>National Laboratories is a multi-program laboratory managed and operated by Sandia Corporation, a wholly owned subsidiary of Lockheed Martin Corporation, for the U.S. Department of Energy’s National Nuclear Security Administration under contract DE-AC04-94AL85000. SAND NO. </a:t>
            </a:r>
            <a:r>
              <a:rPr lang="en-US" sz="2400" dirty="0" smtClean="0"/>
              <a:t>2016-8466 C.</a:t>
            </a:r>
            <a:endParaRPr lang="en-US" sz="2400" dirty="0"/>
          </a:p>
          <a:p>
            <a:endParaRPr lang="en-US" dirty="0"/>
          </a:p>
        </p:txBody>
      </p:sp>
    </p:spTree>
    <p:extLst>
      <p:ext uri="{BB962C8B-B14F-4D97-AF65-F5344CB8AC3E}">
        <p14:creationId xmlns:p14="http://schemas.microsoft.com/office/powerpoint/2010/main" val="613306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resources</a:t>
            </a:r>
            <a:endParaRPr lang="en-US" dirty="0"/>
          </a:p>
        </p:txBody>
      </p:sp>
      <p:sp>
        <p:nvSpPr>
          <p:cNvPr id="3" name="Footer Placeholder 2"/>
          <p:cNvSpPr>
            <a:spLocks noGrp="1"/>
          </p:cNvSpPr>
          <p:nvPr>
            <p:ph type="ftr" sz="quarter" idx="3"/>
          </p:nvPr>
        </p:nvSpPr>
        <p:spPr>
          <a:xfrm>
            <a:off x="3079448" y="6513222"/>
            <a:ext cx="3045170" cy="218473"/>
          </a:xfrm>
        </p:spPr>
        <p:txBody>
          <a:bodyPr/>
          <a:lstStyle/>
          <a:p>
            <a:r>
              <a:rPr lang="en-US" smtClean="0"/>
              <a:t>SIAM CSE, February 2017</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17</a:t>
            </a:fld>
            <a:endParaRPr kumimoji="0" lang="en-US" dirty="0">
              <a:solidFill>
                <a:srgbClr val="FFFFFF"/>
              </a:solidFill>
            </a:endParaRPr>
          </a:p>
        </p:txBody>
      </p:sp>
      <p:sp>
        <p:nvSpPr>
          <p:cNvPr id="5" name="Content Placeholder 4"/>
          <p:cNvSpPr>
            <a:spLocks noGrp="1"/>
          </p:cNvSpPr>
          <p:nvPr>
            <p:ph sz="quarter" idx="1"/>
          </p:nvPr>
        </p:nvSpPr>
        <p:spPr>
          <a:xfrm>
            <a:off x="612647" y="1600199"/>
            <a:ext cx="8086853" cy="4769490"/>
          </a:xfrm>
        </p:spPr>
        <p:txBody>
          <a:bodyPr>
            <a:normAutofit/>
          </a:bodyPr>
          <a:lstStyle/>
          <a:p>
            <a:pPr marL="0" indent="0">
              <a:spcBef>
                <a:spcPts val="0"/>
              </a:spcBef>
              <a:buNone/>
            </a:pPr>
            <a:r>
              <a:rPr lang="en-US" sz="1800" dirty="0" smtClean="0"/>
              <a:t>ACM TOMS Editorial</a:t>
            </a:r>
          </a:p>
          <a:p>
            <a:pPr marL="0" indent="0">
              <a:spcBef>
                <a:spcPts val="0"/>
              </a:spcBef>
              <a:buNone/>
            </a:pPr>
            <a:r>
              <a:rPr lang="en-US" sz="1800" dirty="0" smtClean="0"/>
              <a:t>Science Magazine Article</a:t>
            </a:r>
          </a:p>
          <a:p>
            <a:pPr marL="0" indent="0">
              <a:spcBef>
                <a:spcPts val="0"/>
              </a:spcBef>
              <a:buNone/>
            </a:pPr>
            <a:r>
              <a:rPr lang="en-US" sz="1800" dirty="0" smtClean="0"/>
              <a:t>Others</a:t>
            </a:r>
            <a:endParaRPr lang="en-US" sz="1800" dirty="0"/>
          </a:p>
          <a:p>
            <a:pPr marL="0" indent="0">
              <a:spcBef>
                <a:spcPts val="0"/>
              </a:spcBef>
              <a:buNone/>
            </a:pPr>
            <a:endParaRPr lang="en-US" sz="1200" dirty="0"/>
          </a:p>
        </p:txBody>
      </p:sp>
    </p:spTree>
    <p:extLst>
      <p:ext uri="{BB962C8B-B14F-4D97-AF65-F5344CB8AC3E}">
        <p14:creationId xmlns:p14="http://schemas.microsoft.com/office/powerpoint/2010/main" val="459030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a:t>
            </a:fld>
            <a:endParaRPr kumimoji="0" lang="en-US" dirty="0">
              <a:solidFill>
                <a:srgbClr val="FFFFFF"/>
              </a:solidFill>
            </a:endParaRPr>
          </a:p>
        </p:txBody>
      </p:sp>
      <p:sp>
        <p:nvSpPr>
          <p:cNvPr id="5" name="Content Placeholder 4"/>
          <p:cNvSpPr>
            <a:spLocks noGrp="1"/>
          </p:cNvSpPr>
          <p:nvPr>
            <p:ph sz="quarter" idx="1"/>
          </p:nvPr>
        </p:nvSpPr>
        <p:spPr>
          <a:xfrm>
            <a:off x="612648" y="1824286"/>
            <a:ext cx="8090143" cy="4095349"/>
          </a:xfrm>
        </p:spPr>
        <p:txBody>
          <a:bodyPr>
            <a:normAutofit/>
          </a:bodyPr>
          <a:lstStyle/>
          <a:p>
            <a:r>
              <a:rPr lang="en-US" dirty="0" smtClean="0"/>
              <a:t>Introduction</a:t>
            </a:r>
          </a:p>
          <a:p>
            <a:r>
              <a:rPr lang="en-US" dirty="0" smtClean="0"/>
              <a:t>Increasing focus on reproducibility.</a:t>
            </a:r>
          </a:p>
          <a:p>
            <a:r>
              <a:rPr lang="en-US" dirty="0" smtClean="0"/>
              <a:t>Role of better software practices.</a:t>
            </a:r>
          </a:p>
          <a:p>
            <a:r>
              <a:rPr lang="en-US" dirty="0" smtClean="0"/>
              <a:t>Practical ideas:</a:t>
            </a:r>
          </a:p>
          <a:p>
            <a:pPr lvl="1"/>
            <a:r>
              <a:rPr lang="en-US" dirty="0" smtClean="0"/>
              <a:t>Testing.</a:t>
            </a:r>
          </a:p>
          <a:p>
            <a:pPr lvl="1"/>
            <a:r>
              <a:rPr lang="en-US" dirty="0" smtClean="0"/>
              <a:t>Containers.</a:t>
            </a:r>
          </a:p>
          <a:p>
            <a:pPr lvl="1"/>
            <a:r>
              <a:rPr lang="en-US" dirty="0" smtClean="0"/>
              <a:t>Other projects.</a:t>
            </a:r>
            <a:endParaRPr lang="en-US" dirty="0"/>
          </a:p>
          <a:p>
            <a:endParaRPr lang="en-US" dirty="0"/>
          </a:p>
        </p:txBody>
      </p:sp>
      <p:pic>
        <p:nvPicPr>
          <p:cNvPr id="6" name="Picture 54" descr="New_DOE_Logo_Color_0428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718000" y="1009844"/>
            <a:ext cx="5505979" cy="122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6"/>
          <p:cNvSpPr>
            <a:spLocks noGrp="1"/>
          </p:cNvSpPr>
          <p:nvPr>
            <p:ph type="ftr" sz="quarter" idx="3"/>
          </p:nvPr>
        </p:nvSpPr>
        <p:spPr/>
        <p:txBody>
          <a:bodyPr/>
          <a:lstStyle/>
          <a:p>
            <a:r>
              <a:rPr lang="en-US" smtClean="0"/>
              <a:t>SIAM CSE, February 2017</a:t>
            </a:r>
            <a:endParaRPr lang="en-US" dirty="0"/>
          </a:p>
        </p:txBody>
      </p:sp>
    </p:spTree>
    <p:extLst>
      <p:ext uri="{BB962C8B-B14F-4D97-AF65-F5344CB8AC3E}">
        <p14:creationId xmlns:p14="http://schemas.microsoft.com/office/powerpoint/2010/main" val="134397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r="18721"/>
          <a:stretch/>
        </p:blipFill>
        <p:spPr>
          <a:xfrm>
            <a:off x="0" y="-1"/>
            <a:ext cx="6231914" cy="6561439"/>
          </a:xfrm>
          <a:effectLst>
            <a:softEdge rad="50800"/>
          </a:effectLst>
        </p:spPr>
      </p:pic>
      <p:sp>
        <p:nvSpPr>
          <p:cNvPr id="2" name="Title 1"/>
          <p:cNvSpPr>
            <a:spLocks noGrp="1"/>
          </p:cNvSpPr>
          <p:nvPr>
            <p:ph type="title"/>
          </p:nvPr>
        </p:nvSpPr>
        <p:spPr>
          <a:xfrm>
            <a:off x="6388900" y="146693"/>
            <a:ext cx="2971800" cy="953312"/>
          </a:xfrm>
        </p:spPr>
        <p:txBody>
          <a:bodyPr/>
          <a:lstStyle/>
          <a:p>
            <a:pPr algn="l"/>
            <a:r>
              <a:rPr lang="en-US" sz="3200" b="0" dirty="0" smtClean="0"/>
              <a:t>Reproducibility</a:t>
            </a:r>
            <a:endParaRPr lang="en-US" sz="1600" b="0" dirty="0"/>
          </a:p>
        </p:txBody>
      </p:sp>
      <p:sp>
        <p:nvSpPr>
          <p:cNvPr id="5" name="Content Placeholder 2"/>
          <p:cNvSpPr txBox="1">
            <a:spLocks/>
          </p:cNvSpPr>
          <p:nvPr/>
        </p:nvSpPr>
        <p:spPr bwMode="auto">
          <a:xfrm>
            <a:off x="6118649" y="1469948"/>
            <a:ext cx="3091374" cy="2255196"/>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smtClean="0"/>
              <a:t>NY Times highlights “problems”.</a:t>
            </a:r>
          </a:p>
          <a:p>
            <a:r>
              <a:rPr lang="en-US" sz="2000" b="0" kern="0" dirty="0" smtClean="0"/>
              <a:t>Only one of many cited examples.</a:t>
            </a:r>
          </a:p>
          <a:p>
            <a:r>
              <a:rPr lang="en-US" sz="2000" b="0" kern="0" dirty="0" smtClean="0"/>
              <a:t>HPC has been spared this “spotlight” (so far).</a:t>
            </a:r>
          </a:p>
        </p:txBody>
      </p:sp>
      <p:sp>
        <p:nvSpPr>
          <p:cNvPr id="6" name="Content Placeholder 2"/>
          <p:cNvSpPr txBox="1">
            <a:spLocks/>
          </p:cNvSpPr>
          <p:nvPr/>
        </p:nvSpPr>
        <p:spPr bwMode="auto">
          <a:xfrm>
            <a:off x="6005384" y="3636525"/>
            <a:ext cx="3317904" cy="2725364"/>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smtClean="0"/>
              <a:t>Lots of activity:</a:t>
            </a:r>
          </a:p>
          <a:p>
            <a:pPr lvl="1"/>
            <a:r>
              <a:rPr lang="en-US" sz="1800" b="0" kern="0" dirty="0" smtClean="0"/>
              <a:t>AAAS, ACM initiatives. </a:t>
            </a:r>
          </a:p>
          <a:p>
            <a:pPr lvl="1"/>
            <a:r>
              <a:rPr lang="en-US" sz="1800" b="0" kern="0" dirty="0" err="1" smtClean="0"/>
              <a:t>PPoPP</a:t>
            </a:r>
            <a:r>
              <a:rPr lang="en-US" sz="1800" b="0" kern="0" dirty="0" smtClean="0"/>
              <a:t>, Supercomputing 2016. </a:t>
            </a:r>
          </a:p>
          <a:p>
            <a:r>
              <a:rPr lang="en-US" sz="2000" b="0" kern="0" dirty="0" smtClean="0"/>
              <a:t>But what is reproducibility?</a:t>
            </a:r>
            <a:endParaRPr lang="en-US" sz="1800" b="0" kern="0" dirty="0" smtClean="0"/>
          </a:p>
        </p:txBody>
      </p:sp>
      <p:sp>
        <p:nvSpPr>
          <p:cNvPr id="8" name="TextBox 7"/>
          <p:cNvSpPr txBox="1"/>
          <p:nvPr/>
        </p:nvSpPr>
        <p:spPr>
          <a:xfrm>
            <a:off x="111211" y="6561438"/>
            <a:ext cx="6805068" cy="253916"/>
          </a:xfrm>
          <a:prstGeom prst="rect">
            <a:avLst/>
          </a:prstGeom>
          <a:noFill/>
        </p:spPr>
        <p:txBody>
          <a:bodyPr wrap="none" rtlCol="0">
            <a:spAutoFit/>
          </a:bodyPr>
          <a:lstStyle/>
          <a:p>
            <a:r>
              <a:rPr lang="en-US" sz="1050" b="0" dirty="0"/>
              <a:t>http://</a:t>
            </a:r>
            <a:r>
              <a:rPr lang="en-US" sz="1050" b="0" dirty="0" err="1"/>
              <a:t>www.nytimes.com</a:t>
            </a:r>
            <a:r>
              <a:rPr lang="en-US" sz="1050" b="0" dirty="0"/>
              <a:t>/2015/08/28/science/many-social-science-findings-not-as-strong-as-claimed-study-says.html?_r=0</a:t>
            </a:r>
          </a:p>
        </p:txBody>
      </p:sp>
    </p:spTree>
    <p:extLst>
      <p:ext uri="{BB962C8B-B14F-4D97-AF65-F5344CB8AC3E}">
        <p14:creationId xmlns:p14="http://schemas.microsoft.com/office/powerpoint/2010/main" val="166887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9123"/>
            <a:ext cx="2283324" cy="1033587"/>
          </a:xfrm>
        </p:spPr>
        <p:txBody>
          <a:bodyPr/>
          <a:lstStyle/>
          <a:p>
            <a:r>
              <a:rPr lang="en-US" sz="2400" b="0" dirty="0" smtClean="0"/>
              <a:t>Reproducibility Terminology</a:t>
            </a:r>
            <a:endParaRPr lang="en-US" sz="2400" b="0" dirty="0"/>
          </a:p>
        </p:txBody>
      </p:sp>
      <p:sp>
        <p:nvSpPr>
          <p:cNvPr id="3" name="Content Placeholder 2"/>
          <p:cNvSpPr>
            <a:spLocks noGrp="1"/>
          </p:cNvSpPr>
          <p:nvPr>
            <p:ph idx="1"/>
          </p:nvPr>
        </p:nvSpPr>
        <p:spPr>
          <a:xfrm>
            <a:off x="228600" y="1314575"/>
            <a:ext cx="8686800" cy="4572000"/>
          </a:xfrm>
        </p:spPr>
        <p:txBody>
          <a:bodyPr>
            <a:normAutofit lnSpcReduction="10000"/>
          </a:bodyPr>
          <a:lstStyle/>
          <a:p>
            <a:r>
              <a:rPr lang="en-US" sz="1600" dirty="0"/>
              <a:t>Reviewable Research</a:t>
            </a:r>
            <a:r>
              <a:rPr lang="en-US" sz="1600" b="0" dirty="0"/>
              <a:t>. The descriptions of the research methods can be </a:t>
            </a:r>
            <a:r>
              <a:rPr lang="en-US" sz="1600" b="0" dirty="0" smtClean="0"/>
              <a:t>independently assessed </a:t>
            </a:r>
            <a:r>
              <a:rPr lang="en-US" sz="1600" b="0" dirty="0"/>
              <a:t>and the results judged credible. (This includes both traditional </a:t>
            </a:r>
            <a:r>
              <a:rPr lang="en-US" sz="1600" b="0" dirty="0" smtClean="0"/>
              <a:t>peer review </a:t>
            </a:r>
            <a:r>
              <a:rPr lang="en-US" sz="1600" b="0" dirty="0"/>
              <a:t>and community review, and does not necessarily imply reproducibility.)</a:t>
            </a:r>
          </a:p>
          <a:p>
            <a:r>
              <a:rPr lang="en-US" sz="1600" dirty="0" smtClean="0"/>
              <a:t>Replicable </a:t>
            </a:r>
            <a:r>
              <a:rPr lang="en-US" sz="1600" dirty="0"/>
              <a:t>Research</a:t>
            </a:r>
            <a:r>
              <a:rPr lang="en-US" sz="1600" b="0" dirty="0"/>
              <a:t>. Tools are made available that would allow one to </a:t>
            </a:r>
            <a:r>
              <a:rPr lang="en-US" sz="1600" b="0" dirty="0" smtClean="0"/>
              <a:t>duplicate the </a:t>
            </a:r>
            <a:r>
              <a:rPr lang="en-US" sz="1600" b="0" dirty="0"/>
              <a:t>results of the research, for example by running the authors’ code to </a:t>
            </a:r>
            <a:r>
              <a:rPr lang="en-US" sz="1600" b="0" dirty="0" smtClean="0"/>
              <a:t>produce the </a:t>
            </a:r>
            <a:r>
              <a:rPr lang="en-US" sz="1600" b="0" dirty="0"/>
              <a:t>plots shown in the publication. (Here tools might be limited in scope, e.g., </a:t>
            </a:r>
            <a:r>
              <a:rPr lang="en-US" sz="1600" b="0" dirty="0" smtClean="0"/>
              <a:t>only essential </a:t>
            </a:r>
            <a:r>
              <a:rPr lang="en-US" sz="1600" b="0" dirty="0"/>
              <a:t>data or </a:t>
            </a:r>
            <a:r>
              <a:rPr lang="en-US" sz="1600" b="0" dirty="0" err="1"/>
              <a:t>executables</a:t>
            </a:r>
            <a:r>
              <a:rPr lang="en-US" sz="1600" b="0" dirty="0"/>
              <a:t>, and might only be made available to referees or </a:t>
            </a:r>
            <a:r>
              <a:rPr lang="en-US" sz="1600" b="0" dirty="0" smtClean="0"/>
              <a:t>only upon </a:t>
            </a:r>
            <a:r>
              <a:rPr lang="en-US" sz="1600" b="0" dirty="0"/>
              <a:t>request.)</a:t>
            </a:r>
          </a:p>
          <a:p>
            <a:r>
              <a:rPr lang="en-US" sz="1600" dirty="0" smtClean="0"/>
              <a:t>Confirmable </a:t>
            </a:r>
            <a:r>
              <a:rPr lang="en-US" sz="1600" dirty="0"/>
              <a:t>Research</a:t>
            </a:r>
            <a:r>
              <a:rPr lang="en-US" sz="1600" b="0" dirty="0"/>
              <a:t>. The main conclusions of the research can be attained </a:t>
            </a:r>
            <a:r>
              <a:rPr lang="en-US" sz="1600" b="0" dirty="0" smtClean="0"/>
              <a:t>independently without </a:t>
            </a:r>
            <a:r>
              <a:rPr lang="en-US" sz="1600" b="0" dirty="0"/>
              <a:t>the use of software provided by the author. (But using the </a:t>
            </a:r>
            <a:r>
              <a:rPr lang="en-US" sz="1600" b="0" dirty="0" smtClean="0"/>
              <a:t>complete description </a:t>
            </a:r>
            <a:r>
              <a:rPr lang="en-US" sz="1600" b="0" dirty="0"/>
              <a:t>of algorithms and methodology provided in the publication and any </a:t>
            </a:r>
            <a:r>
              <a:rPr lang="en-US" sz="1600" b="0" dirty="0" smtClean="0"/>
              <a:t>supplementary materials</a:t>
            </a:r>
            <a:r>
              <a:rPr lang="en-US" sz="1600" b="0" dirty="0"/>
              <a:t>.)</a:t>
            </a:r>
          </a:p>
          <a:p>
            <a:r>
              <a:rPr lang="en-US" sz="1600" dirty="0" smtClean="0"/>
              <a:t>Auditable </a:t>
            </a:r>
            <a:r>
              <a:rPr lang="en-US" sz="1600" dirty="0"/>
              <a:t>Research</a:t>
            </a:r>
            <a:r>
              <a:rPr lang="en-US" sz="1600" b="0" dirty="0"/>
              <a:t>. Sufficient records (including data and software) have </a:t>
            </a:r>
            <a:r>
              <a:rPr lang="en-US" sz="1600" b="0" dirty="0" smtClean="0"/>
              <a:t>been archived </a:t>
            </a:r>
            <a:r>
              <a:rPr lang="en-US" sz="1600" b="0" dirty="0"/>
              <a:t>so that the research can be defended later if necessary or differences </a:t>
            </a:r>
            <a:r>
              <a:rPr lang="en-US" sz="1600" b="0" dirty="0" smtClean="0"/>
              <a:t>between independent </a:t>
            </a:r>
            <a:r>
              <a:rPr lang="en-US" sz="1600" b="0" dirty="0"/>
              <a:t>confirmations resolved. The archive might be private, as </a:t>
            </a:r>
            <a:r>
              <a:rPr lang="en-US" sz="1600" b="0" dirty="0" smtClean="0"/>
              <a:t>with traditional </a:t>
            </a:r>
            <a:r>
              <a:rPr lang="en-US" sz="1600" b="0" dirty="0"/>
              <a:t>laboratory notebooks.</a:t>
            </a:r>
          </a:p>
          <a:p>
            <a:r>
              <a:rPr lang="en-US" sz="1600" dirty="0" smtClean="0"/>
              <a:t>Open </a:t>
            </a:r>
            <a:r>
              <a:rPr lang="en-US" sz="1600" dirty="0"/>
              <a:t>or Reproducible Research. </a:t>
            </a:r>
            <a:r>
              <a:rPr lang="en-US" sz="1600" b="0" dirty="0"/>
              <a:t>Auditable research made openly available. </a:t>
            </a:r>
            <a:r>
              <a:rPr lang="en-US" sz="1600" b="0" dirty="0" smtClean="0"/>
              <a:t>This comprised </a:t>
            </a:r>
            <a:r>
              <a:rPr lang="en-US" sz="1600" b="0" dirty="0"/>
              <a:t>well-documented and fully open code and data that are publicly </a:t>
            </a:r>
            <a:r>
              <a:rPr lang="en-US" sz="1600" b="0" dirty="0" smtClean="0"/>
              <a:t>available that </a:t>
            </a:r>
            <a:r>
              <a:rPr lang="en-US" sz="1600" b="0" dirty="0"/>
              <a:t>would allow one to (a) fully audit the computational procedure, (b) replicate </a:t>
            </a:r>
            <a:r>
              <a:rPr lang="en-US" sz="1600" b="0" dirty="0" smtClean="0"/>
              <a:t>and also </a:t>
            </a:r>
            <a:r>
              <a:rPr lang="en-US" sz="1600" b="0" dirty="0"/>
              <a:t>independently reproduce the results of the research, and (c) extend the </a:t>
            </a:r>
            <a:r>
              <a:rPr lang="en-US" sz="1600" b="0" dirty="0" smtClean="0"/>
              <a:t>results or </a:t>
            </a:r>
            <a:r>
              <a:rPr lang="en-US" sz="1600" b="0" dirty="0"/>
              <a:t>apply the method to new problems.</a:t>
            </a:r>
          </a:p>
        </p:txBody>
      </p:sp>
      <p:sp>
        <p:nvSpPr>
          <p:cNvPr id="4" name="TextBox 3"/>
          <p:cNvSpPr txBox="1"/>
          <p:nvPr/>
        </p:nvSpPr>
        <p:spPr>
          <a:xfrm>
            <a:off x="2174240" y="65012"/>
            <a:ext cx="693493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1600" b="0" dirty="0"/>
              <a:t>V. </a:t>
            </a:r>
            <a:r>
              <a:rPr lang="en-US" sz="1600" b="0" dirty="0" err="1"/>
              <a:t>Stodden</a:t>
            </a:r>
            <a:r>
              <a:rPr lang="en-US" sz="1600" b="0" dirty="0"/>
              <a:t>, D. H. Bailey, J. </a:t>
            </a:r>
            <a:r>
              <a:rPr lang="en-US" sz="1600" b="0" dirty="0" err="1"/>
              <a:t>Borwein</a:t>
            </a:r>
            <a:r>
              <a:rPr lang="en-US" sz="1600" b="0" dirty="0"/>
              <a:t>, R. J. </a:t>
            </a:r>
            <a:r>
              <a:rPr lang="en-US" sz="1600" b="0" dirty="0" err="1"/>
              <a:t>LeVeque</a:t>
            </a:r>
            <a:r>
              <a:rPr lang="en-US" sz="1600" b="0" dirty="0"/>
              <a:t>, W. Rider, and W. Stein. 2013. Setting the Default </a:t>
            </a:r>
            <a:r>
              <a:rPr lang="en-US" sz="1600" b="0" dirty="0" smtClean="0"/>
              <a:t>to Reproducible</a:t>
            </a:r>
            <a:r>
              <a:rPr lang="en-US" sz="1600" b="0" dirty="0"/>
              <a:t>: Reproducibility in Computational and Experimental Mathematics. (2013). http://</a:t>
            </a:r>
            <a:r>
              <a:rPr lang="en-US" sz="1600" b="0" dirty="0" err="1" smtClean="0"/>
              <a:t>icerm.brown.edu</a:t>
            </a:r>
            <a:r>
              <a:rPr lang="en-US" sz="1600" b="0" dirty="0" smtClean="0"/>
              <a:t>/html/programs/topical/tw12 5 </a:t>
            </a:r>
            <a:r>
              <a:rPr lang="en-US" sz="1600" b="0" dirty="0" err="1" smtClean="0"/>
              <a:t>rcem</a:t>
            </a:r>
            <a:r>
              <a:rPr lang="en-US" sz="1600" b="0" dirty="0" smtClean="0"/>
              <a:t>/</a:t>
            </a:r>
            <a:r>
              <a:rPr lang="en-US" sz="1600" b="0" dirty="0" err="1" smtClean="0"/>
              <a:t>icerm</a:t>
            </a:r>
            <a:r>
              <a:rPr lang="en-US" sz="1600" b="0" dirty="0" smtClean="0"/>
              <a:t> </a:t>
            </a:r>
            <a:r>
              <a:rPr lang="en-US" sz="1600" b="0" dirty="0" err="1" smtClean="0"/>
              <a:t>report.pdf</a:t>
            </a:r>
            <a:endParaRPr lang="en-US" sz="1600" dirty="0"/>
          </a:p>
        </p:txBody>
      </p:sp>
      <p:sp>
        <p:nvSpPr>
          <p:cNvPr id="5" name="Oval 4"/>
          <p:cNvSpPr/>
          <p:nvPr/>
        </p:nvSpPr>
        <p:spPr bwMode="auto">
          <a:xfrm>
            <a:off x="132080" y="1635760"/>
            <a:ext cx="9011920" cy="1801503"/>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marL="0" marR="0" indent="0" algn="l" defTabSz="839788" rtl="0" eaLnBrk="0" fontAlgn="base" latinLnBrk="0" hangingPunct="0">
              <a:lnSpc>
                <a:spcPct val="100000"/>
              </a:lnSpc>
              <a:spcBef>
                <a:spcPct val="20000"/>
              </a:spcBef>
              <a:spcAft>
                <a:spcPct val="0"/>
              </a:spcAft>
              <a:buClrTx/>
              <a:buSzPct val="100000"/>
              <a:buFontTx/>
              <a:buNone/>
              <a:tabLst/>
            </a:pPr>
            <a:endParaRPr kumimoji="0" lang="en-US" sz="1600" b="1"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460110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954" y="2259263"/>
            <a:ext cx="9012046" cy="4432467"/>
          </a:xfrm>
        </p:spPr>
        <p:txBody>
          <a:bodyPr>
            <a:normAutofit fontScale="92500"/>
          </a:bodyPr>
          <a:lstStyle/>
          <a:p>
            <a:r>
              <a:rPr lang="en-US" b="0" dirty="0" smtClean="0"/>
              <a:t>TOMS RCR Initiative: Referee Data.</a:t>
            </a:r>
          </a:p>
          <a:p>
            <a:r>
              <a:rPr lang="en-US" b="0" dirty="0" smtClean="0"/>
              <a:t>Why TOMS? Tradition of real software that others use.</a:t>
            </a:r>
          </a:p>
          <a:p>
            <a:r>
              <a:rPr lang="en-US" b="0" dirty="0" smtClean="0"/>
              <a:t>Two categories: Algorithms, Research.</a:t>
            </a:r>
          </a:p>
          <a:p>
            <a:r>
              <a:rPr lang="en-US" b="0" dirty="0" smtClean="0"/>
              <a:t>TOMS Algorithms Category:</a:t>
            </a:r>
          </a:p>
          <a:p>
            <a:pPr lvl="1"/>
            <a:r>
              <a:rPr lang="en-US" b="0" dirty="0" smtClean="0"/>
              <a:t>Software Submitted with manuscript.</a:t>
            </a:r>
          </a:p>
          <a:p>
            <a:pPr lvl="1"/>
            <a:r>
              <a:rPr lang="en-US" b="0" dirty="0" smtClean="0"/>
              <a:t>Both are thoroughly reviewed.</a:t>
            </a:r>
          </a:p>
          <a:p>
            <a:r>
              <a:rPr lang="en-US" b="0" dirty="0" smtClean="0"/>
              <a:t>TOMS Research Category: </a:t>
            </a:r>
          </a:p>
          <a:p>
            <a:pPr lvl="1"/>
            <a:r>
              <a:rPr lang="en-US" b="0" dirty="0" smtClean="0"/>
              <a:t>Stronger: Previous implicit “real software” requirement is explicit.</a:t>
            </a:r>
          </a:p>
          <a:p>
            <a:pPr lvl="1"/>
            <a:r>
              <a:rPr lang="en-US" b="0" dirty="0" smtClean="0"/>
              <a:t>New: Special designation for replicated results.</a:t>
            </a:r>
          </a:p>
        </p:txBody>
      </p:sp>
      <p:pic>
        <p:nvPicPr>
          <p:cNvPr id="4" name="Picture 3" descr="TOMS.tiff"/>
          <p:cNvPicPr>
            <a:picLocks noChangeAspect="1"/>
          </p:cNvPicPr>
          <p:nvPr/>
        </p:nvPicPr>
        <p:blipFill>
          <a:blip r:embed="rId2"/>
          <a:stretch>
            <a:fillRect/>
          </a:stretch>
        </p:blipFill>
        <p:spPr>
          <a:xfrm>
            <a:off x="0" y="0"/>
            <a:ext cx="6803878" cy="1935189"/>
          </a:xfrm>
          <a:prstGeom prst="rect">
            <a:avLst/>
          </a:prstGeom>
        </p:spPr>
      </p:pic>
      <p:sp>
        <p:nvSpPr>
          <p:cNvPr id="6" name="Title 1"/>
          <p:cNvSpPr>
            <a:spLocks noGrp="1"/>
          </p:cNvSpPr>
          <p:nvPr>
            <p:ph type="title"/>
          </p:nvPr>
        </p:nvSpPr>
        <p:spPr>
          <a:xfrm>
            <a:off x="6845114" y="0"/>
            <a:ext cx="2298886" cy="1781245"/>
          </a:xfrm>
        </p:spPr>
        <p:txBody>
          <a:bodyPr>
            <a:normAutofit/>
          </a:bodyPr>
          <a:lstStyle/>
          <a:p>
            <a:r>
              <a:rPr lang="en-US" sz="3600" b="0" dirty="0" smtClean="0"/>
              <a:t>ACM TOMS</a:t>
            </a:r>
            <a:endParaRPr lang="en-US" sz="3600" b="0" dirty="0"/>
          </a:p>
        </p:txBody>
      </p:sp>
      <p:sp>
        <p:nvSpPr>
          <p:cNvPr id="5" name="Slide Number Placeholder 5"/>
          <p:cNvSpPr txBox="1">
            <a:spLocks/>
          </p:cNvSpPr>
          <p:nvPr/>
        </p:nvSpPr>
        <p:spPr bwMode="auto">
          <a:xfrm>
            <a:off x="0" y="6672270"/>
            <a:ext cx="379413" cy="304800"/>
          </a:xfrm>
          <a:prstGeom prst="rect">
            <a:avLst/>
          </a:prstGeom>
          <a:noFill/>
          <a:ln w="9525">
            <a:noFill/>
            <a:miter lim="800000"/>
            <a:headEnd/>
            <a:tailEnd/>
          </a:ln>
        </p:spPr>
        <p:txBody>
          <a:bodyPr anchor="ctr">
            <a:prstTxWarp prst="textNoShape">
              <a:avLst/>
            </a:prstTxWarp>
          </a:bodyPr>
          <a:lstStyle/>
          <a:p>
            <a:pPr algn="r" eaLnBrk="0" hangingPunct="0">
              <a:spcBef>
                <a:spcPct val="20000"/>
              </a:spcBef>
              <a:buSzPct val="100000"/>
            </a:pPr>
            <a:fld id="{89022BB7-34CB-644D-BCC0-E81F5AF33C72}" type="slidenum">
              <a:rPr lang="en-US" sz="1200">
                <a:solidFill>
                  <a:srgbClr val="000000"/>
                </a:solidFill>
                <a:latin typeface="Times New Roman" pitchFamily="-107" charset="0"/>
              </a:rPr>
              <a:pPr algn="r" eaLnBrk="0" hangingPunct="0">
                <a:spcBef>
                  <a:spcPct val="20000"/>
                </a:spcBef>
                <a:buSzPct val="100000"/>
              </a:pPr>
              <a:t>5</a:t>
            </a:fld>
            <a:endParaRPr lang="en-US" sz="1200">
              <a:solidFill>
                <a:srgbClr val="000000"/>
              </a:solidFill>
              <a:latin typeface="Times New Roman" pitchFamily="-107" charset="0"/>
            </a:endParaRPr>
          </a:p>
        </p:txBody>
      </p:sp>
    </p:spTree>
    <p:extLst>
      <p:ext uri="{BB962C8B-B14F-4D97-AF65-F5344CB8AC3E}">
        <p14:creationId xmlns:p14="http://schemas.microsoft.com/office/powerpoint/2010/main" val="2128716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81760" y="0"/>
            <a:ext cx="6847840" cy="992188"/>
          </a:xfrm>
        </p:spPr>
        <p:txBody>
          <a:bodyPr>
            <a:normAutofit fontScale="90000"/>
          </a:bodyPr>
          <a:lstStyle/>
          <a:p>
            <a:r>
              <a:rPr lang="en-US" sz="3200" b="0" dirty="0" smtClean="0"/>
              <a:t> ACM TOMS Replicated Computational Results (RCR)</a:t>
            </a:r>
            <a:endParaRPr lang="en-US" sz="3200" b="0" dirty="0"/>
          </a:p>
        </p:txBody>
      </p:sp>
      <p:sp>
        <p:nvSpPr>
          <p:cNvPr id="3" name="Content Placeholder 2"/>
          <p:cNvSpPr>
            <a:spLocks noGrp="1"/>
          </p:cNvSpPr>
          <p:nvPr>
            <p:ph idx="4294967295"/>
          </p:nvPr>
        </p:nvSpPr>
        <p:spPr>
          <a:xfrm>
            <a:off x="0" y="1279525"/>
            <a:ext cx="8229600" cy="4846638"/>
          </a:xfrm>
        </p:spPr>
        <p:txBody>
          <a:bodyPr>
            <a:normAutofit fontScale="92500" lnSpcReduction="20000"/>
          </a:bodyPr>
          <a:lstStyle/>
          <a:p>
            <a:r>
              <a:rPr lang="en-US" b="0" dirty="0" smtClean="0"/>
              <a:t>Submission</a:t>
            </a:r>
            <a:r>
              <a:rPr lang="en-US" b="0" dirty="0"/>
              <a:t>: </a:t>
            </a:r>
            <a:r>
              <a:rPr lang="en-US" b="0" dirty="0" smtClean="0"/>
              <a:t>Optional RCR option.</a:t>
            </a:r>
            <a:endParaRPr lang="en-US" b="0" dirty="0"/>
          </a:p>
          <a:p>
            <a:r>
              <a:rPr lang="en-US" b="0" dirty="0" smtClean="0"/>
              <a:t>Standard </a:t>
            </a:r>
            <a:r>
              <a:rPr lang="en-US" b="0" dirty="0"/>
              <a:t>reviewer assignment</a:t>
            </a:r>
            <a:r>
              <a:rPr lang="en-US" b="0" dirty="0" smtClean="0"/>
              <a:t>: Nothing changes. </a:t>
            </a:r>
            <a:endParaRPr lang="en-US" b="0" dirty="0"/>
          </a:p>
          <a:p>
            <a:r>
              <a:rPr lang="en-US" b="0" dirty="0" smtClean="0"/>
              <a:t>RCR reviewer assignment:</a:t>
            </a:r>
          </a:p>
          <a:p>
            <a:pPr lvl="1"/>
            <a:r>
              <a:rPr lang="en-US" b="0" dirty="0" smtClean="0"/>
              <a:t>Concurrent </a:t>
            </a:r>
            <a:r>
              <a:rPr lang="en-US" b="0" dirty="0"/>
              <a:t>with </a:t>
            </a:r>
            <a:r>
              <a:rPr lang="en-US" b="0" dirty="0" smtClean="0"/>
              <a:t>standard reviews.</a:t>
            </a:r>
          </a:p>
          <a:p>
            <a:pPr lvl="1"/>
            <a:r>
              <a:rPr lang="en-US" b="0" dirty="0" smtClean="0"/>
              <a:t>As early as possible in review process.</a:t>
            </a:r>
          </a:p>
          <a:p>
            <a:pPr lvl="1"/>
            <a:r>
              <a:rPr lang="en-US" b="0" dirty="0" smtClean="0"/>
              <a:t>Known </a:t>
            </a:r>
            <a:r>
              <a:rPr lang="en-US" b="0" dirty="0"/>
              <a:t>to </a:t>
            </a:r>
            <a:r>
              <a:rPr lang="en-US" b="0" dirty="0" smtClean="0"/>
              <a:t>and works with authors </a:t>
            </a:r>
            <a:r>
              <a:rPr lang="en-US" b="0" dirty="0"/>
              <a:t>during the RCR </a:t>
            </a:r>
            <a:r>
              <a:rPr lang="en-US" b="0" dirty="0" smtClean="0"/>
              <a:t>process.  </a:t>
            </a:r>
            <a:endParaRPr lang="en-US" b="0" dirty="0"/>
          </a:p>
          <a:p>
            <a:r>
              <a:rPr lang="en-US" b="0" dirty="0" smtClean="0"/>
              <a:t>RCR </a:t>
            </a:r>
            <a:r>
              <a:rPr lang="en-US" b="0" dirty="0"/>
              <a:t>process: </a:t>
            </a:r>
            <a:endParaRPr lang="en-US" b="0" dirty="0" smtClean="0"/>
          </a:p>
          <a:p>
            <a:pPr lvl="1"/>
            <a:r>
              <a:rPr lang="en-US" b="0" dirty="0" smtClean="0"/>
              <a:t>Multi</a:t>
            </a:r>
            <a:r>
              <a:rPr lang="en-US" b="0" dirty="0"/>
              <a:t>-faceted </a:t>
            </a:r>
            <a:r>
              <a:rPr lang="en-US" b="0" dirty="0" smtClean="0"/>
              <a:t>approach, Bottom line: Trust the reviewer.</a:t>
            </a:r>
            <a:endParaRPr lang="en-US" b="0" dirty="0"/>
          </a:p>
          <a:p>
            <a:r>
              <a:rPr lang="en-US" b="0" dirty="0" smtClean="0"/>
              <a:t>Publication</a:t>
            </a:r>
            <a:r>
              <a:rPr lang="en-US" b="0" dirty="0"/>
              <a:t>: </a:t>
            </a:r>
            <a:endParaRPr lang="en-US" b="0" dirty="0" smtClean="0"/>
          </a:p>
          <a:p>
            <a:pPr lvl="1"/>
            <a:r>
              <a:rPr lang="en-US" b="0" dirty="0" smtClean="0"/>
              <a:t>Replicated </a:t>
            </a:r>
            <a:r>
              <a:rPr lang="en-US" b="0" dirty="0"/>
              <a:t>Computational Results Designation.  </a:t>
            </a:r>
            <a:endParaRPr lang="en-US" b="0" dirty="0" smtClean="0"/>
          </a:p>
          <a:p>
            <a:pPr lvl="1"/>
            <a:r>
              <a:rPr lang="en-US" b="0" dirty="0" smtClean="0"/>
              <a:t>The </a:t>
            </a:r>
            <a:r>
              <a:rPr lang="en-US" b="0" dirty="0"/>
              <a:t>RCR referee </a:t>
            </a:r>
            <a:r>
              <a:rPr lang="en-US" b="0" dirty="0" smtClean="0"/>
              <a:t>acknowledged. </a:t>
            </a:r>
          </a:p>
          <a:p>
            <a:pPr lvl="1"/>
            <a:r>
              <a:rPr lang="en-US" b="0" dirty="0" smtClean="0"/>
              <a:t>Review </a:t>
            </a:r>
            <a:r>
              <a:rPr lang="en-US" b="0" dirty="0"/>
              <a:t>report </a:t>
            </a:r>
            <a:r>
              <a:rPr lang="en-US" b="0" dirty="0" smtClean="0"/>
              <a:t>appears with published </a:t>
            </a:r>
            <a:r>
              <a:rPr lang="en-US" b="0" dirty="0"/>
              <a:t>manuscript</a:t>
            </a:r>
            <a:r>
              <a:rPr lang="en-US" b="0" dirty="0" smtClean="0"/>
              <a:t>.</a:t>
            </a:r>
            <a:endParaRPr lang="en-US" b="0" dirty="0"/>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1626" y="1182644"/>
            <a:ext cx="1735947" cy="1753752"/>
          </a:xfrm>
          <a:prstGeom prst="rect">
            <a:avLst/>
          </a:prstGeom>
        </p:spPr>
      </p:pic>
    </p:spTree>
    <p:extLst>
      <p:ext uri="{BB962C8B-B14F-4D97-AF65-F5344CB8AC3E}">
        <p14:creationId xmlns:p14="http://schemas.microsoft.com/office/powerpoint/2010/main" val="259782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992188"/>
          </a:xfrm>
        </p:spPr>
        <p:txBody>
          <a:bodyPr/>
          <a:lstStyle/>
          <a:p>
            <a:r>
              <a:rPr lang="en-US" sz="3200" b="0" dirty="0" smtClean="0"/>
              <a:t>RCR Process: Two Basic Approaches</a:t>
            </a:r>
            <a:endParaRPr lang="en-US" sz="3600" b="1" dirty="0"/>
          </a:p>
        </p:txBody>
      </p:sp>
      <p:sp>
        <p:nvSpPr>
          <p:cNvPr id="3" name="Content Placeholder 2"/>
          <p:cNvSpPr>
            <a:spLocks noGrp="1"/>
          </p:cNvSpPr>
          <p:nvPr>
            <p:ph idx="4294967295"/>
          </p:nvPr>
        </p:nvSpPr>
        <p:spPr>
          <a:xfrm>
            <a:off x="390734" y="1272909"/>
            <a:ext cx="7767745" cy="4853254"/>
          </a:xfrm>
        </p:spPr>
        <p:txBody>
          <a:bodyPr>
            <a:normAutofit/>
          </a:bodyPr>
          <a:lstStyle/>
          <a:p>
            <a:pPr marL="0" indent="0">
              <a:buNone/>
            </a:pPr>
            <a:r>
              <a:rPr lang="en-US" sz="2000" b="0" dirty="0" smtClean="0"/>
              <a:t>1. Independent replication (3 options):</a:t>
            </a:r>
          </a:p>
          <a:p>
            <a:pPr marL="914400" lvl="1" indent="-457200">
              <a:buClrTx/>
              <a:buFont typeface="+mj-lt"/>
              <a:buAutoNum type="alphaUcPeriod"/>
            </a:pPr>
            <a:r>
              <a:rPr lang="en-US" sz="1800" b="0" dirty="0"/>
              <a:t>T</a:t>
            </a:r>
            <a:r>
              <a:rPr lang="en-US" sz="1800" b="0" dirty="0" smtClean="0"/>
              <a:t>ransfer of, or pointer to, author’s software.</a:t>
            </a:r>
            <a:endParaRPr lang="en-US" sz="1800" b="0" dirty="0"/>
          </a:p>
          <a:p>
            <a:pPr marL="914400" lvl="1" indent="-457200">
              <a:buClrTx/>
              <a:buFont typeface="+mj-lt"/>
              <a:buAutoNum type="alphaUcPeriod"/>
            </a:pPr>
            <a:r>
              <a:rPr lang="en-US" sz="1800" b="0" dirty="0" smtClean="0"/>
              <a:t>Guest account, access </a:t>
            </a:r>
            <a:r>
              <a:rPr lang="en-US" sz="1800" b="0" dirty="0"/>
              <a:t>to </a:t>
            </a:r>
            <a:r>
              <a:rPr lang="en-US" sz="1800" b="0" dirty="0" smtClean="0"/>
              <a:t>author’s software.</a:t>
            </a:r>
            <a:endParaRPr lang="en-US" sz="1800" b="0" dirty="0"/>
          </a:p>
          <a:p>
            <a:pPr marL="914400" lvl="1" indent="-457200">
              <a:buClrTx/>
              <a:buFont typeface="+mj-lt"/>
              <a:buAutoNum type="alphaUcPeriod"/>
            </a:pPr>
            <a:r>
              <a:rPr lang="en-US" sz="1800" b="0" dirty="0" smtClean="0"/>
              <a:t>Observation </a:t>
            </a:r>
            <a:r>
              <a:rPr lang="en-US" sz="1800" b="0" dirty="0"/>
              <a:t>of </a:t>
            </a:r>
            <a:r>
              <a:rPr lang="en-US" sz="1800" b="0" dirty="0" smtClean="0"/>
              <a:t>authors </a:t>
            </a:r>
            <a:r>
              <a:rPr lang="en-US" sz="1800" b="0" dirty="0"/>
              <a:t>replicating </a:t>
            </a:r>
            <a:r>
              <a:rPr lang="en-US" sz="1800" b="0" dirty="0" smtClean="0"/>
              <a:t>results.</a:t>
            </a:r>
          </a:p>
          <a:p>
            <a:pPr marL="57150" indent="0">
              <a:buClrTx/>
              <a:buNone/>
            </a:pPr>
            <a:r>
              <a:rPr lang="en-US" sz="2000" dirty="0" smtClean="0"/>
              <a:t>Or (Untested, rare)</a:t>
            </a:r>
            <a:endParaRPr lang="en-US" sz="2000" b="0" dirty="0"/>
          </a:p>
          <a:p>
            <a:pPr marL="0" indent="0">
              <a:buNone/>
            </a:pPr>
            <a:r>
              <a:rPr lang="en-US" sz="2000" b="0" dirty="0" smtClean="0"/>
              <a:t>2. Review </a:t>
            </a:r>
            <a:r>
              <a:rPr lang="en-US" sz="2000" b="0" dirty="0"/>
              <a:t>of computational results </a:t>
            </a:r>
            <a:r>
              <a:rPr lang="en-US" sz="2000" b="0" dirty="0" smtClean="0"/>
              <a:t/>
            </a:r>
            <a:br>
              <a:rPr lang="en-US" sz="2000" b="0" dirty="0" smtClean="0"/>
            </a:br>
            <a:r>
              <a:rPr lang="en-US" sz="2000" b="0" dirty="0" smtClean="0"/>
              <a:t>artifacts:</a:t>
            </a:r>
          </a:p>
          <a:p>
            <a:pPr lvl="1"/>
            <a:r>
              <a:rPr lang="en-US" sz="1800" b="0" dirty="0" smtClean="0"/>
              <a:t>Results </a:t>
            </a:r>
            <a:r>
              <a:rPr lang="en-US" sz="1800" b="0" dirty="0"/>
              <a:t>may be from </a:t>
            </a:r>
            <a:r>
              <a:rPr lang="en-US" sz="1800" b="0" dirty="0" smtClean="0"/>
              <a:t>an unavailable system.</a:t>
            </a:r>
            <a:endParaRPr lang="en-US" sz="1800" b="0" dirty="0"/>
          </a:p>
          <a:p>
            <a:pPr lvl="1"/>
            <a:r>
              <a:rPr lang="en-US" sz="1800" b="0" dirty="0" smtClean="0"/>
              <a:t>Leadership </a:t>
            </a:r>
            <a:r>
              <a:rPr lang="en-US" sz="1800" b="0" dirty="0"/>
              <a:t>class computing </a:t>
            </a:r>
            <a:r>
              <a:rPr lang="en-US" sz="1800" b="0" dirty="0" smtClean="0"/>
              <a:t>system.</a:t>
            </a:r>
          </a:p>
          <a:p>
            <a:pPr lvl="1"/>
            <a:r>
              <a:rPr lang="en-US" sz="1800" b="0" dirty="0" smtClean="0"/>
              <a:t>In </a:t>
            </a:r>
            <a:r>
              <a:rPr lang="en-US" sz="1800" b="0" dirty="0"/>
              <a:t>this </a:t>
            </a:r>
            <a:r>
              <a:rPr lang="en-US" sz="1800" b="0" dirty="0" smtClean="0"/>
              <a:t>situation:</a:t>
            </a:r>
          </a:p>
          <a:p>
            <a:pPr lvl="2"/>
            <a:r>
              <a:rPr lang="en-US" sz="1600" b="0" dirty="0" smtClean="0"/>
              <a:t>Careful </a:t>
            </a:r>
            <a:r>
              <a:rPr lang="en-US" sz="1600" b="0" dirty="0"/>
              <a:t>documentation of the </a:t>
            </a:r>
            <a:r>
              <a:rPr lang="en-US" sz="1600" b="0" dirty="0" smtClean="0"/>
              <a:t>process. </a:t>
            </a:r>
          </a:p>
          <a:p>
            <a:pPr lvl="2"/>
            <a:r>
              <a:rPr lang="en-US" sz="1600" b="0" dirty="0" smtClean="0"/>
              <a:t>Software </a:t>
            </a:r>
            <a:r>
              <a:rPr lang="en-US" sz="1600" b="0" dirty="0"/>
              <a:t>should have its own substantial </a:t>
            </a:r>
            <a:r>
              <a:rPr lang="en-US" sz="1600" dirty="0" smtClean="0"/>
              <a:t>V&amp;V </a:t>
            </a:r>
            <a:r>
              <a:rPr lang="en-US" sz="1600" b="0" dirty="0" smtClean="0"/>
              <a:t>process.</a:t>
            </a:r>
            <a:endParaRPr lang="en-US" sz="1600" b="0" dirty="0"/>
          </a:p>
        </p:txBody>
      </p:sp>
      <p:sp>
        <p:nvSpPr>
          <p:cNvPr id="6" name="Content Placeholder 2"/>
          <p:cNvSpPr txBox="1">
            <a:spLocks/>
          </p:cNvSpPr>
          <p:nvPr/>
        </p:nvSpPr>
        <p:spPr bwMode="auto">
          <a:xfrm>
            <a:off x="6434830" y="935793"/>
            <a:ext cx="2410842" cy="423701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defTabSz="409575">
              <a:buFontTx/>
              <a:buNone/>
            </a:pPr>
            <a:r>
              <a:rPr lang="en-US" sz="1400" b="0" dirty="0" smtClean="0">
                <a:latin typeface="Arial"/>
                <a:sym typeface="Helvetica Light" charset="0"/>
              </a:rPr>
              <a:t>TOMS:</a:t>
            </a:r>
          </a:p>
          <a:p>
            <a:pPr defTabSz="409575"/>
            <a:r>
              <a:rPr lang="en-US" sz="1400" b="0" dirty="0" smtClean="0">
                <a:latin typeface="Arial"/>
                <a:sym typeface="Helvetica Light" charset="0"/>
              </a:rPr>
              <a:t>First RCR paper in TOMS issue 41:3</a:t>
            </a:r>
          </a:p>
          <a:p>
            <a:pPr lvl="1" defTabSz="409575"/>
            <a:r>
              <a:rPr lang="en-US" sz="1400" b="0" dirty="0" smtClean="0">
                <a:latin typeface="Arial"/>
                <a:sym typeface="Helvetica Light" charset="0"/>
              </a:rPr>
              <a:t>Editorial introduction.</a:t>
            </a:r>
          </a:p>
          <a:p>
            <a:pPr lvl="1" defTabSz="409575"/>
            <a:r>
              <a:rPr lang="en-US" sz="1400" b="0" dirty="0" smtClean="0">
                <a:latin typeface="Arial"/>
                <a:sym typeface="Helvetica Light" charset="0"/>
              </a:rPr>
              <a:t>van Zee &amp; van de </a:t>
            </a:r>
            <a:r>
              <a:rPr lang="en-US" sz="1400" b="0" dirty="0" err="1" smtClean="0">
                <a:latin typeface="Arial"/>
                <a:sym typeface="Helvetica Light" charset="0"/>
              </a:rPr>
              <a:t>Geijn</a:t>
            </a:r>
            <a:r>
              <a:rPr lang="en-US" sz="1400" b="0" dirty="0" smtClean="0">
                <a:latin typeface="Arial"/>
                <a:sym typeface="Helvetica Light" charset="0"/>
              </a:rPr>
              <a:t>, BLIS paper.</a:t>
            </a:r>
          </a:p>
          <a:p>
            <a:pPr lvl="1" defTabSz="409575"/>
            <a:r>
              <a:rPr lang="en-US" sz="1400" b="0" dirty="0" smtClean="0">
                <a:latin typeface="Arial"/>
                <a:sym typeface="Helvetica Light" charset="0"/>
              </a:rPr>
              <a:t>Referee report.</a:t>
            </a:r>
          </a:p>
          <a:p>
            <a:pPr defTabSz="409575"/>
            <a:r>
              <a:rPr lang="en-US" sz="1400" b="0" dirty="0" smtClean="0">
                <a:latin typeface="Arial"/>
                <a:sym typeface="Helvetica Light" charset="0"/>
              </a:rPr>
              <a:t>Second: TOMS 42:1</a:t>
            </a:r>
          </a:p>
          <a:p>
            <a:pPr lvl="1" defTabSz="409575"/>
            <a:r>
              <a:rPr lang="en-US" sz="1400" b="0" dirty="0" smtClean="0">
                <a:latin typeface="Arial"/>
                <a:sym typeface="Helvetica Light" charset="0"/>
              </a:rPr>
              <a:t>Hogg &amp; Scott.</a:t>
            </a:r>
          </a:p>
          <a:p>
            <a:pPr defTabSz="409575"/>
            <a:r>
              <a:rPr lang="en-US" sz="1400" b="0" dirty="0" smtClean="0">
                <a:latin typeface="Arial"/>
                <a:sym typeface="Helvetica Light" charset="0"/>
              </a:rPr>
              <a:t>Third: TOMS 42:4.</a:t>
            </a:r>
          </a:p>
          <a:p>
            <a:pPr defTabSz="409575"/>
            <a:r>
              <a:rPr lang="en-US" sz="1400" b="0" dirty="0" smtClean="0">
                <a:latin typeface="Arial"/>
                <a:sym typeface="Helvetica Light" charset="0"/>
              </a:rPr>
              <a:t>Several others in queue.</a:t>
            </a:r>
          </a:p>
          <a:p>
            <a:pPr defTabSz="409575"/>
            <a:endParaRPr lang="en-US" sz="1400" b="0" dirty="0">
              <a:latin typeface="Arial"/>
              <a:sym typeface="Helvetica Light" charset="0"/>
            </a:endParaRPr>
          </a:p>
          <a:p>
            <a:pPr marL="171450" indent="0" defTabSz="409575">
              <a:buFontTx/>
              <a:buNone/>
            </a:pPr>
            <a:r>
              <a:rPr lang="en-US" sz="1400" b="0" dirty="0" smtClean="0">
                <a:latin typeface="Arial"/>
                <a:sym typeface="Helvetica Light" charset="0"/>
              </a:rPr>
              <a:t>TOMACS</a:t>
            </a:r>
          </a:p>
          <a:p>
            <a:pPr defTabSz="409575"/>
            <a:r>
              <a:rPr lang="en-US" sz="1400" b="0" dirty="0" smtClean="0">
                <a:latin typeface="Arial"/>
                <a:sym typeface="Helvetica Light" charset="0"/>
              </a:rPr>
              <a:t>Similar.</a:t>
            </a:r>
          </a:p>
        </p:txBody>
      </p:sp>
    </p:spTree>
    <p:extLst>
      <p:ext uri="{BB962C8B-B14F-4D97-AF65-F5344CB8AC3E}">
        <p14:creationId xmlns:p14="http://schemas.microsoft.com/office/powerpoint/2010/main" val="330492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07" y="0"/>
            <a:ext cx="3292158" cy="1014412"/>
          </a:xfrm>
        </p:spPr>
        <p:txBody>
          <a:bodyPr>
            <a:normAutofit fontScale="90000"/>
          </a:bodyPr>
          <a:lstStyle/>
          <a:p>
            <a:r>
              <a:rPr lang="en-US" b="0" dirty="0" smtClean="0"/>
              <a:t>Big Picture of </a:t>
            </a:r>
            <a:br>
              <a:rPr lang="en-US" b="0" dirty="0" smtClean="0"/>
            </a:br>
            <a:r>
              <a:rPr lang="en-US" b="0" dirty="0" smtClean="0"/>
              <a:t>ACM RCR</a:t>
            </a:r>
            <a:endParaRPr lang="en-US" b="0" dirty="0"/>
          </a:p>
        </p:txBody>
      </p:sp>
      <p:sp>
        <p:nvSpPr>
          <p:cNvPr id="3" name="Content Placeholder 2"/>
          <p:cNvSpPr>
            <a:spLocks noGrp="1"/>
          </p:cNvSpPr>
          <p:nvPr>
            <p:ph idx="1"/>
          </p:nvPr>
        </p:nvSpPr>
        <p:spPr>
          <a:xfrm>
            <a:off x="0" y="1502735"/>
            <a:ext cx="8229600" cy="4572000"/>
          </a:xfrm>
        </p:spPr>
        <p:txBody>
          <a:bodyPr>
            <a:normAutofit fontScale="92500" lnSpcReduction="10000"/>
          </a:bodyPr>
          <a:lstStyle/>
          <a:p>
            <a:r>
              <a:rPr lang="en-US" b="0" dirty="0" smtClean="0"/>
              <a:t>Improve science.</a:t>
            </a:r>
          </a:p>
          <a:p>
            <a:pPr lvl="1"/>
            <a:r>
              <a:rPr lang="en-US" b="0" dirty="0" smtClean="0"/>
              <a:t>Quality of prose: Good.</a:t>
            </a:r>
          </a:p>
          <a:p>
            <a:pPr lvl="1"/>
            <a:r>
              <a:rPr lang="en-US" b="0" dirty="0" smtClean="0"/>
              <a:t>Quality of data: Poor.</a:t>
            </a:r>
          </a:p>
          <a:p>
            <a:r>
              <a:rPr lang="en-US" b="0" dirty="0" smtClean="0"/>
              <a:t>So bad now:</a:t>
            </a:r>
          </a:p>
          <a:p>
            <a:pPr lvl="1"/>
            <a:r>
              <a:rPr lang="en-US" b="0" dirty="0" smtClean="0"/>
              <a:t>Trust comes from seeing a “cloud” of similar papers with similar results.</a:t>
            </a:r>
          </a:p>
          <a:p>
            <a:pPr lvl="1"/>
            <a:r>
              <a:rPr lang="en-US" b="0" dirty="0" smtClean="0"/>
              <a:t>Which could still be wrong (built on a common bad piece).</a:t>
            </a:r>
          </a:p>
          <a:p>
            <a:pPr lvl="1"/>
            <a:r>
              <a:rPr lang="en-US" b="0" dirty="0" err="1" smtClean="0"/>
              <a:t>Replicability</a:t>
            </a:r>
            <a:r>
              <a:rPr lang="en-US" b="0" dirty="0" smtClean="0"/>
              <a:t>: First step toward improvement.</a:t>
            </a:r>
          </a:p>
          <a:p>
            <a:r>
              <a:rPr lang="en-US" b="0" dirty="0" smtClean="0"/>
              <a:t>Engage a “dark portion” of the R&amp;D community.</a:t>
            </a:r>
          </a:p>
          <a:p>
            <a:pPr lvl="1"/>
            <a:r>
              <a:rPr lang="en-US" b="0" dirty="0" smtClean="0"/>
              <a:t>Reviewers not among typical reviewer pool.</a:t>
            </a:r>
          </a:p>
          <a:p>
            <a:pPr lvl="1"/>
            <a:r>
              <a:rPr lang="en-US" b="0" dirty="0" smtClean="0"/>
              <a:t>Practitioners, users. Expert at use of Math SW.</a:t>
            </a:r>
            <a:endParaRPr lang="en-US" b="0" dirty="0"/>
          </a:p>
        </p:txBody>
      </p:sp>
      <p:sp>
        <p:nvSpPr>
          <p:cNvPr id="4" name="Content Placeholder 4"/>
          <p:cNvSpPr txBox="1">
            <a:spLocks/>
          </p:cNvSpPr>
          <p:nvPr/>
        </p:nvSpPr>
        <p:spPr bwMode="auto">
          <a:xfrm>
            <a:off x="3678865" y="1"/>
            <a:ext cx="5465135" cy="308344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a:buFontTx/>
              <a:buNone/>
            </a:pPr>
            <a:r>
              <a:rPr lang="en-US" sz="1800" b="0" kern="0" dirty="0" smtClean="0"/>
              <a:t>Thank you for taking the time to consider our paper for your journal. </a:t>
            </a:r>
          </a:p>
          <a:p>
            <a:pPr marL="171450" indent="0">
              <a:buFontTx/>
              <a:buNone/>
            </a:pPr>
            <a:endParaRPr lang="en-US" sz="1800" b="0" kern="0" dirty="0" smtClean="0"/>
          </a:p>
          <a:p>
            <a:pPr marL="171450" indent="0">
              <a:buFontTx/>
              <a:buNone/>
            </a:pPr>
            <a:r>
              <a:rPr lang="en-US" sz="1800" b="0" kern="0" dirty="0" smtClean="0"/>
              <a:t>XXX has agreed to undergo the RCR process should the paper proceed far enough in the review process to qualify. </a:t>
            </a:r>
            <a:r>
              <a:rPr lang="en-US" sz="1800" i="1" kern="0" dirty="0" smtClean="0"/>
              <a:t>To make this easier we have preserved the exact copy of the code used for the results (including additional code for generating detailed statistics that is not in the library version of the code). </a:t>
            </a:r>
            <a:endParaRPr lang="en-US" sz="1800" b="0" kern="0" dirty="0" smtClean="0"/>
          </a:p>
        </p:txBody>
      </p:sp>
    </p:spTree>
    <p:extLst>
      <p:ext uri="{BB962C8B-B14F-4D97-AF65-F5344CB8AC3E}">
        <p14:creationId xmlns:p14="http://schemas.microsoft.com/office/powerpoint/2010/main" val="1187358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992188"/>
          </a:xfrm>
        </p:spPr>
        <p:txBody>
          <a:bodyPr>
            <a:normAutofit fontScale="90000"/>
          </a:bodyPr>
          <a:lstStyle/>
          <a:p>
            <a:r>
              <a:rPr lang="de-DE" b="0" dirty="0" err="1" smtClean="0"/>
              <a:t>Reproducibility</a:t>
            </a:r>
            <a:r>
              <a:rPr lang="de-DE" b="0" dirty="0" smtClean="0"/>
              <a:t> Status &amp; (</a:t>
            </a:r>
            <a:r>
              <a:rPr lang="de-DE" b="0" dirty="0" err="1" smtClean="0"/>
              <a:t>Some</a:t>
            </a:r>
            <a:r>
              <a:rPr lang="de-DE" b="0" dirty="0" smtClean="0"/>
              <a:t>) Futures</a:t>
            </a:r>
            <a:endParaRPr lang="de-DE" b="0" dirty="0"/>
          </a:p>
        </p:txBody>
      </p:sp>
      <p:sp>
        <p:nvSpPr>
          <p:cNvPr id="3" name="Content Placeholder 2"/>
          <p:cNvSpPr>
            <a:spLocks noGrp="1"/>
          </p:cNvSpPr>
          <p:nvPr>
            <p:ph idx="4294967295"/>
          </p:nvPr>
        </p:nvSpPr>
        <p:spPr>
          <a:xfrm>
            <a:off x="-1" y="1279525"/>
            <a:ext cx="8667345" cy="4846638"/>
          </a:xfrm>
        </p:spPr>
        <p:txBody>
          <a:bodyPr>
            <a:normAutofit fontScale="92500" lnSpcReduction="10000"/>
          </a:bodyPr>
          <a:lstStyle/>
          <a:p>
            <a:r>
              <a:rPr lang="de-DE" b="0" dirty="0" smtClean="0"/>
              <a:t>TOMACS: </a:t>
            </a:r>
            <a:r>
              <a:rPr lang="de-DE" b="0" dirty="0" err="1" smtClean="0"/>
              <a:t>Adopted</a:t>
            </a:r>
            <a:r>
              <a:rPr lang="de-DE" b="0" dirty="0" smtClean="0"/>
              <a:t> TOMS RCR.</a:t>
            </a:r>
          </a:p>
          <a:p>
            <a:r>
              <a:rPr lang="de-DE" b="0" dirty="0" smtClean="0"/>
              <a:t>ACM: </a:t>
            </a:r>
            <a:r>
              <a:rPr lang="de-DE" b="0" dirty="0" err="1" smtClean="0"/>
              <a:t>Completed</a:t>
            </a:r>
            <a:r>
              <a:rPr lang="de-DE" b="0" dirty="0" smtClean="0"/>
              <a:t> electronic </a:t>
            </a:r>
            <a:r>
              <a:rPr lang="de-DE" b="0" dirty="0" err="1" smtClean="0"/>
              <a:t>workflow</a:t>
            </a:r>
            <a:r>
              <a:rPr lang="de-DE" b="0" dirty="0" smtClean="0"/>
              <a:t> </a:t>
            </a:r>
            <a:r>
              <a:rPr lang="de-DE" b="0" dirty="0" err="1" smtClean="0"/>
              <a:t>support</a:t>
            </a:r>
            <a:r>
              <a:rPr lang="de-DE" b="0" dirty="0" smtClean="0"/>
              <a:t>, </a:t>
            </a:r>
            <a:r>
              <a:rPr lang="de-DE" b="0" dirty="0" err="1" smtClean="0"/>
              <a:t>badging</a:t>
            </a:r>
            <a:r>
              <a:rPr lang="de-DE" b="0" dirty="0" smtClean="0"/>
              <a:t>.</a:t>
            </a:r>
          </a:p>
          <a:p>
            <a:r>
              <a:rPr lang="de-DE" b="0" dirty="0" smtClean="0"/>
              <a:t>Conference </a:t>
            </a:r>
            <a:r>
              <a:rPr lang="de-DE" b="0" dirty="0" err="1" smtClean="0"/>
              <a:t>proceedings</a:t>
            </a:r>
            <a:r>
              <a:rPr lang="de-DE" b="0" dirty="0" smtClean="0"/>
              <a:t>:</a:t>
            </a:r>
          </a:p>
          <a:p>
            <a:pPr lvl="1"/>
            <a:r>
              <a:rPr lang="de-DE" b="0" dirty="0" err="1" smtClean="0"/>
              <a:t>PPoPP</a:t>
            </a:r>
            <a:r>
              <a:rPr lang="de-DE" b="0" dirty="0" smtClean="0"/>
              <a:t>, </a:t>
            </a:r>
            <a:r>
              <a:rPr lang="de-DE" b="0" dirty="0" err="1" smtClean="0"/>
              <a:t>other</a:t>
            </a:r>
            <a:r>
              <a:rPr lang="de-DE" b="0" dirty="0" smtClean="0"/>
              <a:t> </a:t>
            </a:r>
            <a:r>
              <a:rPr lang="de-DE" b="0" dirty="0" err="1" smtClean="0"/>
              <a:t>conferences</a:t>
            </a:r>
            <a:r>
              <a:rPr lang="de-DE" b="0" dirty="0" smtClean="0"/>
              <a:t>, </a:t>
            </a:r>
            <a:r>
              <a:rPr lang="de-DE" b="0" dirty="0" err="1" smtClean="0"/>
              <a:t>reviewing</a:t>
            </a:r>
            <a:r>
              <a:rPr lang="de-DE" b="0" dirty="0" smtClean="0"/>
              <a:t> </a:t>
            </a:r>
            <a:r>
              <a:rPr lang="de-DE" b="0" dirty="0" err="1" smtClean="0"/>
              <a:t>artifacts</a:t>
            </a:r>
            <a:r>
              <a:rPr lang="de-DE" b="0" dirty="0" smtClean="0"/>
              <a:t>.</a:t>
            </a:r>
          </a:p>
          <a:p>
            <a:pPr lvl="1"/>
            <a:r>
              <a:rPr lang="de-DE" b="0" dirty="0" smtClean="0"/>
              <a:t>SC16, 17 </a:t>
            </a:r>
            <a:r>
              <a:rPr lang="de-DE" b="0" dirty="0" err="1" smtClean="0"/>
              <a:t>and</a:t>
            </a:r>
            <a:r>
              <a:rPr lang="de-DE" b="0" dirty="0" smtClean="0"/>
              <a:t> </a:t>
            </a:r>
            <a:r>
              <a:rPr lang="de-DE" b="0" dirty="0" err="1" smtClean="0"/>
              <a:t>beyond</a:t>
            </a:r>
            <a:r>
              <a:rPr lang="de-DE" b="0" dirty="0" smtClean="0"/>
              <a:t>.  Progressive </a:t>
            </a:r>
            <a:r>
              <a:rPr lang="de-DE" b="0" dirty="0" err="1" smtClean="0"/>
              <a:t>increase</a:t>
            </a:r>
            <a:r>
              <a:rPr lang="de-DE" b="0" dirty="0" smtClean="0"/>
              <a:t> </a:t>
            </a:r>
            <a:r>
              <a:rPr lang="de-DE" b="0" dirty="0" err="1" smtClean="0"/>
              <a:t>of</a:t>
            </a:r>
            <a:r>
              <a:rPr lang="de-DE" b="0" dirty="0" smtClean="0"/>
              <a:t> </a:t>
            </a:r>
            <a:r>
              <a:rPr lang="de-DE" b="0" dirty="0" err="1" smtClean="0"/>
              <a:t>results</a:t>
            </a:r>
            <a:r>
              <a:rPr lang="de-DE" b="0" dirty="0" smtClean="0"/>
              <a:t> </a:t>
            </a:r>
            <a:r>
              <a:rPr lang="de-DE" b="0" dirty="0" err="1" smtClean="0"/>
              <a:t>review</a:t>
            </a:r>
            <a:r>
              <a:rPr lang="de-DE" b="0" dirty="0" smtClean="0"/>
              <a:t>.</a:t>
            </a:r>
          </a:p>
          <a:p>
            <a:r>
              <a:rPr lang="de-DE" b="0" dirty="0" smtClean="0"/>
              <a:t>AAAS:</a:t>
            </a:r>
          </a:p>
          <a:p>
            <a:pPr lvl="1"/>
            <a:r>
              <a:rPr lang="de-DE" b="0" i="1" dirty="0" smtClean="0"/>
              <a:t>Science</a:t>
            </a:r>
            <a:r>
              <a:rPr lang="de-DE" b="0" dirty="0" smtClean="0"/>
              <a:t> </a:t>
            </a:r>
            <a:r>
              <a:rPr lang="de-DE" b="0" dirty="0" err="1" smtClean="0"/>
              <a:t>paper</a:t>
            </a:r>
            <a:r>
              <a:rPr lang="de-DE" b="0" dirty="0" smtClean="0"/>
              <a:t> (</a:t>
            </a:r>
            <a:r>
              <a:rPr lang="de-DE" b="0" dirty="0" err="1" smtClean="0"/>
              <a:t>from</a:t>
            </a:r>
            <a:r>
              <a:rPr lang="de-DE" b="0" dirty="0" smtClean="0"/>
              <a:t> 3rd Arnold Workshop on </a:t>
            </a:r>
            <a:r>
              <a:rPr lang="de-DE" b="0" dirty="0" err="1" smtClean="0"/>
              <a:t>Reproducibile</a:t>
            </a:r>
            <a:r>
              <a:rPr lang="de-DE" b="0" dirty="0" smtClean="0"/>
              <a:t> Science):</a:t>
            </a:r>
          </a:p>
          <a:p>
            <a:pPr lvl="2"/>
            <a:r>
              <a:rPr lang="de-DE" b="0" i="1" dirty="0"/>
              <a:t>The “REP” Standards </a:t>
            </a:r>
            <a:r>
              <a:rPr lang="de-DE" b="0" i="1" dirty="0" err="1"/>
              <a:t>for</a:t>
            </a:r>
            <a:r>
              <a:rPr lang="de-DE" b="0" i="1" dirty="0"/>
              <a:t> </a:t>
            </a:r>
            <a:r>
              <a:rPr lang="de-DE" b="0" i="1" dirty="0" err="1"/>
              <a:t>Disclosing</a:t>
            </a:r>
            <a:r>
              <a:rPr lang="de-DE" b="0" i="1" dirty="0"/>
              <a:t> </a:t>
            </a:r>
            <a:r>
              <a:rPr lang="de-DE" b="0" i="1" dirty="0" err="1"/>
              <a:t>Computational</a:t>
            </a:r>
            <a:r>
              <a:rPr lang="de-DE" b="0" i="1" dirty="0"/>
              <a:t> </a:t>
            </a:r>
            <a:r>
              <a:rPr lang="de-DE" b="0" i="1" dirty="0" err="1" smtClean="0"/>
              <a:t>Methods</a:t>
            </a:r>
            <a:r>
              <a:rPr lang="de-DE" b="0" i="1" dirty="0" smtClean="0"/>
              <a:t/>
            </a:r>
            <a:br>
              <a:rPr lang="de-DE" b="0" i="1" dirty="0" smtClean="0"/>
            </a:br>
            <a:r>
              <a:rPr lang="de-DE" sz="1800" b="0" dirty="0" smtClean="0"/>
              <a:t>Victoria </a:t>
            </a:r>
            <a:r>
              <a:rPr lang="de-DE" sz="1800" b="0" dirty="0" err="1" smtClean="0"/>
              <a:t>Stodden</a:t>
            </a:r>
            <a:r>
              <a:rPr lang="de-DE" sz="1800" b="0" dirty="0" smtClean="0"/>
              <a:t>, </a:t>
            </a:r>
            <a:r>
              <a:rPr lang="de-DE" sz="1800" b="0" dirty="0"/>
              <a:t>Marcia </a:t>
            </a:r>
            <a:r>
              <a:rPr lang="de-DE" sz="1800" b="0" dirty="0" err="1" smtClean="0"/>
              <a:t>McNutt</a:t>
            </a:r>
            <a:r>
              <a:rPr lang="de-DE" sz="1800" b="0" dirty="0" smtClean="0"/>
              <a:t>, </a:t>
            </a:r>
            <a:r>
              <a:rPr lang="de-DE" sz="1800" b="0" dirty="0"/>
              <a:t>David H. </a:t>
            </a:r>
            <a:r>
              <a:rPr lang="de-DE" sz="1800" b="0" dirty="0" smtClean="0"/>
              <a:t>Bailey, </a:t>
            </a:r>
            <a:r>
              <a:rPr lang="de-DE" sz="1800" b="0" dirty="0"/>
              <a:t>Ewa </a:t>
            </a:r>
            <a:r>
              <a:rPr lang="de-DE" sz="1800" b="0" dirty="0" err="1" smtClean="0"/>
              <a:t>Deelman</a:t>
            </a:r>
            <a:r>
              <a:rPr lang="de-DE" sz="1800" b="0" dirty="0" smtClean="0"/>
              <a:t>, </a:t>
            </a:r>
            <a:r>
              <a:rPr lang="de-DE" sz="1800" b="0" dirty="0"/>
              <a:t>Yolanda </a:t>
            </a:r>
            <a:r>
              <a:rPr lang="de-DE" sz="1800" b="0" dirty="0" smtClean="0"/>
              <a:t>Gil, </a:t>
            </a:r>
            <a:r>
              <a:rPr lang="de-DE" sz="1800" b="0" dirty="0"/>
              <a:t>Brooks </a:t>
            </a:r>
            <a:r>
              <a:rPr lang="de-DE" sz="1800" b="0" dirty="0" smtClean="0"/>
              <a:t>Hanson, </a:t>
            </a:r>
            <a:r>
              <a:rPr lang="de-DE" sz="1800" b="0" dirty="0"/>
              <a:t>Michael A. </a:t>
            </a:r>
            <a:r>
              <a:rPr lang="de-DE" sz="1800" b="0" dirty="0" smtClean="0"/>
              <a:t>Heroux, John </a:t>
            </a:r>
            <a:r>
              <a:rPr lang="de-DE" sz="1800" b="0" dirty="0"/>
              <a:t>P.A. </a:t>
            </a:r>
            <a:r>
              <a:rPr lang="de-DE" sz="1800" b="0" dirty="0" err="1" smtClean="0"/>
              <a:t>Ioannidis</a:t>
            </a:r>
            <a:r>
              <a:rPr lang="de-DE" sz="1800" b="0" dirty="0" smtClean="0"/>
              <a:t>, </a:t>
            </a:r>
            <a:r>
              <a:rPr lang="de-DE" sz="1800" b="0" dirty="0"/>
              <a:t>Michela </a:t>
            </a:r>
            <a:r>
              <a:rPr lang="de-DE" sz="1800" b="0" dirty="0" smtClean="0"/>
              <a:t>Taufer</a:t>
            </a:r>
            <a:r>
              <a:rPr lang="de-DE" sz="1800" b="0" i="1" dirty="0" smtClean="0"/>
              <a:t>, </a:t>
            </a:r>
            <a:r>
              <a:rPr lang="de-DE" sz="1800" b="0" i="1" dirty="0" err="1" smtClean="0"/>
              <a:t>submitted</a:t>
            </a:r>
            <a:r>
              <a:rPr lang="de-DE" sz="1800" b="0" i="1" dirty="0" smtClean="0"/>
              <a:t>, </a:t>
            </a:r>
            <a:r>
              <a:rPr lang="de-DE" sz="1800" b="0" i="1" dirty="0" err="1" smtClean="0"/>
              <a:t>July</a:t>
            </a:r>
            <a:r>
              <a:rPr lang="de-DE" sz="1800" b="0" i="1" dirty="0" smtClean="0"/>
              <a:t> 2016.</a:t>
            </a:r>
          </a:p>
          <a:p>
            <a:pPr lvl="2"/>
            <a:r>
              <a:rPr lang="de-DE" sz="1800" b="0" dirty="0" smtClean="0"/>
              <a:t>REP </a:t>
            </a:r>
            <a:r>
              <a:rPr lang="de-DE" sz="1800" b="0" dirty="0"/>
              <a:t>= </a:t>
            </a:r>
            <a:r>
              <a:rPr lang="de-DE" sz="1800" b="0" dirty="0" err="1"/>
              <a:t>Reproducibility</a:t>
            </a:r>
            <a:r>
              <a:rPr lang="de-DE" sz="1800" b="0" dirty="0"/>
              <a:t> </a:t>
            </a:r>
            <a:r>
              <a:rPr lang="de-DE" sz="1800" b="0" dirty="0" err="1"/>
              <a:t>Enhancement</a:t>
            </a:r>
            <a:r>
              <a:rPr lang="de-DE" sz="1800" b="0" dirty="0"/>
              <a:t> </a:t>
            </a:r>
            <a:r>
              <a:rPr lang="de-DE" sz="1800" b="0" dirty="0" err="1"/>
              <a:t>Principles</a:t>
            </a:r>
            <a:endParaRPr lang="de-DE" b="0" dirty="0"/>
          </a:p>
          <a:p>
            <a:pPr lvl="1"/>
            <a:endParaRPr lang="de-DE" b="0" i="1" dirty="0"/>
          </a:p>
        </p:txBody>
      </p:sp>
    </p:spTree>
    <p:extLst>
      <p:ext uri="{BB962C8B-B14F-4D97-AF65-F5344CB8AC3E}">
        <p14:creationId xmlns:p14="http://schemas.microsoft.com/office/powerpoint/2010/main" val="1509286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deas-template-calibri-bold-slide-titl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ideas-template-calibri-bold-slide-title.potx</Template>
  <TotalTime>36145</TotalTime>
  <Words>1201</Words>
  <Application>Microsoft Macintosh PowerPoint</Application>
  <PresentationFormat>On-screen Show (4:3)</PresentationFormat>
  <Paragraphs>200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Helvetica Light</vt:lpstr>
      <vt:lpstr>ＭＳ Ｐゴシック</vt:lpstr>
      <vt:lpstr>Times</vt:lpstr>
      <vt:lpstr>Times New Roman</vt:lpstr>
      <vt:lpstr>Wingdings</vt:lpstr>
      <vt:lpstr>Wingdings 2</vt:lpstr>
      <vt:lpstr>Arial</vt:lpstr>
      <vt:lpstr>ideas-template-calibri-bold-slide-title</vt:lpstr>
      <vt:lpstr>Improving Reproducibility through Better Software Practices Particularly for Small Teams</vt:lpstr>
      <vt:lpstr>Outline</vt:lpstr>
      <vt:lpstr>Reproducibility</vt:lpstr>
      <vt:lpstr>Reproducibility Terminology</vt:lpstr>
      <vt:lpstr>ACM TOMS</vt:lpstr>
      <vt:lpstr> ACM TOMS Replicated Computational Results (RCR)</vt:lpstr>
      <vt:lpstr>RCR Process: Two Basic Approaches</vt:lpstr>
      <vt:lpstr>Big Picture of  ACM RCR</vt:lpstr>
      <vt:lpstr>Reproducibility Status &amp; (Some) Futures</vt:lpstr>
      <vt:lpstr>Incentives To Change</vt:lpstr>
      <vt:lpstr>SC17 Reproducibility Initiative</vt:lpstr>
      <vt:lpstr>Example: HPCG Benchmark</vt:lpstr>
      <vt:lpstr>https://github.com/hpcg-benchmark/hpcg/blob/master/src/TestSymmetry.cpp</vt:lpstr>
      <vt:lpstr>https://github.com/hpcg-benchmark/hpcg/blob/master/src/TestCG.cpp</vt:lpstr>
      <vt:lpstr>Message to This Audience</vt:lpstr>
      <vt:lpstr>Acknowledgments</vt:lpstr>
      <vt:lpstr>Other resources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Software Productivity for Computational science</dc:title>
  <dc:creator>HJ</dc:creator>
  <cp:lastModifiedBy>Michael Heroux</cp:lastModifiedBy>
  <cp:revision>1236</cp:revision>
  <cp:lastPrinted>2016-04-26T10:45:27Z</cp:lastPrinted>
  <dcterms:created xsi:type="dcterms:W3CDTF">2013-08-15T16:57:53Z</dcterms:created>
  <dcterms:modified xsi:type="dcterms:W3CDTF">2017-02-27T22:34:25Z</dcterms:modified>
</cp:coreProperties>
</file>