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9"/>
  </p:notesMasterIdLst>
  <p:handoutMasterIdLst>
    <p:handoutMasterId r:id="rId60"/>
  </p:handoutMasterIdLst>
  <p:sldIdLst>
    <p:sldId id="340" r:id="rId2"/>
    <p:sldId id="715" r:id="rId3"/>
    <p:sldId id="468" r:id="rId4"/>
    <p:sldId id="606" r:id="rId5"/>
    <p:sldId id="341" r:id="rId6"/>
    <p:sldId id="347" r:id="rId7"/>
    <p:sldId id="352" r:id="rId8"/>
    <p:sldId id="342" r:id="rId9"/>
    <p:sldId id="343" r:id="rId10"/>
    <p:sldId id="344" r:id="rId11"/>
    <p:sldId id="656" r:id="rId12"/>
    <p:sldId id="697" r:id="rId13"/>
    <p:sldId id="464" r:id="rId14"/>
    <p:sldId id="462" r:id="rId15"/>
    <p:sldId id="463" r:id="rId16"/>
    <p:sldId id="635" r:id="rId17"/>
    <p:sldId id="619" r:id="rId18"/>
    <p:sldId id="465" r:id="rId19"/>
    <p:sldId id="667" r:id="rId20"/>
    <p:sldId id="469" r:id="rId21"/>
    <p:sldId id="712" r:id="rId22"/>
    <p:sldId id="470" r:id="rId23"/>
    <p:sldId id="474" r:id="rId24"/>
    <p:sldId id="475" r:id="rId25"/>
    <p:sldId id="477" r:id="rId26"/>
    <p:sldId id="713" r:id="rId27"/>
    <p:sldId id="609" r:id="rId28"/>
    <p:sldId id="677" r:id="rId29"/>
    <p:sldId id="678" r:id="rId30"/>
    <p:sldId id="680" r:id="rId31"/>
    <p:sldId id="668" r:id="rId32"/>
    <p:sldId id="669" r:id="rId33"/>
    <p:sldId id="670" r:id="rId34"/>
    <p:sldId id="714" r:id="rId35"/>
    <p:sldId id="671" r:id="rId36"/>
    <p:sldId id="672" r:id="rId37"/>
    <p:sldId id="673" r:id="rId38"/>
    <p:sldId id="674" r:id="rId39"/>
    <p:sldId id="675" r:id="rId40"/>
    <p:sldId id="676" r:id="rId41"/>
    <p:sldId id="690" r:id="rId42"/>
    <p:sldId id="691" r:id="rId43"/>
    <p:sldId id="692" r:id="rId44"/>
    <p:sldId id="693" r:id="rId45"/>
    <p:sldId id="703" r:id="rId46"/>
    <p:sldId id="700" r:id="rId47"/>
    <p:sldId id="701" r:id="rId48"/>
    <p:sldId id="702" r:id="rId49"/>
    <p:sldId id="705" r:id="rId50"/>
    <p:sldId id="704" r:id="rId51"/>
    <p:sldId id="706" r:id="rId52"/>
    <p:sldId id="707" r:id="rId53"/>
    <p:sldId id="709" r:id="rId54"/>
    <p:sldId id="710" r:id="rId55"/>
    <p:sldId id="711" r:id="rId56"/>
    <p:sldId id="696" r:id="rId57"/>
    <p:sldId id="689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- Anshu" id="{F3CA8383-510F-458A-BE4C-52CF1C5D427E}">
          <p14:sldIdLst>
            <p14:sldId id="340"/>
            <p14:sldId id="715"/>
            <p14:sldId id="468"/>
            <p14:sldId id="606"/>
            <p14:sldId id="341"/>
          </p14:sldIdLst>
        </p14:section>
        <p14:section name="Importance of testing - Alicia" id="{8870EC32-6FEE-4589-B0BD-E256EFA2DDB3}">
          <p14:sldIdLst>
            <p14:sldId id="347"/>
            <p14:sldId id="352"/>
            <p14:sldId id="342"/>
            <p14:sldId id="343"/>
            <p14:sldId id="344"/>
          </p14:sldIdLst>
        </p14:section>
        <p14:section name="Definitions - Alicia" id="{1A3482C1-3A0B-4C51-B0C7-666E1B725616}">
          <p14:sldIdLst>
            <p14:sldId id="656"/>
            <p14:sldId id="697"/>
          </p14:sldIdLst>
        </p14:section>
        <p14:section name="Testing policies - Alicia" id="{2D0EA10F-CAD4-4CBC-8BBA-DBFE52E97D56}">
          <p14:sldIdLst>
            <p14:sldId id="464"/>
            <p14:sldId id="462"/>
            <p14:sldId id="463"/>
            <p14:sldId id="635"/>
            <p14:sldId id="619"/>
          </p14:sldIdLst>
        </p14:section>
        <p14:section name="Test harnesses" id="{6B691EF4-030F-4CEC-8D05-F1291BA0F70B}">
          <p14:sldIdLst>
            <p14:sldId id="465"/>
            <p14:sldId id="667"/>
          </p14:sldIdLst>
        </p14:section>
        <p14:section name="Verification - Anshu" id="{D23DE103-33DF-499A-97A5-9888C7C56278}">
          <p14:sldIdLst>
            <p14:sldId id="469"/>
            <p14:sldId id="712"/>
            <p14:sldId id="470"/>
            <p14:sldId id="474"/>
            <p14:sldId id="475"/>
            <p14:sldId id="477"/>
            <p14:sldId id="713"/>
          </p14:sldIdLst>
        </p14:section>
        <p14:section name="Evaluating project needs - Anshu" id="{5C9E2AFD-919E-4CEE-B49E-25FF2B87C15A}">
          <p14:sldIdLst>
            <p14:sldId id="609"/>
            <p14:sldId id="677"/>
            <p14:sldId id="678"/>
            <p14:sldId id="680"/>
            <p14:sldId id="668"/>
            <p14:sldId id="669"/>
            <p14:sldId id="670"/>
            <p14:sldId id="714"/>
            <p14:sldId id="671"/>
            <p14:sldId id="672"/>
            <p14:sldId id="673"/>
            <p14:sldId id="674"/>
            <p14:sldId id="675"/>
            <p14:sldId id="676"/>
          </p14:sldIdLst>
        </p14:section>
        <p14:section name="Refactoring - Anshu" id="{D78CED79-EDFB-41AB-A5C5-17D0404BF197}">
          <p14:sldIdLst>
            <p14:sldId id="690"/>
            <p14:sldId id="691"/>
            <p14:sldId id="692"/>
            <p14:sldId id="693"/>
          </p14:sldIdLst>
        </p14:section>
        <p14:section name="Code coverage - Alicia" id="{B29B31B5-39C0-4055-9A7D-36C627BC359D}">
          <p14:sldIdLst>
            <p14:sldId id="703"/>
            <p14:sldId id="700"/>
            <p14:sldId id="701"/>
            <p14:sldId id="702"/>
            <p14:sldId id="705"/>
          </p14:sldIdLst>
        </p14:section>
        <p14:section name="Continuous integration - Alicia" id="{9ED7A73E-8C93-480D-9100-3873AD270A10}">
          <p14:sldIdLst>
            <p14:sldId id="704"/>
            <p14:sldId id="706"/>
            <p14:sldId id="707"/>
            <p14:sldId id="709"/>
            <p14:sldId id="710"/>
            <p14:sldId id="711"/>
          </p14:sldIdLst>
        </p14:section>
        <p14:section name="End - Anshu" id="{6AD40C63-54A4-40FF-A8F7-8DA63657956D}">
          <p14:sldIdLst>
            <p14:sldId id="696"/>
          </p14:sldIdLst>
        </p14:section>
        <p14:section name="Homeless slides" id="{5719C273-4A3D-42DD-B12A-594B993B1E5C}">
          <p14:sldIdLst>
            <p14:sldId id="6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46">
          <p15:clr>
            <a:srgbClr val="A4A3A4"/>
          </p15:clr>
        </p15:guide>
        <p15:guide id="2" pos="81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linvex, Alicia Marie" initials="KAM" lastIdx="37" clrIdx="0"/>
  <p:cmAuthor id="1" name="Anshu Dubey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86B8"/>
    <a:srgbClr val="A485B8"/>
    <a:srgbClr val="B392C8"/>
    <a:srgbClr val="D3BDEA"/>
    <a:srgbClr val="D3DEEA"/>
    <a:srgbClr val="FFC150"/>
    <a:srgbClr val="008000"/>
    <a:srgbClr val="BE9AD7"/>
    <a:srgbClr val="8668AC"/>
    <a:srgbClr val="604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49" autoAdjust="0"/>
    <p:restoredTop sz="89323" autoAdjust="0"/>
  </p:normalViewPr>
  <p:slideViewPr>
    <p:cSldViewPr snapToGrid="0">
      <p:cViewPr varScale="1">
        <p:scale>
          <a:sx n="88" d="100"/>
          <a:sy n="88" d="100"/>
        </p:scale>
        <p:origin x="1192" y="44"/>
      </p:cViewPr>
      <p:guideLst>
        <p:guide orient="horz" pos="1946"/>
        <p:guide pos="8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-121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FC946-B80F-884C-8C95-EF4527D680BD}" type="datetime1">
              <a:rPr lang="en-US" sz="1000" smtClean="0"/>
              <a:t>2/27/2017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274706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Responding to the Software Crisis in DOE Scientific Computing, DOE Germantown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56965" y="8685213"/>
            <a:ext cx="129944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1A1AB-0483-1C49-BD1A-7C5948AA2BED}" type="slidenum">
              <a:rPr lang="en-US" sz="1000" smtClean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6595436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3347E-8AC7-8349-A492-2F0CAD68E684}" type="datetime1">
              <a:rPr lang="en-US" smtClean="0"/>
              <a:t>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6EF7F-2180-5947-8246-D3E867E2B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2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Motivation for verification and testing</a:t>
            </a:r>
          </a:p>
          <a:p>
            <a:pPr lvl="1"/>
            <a:r>
              <a:rPr lang="en-US" dirty="0"/>
              <a:t>Definitions </a:t>
            </a:r>
          </a:p>
          <a:p>
            <a:pPr lvl="1"/>
            <a:r>
              <a:rPr lang="en-US" dirty="0"/>
              <a:t>Best practices</a:t>
            </a:r>
          </a:p>
          <a:p>
            <a:pPr lvl="1"/>
            <a:r>
              <a:rPr lang="en-US" dirty="0"/>
              <a:t>Automated test harnesses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73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think is the biggest</a:t>
            </a:r>
            <a:r>
              <a:rPr lang="en-US" baseline="0" dirty="0"/>
              <a:t> difference between initial stages and later stages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35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00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31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Earlier we said unit testing is contentious,</a:t>
            </a:r>
            <a:r>
              <a:rPr lang="en-US" baseline="0" dirty="0"/>
              <a:t> why these seemingly contradictory statements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What should you know about an</a:t>
            </a:r>
            <a:r>
              <a:rPr lang="en-US" baseline="0" dirty="0"/>
              <a:t> algorithm before using a component that implements it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54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</a:t>
            </a:r>
            <a:r>
              <a:rPr lang="en-US" baseline="0" dirty="0"/>
              <a:t> analytical/semi analytical …</a:t>
            </a:r>
          </a:p>
          <a:p>
            <a:r>
              <a:rPr lang="en-US" baseline="0" dirty="0"/>
              <a:t>What other kinds of tests exist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5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70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</a:t>
            </a:r>
            <a:r>
              <a:rPr lang="en-US" baseline="0" dirty="0"/>
              <a:t> an on-ramp plan and why is it critical</a:t>
            </a:r>
          </a:p>
          <a:p>
            <a:r>
              <a:rPr lang="en-US" baseline="0" dirty="0"/>
              <a:t>Does one have an example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18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65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67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61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62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: Why would you </a:t>
            </a:r>
            <a:r>
              <a:rPr lang="en-US" dirty="0" err="1"/>
              <a:t>rebaseline</a:t>
            </a:r>
            <a:r>
              <a:rPr lang="en-US" dirty="0"/>
              <a:t> tests</a:t>
            </a:r>
            <a:r>
              <a:rPr lang="en-US" baseline="0" dirty="0"/>
              <a:t> ? </a:t>
            </a:r>
          </a:p>
          <a:p>
            <a:r>
              <a:rPr lang="en-US" baseline="0" dirty="0"/>
              <a:t>Any experience among audience where tolerances were actually defects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68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– Is it enough to add a new test for every new feature ? If not why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26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– Maybe ask audience</a:t>
            </a:r>
            <a:r>
              <a:rPr lang="en-US" baseline="0" dirty="0"/>
              <a:t> for their experiences before launching into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3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Why</a:t>
            </a:r>
            <a:r>
              <a:rPr lang="en-US" baseline="0" dirty="0"/>
              <a:t> do you suppose there are so many feedback loops ?</a:t>
            </a:r>
          </a:p>
          <a:p>
            <a:pPr marL="228600" indent="-228600">
              <a:buAutoNum type="arabicPeriod"/>
            </a:pPr>
            <a:r>
              <a:rPr lang="en-US" baseline="0" dirty="0"/>
              <a:t>Does anyone have an example of when discretization or equation needed to change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95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Unit testing is a contentious issue.</a:t>
            </a:r>
            <a:r>
              <a:rPr lang="en-US" baseline="0" dirty="0"/>
              <a:t> Any examples of when building fake inputs isn’t worthwhile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40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Why is </a:t>
            </a:r>
            <a:r>
              <a:rPr lang="en-US" dirty="0" err="1"/>
              <a:t>composability</a:t>
            </a:r>
            <a:r>
              <a:rPr lang="en-US" dirty="0"/>
              <a:t> a bigger challenge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33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9448" y="6513222"/>
            <a:ext cx="3045170" cy="21847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9448" y="6513222"/>
            <a:ext cx="3045170" cy="21847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99995"/>
            <a:ext cx="8372901" cy="442277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748"/>
            <a:ext cx="837290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9448" y="6513222"/>
            <a:ext cx="3045170" cy="21847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9448" y="6513222"/>
            <a:ext cx="3045170" cy="21847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9448" y="6513222"/>
            <a:ext cx="3045170" cy="21847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  <p:pic>
        <p:nvPicPr>
          <p:cNvPr id="11" name="Picture 10" descr="IDEAS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8678" y="6417641"/>
            <a:ext cx="814855" cy="37676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9448" y="6513222"/>
            <a:ext cx="3045170" cy="21847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079448" y="6513222"/>
            <a:ext cx="3045170" cy="21847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9448" y="6513222"/>
            <a:ext cx="3045170" cy="21847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9448" y="6497542"/>
            <a:ext cx="3045170" cy="21847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latin typeface="Calibri"/>
                <a:cs typeface="Calibri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9448" y="6513222"/>
            <a:ext cx="3045170" cy="21847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IDEAS_logo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8678" y="6417641"/>
            <a:ext cx="814855" cy="376761"/>
          </a:xfrm>
          <a:prstGeom prst="rect">
            <a:avLst/>
          </a:prstGeom>
        </p:spPr>
      </p:pic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3648813" y="6536144"/>
            <a:ext cx="1862639" cy="1489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SIAM CSE17, Feb 2017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Calibri"/>
          <a:ea typeface="+mj-ea"/>
          <a:cs typeface="Calibri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Calibri"/>
          <a:ea typeface="+mn-ea"/>
          <a:cs typeface="Calibri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Calibri"/>
          <a:ea typeface="+mn-ea"/>
          <a:cs typeface="Calibri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Calibri"/>
          <a:ea typeface="+mn-ea"/>
          <a:cs typeface="Calibri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Calibri"/>
          <a:ea typeface="+mn-ea"/>
          <a:cs typeface="Calibri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Calibri"/>
          <a:ea typeface="+mn-ea"/>
          <a:cs typeface="Calibri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siam-cse17-mt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esting.sandia.gov/cdash/viewSubProjects.php?project=Trilino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se-software.forum.org/" TargetMode="External"/><Relationship Id="rId2" Type="http://schemas.openxmlformats.org/officeDocument/2006/relationships/hyperlink" Target="https://ideas-productivity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onlinelibrary.wiley.com/doi/10.1002/spe.2220/ful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ltp.sourceforge.net/coverage/lcov.php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amklinv.github.io/morpheus/index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klinv/morpheus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9890" y="6733900"/>
            <a:ext cx="6477000" cy="267970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Testing of HPC scientific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Anshu </a:t>
            </a:r>
            <a:r>
              <a:rPr lang="en-US" dirty="0" err="1"/>
              <a:t>Dubey</a:t>
            </a:r>
            <a:r>
              <a:rPr lang="en-US" dirty="0"/>
              <a:t> (ANL) and Alicia </a:t>
            </a:r>
            <a:r>
              <a:rPr lang="en-US" dirty="0" err="1"/>
              <a:t>Klinvex</a:t>
            </a:r>
            <a:r>
              <a:rPr lang="en-US" dirty="0"/>
              <a:t> (SNL)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8261" y="3620890"/>
            <a:ext cx="245587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SIAM CSE17 </a:t>
            </a:r>
          </a:p>
          <a:p>
            <a:r>
              <a:rPr lang="en-US" sz="2400" dirty="0">
                <a:solidFill>
                  <a:schemeClr val="tx2"/>
                </a:solidFill>
              </a:rPr>
              <a:t>Atlanta, GA</a:t>
            </a:r>
          </a:p>
          <a:p>
            <a:r>
              <a:rPr lang="en-US" sz="2400" dirty="0">
                <a:solidFill>
                  <a:schemeClr val="tx2"/>
                </a:solidFill>
              </a:rPr>
              <a:t>February 28, 2017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8261" y="961562"/>
            <a:ext cx="62305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Testing of HPC Scientific Software</a:t>
            </a:r>
          </a:p>
        </p:txBody>
      </p:sp>
      <p:pic>
        <p:nvPicPr>
          <p:cNvPr id="6" name="Picture 2" descr="https://licensebuttons.net/l/by/4.0/88x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9" y="624529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33500" y="5496817"/>
            <a:ext cx="74567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</a:rPr>
              <a:t>Tutorial slides available at: 	</a:t>
            </a:r>
            <a:r>
              <a:rPr lang="en-US" sz="2400" i="1" dirty="0">
                <a:solidFill>
                  <a:schemeClr val="tx2"/>
                </a:solidFill>
                <a:hlinkClick r:id="rId3"/>
              </a:rPr>
              <a:t>http://bit.ly/siam-cse17-mt3</a:t>
            </a:r>
            <a:endParaRPr lang="en-US" sz="24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27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testing is important:</a:t>
            </a:r>
            <a:br>
              <a:rPr lang="en-US" dirty="0"/>
            </a:br>
            <a:r>
              <a:rPr lang="en-US" sz="3600" dirty="0"/>
              <a:t>the Therac-25 accidents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4790768"/>
          </a:xfrm>
        </p:spPr>
        <p:txBody>
          <a:bodyPr>
            <a:normAutofit fontScale="92500"/>
          </a:bodyPr>
          <a:lstStyle/>
          <a:p>
            <a:r>
              <a:rPr lang="en-US" dirty="0"/>
              <a:t>Therac-25: a computer-controlled radiation therapy machine</a:t>
            </a:r>
          </a:p>
          <a:p>
            <a:r>
              <a:rPr lang="en-US" dirty="0"/>
              <a:t>Minimal software testing</a:t>
            </a:r>
          </a:p>
          <a:p>
            <a:r>
              <a:rPr lang="en-US" dirty="0"/>
              <a:t>Race condition in the code went undetected </a:t>
            </a:r>
          </a:p>
          <a:p>
            <a:r>
              <a:rPr lang="en-US" dirty="0"/>
              <a:t>Unlucky patients were struck with approximately 100 times the intended dose of radiation, ~ 15,000 </a:t>
            </a:r>
            <a:r>
              <a:rPr lang="en-US" dirty="0" err="1"/>
              <a:t>rads</a:t>
            </a:r>
            <a:endParaRPr lang="en-US" dirty="0"/>
          </a:p>
          <a:p>
            <a:r>
              <a:rPr lang="en-US" dirty="0"/>
              <a:t>Error code indicated that no dose of radiation was given, so operator instructed machine to proceed</a:t>
            </a:r>
          </a:p>
          <a:p>
            <a:r>
              <a:rPr lang="en-US" dirty="0"/>
              <a:t>Recalled after six accidents resulting in death and serious injuries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EFCE046-F8F7-41A5-8390-461FBC476D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9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EFCE046-F8F7-41A5-8390-461FBC476D3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tests </a:t>
            </a:r>
          </a:p>
          <a:p>
            <a:pPr lvl="1"/>
            <a:r>
              <a:rPr lang="en-US" dirty="0"/>
              <a:t>Test individual functions or classes</a:t>
            </a:r>
          </a:p>
          <a:p>
            <a:r>
              <a:rPr lang="en-US" dirty="0"/>
              <a:t>Integration tests</a:t>
            </a:r>
          </a:p>
          <a:p>
            <a:pPr lvl="1"/>
            <a:r>
              <a:rPr lang="en-US" dirty="0"/>
              <a:t>Test interaction, build complex hierarchy</a:t>
            </a:r>
          </a:p>
          <a:p>
            <a:r>
              <a:rPr lang="en-US" dirty="0"/>
              <a:t>System level tests</a:t>
            </a:r>
          </a:p>
          <a:p>
            <a:pPr lvl="1"/>
            <a:r>
              <a:rPr lang="en-US" dirty="0"/>
              <a:t>At the user interaction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8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Restart tests</a:t>
            </a:r>
          </a:p>
          <a:p>
            <a:pPr lvl="1"/>
            <a:r>
              <a:rPr lang="en-US" dirty="0"/>
              <a:t>Code starts transparently from a checkpoint</a:t>
            </a:r>
          </a:p>
          <a:p>
            <a:r>
              <a:rPr lang="en-US" dirty="0"/>
              <a:t>Regression (no-change) tests</a:t>
            </a:r>
          </a:p>
          <a:p>
            <a:pPr lvl="1"/>
            <a:r>
              <a:rPr lang="en-US" dirty="0"/>
              <a:t>Compare current observable output to a gold standard</a:t>
            </a:r>
          </a:p>
          <a:p>
            <a:r>
              <a:rPr lang="en-US" dirty="0"/>
              <a:t>Performance tests</a:t>
            </a:r>
          </a:p>
          <a:p>
            <a:pPr lvl="1"/>
            <a:r>
              <a:rPr lang="en-US" dirty="0"/>
              <a:t>Focus on the runtime and resource utilization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6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on testing 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Avoid regression suites consisting of system-level no-change tests</a:t>
            </a:r>
          </a:p>
          <a:p>
            <a:pPr lvl="1"/>
            <a:r>
              <a:rPr lang="en-US" dirty="0"/>
              <a:t>Tests often need to be re-baselined</a:t>
            </a:r>
          </a:p>
          <a:p>
            <a:pPr lvl="2"/>
            <a:r>
              <a:rPr lang="en-US" dirty="0"/>
              <a:t>Often done without verification of new gold-standard</a:t>
            </a:r>
          </a:p>
          <a:p>
            <a:pPr lvl="1"/>
            <a:r>
              <a:rPr lang="en-US" dirty="0"/>
              <a:t>Hard to maintain across multiple platforms</a:t>
            </a:r>
          </a:p>
          <a:p>
            <a:pPr lvl="1"/>
            <a:r>
              <a:rPr lang="en-US" dirty="0"/>
              <a:t>Loose tolerances can allow subtle defects to appear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58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on testing 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Must have consistent policy on dealing with failed tests</a:t>
            </a:r>
          </a:p>
          <a:p>
            <a:pPr lvl="1"/>
            <a:r>
              <a:rPr lang="en-US" dirty="0"/>
              <a:t>Issue tracking</a:t>
            </a:r>
          </a:p>
          <a:p>
            <a:pPr lvl="2"/>
            <a:r>
              <a:rPr lang="en-US" dirty="0"/>
              <a:t>How quickly does it need to be fixed?</a:t>
            </a:r>
          </a:p>
          <a:p>
            <a:pPr lvl="2"/>
            <a:r>
              <a:rPr lang="en-US" dirty="0"/>
              <a:t>Who is responsible for fixing it?</a:t>
            </a:r>
          </a:p>
          <a:p>
            <a:pPr lvl="1"/>
            <a:r>
              <a:rPr lang="en-US" dirty="0"/>
              <a:t>Add regression test afterwards (to avoid reintroducing issue later)</a:t>
            </a:r>
          </a:p>
          <a:p>
            <a:r>
              <a:rPr lang="en-US" dirty="0"/>
              <a:t>Someone needs to be in charge of watching the test suite</a:t>
            </a:r>
          </a:p>
        </p:txBody>
      </p:sp>
    </p:spTree>
    <p:extLst>
      <p:ext uri="{BB962C8B-B14F-4D97-AF65-F5344CB8AC3E}">
        <p14:creationId xmlns:p14="http://schemas.microsoft.com/office/powerpoint/2010/main" val="95369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on testing 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refactoring or adding new features, run a regression suite before </a:t>
            </a:r>
            <a:r>
              <a:rPr lang="en-US" dirty="0" err="1"/>
              <a:t>checkin</a:t>
            </a:r>
            <a:endParaRPr lang="en-US" dirty="0"/>
          </a:p>
          <a:p>
            <a:pPr lvl="1"/>
            <a:r>
              <a:rPr lang="en-US" dirty="0"/>
              <a:t>Be sure to add new regression tests for the new features</a:t>
            </a:r>
          </a:p>
          <a:p>
            <a:r>
              <a:rPr lang="en-US" dirty="0"/>
              <a:t>Require a code review before releasing test suite</a:t>
            </a:r>
          </a:p>
          <a:p>
            <a:pPr lvl="1"/>
            <a:r>
              <a:rPr lang="en-US" dirty="0"/>
              <a:t>Another person may spot issues you didn’t</a:t>
            </a:r>
          </a:p>
          <a:p>
            <a:pPr lvl="1"/>
            <a:r>
              <a:rPr lang="en-US" dirty="0"/>
              <a:t>Incredibly cost-effective</a:t>
            </a:r>
          </a:p>
        </p:txBody>
      </p:sp>
    </p:spTree>
    <p:extLst>
      <p:ext uri="{BB962C8B-B14F-4D97-AF65-F5344CB8AC3E}">
        <p14:creationId xmlns:p14="http://schemas.microsoft.com/office/powerpoint/2010/main" val="2175321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dirty="0" err="1"/>
              <a:t>Trilinos</a:t>
            </a:r>
            <a:r>
              <a:rPr lang="en-US" dirty="0"/>
              <a:t> </a:t>
            </a:r>
            <a:r>
              <a:rPr lang="en-US" dirty="0" err="1"/>
              <a:t>checkin</a:t>
            </a:r>
            <a:r>
              <a:rPr lang="en-US" dirty="0"/>
              <a:t> test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Detects which packages were modified by your commits</a:t>
            </a:r>
          </a:p>
          <a:p>
            <a:r>
              <a:rPr lang="en-US" dirty="0"/>
              <a:t>Determines which packages you potentially broke</a:t>
            </a:r>
          </a:p>
          <a:p>
            <a:r>
              <a:rPr lang="en-US" dirty="0"/>
              <a:t>Configures, builds, and tests those packages</a:t>
            </a:r>
          </a:p>
          <a:p>
            <a:pPr lvl="1"/>
            <a:r>
              <a:rPr lang="en-US" dirty="0"/>
              <a:t>On success, pushes to repo</a:t>
            </a:r>
          </a:p>
          <a:p>
            <a:pPr lvl="1"/>
            <a:r>
              <a:rPr lang="en-US" dirty="0"/>
              <a:t>On failure, reports why it failed</a:t>
            </a:r>
          </a:p>
          <a:p>
            <a:r>
              <a:rPr lang="en-US" dirty="0"/>
              <a:t>Useful for ensuring your changes don’t break another package</a:t>
            </a:r>
          </a:p>
          <a:p>
            <a:r>
              <a:rPr lang="en-US" dirty="0"/>
              <a:t>May take a while, but many people run it overnight</a:t>
            </a:r>
          </a:p>
        </p:txBody>
      </p:sp>
    </p:spTree>
    <p:extLst>
      <p:ext uri="{BB962C8B-B14F-4D97-AF65-F5344CB8AC3E}">
        <p14:creationId xmlns:p14="http://schemas.microsoft.com/office/powerpoint/2010/main" val="3368198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of a test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regime is only useful if it is</a:t>
            </a:r>
          </a:p>
          <a:p>
            <a:pPr lvl="1"/>
            <a:r>
              <a:rPr lang="en-US" dirty="0"/>
              <a:t>Maintained</a:t>
            </a:r>
          </a:p>
          <a:p>
            <a:pPr lvl="2"/>
            <a:r>
              <a:rPr lang="en-US" dirty="0"/>
              <a:t>Tests and benchmarks periodically updated</a:t>
            </a:r>
          </a:p>
          <a:p>
            <a:pPr lvl="1"/>
            <a:r>
              <a:rPr lang="en-US" dirty="0"/>
              <a:t>Monitored regularly</a:t>
            </a:r>
          </a:p>
          <a:p>
            <a:pPr lvl="2"/>
            <a:r>
              <a:rPr lang="en-US" dirty="0"/>
              <a:t>Can be automated</a:t>
            </a:r>
          </a:p>
          <a:p>
            <a:pPr lvl="1"/>
            <a:r>
              <a:rPr lang="en-US" dirty="0"/>
              <a:t>Has rapid response to failure</a:t>
            </a:r>
          </a:p>
          <a:p>
            <a:pPr lvl="2"/>
            <a:r>
              <a:rPr lang="en-US" dirty="0"/>
              <a:t>Tests should pass most of the time</a:t>
            </a:r>
          </a:p>
        </p:txBody>
      </p:sp>
    </p:spTree>
    <p:extLst>
      <p:ext uri="{BB962C8B-B14F-4D97-AF65-F5344CB8AC3E}">
        <p14:creationId xmlns:p14="http://schemas.microsoft.com/office/powerpoint/2010/main" val="4279137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test harnesses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6380718" cy="4435884"/>
          </a:xfrm>
        </p:spPr>
        <p:txBody>
          <a:bodyPr>
            <a:normAutofit fontScale="92500"/>
          </a:bodyPr>
          <a:lstStyle/>
          <a:p>
            <a:r>
              <a:rPr lang="en-US" dirty="0"/>
              <a:t>Essential for large code</a:t>
            </a:r>
          </a:p>
          <a:p>
            <a:pPr lvl="1"/>
            <a:r>
              <a:rPr lang="en-US" dirty="0"/>
              <a:t>Set up and run tests</a:t>
            </a:r>
          </a:p>
          <a:p>
            <a:pPr lvl="1"/>
            <a:r>
              <a:rPr lang="en-US" dirty="0"/>
              <a:t>Evaluate test results</a:t>
            </a:r>
          </a:p>
          <a:p>
            <a:r>
              <a:rPr lang="en-US" dirty="0"/>
              <a:t>Easy to execute a logical subset of tests</a:t>
            </a:r>
          </a:p>
          <a:p>
            <a:pPr lvl="1"/>
            <a:r>
              <a:rPr lang="en-US" dirty="0"/>
              <a:t>Pre-push</a:t>
            </a:r>
          </a:p>
          <a:p>
            <a:pPr lvl="1"/>
            <a:r>
              <a:rPr lang="en-US" dirty="0"/>
              <a:t>Nightly</a:t>
            </a:r>
          </a:p>
          <a:p>
            <a:r>
              <a:rPr lang="en-US" dirty="0"/>
              <a:t>Automation of test harness is critical for</a:t>
            </a:r>
          </a:p>
          <a:p>
            <a:pPr lvl="1"/>
            <a:r>
              <a:rPr lang="en-US" dirty="0"/>
              <a:t>Long-running test suites</a:t>
            </a:r>
          </a:p>
          <a:p>
            <a:pPr lvl="1"/>
            <a:r>
              <a:rPr lang="en-US" dirty="0"/>
              <a:t>Projects that support many platforms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7627" y="1843877"/>
            <a:ext cx="2209347" cy="1722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Jenkins</a:t>
            </a:r>
          </a:p>
          <a:p>
            <a:pPr algn="ctr"/>
            <a:r>
              <a:rPr lang="en-US" sz="2400" b="1" dirty="0"/>
              <a:t>C-dash</a:t>
            </a:r>
          </a:p>
          <a:p>
            <a:pPr algn="ctr"/>
            <a:r>
              <a:rPr lang="en-US" sz="2400" b="1" dirty="0"/>
              <a:t>Custom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FlashTest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7395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dirty="0" err="1"/>
              <a:t>Trilinos</a:t>
            </a:r>
            <a:r>
              <a:rPr lang="en-US" dirty="0"/>
              <a:t> automated testing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44372"/>
            <a:ext cx="9144001" cy="411694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EFCE046-F8F7-41A5-8390-461FBC476D35}" type="slidenum">
              <a:rPr lang="en-US" smtClean="0"/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519332"/>
            <a:ext cx="9144000" cy="284666"/>
          </a:xfrm>
          <a:prstGeom prst="rect">
            <a:avLst/>
          </a:prstGeom>
        </p:spPr>
        <p:txBody>
          <a:bodyPr/>
          <a:lstStyle/>
          <a:p>
            <a:r>
              <a:rPr lang="en-US">
                <a:hlinkClick r:id="rId3"/>
              </a:rPr>
              <a:t>SIAM CSE17, Feb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8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Argonne, a U.S. Department of Energy Office of Science laboratory, is operated under Contract No. DE-AC02-06CH11357. </a:t>
            </a:r>
          </a:p>
          <a:p>
            <a:r>
              <a:rPr lang="en-US" sz="2400" dirty="0"/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2016-8466 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08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083066" cy="2214390"/>
          </a:xfrm>
        </p:spPr>
        <p:txBody>
          <a:bodyPr>
            <a:normAutofit/>
          </a:bodyPr>
          <a:lstStyle/>
          <a:p>
            <a:r>
              <a:rPr lang="en-US" dirty="0"/>
              <a:t>Challenges specific to scientific software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Scientific Software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20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79448" y="6513222"/>
            <a:ext cx="3045170" cy="21847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77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EFCE046-F8F7-41A5-8390-461FBC476D3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verification uses tests </a:t>
            </a:r>
          </a:p>
          <a:p>
            <a:pPr lvl="1"/>
            <a:r>
              <a:rPr lang="en-US" dirty="0"/>
              <a:t>It is much more than a collection of tests</a:t>
            </a:r>
          </a:p>
          <a:p>
            <a:r>
              <a:rPr lang="en-US" dirty="0"/>
              <a:t>It is the holistic process through which you ensure that </a:t>
            </a:r>
          </a:p>
          <a:p>
            <a:pPr lvl="1"/>
            <a:r>
              <a:rPr lang="en-US" dirty="0"/>
              <a:t>Your implementation shows expected behavior,</a:t>
            </a:r>
          </a:p>
          <a:p>
            <a:pPr lvl="1"/>
            <a:r>
              <a:rPr lang="en-US" dirty="0"/>
              <a:t>Your implementation is consistent with your model,</a:t>
            </a:r>
          </a:p>
          <a:p>
            <a:pPr lvl="1"/>
            <a:r>
              <a:rPr lang="en-US" dirty="0"/>
              <a:t>Science you are trying to do with the code can be done.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81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Simplified schematic of science through computation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EFAAC5A-9C4F-4278-920D-DF2BAB59574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426294" y="1523225"/>
            <a:ext cx="2558972" cy="2402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This is for simulations, but the philosophy applies to other computations too. 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907304" y="3444636"/>
            <a:ext cx="2001001" cy="240547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Many stages in the lifecycle have components that may themselves be under research =&gt; need modifications</a:t>
            </a:r>
          </a:p>
        </p:txBody>
      </p: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134683" y="1721880"/>
            <a:ext cx="6438255" cy="4782515"/>
            <a:chOff x="1190738" y="778932"/>
            <a:chExt cx="6705141" cy="4980765"/>
          </a:xfrm>
        </p:grpSpPr>
        <p:sp>
          <p:nvSpPr>
            <p:cNvPr id="30" name="Rectangle 29"/>
            <p:cNvSpPr/>
            <p:nvPr/>
          </p:nvSpPr>
          <p:spPr>
            <a:xfrm>
              <a:off x="3303563" y="5019983"/>
              <a:ext cx="2459836" cy="739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825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Numerical solvers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90738" y="2201127"/>
              <a:ext cx="2426669" cy="739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825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Validation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03563" y="778932"/>
              <a:ext cx="2459836" cy="739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825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Physical World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09697" y="2177589"/>
              <a:ext cx="2459836" cy="739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825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Equations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416047" y="3479665"/>
              <a:ext cx="2459836" cy="739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825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Difference equations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90738" y="3479665"/>
              <a:ext cx="2459836" cy="739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825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Implementation</a:t>
              </a:r>
            </a:p>
          </p:txBody>
        </p:sp>
        <p:cxnSp>
          <p:nvCxnSpPr>
            <p:cNvPr id="36" name="Elbow Connector 35"/>
            <p:cNvCxnSpPr>
              <a:stCxn id="32" idx="3"/>
              <a:endCxn id="33" idx="0"/>
            </p:cNvCxnSpPr>
            <p:nvPr/>
          </p:nvCxnSpPr>
          <p:spPr>
            <a:xfrm>
              <a:off x="5763399" y="1148789"/>
              <a:ext cx="876216" cy="1028800"/>
            </a:xfrm>
            <a:prstGeom prst="bentConnector2">
              <a:avLst/>
            </a:prstGeom>
            <a:ln w="825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3" idx="2"/>
              <a:endCxn id="34" idx="0"/>
            </p:cNvCxnSpPr>
            <p:nvPr/>
          </p:nvCxnSpPr>
          <p:spPr>
            <a:xfrm rot="16200000" flipH="1">
              <a:off x="6361609" y="3195309"/>
              <a:ext cx="562362" cy="6350"/>
            </a:xfrm>
            <a:prstGeom prst="bentConnector3">
              <a:avLst/>
            </a:prstGeom>
            <a:ln w="825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4" idx="2"/>
              <a:endCxn id="30" idx="3"/>
            </p:cNvCxnSpPr>
            <p:nvPr/>
          </p:nvCxnSpPr>
          <p:spPr>
            <a:xfrm rot="5400000">
              <a:off x="5619452" y="4363326"/>
              <a:ext cx="1170461" cy="882566"/>
            </a:xfrm>
            <a:prstGeom prst="bentConnector2">
              <a:avLst/>
            </a:prstGeom>
            <a:ln w="825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30" idx="1"/>
              <a:endCxn id="35" idx="2"/>
            </p:cNvCxnSpPr>
            <p:nvPr/>
          </p:nvCxnSpPr>
          <p:spPr>
            <a:xfrm rot="10800000">
              <a:off x="2420657" y="4219380"/>
              <a:ext cx="882907" cy="1170461"/>
            </a:xfrm>
            <a:prstGeom prst="bentConnector2">
              <a:avLst/>
            </a:prstGeom>
            <a:ln w="825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5" idx="0"/>
              <a:endCxn id="31" idx="2"/>
            </p:cNvCxnSpPr>
            <p:nvPr/>
          </p:nvCxnSpPr>
          <p:spPr>
            <a:xfrm flipH="1" flipV="1">
              <a:off x="2404073" y="2940841"/>
              <a:ext cx="16583" cy="538824"/>
            </a:xfrm>
            <a:prstGeom prst="straightConnector1">
              <a:avLst/>
            </a:prstGeom>
            <a:ln w="825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645965" y="1454985"/>
              <a:ext cx="792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98365" y="2972482"/>
              <a:ext cx="1097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Discretize</a:t>
              </a:r>
            </a:p>
          </p:txBody>
        </p:sp>
        <p:cxnSp>
          <p:nvCxnSpPr>
            <p:cNvPr id="43" name="Elbow Connector 42"/>
            <p:cNvCxnSpPr>
              <a:stCxn id="30" idx="0"/>
            </p:cNvCxnSpPr>
            <p:nvPr/>
          </p:nvCxnSpPr>
          <p:spPr>
            <a:xfrm rot="5400000" flipH="1" flipV="1">
              <a:off x="3873379" y="3483663"/>
              <a:ext cx="2196422" cy="876218"/>
            </a:xfrm>
            <a:prstGeom prst="bentConnector3">
              <a:avLst>
                <a:gd name="adj1" fmla="val 99767"/>
              </a:avLst>
            </a:prstGeom>
            <a:ln w="5080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rot="10800000" flipV="1">
              <a:off x="2404073" y="1172327"/>
              <a:ext cx="882907" cy="1028800"/>
            </a:xfrm>
            <a:prstGeom prst="bentConnector2">
              <a:avLst/>
            </a:prstGeom>
            <a:ln w="825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1" idx="3"/>
              <a:endCxn id="33" idx="1"/>
            </p:cNvCxnSpPr>
            <p:nvPr/>
          </p:nvCxnSpPr>
          <p:spPr>
            <a:xfrm flipV="1">
              <a:off x="3617407" y="2547446"/>
              <a:ext cx="1792290" cy="23538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633173" y="4259256"/>
              <a:ext cx="16112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Verify accuracy</a:t>
              </a:r>
            </a:p>
            <a:p>
              <a:r>
                <a:rPr lang="en-US" dirty="0"/>
                <a:t> stability</a:t>
              </a:r>
            </a:p>
          </p:txBody>
        </p:sp>
        <p:cxnSp>
          <p:nvCxnSpPr>
            <p:cNvPr id="47" name="Elbow Connector 46"/>
            <p:cNvCxnSpPr>
              <a:stCxn id="35" idx="3"/>
            </p:cNvCxnSpPr>
            <p:nvPr/>
          </p:nvCxnSpPr>
          <p:spPr>
            <a:xfrm>
              <a:off x="3650574" y="3849522"/>
              <a:ext cx="593850" cy="1170461"/>
            </a:xfrm>
            <a:prstGeom prst="bentConnector2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578971" y="3018648"/>
              <a:ext cx="8307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 </a:t>
              </a:r>
            </a:p>
            <a:p>
              <a:r>
                <a:rPr lang="en-US" dirty="0"/>
                <a:t>fidelity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00645" y="1824317"/>
              <a:ext cx="8307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 </a:t>
              </a:r>
            </a:p>
            <a:p>
              <a:r>
                <a:rPr lang="en-US" dirty="0"/>
                <a:t>fidelity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860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verification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point issues</a:t>
            </a:r>
          </a:p>
          <a:p>
            <a:pPr lvl="1"/>
            <a:r>
              <a:rPr lang="en-US" dirty="0"/>
              <a:t>Different results</a:t>
            </a:r>
          </a:p>
          <a:p>
            <a:pPr lvl="2"/>
            <a:r>
              <a:rPr lang="en-US" dirty="0"/>
              <a:t>On different platforms and runs</a:t>
            </a:r>
          </a:p>
          <a:p>
            <a:pPr lvl="2"/>
            <a:r>
              <a:rPr lang="en-US" dirty="0"/>
              <a:t>Ill-conditioning can magnify these small differences</a:t>
            </a:r>
          </a:p>
          <a:p>
            <a:pPr lvl="3"/>
            <a:r>
              <a:rPr lang="en-US" dirty="0"/>
              <a:t>Final solution may be different</a:t>
            </a:r>
          </a:p>
          <a:p>
            <a:pPr lvl="3"/>
            <a:r>
              <a:rPr lang="en-US" dirty="0"/>
              <a:t>Number of iterations may be different</a:t>
            </a:r>
          </a:p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Sometimes producing meaningful testable behavior too dependent upon other parts of the code</a:t>
            </a:r>
          </a:p>
          <a:p>
            <a:r>
              <a:rPr lang="en-US" dirty="0"/>
              <a:t>Definitions don’t always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EFCE046-F8F7-41A5-8390-461FBC476D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98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verification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Integration testing may have hierarchy too</a:t>
            </a:r>
          </a:p>
          <a:p>
            <a:r>
              <a:rPr lang="en-US" dirty="0"/>
              <a:t>Particularly true of codes that allow composability in their configuration</a:t>
            </a:r>
          </a:p>
          <a:p>
            <a:r>
              <a:rPr lang="en-US" dirty="0"/>
              <a:t>Codes may incorporate some legacy components</a:t>
            </a:r>
          </a:p>
          <a:p>
            <a:pPr lvl="1"/>
            <a:r>
              <a:rPr lang="en-US" dirty="0"/>
              <a:t>Its own set of challenges</a:t>
            </a:r>
          </a:p>
          <a:p>
            <a:pPr lvl="2"/>
            <a:r>
              <a:rPr lang="en-US" dirty="0"/>
              <a:t>No existing tests of any granularities</a:t>
            </a:r>
          </a:p>
          <a:p>
            <a:r>
              <a:rPr lang="en-US" dirty="0"/>
              <a:t>Examples – </a:t>
            </a:r>
            <a:r>
              <a:rPr lang="en-US" dirty="0" err="1"/>
              <a:t>multiphysics</a:t>
            </a:r>
            <a:r>
              <a:rPr lang="en-US" dirty="0"/>
              <a:t> application codes that support multiple domains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95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and types of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EFCE046-F8F7-41A5-8390-461FBC476D3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During initial code development</a:t>
            </a:r>
          </a:p>
          <a:p>
            <a:pPr lvl="1"/>
            <a:r>
              <a:rPr lang="en-US" dirty="0"/>
              <a:t>Accuracy and stability </a:t>
            </a:r>
          </a:p>
          <a:p>
            <a:pPr lvl="1"/>
            <a:r>
              <a:rPr lang="en-US" dirty="0"/>
              <a:t>Matching the algorithm to the model</a:t>
            </a:r>
          </a:p>
          <a:p>
            <a:pPr lvl="1"/>
            <a:r>
              <a:rPr lang="en-US" dirty="0"/>
              <a:t>Interoperability of algorithms</a:t>
            </a:r>
          </a:p>
          <a:p>
            <a:r>
              <a:rPr lang="en-US" dirty="0"/>
              <a:t>In later stages</a:t>
            </a:r>
          </a:p>
          <a:p>
            <a:pPr lvl="1"/>
            <a:r>
              <a:rPr lang="en-US" dirty="0"/>
              <a:t>While adding new major capabilities or modifying existing capabilities </a:t>
            </a:r>
          </a:p>
          <a:p>
            <a:pPr lvl="1"/>
            <a:r>
              <a:rPr lang="en-US" dirty="0"/>
              <a:t>Ongoing maintenance </a:t>
            </a:r>
          </a:p>
          <a:p>
            <a:pPr lvl="1"/>
            <a:r>
              <a:rPr lang="en-US" dirty="0"/>
              <a:t>Preparing for production</a:t>
            </a:r>
          </a:p>
        </p:txBody>
      </p:sp>
    </p:spTree>
    <p:extLst>
      <p:ext uri="{BB962C8B-B14F-4D97-AF65-F5344CB8AC3E}">
        <p14:creationId xmlns:p14="http://schemas.microsoft.com/office/powerpoint/2010/main" val="972095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and types of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EFCE046-F8F7-41A5-8390-461FBC476D3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refactoring</a:t>
            </a:r>
          </a:p>
          <a:p>
            <a:pPr lvl="1"/>
            <a:r>
              <a:rPr lang="en-US" dirty="0"/>
              <a:t>Ensuring that behavior remains consistent and expected</a:t>
            </a:r>
          </a:p>
          <a:p>
            <a:r>
              <a:rPr lang="en-US" dirty="0"/>
              <a:t>All stages have a mix of automation and human-intervention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7805" y="4120508"/>
            <a:ext cx="7464360" cy="15680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Note that the stages apply to the whole code as well as its components</a:t>
            </a:r>
          </a:p>
        </p:txBody>
      </p:sp>
    </p:spTree>
    <p:extLst>
      <p:ext uri="{BB962C8B-B14F-4D97-AF65-F5344CB8AC3E}">
        <p14:creationId xmlns:p14="http://schemas.microsoft.com/office/powerpoint/2010/main" val="4175920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621021"/>
            <a:ext cx="7620000" cy="990600"/>
          </a:xfrm>
        </p:spPr>
        <p:txBody>
          <a:bodyPr>
            <a:normAutofit/>
          </a:bodyPr>
          <a:lstStyle/>
          <a:p>
            <a:r>
              <a:rPr lang="en-US" dirty="0"/>
              <a:t>How to evaluate project needs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27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79448" y="6513222"/>
            <a:ext cx="3045170" cy="21847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devise a testing regime</a:t>
            </a:r>
          </a:p>
        </p:txBody>
      </p:sp>
    </p:spTree>
    <p:extLst>
      <p:ext uri="{BB962C8B-B14F-4D97-AF65-F5344CB8AC3E}">
        <p14:creationId xmlns:p14="http://schemas.microsoft.com/office/powerpoint/2010/main" val="2466970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not always use the most stringent testing?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Effort spent in devising tests and testing regime are a tax on team resources</a:t>
            </a:r>
          </a:p>
          <a:p>
            <a:r>
              <a:rPr lang="en-US" dirty="0"/>
              <a:t>When the tax is too high…</a:t>
            </a:r>
          </a:p>
          <a:p>
            <a:pPr lvl="1"/>
            <a:r>
              <a:rPr lang="en-US" dirty="0"/>
              <a:t>Team cannot meet code-use objectives</a:t>
            </a:r>
          </a:p>
          <a:p>
            <a:r>
              <a:rPr lang="en-US" dirty="0"/>
              <a:t>When is the tax is too low…</a:t>
            </a:r>
          </a:p>
          <a:p>
            <a:pPr lvl="1"/>
            <a:r>
              <a:rPr lang="en-US" dirty="0"/>
              <a:t>Necessary oversight not provided</a:t>
            </a:r>
          </a:p>
          <a:p>
            <a:pPr lvl="1"/>
            <a:r>
              <a:rPr lang="en-US" dirty="0"/>
              <a:t>Defects in code sneak through </a:t>
            </a:r>
          </a:p>
        </p:txBody>
      </p:sp>
    </p:spTree>
    <p:extLst>
      <p:ext uri="{BB962C8B-B14F-4D97-AF65-F5344CB8AC3E}">
        <p14:creationId xmlns:p14="http://schemas.microsoft.com/office/powerpoint/2010/main" val="4008707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project needs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Objectives: expected use of the code</a:t>
            </a:r>
          </a:p>
          <a:p>
            <a:r>
              <a:rPr lang="en-US" dirty="0"/>
              <a:t>Team: size and degree of heterogeneity</a:t>
            </a:r>
          </a:p>
          <a:p>
            <a:r>
              <a:rPr lang="en-US" dirty="0"/>
              <a:t>Lifecycle stage: new or production or refactoring</a:t>
            </a:r>
          </a:p>
          <a:p>
            <a:r>
              <a:rPr lang="en-US" dirty="0"/>
              <a:t>Lifetime: one off or ongoing production</a:t>
            </a:r>
          </a:p>
          <a:p>
            <a:r>
              <a:rPr lang="en-US" dirty="0"/>
              <a:t>Complexity: modules and their interactions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7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625084" y="1986669"/>
            <a:ext cx="2108109" cy="39711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IDEAS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6" y="1600200"/>
            <a:ext cx="5868514" cy="47896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DOE project aimed at increasing </a:t>
            </a:r>
            <a:r>
              <a:rPr lang="en-US" b="1" dirty="0"/>
              <a:t>software productivity for extreme-scale computational science </a:t>
            </a:r>
          </a:p>
          <a:p>
            <a:r>
              <a:rPr lang="en-US" dirty="0"/>
              <a:t>IDEAS resources</a:t>
            </a:r>
          </a:p>
          <a:p>
            <a:pPr lvl="1"/>
            <a:r>
              <a:rPr lang="en-US" dirty="0"/>
              <a:t>On various topics in software engineering and productivity,     including testing </a:t>
            </a:r>
          </a:p>
          <a:p>
            <a:pPr lvl="1"/>
            <a:r>
              <a:rPr lang="en-US" u="sng" dirty="0">
                <a:hlinkClick r:id="rId2"/>
              </a:rPr>
              <a:t>https://ideas-productivity.org</a:t>
            </a:r>
          </a:p>
          <a:p>
            <a:r>
              <a:rPr lang="en-US" dirty="0"/>
              <a:t>More info:</a:t>
            </a:r>
          </a:p>
          <a:p>
            <a:pPr lvl="1"/>
            <a:r>
              <a:rPr lang="en-US" dirty="0"/>
              <a:t>See last slide for info on additional software testing resources </a:t>
            </a:r>
          </a:p>
          <a:p>
            <a:pPr lvl="1"/>
            <a:r>
              <a:rPr lang="en-US" dirty="0"/>
              <a:t>CSE Software Forum: </a:t>
            </a:r>
            <a:r>
              <a:rPr lang="en-US" u="sng" dirty="0">
                <a:hlinkClick r:id="rId3"/>
              </a:rPr>
              <a:t>https://cse-software.org </a:t>
            </a:r>
            <a:r>
              <a:rPr lang="en-US" u="sng" dirty="0"/>
              <a:t> </a:t>
            </a:r>
          </a:p>
          <a:p>
            <a:endParaRPr lang="en-US" dirty="0"/>
          </a:p>
        </p:txBody>
      </p:sp>
      <p:pic>
        <p:nvPicPr>
          <p:cNvPr id="9" name="Picture 54" descr="New_DOE_Logo_Color_04280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4521" y="1094605"/>
            <a:ext cx="5505979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6582034" y="1968842"/>
            <a:ext cx="2308278" cy="43284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Collaborators in IDEAS project:</a:t>
            </a:r>
          </a:p>
          <a:p>
            <a:pPr marL="365760" lvl="1" indent="0">
              <a:buNone/>
            </a:pPr>
            <a:r>
              <a:rPr lang="en-US" sz="1900" dirty="0"/>
              <a:t>ANL</a:t>
            </a:r>
          </a:p>
          <a:p>
            <a:pPr marL="365760" lvl="1" indent="0">
              <a:buNone/>
            </a:pPr>
            <a:r>
              <a:rPr lang="en-US" sz="1900" dirty="0"/>
              <a:t>LANL</a:t>
            </a:r>
          </a:p>
          <a:p>
            <a:pPr marL="365760" lvl="1" indent="0">
              <a:buNone/>
            </a:pPr>
            <a:r>
              <a:rPr lang="en-US" sz="1900" dirty="0"/>
              <a:t>LBNL</a:t>
            </a:r>
          </a:p>
          <a:p>
            <a:pPr marL="365760" lvl="1" indent="0">
              <a:buNone/>
            </a:pPr>
            <a:r>
              <a:rPr lang="en-US" sz="1900" dirty="0"/>
              <a:t>LLNL</a:t>
            </a:r>
          </a:p>
          <a:p>
            <a:pPr marL="365760" lvl="1" indent="0">
              <a:buNone/>
            </a:pPr>
            <a:r>
              <a:rPr lang="en-US" sz="1900" dirty="0"/>
              <a:t>ORNL</a:t>
            </a:r>
          </a:p>
          <a:p>
            <a:pPr marL="365760" lvl="1" indent="0">
              <a:buNone/>
            </a:pPr>
            <a:r>
              <a:rPr lang="en-US" sz="1900" dirty="0"/>
              <a:t>PNNL</a:t>
            </a:r>
          </a:p>
          <a:p>
            <a:pPr marL="365760" lvl="1" indent="0">
              <a:buNone/>
            </a:pPr>
            <a:r>
              <a:rPr lang="en-US" sz="1900" dirty="0"/>
              <a:t>SNL</a:t>
            </a:r>
          </a:p>
          <a:p>
            <a:pPr marL="365760" lvl="1" indent="0">
              <a:buNone/>
            </a:pPr>
            <a:r>
              <a:rPr lang="en-US" sz="1900" dirty="0"/>
              <a:t>Colorado School of Mines</a:t>
            </a:r>
          </a:p>
        </p:txBody>
      </p:sp>
      <p:pic>
        <p:nvPicPr>
          <p:cNvPr id="12" name="Picture 11" descr="doe_logo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281" y="165338"/>
            <a:ext cx="21590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23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Commonalities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761771"/>
          </a:xfrm>
        </p:spPr>
        <p:txBody>
          <a:bodyPr/>
          <a:lstStyle/>
          <a:p>
            <a:r>
              <a:rPr lang="en-US" dirty="0"/>
              <a:t>Unit testing is always good</a:t>
            </a:r>
          </a:p>
          <a:p>
            <a:pPr lvl="1"/>
            <a:r>
              <a:rPr lang="en-US" dirty="0"/>
              <a:t>It is unlikely to be sufficient</a:t>
            </a:r>
          </a:p>
          <a:p>
            <a:r>
              <a:rPr lang="en-US" dirty="0"/>
              <a:t>Verification of expected behavior</a:t>
            </a:r>
          </a:p>
          <a:p>
            <a:r>
              <a:rPr lang="en-US" dirty="0"/>
              <a:t>Understanding the range of validity and applicability is always important</a:t>
            </a:r>
          </a:p>
          <a:p>
            <a:pPr lvl="1"/>
            <a:r>
              <a:rPr lang="en-US" dirty="0"/>
              <a:t>Especially for individual solvers </a:t>
            </a:r>
          </a:p>
        </p:txBody>
      </p:sp>
    </p:spTree>
    <p:extLst>
      <p:ext uri="{BB962C8B-B14F-4D97-AF65-F5344CB8AC3E}">
        <p14:creationId xmlns:p14="http://schemas.microsoft.com/office/powerpoint/2010/main" val="562147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EFCE046-F8F7-41A5-8390-461FBC476D35}" type="slidenum">
              <a:rPr lang="en-US" smtClean="0"/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Development of tests and diagnostics goes hand-in-hand with code development</a:t>
            </a:r>
          </a:p>
          <a:p>
            <a:pPr lvl="1"/>
            <a:r>
              <a:rPr lang="en-US" dirty="0"/>
              <a:t>Non-trivial to devise good tests, but extremely important</a:t>
            </a:r>
          </a:p>
          <a:p>
            <a:pPr lvl="1"/>
            <a:r>
              <a:rPr lang="en-US" dirty="0"/>
              <a:t>Compare against simpler analytical or semi-analytical solutions</a:t>
            </a:r>
          </a:p>
          <a:p>
            <a:pPr lvl="2"/>
            <a:r>
              <a:rPr lang="en-US" dirty="0"/>
              <a:t>They can also form a basis for unit testing </a:t>
            </a:r>
          </a:p>
          <a:p>
            <a:r>
              <a:rPr lang="en-US" dirty="0"/>
              <a:t>In addition to testing for “correct” behavior, also test for stability, convergence, or other such desirable characteristics</a:t>
            </a:r>
          </a:p>
          <a:p>
            <a:r>
              <a:rPr lang="en-US" dirty="0"/>
              <a:t>Many of these tests go into the test-suite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35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/>
              <a:t>from Flash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32975"/>
            <a:ext cx="8686800" cy="4724400"/>
          </a:xfrm>
        </p:spPr>
        <p:txBody>
          <a:bodyPr>
            <a:normAutofit/>
          </a:bodyPr>
          <a:lstStyle/>
          <a:p>
            <a:r>
              <a:rPr lang="en-US" dirty="0"/>
              <a:t>Grid ghost cell fill</a:t>
            </a:r>
          </a:p>
          <a:p>
            <a:pPr lvl="2"/>
            <a:r>
              <a:rPr lang="en-US" dirty="0"/>
              <a:t>Use some function to initialize domain</a:t>
            </a:r>
          </a:p>
          <a:p>
            <a:pPr lvl="2"/>
            <a:r>
              <a:rPr lang="en-US" dirty="0"/>
              <a:t>Two variables, in one only interior cells initialized, in the other ghost cells also initialized</a:t>
            </a:r>
          </a:p>
          <a:p>
            <a:pPr lvl="2"/>
            <a:r>
              <a:rPr lang="en-US" dirty="0"/>
              <a:t>Run ghost cell fill on the first variable – now both should be identical within known tolerance</a:t>
            </a:r>
          </a:p>
          <a:p>
            <a:pPr lvl="1"/>
            <a:r>
              <a:rPr lang="en-US" dirty="0"/>
              <a:t>Use redundant mechanisms </a:t>
            </a:r>
          </a:p>
          <a:p>
            <a:pPr marL="685800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EFAAC5A-9C4F-4278-920D-DF2BAB59574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37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Against manufactured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61505" y="1633622"/>
            <a:ext cx="4065872" cy="4616495"/>
          </a:xfrm>
        </p:spPr>
        <p:txBody>
          <a:bodyPr/>
          <a:lstStyle/>
          <a:p>
            <a:r>
              <a:rPr lang="en-US" dirty="0"/>
              <a:t>Verification of guard cell fill</a:t>
            </a:r>
          </a:p>
          <a:p>
            <a:r>
              <a:rPr lang="en-US" dirty="0"/>
              <a:t>Use two variables A &amp; B</a:t>
            </a:r>
          </a:p>
          <a:p>
            <a:r>
              <a:rPr lang="en-US" dirty="0"/>
              <a:t>Initialize A including guard cells and B excluding them</a:t>
            </a:r>
          </a:p>
          <a:p>
            <a:r>
              <a:rPr lang="en-US" dirty="0"/>
              <a:t>Apply guard cell fill to B 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5" b="22588"/>
          <a:stretch/>
        </p:blipFill>
        <p:spPr>
          <a:xfrm>
            <a:off x="4182185" y="1517090"/>
            <a:ext cx="4961815" cy="384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31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/>
              <a:t>from Flash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32975"/>
            <a:ext cx="86868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Eos </a:t>
            </a:r>
          </a:p>
          <a:p>
            <a:pPr lvl="1"/>
            <a:r>
              <a:rPr lang="en-US" dirty="0"/>
              <a:t>Use initial conditions from a known problem</a:t>
            </a:r>
          </a:p>
          <a:p>
            <a:pPr lvl="1"/>
            <a:r>
              <a:rPr lang="en-US" dirty="0"/>
              <a:t>Apply </a:t>
            </a:r>
            <a:r>
              <a:rPr lang="en-US" dirty="0" err="1"/>
              <a:t>eos</a:t>
            </a:r>
            <a:r>
              <a:rPr lang="en-US" dirty="0"/>
              <a:t> in two different modes – at the end all variables should be consistent within tolerance</a:t>
            </a:r>
          </a:p>
          <a:p>
            <a:pPr lvl="1"/>
            <a:endParaRPr lang="en-US" dirty="0"/>
          </a:p>
          <a:p>
            <a:r>
              <a:rPr lang="en-US" dirty="0"/>
              <a:t>Hydrodynamics </a:t>
            </a:r>
          </a:p>
          <a:p>
            <a:pPr lvl="1"/>
            <a:r>
              <a:rPr lang="en-US" dirty="0" err="1"/>
              <a:t>Sedov</a:t>
            </a:r>
            <a:r>
              <a:rPr lang="en-US" dirty="0"/>
              <a:t> blast problem has a known analytical solution</a:t>
            </a:r>
          </a:p>
          <a:p>
            <a:pPr lvl="1"/>
            <a:r>
              <a:rPr lang="en-US" dirty="0"/>
              <a:t>Runs with UG and AMR 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EFAAC5A-9C4F-4278-920D-DF2BAB595749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10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Against analytical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7" y="1867584"/>
            <a:ext cx="8226413" cy="3530244"/>
          </a:xfrm>
        </p:spPr>
        <p:txBody>
          <a:bodyPr/>
          <a:lstStyle/>
          <a:p>
            <a:r>
              <a:rPr lang="en-US" dirty="0" err="1"/>
              <a:t>Sedov</a:t>
            </a:r>
            <a:r>
              <a:rPr lang="en-US" dirty="0"/>
              <a:t> blast wave</a:t>
            </a:r>
          </a:p>
          <a:p>
            <a:r>
              <a:rPr lang="en-US" dirty="0"/>
              <a:t>High pressure at the center</a:t>
            </a:r>
          </a:p>
          <a:p>
            <a:r>
              <a:rPr lang="en-US" dirty="0"/>
              <a:t>Shock moves out spherically</a:t>
            </a:r>
          </a:p>
          <a:p>
            <a:r>
              <a:rPr lang="en-US" dirty="0"/>
              <a:t>FLASH with AMR and hydro</a:t>
            </a:r>
          </a:p>
          <a:p>
            <a:r>
              <a:rPr lang="en-US" dirty="0"/>
              <a:t>Known analytical solution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17" descr="&#10;sedov_pm3.png                                                  00238215Macintosh HD                   B746699A: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2" t="8498" r="26555" b="9293"/>
          <a:stretch>
            <a:fillRect/>
          </a:stretch>
        </p:blipFill>
        <p:spPr bwMode="auto">
          <a:xfrm>
            <a:off x="5502204" y="1694481"/>
            <a:ext cx="32099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1143" y="5264136"/>
            <a:ext cx="8421336" cy="101940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Though it exercises both mesh, hydro and </a:t>
            </a:r>
            <a:r>
              <a:rPr lang="en-US" sz="2800" dirty="0" err="1"/>
              <a:t>eos</a:t>
            </a:r>
            <a:r>
              <a:rPr lang="en-US" sz="2800" dirty="0"/>
              <a:t>, if mesh and </a:t>
            </a:r>
            <a:r>
              <a:rPr lang="en-US" sz="2800" dirty="0" err="1"/>
              <a:t>eos</a:t>
            </a:r>
            <a:r>
              <a:rPr lang="en-US" sz="2800" dirty="0"/>
              <a:t> are verified first, then this test verifies hydro </a:t>
            </a:r>
          </a:p>
        </p:txBody>
      </p:sp>
    </p:spTree>
    <p:extLst>
      <p:ext uri="{BB962C8B-B14F-4D97-AF65-F5344CB8AC3E}">
        <p14:creationId xmlns:p14="http://schemas.microsoft.com/office/powerpoint/2010/main" val="655796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confidence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two unit tests are stand-alone</a:t>
            </a:r>
          </a:p>
          <a:p>
            <a:r>
              <a:rPr lang="en-US" dirty="0"/>
              <a:t>The third test depends on Grid and Eos</a:t>
            </a:r>
          </a:p>
          <a:p>
            <a:pPr lvl="1"/>
            <a:r>
              <a:rPr lang="en-US" dirty="0"/>
              <a:t>Not all of Grid functionality it uses is unit tested</a:t>
            </a:r>
          </a:p>
          <a:p>
            <a:pPr lvl="2"/>
            <a:r>
              <a:rPr lang="en-US" dirty="0"/>
              <a:t>Flux correction in AMR</a:t>
            </a:r>
          </a:p>
          <a:p>
            <a:r>
              <a:rPr lang="en-US" dirty="0"/>
              <a:t>If Grid and Eos tests passed and Hydro failed</a:t>
            </a:r>
          </a:p>
          <a:p>
            <a:pPr lvl="1"/>
            <a:r>
              <a:rPr lang="en-US" dirty="0"/>
              <a:t>If UG version failed then fault is in hydro</a:t>
            </a:r>
          </a:p>
          <a:p>
            <a:pPr lvl="1"/>
            <a:r>
              <a:rPr lang="en-US" dirty="0"/>
              <a:t>If UG passed and AMR failed the fault is likely in flux correction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EFAAC5A-9C4F-4278-920D-DF2BAB595749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94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phase – adding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Few more steps when adding new components to existing code</a:t>
            </a:r>
          </a:p>
          <a:p>
            <a:pPr lvl="1"/>
            <a:r>
              <a:rPr lang="en-US" dirty="0"/>
              <a:t>Know the existing components it interacts with</a:t>
            </a:r>
          </a:p>
          <a:p>
            <a:pPr lvl="1"/>
            <a:r>
              <a:rPr lang="en-US" dirty="0"/>
              <a:t>Verify its interoperability with those components</a:t>
            </a:r>
          </a:p>
          <a:p>
            <a:pPr lvl="1"/>
            <a:r>
              <a:rPr lang="en-US" dirty="0"/>
              <a:t>Verify that it does not inadvertently break some unconnected part of the code</a:t>
            </a:r>
          </a:p>
          <a:p>
            <a:r>
              <a:rPr lang="en-US" dirty="0"/>
              <a:t>May need addition of tests not just for the new component but also for some of the old components</a:t>
            </a:r>
          </a:p>
          <a:p>
            <a:pPr lvl="1"/>
            <a:r>
              <a:rPr lang="en-US" dirty="0"/>
              <a:t>This part is often overlooked to the detriment of the overall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21397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EFCE046-F8F7-41A5-8390-461FBC476D35}" type="slidenum">
              <a:rPr lang="en-US" smtClean="0"/>
              <a:t>38</a:t>
            </a:fld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609600" y="195904"/>
            <a:ext cx="8229600" cy="991675"/>
          </a:xfrm>
        </p:spPr>
        <p:txBody>
          <a:bodyPr/>
          <a:lstStyle/>
          <a:p>
            <a:r>
              <a:rPr lang="en-US" dirty="0"/>
              <a:t>Selection of tests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92500"/>
          </a:bodyPr>
          <a:lstStyle/>
          <a:p>
            <a:r>
              <a:rPr lang="en-US" dirty="0"/>
              <a:t>Important to aim for quick diagnosis of error</a:t>
            </a:r>
          </a:p>
          <a:p>
            <a:pPr lvl="1"/>
            <a:r>
              <a:rPr lang="en-US" dirty="0"/>
              <a:t>A mix of different granularities works well</a:t>
            </a:r>
          </a:p>
          <a:p>
            <a:pPr lvl="2"/>
            <a:r>
              <a:rPr lang="en-US" dirty="0"/>
              <a:t>Unit tests for isolating component or sub-component level faults </a:t>
            </a:r>
          </a:p>
          <a:p>
            <a:pPr lvl="2"/>
            <a:r>
              <a:rPr lang="en-US" dirty="0"/>
              <a:t>Integration tests with simple to complex configuration and system level</a:t>
            </a:r>
          </a:p>
          <a:p>
            <a:pPr lvl="2"/>
            <a:r>
              <a:rPr lang="en-US" dirty="0"/>
              <a:t>Restart tests</a:t>
            </a:r>
          </a:p>
          <a:p>
            <a:r>
              <a:rPr lang="en-US" dirty="0"/>
              <a:t> Rules of thumb</a:t>
            </a:r>
          </a:p>
          <a:p>
            <a:pPr lvl="1"/>
            <a:r>
              <a:rPr lang="en-US" dirty="0"/>
              <a:t>Simple </a:t>
            </a:r>
          </a:p>
          <a:p>
            <a:pPr lvl="1"/>
            <a:r>
              <a:rPr lang="en-US" dirty="0"/>
              <a:t>Enable quick pin-pointing </a:t>
            </a:r>
          </a:p>
          <a:p>
            <a:pPr marL="45720" indent="0">
              <a:buNone/>
            </a:pPr>
            <a:r>
              <a:rPr lang="en-US" dirty="0"/>
              <a:t>Full paper </a:t>
            </a:r>
            <a:r>
              <a:rPr lang="en-US" dirty="0">
                <a:hlinkClick r:id="rId2"/>
              </a:rPr>
              <a:t>Dubey et al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19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Build a matrix</a:t>
            </a:r>
          </a:p>
          <a:p>
            <a:pPr lvl="1"/>
            <a:r>
              <a:rPr lang="en-US" dirty="0"/>
              <a:t>Physics along rows</a:t>
            </a:r>
          </a:p>
          <a:p>
            <a:pPr lvl="1"/>
            <a:r>
              <a:rPr lang="en-US" dirty="0"/>
              <a:t>Infrastructure along columns</a:t>
            </a:r>
          </a:p>
          <a:p>
            <a:pPr lvl="1"/>
            <a:r>
              <a:rPr lang="en-US" dirty="0"/>
              <a:t>Alternative implementations, dimensions, geometry</a:t>
            </a:r>
          </a:p>
          <a:p>
            <a:r>
              <a:rPr lang="en-US" dirty="0"/>
              <a:t>Mark &lt;</a:t>
            </a:r>
            <a:r>
              <a:rPr lang="en-US" dirty="0" err="1"/>
              <a:t>i,j</a:t>
            </a:r>
            <a:r>
              <a:rPr lang="en-US" dirty="0"/>
              <a:t>&gt; if test covers corresponding features</a:t>
            </a:r>
          </a:p>
          <a:p>
            <a:r>
              <a:rPr lang="en-US" dirty="0"/>
              <a:t>Follow the order</a:t>
            </a:r>
          </a:p>
          <a:p>
            <a:pPr lvl="1"/>
            <a:r>
              <a:rPr lang="en-US" dirty="0"/>
              <a:t>All unit tests – including full module tests</a:t>
            </a:r>
          </a:p>
          <a:p>
            <a:pPr lvl="1"/>
            <a:r>
              <a:rPr lang="en-US" dirty="0"/>
              <a:t>Tests representing ongoing productions</a:t>
            </a:r>
          </a:p>
          <a:p>
            <a:pPr lvl="1"/>
            <a:r>
              <a:rPr lang="en-US" dirty="0"/>
              <a:t>Tests sensitive to perturbations</a:t>
            </a:r>
          </a:p>
          <a:p>
            <a:pPr lvl="1"/>
            <a:r>
              <a:rPr lang="en-US" dirty="0"/>
              <a:t>Most stringent tests for solvers</a:t>
            </a:r>
          </a:p>
          <a:p>
            <a:pPr lvl="1"/>
            <a:r>
              <a:rPr lang="en-US" dirty="0"/>
              <a:t>Least complex test to cover remaining spots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5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824286"/>
            <a:ext cx="8090143" cy="409534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Scientific software verification</a:t>
            </a:r>
          </a:p>
          <a:p>
            <a:r>
              <a:rPr lang="en-US" dirty="0"/>
              <a:t>How to evaluate needs of a project and devise a testing regime</a:t>
            </a:r>
          </a:p>
          <a:p>
            <a:r>
              <a:rPr lang="en-US" dirty="0"/>
              <a:t>Testing during refactoring</a:t>
            </a:r>
          </a:p>
          <a:p>
            <a:r>
              <a:rPr lang="en-US" dirty="0"/>
              <a:t>Hands on - Code coverage</a:t>
            </a:r>
          </a:p>
          <a:p>
            <a:r>
              <a:rPr lang="en-US" dirty="0"/>
              <a:t>Demo - Continuous integration</a:t>
            </a:r>
          </a:p>
          <a:p>
            <a:endParaRPr lang="en-US" dirty="0"/>
          </a:p>
        </p:txBody>
      </p:sp>
      <p:pic>
        <p:nvPicPr>
          <p:cNvPr id="6" name="Picture 54" descr="New_DOE_Logo_Color_04280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0" y="1009844"/>
            <a:ext cx="5505979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975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EFCE046-F8F7-41A5-8390-461FBC476D35}" type="slidenum">
              <a:rPr lang="en-US" smtClean="0"/>
              <a:t>40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50374" y="1393376"/>
            <a:ext cx="8692427" cy="2255520"/>
            <a:chOff x="0" y="1600200"/>
            <a:chExt cx="8692427" cy="2255520"/>
          </a:xfrm>
        </p:grpSpPr>
        <p:grpSp>
          <p:nvGrpSpPr>
            <p:cNvPr id="36" name="Group 35"/>
            <p:cNvGrpSpPr/>
            <p:nvPr/>
          </p:nvGrpSpPr>
          <p:grpSpPr>
            <a:xfrm>
              <a:off x="228600" y="1892808"/>
              <a:ext cx="8093964" cy="1706880"/>
              <a:chOff x="228600" y="1892808"/>
              <a:chExt cx="8093964" cy="170688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28600" y="1892808"/>
                <a:ext cx="8093964" cy="17068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28600" y="22860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8600" y="25908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8600" y="28956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28600" y="32004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4478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6670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0386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4864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7818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Picture 4" descr="testTabl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3" t="9337" r="43275" b="73331"/>
            <a:stretch/>
          </p:blipFill>
          <p:spPr>
            <a:xfrm>
              <a:off x="0" y="1600200"/>
              <a:ext cx="8692427" cy="2255520"/>
            </a:xfrm>
            <a:prstGeom prst="rect">
              <a:avLst/>
            </a:prstGeom>
          </p:spPr>
        </p:pic>
      </p:grp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23370"/>
              </p:ext>
            </p:extLst>
          </p:nvPr>
        </p:nvGraphicFramePr>
        <p:xfrm>
          <a:off x="228600" y="3581400"/>
          <a:ext cx="3352800" cy="17526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Symbol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Sedov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SV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Cellular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Poisson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 Dwarf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609600" y="195904"/>
            <a:ext cx="8229600" cy="991675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276600" y="3581400"/>
            <a:ext cx="5181600" cy="2590800"/>
          </a:xfrm>
        </p:spPr>
        <p:txBody>
          <a:bodyPr/>
          <a:lstStyle/>
          <a:p>
            <a:r>
              <a:rPr lang="en-US" sz="2000" dirty="0"/>
              <a:t>A test on the same row indicates interoperability between corresponding physics </a:t>
            </a:r>
          </a:p>
          <a:p>
            <a:r>
              <a:rPr lang="en-US" sz="2000" dirty="0"/>
              <a:t>Similar logic would apply to tests on the same column for infrastructure</a:t>
            </a:r>
          </a:p>
          <a:p>
            <a:r>
              <a:rPr lang="en-US" sz="2000" dirty="0"/>
              <a:t>More goes on, but this is the primary methodology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4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needs during code refactor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41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79448" y="6513222"/>
            <a:ext cx="3045170" cy="21847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63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Know why you are refactoring</a:t>
            </a:r>
          </a:p>
          <a:p>
            <a:r>
              <a:rPr lang="en-US" dirty="0"/>
              <a:t>Know the scope of refactoring</a:t>
            </a:r>
          </a:p>
          <a:p>
            <a:r>
              <a:rPr lang="en-US" dirty="0"/>
              <a:t>Know bounds on acceptable behavior change</a:t>
            </a:r>
          </a:p>
          <a:p>
            <a:r>
              <a:rPr lang="en-US" dirty="0"/>
              <a:t>Know your error bounds</a:t>
            </a:r>
          </a:p>
          <a:p>
            <a:pPr lvl="1"/>
            <a:r>
              <a:rPr lang="en-US" dirty="0"/>
              <a:t>Bitwise reproduction of results unlikely after transition</a:t>
            </a:r>
          </a:p>
          <a:p>
            <a:r>
              <a:rPr lang="en-US" dirty="0"/>
              <a:t>Map from here to there</a:t>
            </a:r>
          </a:p>
          <a:p>
            <a:r>
              <a:rPr lang="en-US" dirty="0"/>
              <a:t>Check for coverage provided by existing tests</a:t>
            </a:r>
          </a:p>
          <a:p>
            <a:r>
              <a:rPr lang="en-US" dirty="0"/>
              <a:t>Develop new tests where there are gaps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Incorporate testing overheads into refactor cost estimates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>
            <a:normAutofit fontScale="85000" lnSpcReduction="20000"/>
          </a:bodyPr>
          <a:lstStyle/>
          <a:p>
            <a:fld id="{AEFAAC5A-9C4F-4278-920D-DF2BAB59574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6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Challenges with legacy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31" y="1663184"/>
            <a:ext cx="8286434" cy="4907245"/>
          </a:xfrm>
        </p:spPr>
        <p:txBody>
          <a:bodyPr>
            <a:normAutofit/>
          </a:bodyPr>
          <a:lstStyle/>
          <a:p>
            <a:r>
              <a:rPr lang="en-US" dirty="0"/>
              <a:t>Legacy codes can have many gotchas</a:t>
            </a:r>
          </a:p>
          <a:p>
            <a:pPr lvl="1"/>
            <a:r>
              <a:rPr lang="en-US" dirty="0"/>
              <a:t>Dead code </a:t>
            </a:r>
          </a:p>
          <a:p>
            <a:pPr lvl="1"/>
            <a:r>
              <a:rPr lang="en-US" dirty="0"/>
              <a:t>Redundant branches</a:t>
            </a:r>
          </a:p>
          <a:p>
            <a:r>
              <a:rPr lang="en-US" dirty="0"/>
              <a:t>Interactions between sections of the code may be unknown</a:t>
            </a:r>
          </a:p>
          <a:p>
            <a:r>
              <a:rPr lang="en-US" dirty="0"/>
              <a:t>Can be difficult to differentiate between just bad code, or bad code for a good reason</a:t>
            </a:r>
          </a:p>
          <a:p>
            <a:pPr lvl="1"/>
            <a:r>
              <a:rPr lang="en-US" dirty="0"/>
              <a:t>Nested conditionals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>
            <a:normAutofit fontScale="85000" lnSpcReduction="20000"/>
          </a:bodyPr>
          <a:lstStyle/>
          <a:p>
            <a:fld id="{AEFAAC5A-9C4F-4278-920D-DF2BAB595749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1719" y="5631796"/>
            <a:ext cx="60213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DD8047"/>
                </a:solidFill>
              </a:rPr>
              <a:t>Code coverage tools are of limited help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5346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coverings</a:t>
            </a:r>
          </a:p>
          <a:p>
            <a:pPr lvl="1"/>
            <a:r>
              <a:rPr lang="en-US" dirty="0"/>
              <a:t>Set of tests used to introduce an invariant</a:t>
            </a:r>
          </a:p>
          <a:p>
            <a:pPr lvl="1"/>
            <a:r>
              <a:rPr lang="en-US" dirty="0"/>
              <a:t>Cover a small area of the system</a:t>
            </a:r>
          </a:p>
          <a:p>
            <a:pPr lvl="1"/>
            <a:r>
              <a:rPr lang="en-US" dirty="0"/>
              <a:t>Ascertain correct behavior</a:t>
            </a:r>
          </a:p>
          <a:p>
            <a:pPr lvl="1"/>
            <a:r>
              <a:rPr lang="en-US" dirty="0"/>
              <a:t>Build the invariant, then refactor to make the code clear</a:t>
            </a:r>
          </a:p>
          <a:p>
            <a:pPr lvl="1"/>
            <a:r>
              <a:rPr lang="en-US" dirty="0"/>
              <a:t>Have an on-ramp plan</a:t>
            </a:r>
          </a:p>
        </p:txBody>
      </p:sp>
    </p:spTree>
    <p:extLst>
      <p:ext uri="{BB962C8B-B14F-4D97-AF65-F5344CB8AC3E}">
        <p14:creationId xmlns:p14="http://schemas.microsoft.com/office/powerpoint/2010/main" val="1143262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Coverage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45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830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How do we determine what other tests are needed?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coverage tools</a:t>
            </a:r>
          </a:p>
          <a:p>
            <a:pPr lvl="1"/>
            <a:r>
              <a:rPr lang="en-US" dirty="0"/>
              <a:t>Expose parts of the code that aren’t being tested</a:t>
            </a:r>
          </a:p>
          <a:p>
            <a:pPr lvl="1"/>
            <a:r>
              <a:rPr lang="en-US" dirty="0" err="1"/>
              <a:t>gcov</a:t>
            </a:r>
            <a:endParaRPr lang="en-US" dirty="0"/>
          </a:p>
          <a:p>
            <a:pPr lvl="2"/>
            <a:r>
              <a:rPr lang="en-US" dirty="0"/>
              <a:t>standard utility with the GNU compiler collection suite</a:t>
            </a:r>
          </a:p>
          <a:p>
            <a:pPr lvl="2"/>
            <a:r>
              <a:rPr lang="en-US" dirty="0"/>
              <a:t>counts the number of times each statement is executed</a:t>
            </a:r>
          </a:p>
          <a:p>
            <a:pPr lvl="1"/>
            <a:r>
              <a:rPr lang="en-US" dirty="0" err="1"/>
              <a:t>lcov</a:t>
            </a:r>
            <a:endParaRPr lang="en-US" dirty="0"/>
          </a:p>
          <a:p>
            <a:pPr lvl="2"/>
            <a:r>
              <a:rPr lang="en-US" dirty="0"/>
              <a:t>a graphical front-end for </a:t>
            </a:r>
            <a:r>
              <a:rPr lang="en-US" dirty="0" err="1"/>
              <a:t>gcov</a:t>
            </a:r>
            <a:endParaRPr lang="en-US" dirty="0"/>
          </a:p>
          <a:p>
            <a:pPr lvl="2"/>
            <a:r>
              <a:rPr lang="en-US" dirty="0"/>
              <a:t>available at </a:t>
            </a:r>
            <a:r>
              <a:rPr lang="en-US" dirty="0">
                <a:hlinkClick r:id="rId2"/>
              </a:rPr>
              <a:t>http://ltp.sourceforge.net/coverage/lcov.php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EFCE046-F8F7-41A5-8390-461FBC476D3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774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gcov</a:t>
            </a:r>
            <a:r>
              <a:rPr lang="en-US" dirty="0"/>
              <a:t>/</a:t>
            </a:r>
            <a:r>
              <a:rPr lang="en-US" dirty="0" err="1"/>
              <a:t>lcov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and link your code with --coverage flag</a:t>
            </a:r>
          </a:p>
          <a:p>
            <a:pPr lvl="1"/>
            <a:r>
              <a:rPr lang="en-US" dirty="0"/>
              <a:t>It’s a good idea to disable optimization</a:t>
            </a:r>
          </a:p>
          <a:p>
            <a:r>
              <a:rPr lang="en-US" dirty="0"/>
              <a:t>Run your test suite</a:t>
            </a:r>
          </a:p>
          <a:p>
            <a:r>
              <a:rPr lang="en-US" dirty="0"/>
              <a:t>Collect coverage data using </a:t>
            </a:r>
            <a:r>
              <a:rPr lang="en-US" dirty="0" err="1"/>
              <a:t>gcov</a:t>
            </a:r>
            <a:r>
              <a:rPr lang="en-US" dirty="0"/>
              <a:t>/</a:t>
            </a:r>
            <a:r>
              <a:rPr lang="en-US" dirty="0" err="1"/>
              <a:t>lcov</a:t>
            </a:r>
            <a:endParaRPr lang="en-US" dirty="0"/>
          </a:p>
          <a:p>
            <a:r>
              <a:rPr lang="en-US" dirty="0"/>
              <a:t>Optional: generate html output using </a:t>
            </a:r>
            <a:r>
              <a:rPr lang="en-US" dirty="0" err="1"/>
              <a:t>genhtml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EFCE046-F8F7-41A5-8390-461FBC476D3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78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hands-on </a:t>
            </a:r>
            <a:r>
              <a:rPr lang="en-US" dirty="0" err="1"/>
              <a:t>gcov</a:t>
            </a:r>
            <a:r>
              <a:rPr lang="en-US" dirty="0"/>
              <a:t> tutorial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https://amklinv.github.io/morpheus/index.html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298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don’t use C++!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gcov</a:t>
            </a:r>
            <a:r>
              <a:rPr lang="en-US" dirty="0"/>
              <a:t> also works for C and Fortran</a:t>
            </a:r>
          </a:p>
          <a:p>
            <a:r>
              <a:rPr lang="en-US" dirty="0"/>
              <a:t>Other tools exist for other languages</a:t>
            </a:r>
          </a:p>
          <a:p>
            <a:pPr lvl="1"/>
            <a:r>
              <a:rPr lang="en-US" dirty="0" err="1"/>
              <a:t>JCov</a:t>
            </a:r>
            <a:r>
              <a:rPr lang="en-US" dirty="0"/>
              <a:t> for Java</a:t>
            </a:r>
          </a:p>
          <a:p>
            <a:pPr lvl="1"/>
            <a:r>
              <a:rPr lang="en-US" dirty="0"/>
              <a:t>Coverage.py for python</a:t>
            </a:r>
          </a:p>
          <a:p>
            <a:pPr lvl="1"/>
            <a:r>
              <a:rPr lang="en-US" dirty="0" err="1"/>
              <a:t>Devel</a:t>
            </a:r>
            <a:r>
              <a:rPr lang="en-US" dirty="0"/>
              <a:t>::Cover for </a:t>
            </a:r>
            <a:r>
              <a:rPr lang="en-US" dirty="0" err="1"/>
              <a:t>perl</a:t>
            </a:r>
            <a:endParaRPr lang="en-US" dirty="0"/>
          </a:p>
          <a:p>
            <a:pPr lvl="1"/>
            <a:r>
              <a:rPr lang="en-US" dirty="0"/>
              <a:t>profile for MATLAB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063873" cy="3285958"/>
          </a:xfrm>
        </p:spPr>
        <p:txBody>
          <a:bodyPr/>
          <a:lstStyle/>
          <a:p>
            <a:r>
              <a:rPr lang="en-US" dirty="0"/>
              <a:t>Why is testing important?</a:t>
            </a:r>
          </a:p>
          <a:p>
            <a:r>
              <a:rPr lang="en-US" dirty="0"/>
              <a:t>Definitions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5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79448" y="6513222"/>
            <a:ext cx="3045170" cy="21847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77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50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6753" y="6513222"/>
            <a:ext cx="3045170" cy="218473"/>
          </a:xfrm>
        </p:spPr>
        <p:txBody>
          <a:bodyPr/>
          <a:lstStyle/>
          <a:p>
            <a:r>
              <a:rPr lang="en-US" sz="1200" dirty="0"/>
              <a:t>SIAM CSE17, Feb 2017</a:t>
            </a:r>
          </a:p>
        </p:txBody>
      </p:sp>
    </p:spTree>
    <p:extLst>
      <p:ext uri="{BB962C8B-B14F-4D97-AF65-F5344CB8AC3E}">
        <p14:creationId xmlns:p14="http://schemas.microsoft.com/office/powerpoint/2010/main" val="9204852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Continuous integration (CI): a master branch that always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Code changes trigger automated builds/tests on target platforms</a:t>
            </a:r>
          </a:p>
          <a:p>
            <a:r>
              <a:rPr lang="en-US" dirty="0"/>
              <a:t>Builds/tests finish </a:t>
            </a:r>
            <a:r>
              <a:rPr lang="en-US" i="1" dirty="0"/>
              <a:t>in a reasonable amount of time</a:t>
            </a:r>
            <a:r>
              <a:rPr lang="en-US" dirty="0"/>
              <a:t>, providing useful feedback when it’s most needed</a:t>
            </a:r>
          </a:p>
          <a:p>
            <a:r>
              <a:rPr lang="en-US" dirty="0"/>
              <a:t>Immensely helpful!</a:t>
            </a:r>
          </a:p>
          <a:p>
            <a:r>
              <a:rPr lang="en-US" dirty="0"/>
              <a:t>Requires some work, though:</a:t>
            </a:r>
          </a:p>
          <a:p>
            <a:pPr lvl="1"/>
            <a:r>
              <a:rPr lang="en-US" dirty="0"/>
              <a:t>A reasonably automated build system</a:t>
            </a:r>
          </a:p>
          <a:p>
            <a:pPr lvl="1"/>
            <a:r>
              <a:rPr lang="en-US" dirty="0"/>
              <a:t>An automated test system with significant test coverage</a:t>
            </a:r>
          </a:p>
          <a:p>
            <a:pPr lvl="1"/>
            <a:r>
              <a:rPr lang="en-US" dirty="0"/>
              <a:t>A set of systems on which tests will be run, and a controller</a:t>
            </a:r>
          </a:p>
        </p:txBody>
      </p:sp>
    </p:spTree>
    <p:extLst>
      <p:ext uri="{BB962C8B-B14F-4D97-AF65-F5344CB8AC3E}">
        <p14:creationId xmlns:p14="http://schemas.microsoft.com/office/powerpoint/2010/main" val="24669556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Continuous integration (CI): a master branch that always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Has existed for some time</a:t>
            </a:r>
          </a:p>
          <a:p>
            <a:r>
              <a:rPr lang="en-US" dirty="0"/>
              <a:t>Adoption has been slow</a:t>
            </a:r>
          </a:p>
          <a:p>
            <a:pPr lvl="1"/>
            <a:r>
              <a:rPr lang="en-US" dirty="0"/>
              <a:t>Setting up and maintaining CI systems is difficult, labor-intensive (typically requires a dedicated staff member)</a:t>
            </a:r>
          </a:p>
          <a:p>
            <a:pPr lvl="1"/>
            <a:r>
              <a:rPr lang="en-US" i="1" dirty="0"/>
              <a:t>You have to be doing a lot of things right to even consider CI</a:t>
            </a:r>
          </a:p>
        </p:txBody>
      </p:sp>
    </p:spTree>
    <p:extLst>
      <p:ext uri="{BB962C8B-B14F-4D97-AF65-F5344CB8AC3E}">
        <p14:creationId xmlns:p14="http://schemas.microsoft.com/office/powerpoint/2010/main" val="41320072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Cloud-based CI is available as a service on GitHub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Automated builds/tests can be triggered via pull requests</a:t>
            </a:r>
          </a:p>
          <a:p>
            <a:r>
              <a:rPr lang="en-US" dirty="0"/>
              <a:t>Builds/tests can be run on cloud systems – no server in your closet.  </a:t>
            </a:r>
            <a:r>
              <a:rPr lang="en-US" i="1" dirty="0"/>
              <a:t>Great use of the cloud!</a:t>
            </a:r>
          </a:p>
          <a:p>
            <a:r>
              <a:rPr lang="en-US" dirty="0"/>
              <a:t>Test results are reported on the pull request page (with links to detailed logs)</a:t>
            </a:r>
          </a:p>
          <a:p>
            <a:r>
              <a:rPr lang="en-US" dirty="0"/>
              <a:t>Already being used successfully by scientific computing projects, with noticeable benefits to productivity</a:t>
            </a:r>
          </a:p>
          <a:p>
            <a:r>
              <a:rPr lang="en-US" dirty="0"/>
              <a:t>Not perfect, but </a:t>
            </a:r>
            <a:r>
              <a:rPr lang="en-US" i="1" dirty="0"/>
              <a:t>far</a:t>
            </a:r>
            <a:r>
              <a:rPr lang="en-US" dirty="0"/>
              <a:t> better than not doing CI</a:t>
            </a:r>
          </a:p>
        </p:txBody>
      </p:sp>
    </p:spTree>
    <p:extLst>
      <p:ext uri="{BB962C8B-B14F-4D97-AF65-F5344CB8AC3E}">
        <p14:creationId xmlns:p14="http://schemas.microsoft.com/office/powerpoint/2010/main" val="293561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Travis CI is a great choice for HPC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Integrates easily with GitHub</a:t>
            </a:r>
          </a:p>
          <a:p>
            <a:r>
              <a:rPr lang="en-US" i="1" dirty="0"/>
              <a:t>Free</a:t>
            </a:r>
            <a:r>
              <a:rPr lang="en-US" dirty="0"/>
              <a:t> for Open Source projects</a:t>
            </a:r>
            <a:endParaRPr lang="en-US" i="1" dirty="0"/>
          </a:p>
          <a:p>
            <a:r>
              <a:rPr lang="en-US" dirty="0"/>
              <a:t>Supports environments with C/C++/Fortran compilers (GNU, Clang, Intel[?])</a:t>
            </a:r>
          </a:p>
          <a:p>
            <a:r>
              <a:rPr lang="en-US" dirty="0"/>
              <a:t>Linux, Mac platforms available</a:t>
            </a:r>
          </a:p>
          <a:p>
            <a:r>
              <a:rPr lang="en-US" i="1" dirty="0"/>
              <a:t>Relatively</a:t>
            </a:r>
            <a:r>
              <a:rPr lang="en-US" dirty="0"/>
              <a:t> simple, </a:t>
            </a:r>
            <a:r>
              <a:rPr lang="en-US" i="1" dirty="0"/>
              <a:t>reasonably</a:t>
            </a:r>
            <a:r>
              <a:rPr lang="en-US" dirty="0"/>
              <a:t> flexible configuration file</a:t>
            </a:r>
          </a:p>
          <a:p>
            <a:pPr lvl="1"/>
            <a:r>
              <a:rPr lang="en-US" dirty="0"/>
              <a:t>Documentation is sparse, but we now have working examples</a:t>
            </a:r>
          </a:p>
        </p:txBody>
      </p:sp>
    </p:spTree>
    <p:extLst>
      <p:ext uri="{BB962C8B-B14F-4D97-AF65-F5344CB8AC3E}">
        <p14:creationId xmlns:p14="http://schemas.microsoft.com/office/powerpoint/2010/main" val="8656980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Travis CI live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https://github.com/amklinv/morpheus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905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7" y="1600199"/>
            <a:ext cx="8086853" cy="476949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Software testing levels and definitions: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http://</a:t>
            </a:r>
            <a:r>
              <a:rPr lang="en-US" sz="1800" dirty="0" err="1"/>
              <a:t>www.tutorialspoint.com</a:t>
            </a:r>
            <a:r>
              <a:rPr lang="en-US" sz="1800" dirty="0"/>
              <a:t>/</a:t>
            </a:r>
            <a:r>
              <a:rPr lang="en-US" sz="1800" dirty="0" err="1"/>
              <a:t>software_testing</a:t>
            </a:r>
            <a:r>
              <a:rPr lang="en-US" sz="1800" dirty="0"/>
              <a:t>/</a:t>
            </a:r>
            <a:r>
              <a:rPr lang="en-US" sz="1800" dirty="0" err="1"/>
              <a:t>software_testing_levels.htm</a:t>
            </a:r>
            <a:r>
              <a:rPr lang="en-US" sz="18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Working Effectively with Legacy Code</a:t>
            </a:r>
            <a:r>
              <a:rPr lang="en-US" sz="1800" dirty="0"/>
              <a:t>, Michael Feathers.  The legacy software change algorithm described in this book is very straight-forward and powerful for anyone working on a code that has insufficient testing.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Code Complete</a:t>
            </a:r>
            <a:r>
              <a:rPr lang="en-US" sz="1800" dirty="0"/>
              <a:t>, Steve McConnell.   </a:t>
            </a:r>
            <a:r>
              <a:rPr lang="en-US" sz="1800"/>
              <a:t>Excellent </a:t>
            </a:r>
            <a:r>
              <a:rPr lang="en-US" sz="1800" dirty="0"/>
              <a:t>testing advice.  His description of Structure Basis Testing is good, and it is a simple concept: Write one test for each logic path through your code.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Organization dedicated to software testing: </a:t>
            </a:r>
            <a:r>
              <a:rPr lang="en-US" sz="1800" dirty="0"/>
              <a:t>https://www.associationforsoftwaretesting.org/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Software Carpentry: </a:t>
            </a:r>
            <a:r>
              <a:rPr lang="en-US" sz="1800" dirty="0"/>
              <a:t>http://katyhuff.github.io/python-testing/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Tutorial from </a:t>
            </a:r>
            <a:r>
              <a:rPr lang="en-US" sz="1800" b="1" dirty="0" err="1"/>
              <a:t>Udacity</a:t>
            </a:r>
            <a:r>
              <a:rPr lang="en-US" sz="1800" b="1" dirty="0"/>
              <a:t>: </a:t>
            </a:r>
            <a:r>
              <a:rPr lang="en-US" sz="1800" dirty="0"/>
              <a:t>https://www.udacity.com/course/software-testing--cs258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Papers on testing: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http://</a:t>
            </a:r>
            <a:r>
              <a:rPr lang="en-US" sz="1800" dirty="0" err="1"/>
              <a:t>www.sciencedirect.com</a:t>
            </a:r>
            <a:r>
              <a:rPr lang="en-US" sz="1800" dirty="0"/>
              <a:t>/science/article/</a:t>
            </a:r>
            <a:r>
              <a:rPr lang="en-US" sz="1800" dirty="0" err="1"/>
              <a:t>pii</a:t>
            </a:r>
            <a:r>
              <a:rPr lang="en-US" sz="1800" dirty="0"/>
              <a:t>/S0950584914001232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https://</a:t>
            </a:r>
            <a:r>
              <a:rPr lang="en-US" sz="1800" dirty="0" err="1"/>
              <a:t>www.researchgate.net</a:t>
            </a:r>
            <a:r>
              <a:rPr lang="en-US" sz="1800" dirty="0"/>
              <a:t>/publication/264697060_Ongoing_verification_of_a_multiphysics_community_code_FLASH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Resources for </a:t>
            </a:r>
            <a:r>
              <a:rPr lang="en-US" sz="1800" b="1" dirty="0" err="1"/>
              <a:t>Trilinos</a:t>
            </a:r>
            <a:r>
              <a:rPr lang="en-US" sz="1800" b="1" dirty="0"/>
              <a:t> testing: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Trilinos</a:t>
            </a:r>
            <a:r>
              <a:rPr lang="en-US" sz="1800" dirty="0"/>
              <a:t> testing policy: https://</a:t>
            </a:r>
            <a:r>
              <a:rPr lang="en-US" sz="1800" dirty="0" err="1"/>
              <a:t>github.com</a:t>
            </a:r>
            <a:r>
              <a:rPr lang="en-US" sz="1800" dirty="0"/>
              <a:t>/</a:t>
            </a:r>
            <a:r>
              <a:rPr lang="en-US" sz="1800" dirty="0" err="1"/>
              <a:t>trilinos</a:t>
            </a:r>
            <a:r>
              <a:rPr lang="en-US" sz="1800" dirty="0"/>
              <a:t>/</a:t>
            </a:r>
            <a:r>
              <a:rPr lang="en-US" sz="1800" dirty="0" err="1"/>
              <a:t>Trilinos</a:t>
            </a:r>
            <a:r>
              <a:rPr lang="en-US" sz="1800" dirty="0"/>
              <a:t>/wiki/</a:t>
            </a:r>
            <a:r>
              <a:rPr lang="en-US" sz="1800" dirty="0" err="1"/>
              <a:t>Trilinos</a:t>
            </a:r>
            <a:r>
              <a:rPr lang="en-US" sz="1800" dirty="0"/>
              <a:t>-Testing-Policy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Trilinos</a:t>
            </a:r>
            <a:r>
              <a:rPr lang="en-US" sz="1800" dirty="0"/>
              <a:t> test harness: https://</a:t>
            </a:r>
            <a:r>
              <a:rPr lang="en-US" sz="1800" dirty="0" err="1"/>
              <a:t>github.com</a:t>
            </a:r>
            <a:r>
              <a:rPr lang="en-US" sz="1800" dirty="0"/>
              <a:t>/</a:t>
            </a:r>
            <a:r>
              <a:rPr lang="en-US" sz="1800" dirty="0" err="1"/>
              <a:t>trilinos</a:t>
            </a:r>
            <a:r>
              <a:rPr lang="en-US" sz="1800" dirty="0"/>
              <a:t>/</a:t>
            </a:r>
            <a:r>
              <a:rPr lang="en-US" sz="1800" dirty="0" err="1"/>
              <a:t>Trilinos</a:t>
            </a:r>
            <a:r>
              <a:rPr lang="en-US" sz="1800" dirty="0"/>
              <a:t>/wiki/Policies--%7C-Testing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590307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people to write tests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protect YOU from other people from breaking your work</a:t>
            </a:r>
          </a:p>
          <a:p>
            <a:pPr lvl="1"/>
            <a:r>
              <a:rPr lang="en-US" dirty="0"/>
              <a:t>If someone else’s changes break your code, they are responsible for fixing it</a:t>
            </a:r>
          </a:p>
          <a:p>
            <a:r>
              <a:rPr lang="en-US" dirty="0"/>
              <a:t>Testing is cheaper and easier than debugging</a:t>
            </a:r>
          </a:p>
          <a:p>
            <a:r>
              <a:rPr lang="en-US" dirty="0"/>
              <a:t>You may already have some tests lying around</a:t>
            </a:r>
          </a:p>
          <a:p>
            <a:pPr lvl="1"/>
            <a:r>
              <a:rPr lang="en-US" dirty="0"/>
              <a:t>Drivers for generating conference or paper results</a:t>
            </a:r>
          </a:p>
          <a:p>
            <a:pPr lvl="1"/>
            <a:r>
              <a:rPr lang="en-US" dirty="0"/>
              <a:t>User submitted bugs</a:t>
            </a:r>
          </a:p>
          <a:p>
            <a:pPr lvl="1"/>
            <a:r>
              <a:rPr lang="en-US" dirty="0"/>
              <a:t>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EFCE046-F8F7-41A5-8390-461FBC476D3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9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Promotes high-quality software that delivers correct results and improves confidence</a:t>
            </a:r>
          </a:p>
          <a:p>
            <a:r>
              <a:rPr lang="en-US" dirty="0"/>
              <a:t>Increases quality and speed of development, reducing development and maintenance costs</a:t>
            </a:r>
          </a:p>
          <a:p>
            <a:r>
              <a:rPr lang="en-US" dirty="0"/>
              <a:t>Maintains portability to a variety of systems and compilers</a:t>
            </a:r>
          </a:p>
          <a:p>
            <a:r>
              <a:rPr lang="en-US" dirty="0"/>
              <a:t>Helps in refactoring</a:t>
            </a:r>
          </a:p>
          <a:p>
            <a:pPr lvl="1"/>
            <a:r>
              <a:rPr lang="en-US" dirty="0"/>
              <a:t>Avoid introducing new errors when adding new features</a:t>
            </a:r>
          </a:p>
          <a:p>
            <a:pPr lvl="1"/>
            <a:r>
              <a:rPr lang="en-US" dirty="0"/>
              <a:t>Avoid reintroducing old errors</a:t>
            </a:r>
          </a:p>
        </p:txBody>
      </p:sp>
    </p:spTree>
    <p:extLst>
      <p:ext uri="{BB962C8B-B14F-4D97-AF65-F5344CB8AC3E}">
        <p14:creationId xmlns:p14="http://schemas.microsoft.com/office/powerpoint/2010/main" val="198693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common are bugs?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Bugs per 1000 lines of code (KLOC)</a:t>
            </a:r>
          </a:p>
          <a:p>
            <a:r>
              <a:rPr lang="en-US" dirty="0"/>
              <a:t>Industry average for delivered software</a:t>
            </a:r>
          </a:p>
          <a:p>
            <a:pPr lvl="1"/>
            <a:r>
              <a:rPr lang="en-US" dirty="0"/>
              <a:t>1-25 errors</a:t>
            </a:r>
          </a:p>
          <a:p>
            <a:r>
              <a:rPr lang="en-US" dirty="0"/>
              <a:t>Microsoft Applications Division</a:t>
            </a:r>
          </a:p>
          <a:p>
            <a:pPr lvl="1"/>
            <a:r>
              <a:rPr lang="en-US" dirty="0"/>
              <a:t>10-20 defects during in-house testing</a:t>
            </a:r>
          </a:p>
          <a:p>
            <a:pPr lvl="1"/>
            <a:r>
              <a:rPr lang="en-US" dirty="0"/>
              <a:t>0.5 in released product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2648" y="1740309"/>
            <a:ext cx="7951249" cy="15141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Programs do not acquire bugs as people acquire germs, by hanging around other buggy programs.  Programmers must insert them.</a:t>
            </a:r>
          </a:p>
          <a:p>
            <a:r>
              <a:rPr lang="en-US" sz="2400" dirty="0"/>
              <a:t>- Harlan Mills</a:t>
            </a:r>
          </a:p>
        </p:txBody>
      </p:sp>
      <p:sp>
        <p:nvSpPr>
          <p:cNvPr id="7" name="Rectangle 6"/>
          <p:cNvSpPr/>
          <p:nvPr/>
        </p:nvSpPr>
        <p:spPr>
          <a:xfrm>
            <a:off x="577312" y="6035291"/>
            <a:ext cx="85666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Code Complete</a:t>
            </a:r>
            <a:r>
              <a:rPr lang="en-US" sz="2000" dirty="0"/>
              <a:t> (Steven McConnell)</a:t>
            </a:r>
          </a:p>
        </p:txBody>
      </p:sp>
    </p:spTree>
    <p:extLst>
      <p:ext uri="{BB962C8B-B14F-4D97-AF65-F5344CB8AC3E}">
        <p14:creationId xmlns:p14="http://schemas.microsoft.com/office/powerpoint/2010/main" val="224990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testing is important:</a:t>
            </a:r>
            <a:br>
              <a:rPr lang="en-US" dirty="0"/>
            </a:br>
            <a:r>
              <a:rPr lang="en-US" sz="3600" dirty="0"/>
              <a:t>the protein structures of Geoffrey Chang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inherited code flipped two columns of data, inverting an electron-density map</a:t>
            </a:r>
          </a:p>
          <a:p>
            <a:r>
              <a:rPr lang="en-US" dirty="0"/>
              <a:t>Resulted in an incorrect protein structure</a:t>
            </a:r>
          </a:p>
          <a:p>
            <a:r>
              <a:rPr lang="en-US" dirty="0"/>
              <a:t>Retracted 5 publications</a:t>
            </a:r>
          </a:p>
          <a:p>
            <a:pPr lvl="1"/>
            <a:r>
              <a:rPr lang="en-US" dirty="0"/>
              <a:t>One was cited 364 times</a:t>
            </a:r>
          </a:p>
          <a:p>
            <a:r>
              <a:rPr lang="en-US" dirty="0"/>
              <a:t>Many papers and grant applications conflicting with his results were rejected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EFCE046-F8F7-41A5-8390-461FBC476D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testing is important:</a:t>
            </a:r>
            <a:br>
              <a:rPr lang="en-US" dirty="0"/>
            </a:br>
            <a:r>
              <a:rPr lang="en-US" sz="3600" dirty="0"/>
              <a:t>the 40 second flight of the Ariane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Ariane 5: a European orbital launch vehicle meant to lift 20 tons into low Earth orbit </a:t>
            </a:r>
          </a:p>
          <a:p>
            <a:r>
              <a:rPr lang="en-US" dirty="0"/>
              <a:t>Initial rocket went off course, started to disintegrate, then self-destructed less than a minute after launch</a:t>
            </a:r>
          </a:p>
          <a:p>
            <a:r>
              <a:rPr lang="en-US" dirty="0"/>
              <a:t>Seven variables were at risk of leading to an Operand Error (due to conversion of floating point to integer)</a:t>
            </a:r>
          </a:p>
          <a:p>
            <a:pPr lvl="1"/>
            <a:r>
              <a:rPr lang="en-US" dirty="0"/>
              <a:t>Four were protected</a:t>
            </a:r>
          </a:p>
          <a:p>
            <a:r>
              <a:rPr lang="en-US" dirty="0"/>
              <a:t>Investigation concluded insufficient test coverage as one of the causes for this accident</a:t>
            </a:r>
          </a:p>
          <a:p>
            <a:r>
              <a:rPr lang="en-US" dirty="0"/>
              <a:t>Resulted in a loss of $370,000,000.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EFCE046-F8F7-41A5-8390-461FBC476D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75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deas-template-calibri-bold-slide-titl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ideas-template-calibri-bold-slide-title.potx</Template>
  <TotalTime>35569</TotalTime>
  <Words>2762</Words>
  <Application>Microsoft Office PowerPoint</Application>
  <PresentationFormat>On-screen Show (4:3)</PresentationFormat>
  <Paragraphs>516</Paragraphs>
  <Slides>57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Calibri</vt:lpstr>
      <vt:lpstr>Wingdings</vt:lpstr>
      <vt:lpstr>Wingdings 2</vt:lpstr>
      <vt:lpstr>ideas-template-calibri-bold-slide-title</vt:lpstr>
      <vt:lpstr>Testing of HPC scientific software</vt:lpstr>
      <vt:lpstr>Acknowledgments</vt:lpstr>
      <vt:lpstr>The IDEAS project</vt:lpstr>
      <vt:lpstr>Outline</vt:lpstr>
      <vt:lpstr>Introduction</vt:lpstr>
      <vt:lpstr>Benefits of testing</vt:lpstr>
      <vt:lpstr>How common are bugs?</vt:lpstr>
      <vt:lpstr>Why testing is important: the protein structures of Geoffrey Chang</vt:lpstr>
      <vt:lpstr>Why testing is important: the 40 second flight of the Ariane 5</vt:lpstr>
      <vt:lpstr>Why testing is important: the Therac-25 accidents</vt:lpstr>
      <vt:lpstr>Definitions</vt:lpstr>
      <vt:lpstr>Definitions</vt:lpstr>
      <vt:lpstr>Policies on testing practices</vt:lpstr>
      <vt:lpstr>Policies on testing practices</vt:lpstr>
      <vt:lpstr>Policies on testing practices</vt:lpstr>
      <vt:lpstr>Example: Trilinos checkin test script</vt:lpstr>
      <vt:lpstr>Maintenance of a test suite</vt:lpstr>
      <vt:lpstr>Use of test harnesses</vt:lpstr>
      <vt:lpstr>Example: Trilinos automated testing</vt:lpstr>
      <vt:lpstr>Scientific Software Verification</vt:lpstr>
      <vt:lpstr>Verification</vt:lpstr>
      <vt:lpstr>Simplified schematic of science through computation</vt:lpstr>
      <vt:lpstr>CSE verification challenges</vt:lpstr>
      <vt:lpstr>CSE verification challenges</vt:lpstr>
      <vt:lpstr>Stages and types of verification</vt:lpstr>
      <vt:lpstr>Stages and types of verification</vt:lpstr>
      <vt:lpstr>How to evaluate project needs</vt:lpstr>
      <vt:lpstr>Why not always use the most stringent testing?</vt:lpstr>
      <vt:lpstr>Evaluating project needs</vt:lpstr>
      <vt:lpstr>Commonalities</vt:lpstr>
      <vt:lpstr>Test Development</vt:lpstr>
      <vt:lpstr>Example from Flash</vt:lpstr>
      <vt:lpstr>Against manufactured solution</vt:lpstr>
      <vt:lpstr>Example from Flash</vt:lpstr>
      <vt:lpstr>Against analytical solution</vt:lpstr>
      <vt:lpstr>Building confidence</vt:lpstr>
      <vt:lpstr>Development phase – adding on</vt:lpstr>
      <vt:lpstr>Selection of tests</vt:lpstr>
      <vt:lpstr>Approach</vt:lpstr>
      <vt:lpstr>Example </vt:lpstr>
      <vt:lpstr>Refactoring</vt:lpstr>
      <vt:lpstr>Considerations</vt:lpstr>
      <vt:lpstr>Challenges with legacy codes</vt:lpstr>
      <vt:lpstr>Options</vt:lpstr>
      <vt:lpstr>Code Coverage</vt:lpstr>
      <vt:lpstr>How do we determine what other tests are needed?</vt:lpstr>
      <vt:lpstr>How to use gcov/lcov</vt:lpstr>
      <vt:lpstr>A hands-on gcov tutorial</vt:lpstr>
      <vt:lpstr>But I don’t use C++!</vt:lpstr>
      <vt:lpstr>Continuous integration</vt:lpstr>
      <vt:lpstr>Continuous integration (CI): a master branch that always works</vt:lpstr>
      <vt:lpstr>Continuous integration (CI): a master branch that always works</vt:lpstr>
      <vt:lpstr>Cloud-based CI is available as a service on GitHub</vt:lpstr>
      <vt:lpstr>Travis CI is a great choice for HPC</vt:lpstr>
      <vt:lpstr>Travis CI live demo</vt:lpstr>
      <vt:lpstr>Other resources</vt:lpstr>
      <vt:lpstr>Motivating people to write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Software Productivity for Computational science</dc:title>
  <dc:creator>HJ</dc:creator>
  <cp:lastModifiedBy>Bernholdt, David E.</cp:lastModifiedBy>
  <cp:revision>1240</cp:revision>
  <cp:lastPrinted>2017-02-27T23:34:55Z</cp:lastPrinted>
  <dcterms:created xsi:type="dcterms:W3CDTF">2013-08-15T16:57:53Z</dcterms:created>
  <dcterms:modified xsi:type="dcterms:W3CDTF">2017-02-27T23:40:30Z</dcterms:modified>
</cp:coreProperties>
</file>