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0"/>
  </p:notesMasterIdLst>
  <p:handoutMasterIdLst>
    <p:handoutMasterId r:id="rId11"/>
  </p:handoutMasterIdLst>
  <p:sldIdLst>
    <p:sldId id="274" r:id="rId5"/>
    <p:sldId id="257" r:id="rId6"/>
    <p:sldId id="258" r:id="rId7"/>
    <p:sldId id="259" r:id="rId8"/>
    <p:sldId id="275" r:id="rId9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3">
          <p15:clr>
            <a:srgbClr val="A4A3A4"/>
          </p15:clr>
        </p15:guide>
        <p15:guide id="2" pos="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52F"/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7" autoAdjust="0"/>
    <p:restoredTop sz="98749" autoAdjust="0"/>
  </p:normalViewPr>
  <p:slideViewPr>
    <p:cSldViewPr snapToGrid="0" showGuides="1">
      <p:cViewPr varScale="1">
        <p:scale>
          <a:sx n="98" d="100"/>
          <a:sy n="98" d="100"/>
        </p:scale>
        <p:origin x="448" y="68"/>
      </p:cViewPr>
      <p:guideLst>
        <p:guide orient="horz" pos="4153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dirty="0"/>
              <a:t>Qualitatively</a:t>
            </a:r>
            <a:r>
              <a:rPr lang="en-US" sz="1100" baseline="0" dirty="0"/>
              <a:t> new approach based on making productivity the explicit and primary principle guiding our decisions and efforts.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baseline="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baseline="0" dirty="0"/>
              <a:t>Developing and demonstrating new approaches for producing, using, and supporting scientific software: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baseline="0" dirty="0"/>
              <a:t>  - Enhancing </a:t>
            </a:r>
            <a:r>
              <a:rPr lang="en-US" sz="1100" dirty="0"/>
              <a:t>interoperability and performance portability of libraries and components </a:t>
            </a:r>
            <a:endParaRPr lang="en-US" sz="1100" baseline="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baseline="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baseline="0" dirty="0"/>
              <a:t>Establishing methodologies that facilitate delivery of software as reusable, interoperable components.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dirty="0"/>
              <a:t>Right: Upper Colorado River System 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A628-049C-4113-9A55-A2493E0D9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  <p:pic>
        <p:nvPicPr>
          <p:cNvPr id="18" name="Picture 17" descr="IDEAS_logo.png">
            <a:extLst>
              <a:ext uri="{FF2B5EF4-FFF2-40B4-BE49-F238E27FC236}">
                <a16:creationId xmlns:a16="http://schemas.microsoft.com/office/drawing/2014/main" id="{DDEBC783-3EAB-4C3D-ABE2-BDE7BDC90E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425" y="6133571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6154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623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73" y="6033555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Better Scientific Software tutorial @ SC17 2017-11-13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IDEAS_logo.png">
            <a:extLst>
              <a:ext uri="{FF2B5EF4-FFF2-40B4-BE49-F238E27FC236}">
                <a16:creationId xmlns:a16="http://schemas.microsoft.com/office/drawing/2014/main" id="{8F5BC62A-FC5C-4405-9AB5-AE11B9D3C97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425" y="6069275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c17-ev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i.org/10.6084/m9.figshare.c.3928039" TargetMode="External"/><Relationship Id="rId4" Type="http://schemas.openxmlformats.org/officeDocument/2006/relationships/hyperlink" Target="http://bit.ly/bssw-tutoria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hyperlink" Target="http://www.ideas-productivity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c17-ev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21 at 6.45.35 PM.png">
            <a:extLst>
              <a:ext uri="{FF2B5EF4-FFF2-40B4-BE49-F238E27FC236}">
                <a16:creationId xmlns:a16="http://schemas.microsoft.com/office/drawing/2014/main" id="{D1AD2B8D-3BCE-44B8-ACFC-D067B90009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140" y="1360311"/>
            <a:ext cx="3030544" cy="1300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924E45D-7EB6-4894-A69F-0FF68F01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510909"/>
          </a:xfrm>
        </p:spPr>
        <p:txBody>
          <a:bodyPr/>
          <a:lstStyle/>
          <a:p>
            <a:r>
              <a:rPr lang="en-US" dirty="0"/>
              <a:t>Welcome to…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6CC8C-A58A-45C6-9D93-521E1D4D1E7C}"/>
              </a:ext>
            </a:extLst>
          </p:cNvPr>
          <p:cNvSpPr txBox="1"/>
          <p:nvPr/>
        </p:nvSpPr>
        <p:spPr>
          <a:xfrm>
            <a:off x="1223111" y="2918185"/>
            <a:ext cx="9742602" cy="11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David E. Bernholdt, </a:t>
            </a:r>
            <a:r>
              <a:rPr lang="en-US" sz="2400" b="1" dirty="0" err="1"/>
              <a:t>Anshu</a:t>
            </a:r>
            <a:r>
              <a:rPr lang="en-US" sz="2400" b="1" dirty="0"/>
              <a:t> Dubey, Michael </a:t>
            </a:r>
            <a:r>
              <a:rPr lang="en-US" sz="2400" b="1" dirty="0" err="1"/>
              <a:t>Heroux</a:t>
            </a:r>
            <a:r>
              <a:rPr lang="en-US" sz="2400" b="1" dirty="0"/>
              <a:t>, Alicia </a:t>
            </a:r>
            <a:r>
              <a:rPr lang="en-US" sz="2400" b="1" dirty="0" err="1"/>
              <a:t>Klinvex</a:t>
            </a:r>
            <a:r>
              <a:rPr lang="en-US" sz="2400" b="1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8:30am-12:00pm, Monday 13 November 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633AA-EBDE-43B5-974B-3430347CBABF}"/>
              </a:ext>
            </a:extLst>
          </p:cNvPr>
          <p:cNvSpPr txBox="1"/>
          <p:nvPr/>
        </p:nvSpPr>
        <p:spPr>
          <a:xfrm>
            <a:off x="447925" y="4159545"/>
            <a:ext cx="11292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Tutorial evaluation form: </a:t>
            </a:r>
            <a:r>
              <a:rPr lang="en-US" sz="2000" dirty="0">
                <a:hlinkClick r:id="rId3"/>
              </a:rPr>
              <a:t>http://bit.ly/sc17-eval</a:t>
            </a:r>
            <a:endParaRPr lang="en-US" sz="2000" i="1" dirty="0"/>
          </a:p>
          <a:p>
            <a:pPr algn="ctr">
              <a:lnSpc>
                <a:spcPct val="150000"/>
              </a:lnSpc>
            </a:pPr>
            <a:r>
              <a:rPr lang="en-US" sz="2000" dirty="0"/>
              <a:t>Final version of tutorial slides: </a:t>
            </a:r>
            <a:r>
              <a:rPr lang="en-US" sz="2000" dirty="0">
                <a:hlinkClick r:id="rId4"/>
              </a:rPr>
              <a:t>http://bit.ly/bssw-tutorial</a:t>
            </a:r>
            <a:endParaRPr lang="en-US" sz="2000" i="1" dirty="0"/>
          </a:p>
          <a:p>
            <a:pPr algn="ctr"/>
            <a:r>
              <a:rPr lang="en-US" sz="2000" dirty="0"/>
              <a:t>Requested citation: David E. Bernholdt, </a:t>
            </a:r>
            <a:r>
              <a:rPr lang="en-US" sz="2000" dirty="0" err="1"/>
              <a:t>Anshu</a:t>
            </a:r>
            <a:r>
              <a:rPr lang="en-US" sz="2000" dirty="0"/>
              <a:t> Dubey, Michael </a:t>
            </a:r>
            <a:r>
              <a:rPr lang="en-US" sz="2000" dirty="0" err="1"/>
              <a:t>Heroux</a:t>
            </a:r>
            <a:r>
              <a:rPr lang="en-US" sz="2000" dirty="0"/>
              <a:t>, and Alicia </a:t>
            </a:r>
            <a:r>
              <a:rPr lang="en-US" sz="2000" dirty="0" err="1"/>
              <a:t>Klinvex</a:t>
            </a:r>
            <a:r>
              <a:rPr lang="en-US" sz="2000" dirty="0"/>
              <a:t>, Better Scientific Software, tutorial, in SC ‘17: International Conference for High Performance Computing, Networking, Storage and Analysis, Denver, Colorado, 2017. DOI: </a:t>
            </a:r>
            <a:r>
              <a:rPr lang="en-US" sz="2000" dirty="0">
                <a:hlinkClick r:id="rId5"/>
              </a:rPr>
              <a:t>10.6084/m9.figshare.c.3928039</a:t>
            </a:r>
            <a:r>
              <a:rPr lang="en-US" sz="20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817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9A19-D647-413C-B09B-3D7FE2CB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96" y="362192"/>
            <a:ext cx="11372473" cy="510909"/>
          </a:xfrm>
        </p:spPr>
        <p:txBody>
          <a:bodyPr/>
          <a:lstStyle/>
          <a:p>
            <a:r>
              <a:rPr lang="en-US"/>
              <a:t>Tutorial Instructors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A37C-8390-4B04-B53A-B69306A5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David Bernholdt, ORNL</a:t>
            </a:r>
          </a:p>
          <a:p>
            <a:pPr>
              <a:spcBef>
                <a:spcPts val="1000"/>
              </a:spcBef>
            </a:pPr>
            <a:r>
              <a:rPr lang="en-US" dirty="0" err="1"/>
              <a:t>Anshu</a:t>
            </a:r>
            <a:r>
              <a:rPr lang="en-US" dirty="0"/>
              <a:t> Dubey, ANL</a:t>
            </a:r>
          </a:p>
          <a:p>
            <a:pPr>
              <a:spcBef>
                <a:spcPts val="1000"/>
              </a:spcBef>
            </a:pPr>
            <a:r>
              <a:rPr lang="en-US" dirty="0"/>
              <a:t>Mike </a:t>
            </a:r>
            <a:r>
              <a:rPr lang="en-US" dirty="0" err="1"/>
              <a:t>Heroux</a:t>
            </a:r>
            <a:r>
              <a:rPr lang="en-US" dirty="0"/>
              <a:t>, SNL</a:t>
            </a:r>
          </a:p>
          <a:p>
            <a:pPr>
              <a:spcBef>
                <a:spcPts val="1000"/>
              </a:spcBef>
            </a:pPr>
            <a:r>
              <a:rPr lang="en-US" dirty="0"/>
              <a:t>Alicia </a:t>
            </a:r>
            <a:r>
              <a:rPr lang="en-US" dirty="0" err="1"/>
              <a:t>Klinvex</a:t>
            </a:r>
            <a:r>
              <a:rPr lang="en-US" dirty="0"/>
              <a:t>, SNL</a:t>
            </a:r>
          </a:p>
          <a:p>
            <a:pPr marL="0" indent="0">
              <a:spcBef>
                <a:spcPts val="6400"/>
              </a:spcBef>
              <a:buNone/>
            </a:pPr>
            <a:r>
              <a:rPr lang="en-US" dirty="0"/>
              <a:t>Members of the IDEAS Scientific Software Productivity Project: </a:t>
            </a:r>
            <a:r>
              <a:rPr lang="en-US" dirty="0">
                <a:hlinkClick r:id="rId2"/>
              </a:rPr>
              <a:t>www.ideas-productivity.org</a:t>
            </a:r>
            <a:endParaRPr lang="en-US" dirty="0"/>
          </a:p>
          <a:p>
            <a:pPr>
              <a:spcBef>
                <a:spcPts val="800"/>
              </a:spcBef>
            </a:pPr>
            <a:r>
              <a:rPr lang="en-US" b="1" dirty="0"/>
              <a:t>Focus:  Increasing CSE software productivity, quality, and sustainability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ACCFFB-445E-4DAC-B0B2-9063032569BE}"/>
              </a:ext>
            </a:extLst>
          </p:cNvPr>
          <p:cNvGrpSpPr/>
          <p:nvPr/>
        </p:nvGrpSpPr>
        <p:grpSpPr>
          <a:xfrm>
            <a:off x="5776149" y="1615440"/>
            <a:ext cx="4406336" cy="2354448"/>
            <a:chOff x="7546994" y="1615440"/>
            <a:chExt cx="4406336" cy="23544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05D220F-F41B-4041-B43B-113E5C35E93E}"/>
                </a:ext>
              </a:extLst>
            </p:cNvPr>
            <p:cNvGrpSpPr/>
            <p:nvPr/>
          </p:nvGrpSpPr>
          <p:grpSpPr>
            <a:xfrm>
              <a:off x="7546994" y="3389528"/>
              <a:ext cx="4406336" cy="580360"/>
              <a:chOff x="7556639" y="3844893"/>
              <a:chExt cx="4406336" cy="580360"/>
            </a:xfrm>
          </p:grpSpPr>
          <p:pic>
            <p:nvPicPr>
              <p:cNvPr id="11" name="Picture 10" descr="ANL-logo-rectangular.jpg">
                <a:extLst>
                  <a:ext uri="{FF2B5EF4-FFF2-40B4-BE49-F238E27FC236}">
                    <a16:creationId xmlns:a16="http://schemas.microsoft.com/office/drawing/2014/main" id="{1974DAB7-F109-4227-95E6-497F30D95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6639" y="3844893"/>
                <a:ext cx="1496263" cy="508896"/>
              </a:xfrm>
              <a:prstGeom prst="rect">
                <a:avLst/>
              </a:prstGeom>
            </p:spPr>
          </p:pic>
          <p:pic>
            <p:nvPicPr>
              <p:cNvPr id="12" name="Picture 11" descr="SNL_Stacked_Black_Blue-300x115.png">
                <a:extLst>
                  <a:ext uri="{FF2B5EF4-FFF2-40B4-BE49-F238E27FC236}">
                    <a16:creationId xmlns:a16="http://schemas.microsoft.com/office/drawing/2014/main" id="{93191E37-CD17-4F38-86FC-AE0C7036F8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2372" y="3844893"/>
                <a:ext cx="1506535" cy="580360"/>
              </a:xfrm>
              <a:prstGeom prst="rect">
                <a:avLst/>
              </a:prstGeom>
            </p:spPr>
          </p:pic>
          <p:pic>
            <p:nvPicPr>
              <p:cNvPr id="13" name="Picture 12" descr="ORNLlogo-300x150.png">
                <a:extLst>
                  <a:ext uri="{FF2B5EF4-FFF2-40B4-BE49-F238E27FC236}">
                    <a16:creationId xmlns:a16="http://schemas.microsoft.com/office/drawing/2014/main" id="{6873B16F-6614-4AF6-A539-00AD2DF47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8378" y="3844893"/>
                <a:ext cx="1124597" cy="565077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A71884A-B9D4-4AA7-88FE-FA1DB6EC71C2}"/>
                </a:ext>
              </a:extLst>
            </p:cNvPr>
            <p:cNvGrpSpPr/>
            <p:nvPr/>
          </p:nvGrpSpPr>
          <p:grpSpPr>
            <a:xfrm>
              <a:off x="7780439" y="1615440"/>
              <a:ext cx="3939446" cy="1546723"/>
              <a:chOff x="6853507" y="1546718"/>
              <a:chExt cx="3939446" cy="154672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9775EA0-0B13-4372-A14B-2F8246C0EFC0}"/>
                  </a:ext>
                </a:extLst>
              </p:cNvPr>
              <p:cNvGrpSpPr/>
              <p:nvPr/>
            </p:nvGrpSpPr>
            <p:grpSpPr>
              <a:xfrm>
                <a:off x="6853507" y="1546719"/>
                <a:ext cx="997822" cy="1546722"/>
                <a:chOff x="6853507" y="1546719"/>
                <a:chExt cx="997822" cy="1546722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29A2D1E9-413C-457B-AF94-0A23A9F913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3222" t="5312" r="18595" b="32928"/>
                <a:stretch/>
              </p:blipFill>
              <p:spPr>
                <a:xfrm>
                  <a:off x="6853507" y="1546719"/>
                  <a:ext cx="997822" cy="1205090"/>
                </a:xfrm>
                <a:prstGeom prst="rect">
                  <a:avLst/>
                </a:prstGeom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07349CC-D616-44C7-9E75-94532099CEFC}"/>
                    </a:ext>
                  </a:extLst>
                </p:cNvPr>
                <p:cNvSpPr txBox="1"/>
                <p:nvPr/>
              </p:nvSpPr>
              <p:spPr>
                <a:xfrm>
                  <a:off x="6965133" y="2751809"/>
                  <a:ext cx="774571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/>
                    <a:t>David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3DD0CD5-94F5-42AA-BD39-88074E08A723}"/>
                  </a:ext>
                </a:extLst>
              </p:cNvPr>
              <p:cNvGrpSpPr/>
              <p:nvPr/>
            </p:nvGrpSpPr>
            <p:grpSpPr>
              <a:xfrm>
                <a:off x="7879070" y="1546719"/>
                <a:ext cx="1018261" cy="1546722"/>
                <a:chOff x="7877113" y="1546719"/>
                <a:chExt cx="1018261" cy="1546722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93D997B3-4D68-45C4-99B9-8ED549C629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8924" r="6930"/>
                <a:stretch/>
              </p:blipFill>
              <p:spPr>
                <a:xfrm>
                  <a:off x="7877113" y="1546719"/>
                  <a:ext cx="1018261" cy="1210130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EFFDE6B-9712-4C38-BA2D-2D53C3FCB3DA}"/>
                    </a:ext>
                  </a:extLst>
                </p:cNvPr>
                <p:cNvSpPr txBox="1"/>
                <p:nvPr/>
              </p:nvSpPr>
              <p:spPr>
                <a:xfrm>
                  <a:off x="7966898" y="2751809"/>
                  <a:ext cx="838691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err="1"/>
                    <a:t>Anshu</a:t>
                  </a:r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3649120-B17E-4210-8524-EB0E70A1891D}"/>
                  </a:ext>
                </a:extLst>
              </p:cNvPr>
              <p:cNvGrpSpPr/>
              <p:nvPr/>
            </p:nvGrpSpPr>
            <p:grpSpPr>
              <a:xfrm>
                <a:off x="8925072" y="1546720"/>
                <a:ext cx="855272" cy="1546721"/>
                <a:chOff x="8926902" y="1546720"/>
                <a:chExt cx="855272" cy="1546721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7472320F-1347-49E3-A025-7A78242BD4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26902" y="1546720"/>
                  <a:ext cx="855272" cy="1213802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1423C16-7EC0-4392-A791-001EAE64C76B}"/>
                    </a:ext>
                  </a:extLst>
                </p:cNvPr>
                <p:cNvSpPr txBox="1"/>
                <p:nvPr/>
              </p:nvSpPr>
              <p:spPr>
                <a:xfrm>
                  <a:off x="9018549" y="2751809"/>
                  <a:ext cx="671979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/>
                    <a:t>Mike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5E2D404-940B-428C-8475-AE10ACB9448C}"/>
                  </a:ext>
                </a:extLst>
              </p:cNvPr>
              <p:cNvGrpSpPr/>
              <p:nvPr/>
            </p:nvGrpSpPr>
            <p:grpSpPr>
              <a:xfrm>
                <a:off x="9808086" y="1546718"/>
                <a:ext cx="984867" cy="1546723"/>
                <a:chOff x="9808086" y="1546718"/>
                <a:chExt cx="984867" cy="1546723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66DA4B5E-8521-47FB-95FC-46F5B07A49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8452" r="11324"/>
                <a:stretch/>
              </p:blipFill>
              <p:spPr>
                <a:xfrm>
                  <a:off x="9808086" y="1546718"/>
                  <a:ext cx="984867" cy="1227641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4C5DFA-8A4D-4458-BD04-0E97F0FD2594}"/>
                    </a:ext>
                  </a:extLst>
                </p:cNvPr>
                <p:cNvSpPr txBox="1"/>
                <p:nvPr/>
              </p:nvSpPr>
              <p:spPr>
                <a:xfrm>
                  <a:off x="9932470" y="2751809"/>
                  <a:ext cx="736099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/>
                    <a:t>Alicia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8389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</p:cNvCxnSpPr>
          <p:nvPr/>
        </p:nvCxnSpPr>
        <p:spPr>
          <a:xfrm>
            <a:off x="1598612" y="3673754"/>
            <a:ext cx="6405084" cy="0"/>
          </a:xfrm>
          <a:prstGeom prst="line">
            <a:avLst/>
          </a:prstGeom>
          <a:ln w="38100">
            <a:solidFill>
              <a:srgbClr val="FFA70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84" y="262080"/>
            <a:ext cx="7893287" cy="838200"/>
          </a:xfrm>
        </p:spPr>
        <p:txBody>
          <a:bodyPr>
            <a:noAutofit/>
          </a:bodyPr>
          <a:lstStyle/>
          <a:p>
            <a:r>
              <a:rPr lang="en-US" dirty="0"/>
              <a:t>Interoperable Design of Extreme-scale Application Software (IDEAS)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8697" y="2521533"/>
            <a:ext cx="1676399" cy="1322006"/>
          </a:xfrm>
          <a:prstGeom prst="rect">
            <a:avLst/>
          </a:prstGeom>
        </p:spPr>
      </p:pic>
      <p:pic>
        <p:nvPicPr>
          <p:cNvPr id="52" name="Picture 51" descr="EastRiverFigure.tif.tif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8235154" y="2366275"/>
            <a:ext cx="1143000" cy="160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3" descr="cover_low_res.pdf"/>
          <p:cNvPicPr>
            <a:picLocks noGrp="1"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80" r="-1212"/>
          <a:stretch/>
        </p:blipFill>
        <p:spPr>
          <a:xfrm>
            <a:off x="3594214" y="2124879"/>
            <a:ext cx="1295400" cy="16356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15011" y="2055750"/>
            <a:ext cx="332713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b="1" i="1" dirty="0">
                <a:solidFill>
                  <a:srgbClr val="F79646"/>
                </a:solidFill>
                <a:latin typeface="Arial" charset="0"/>
                <a:cs typeface="Arial" charset="0"/>
              </a:rPr>
              <a:t>Objectives</a:t>
            </a:r>
          </a:p>
          <a:p>
            <a:pPr marL="171450" indent="-171450">
              <a:spcBef>
                <a:spcPts val="60"/>
              </a:spcBef>
              <a:spcAft>
                <a:spcPts val="60"/>
              </a:spcAft>
              <a:buSzPct val="100000"/>
            </a:pPr>
            <a:r>
              <a:rPr lang="en-US" sz="1200" dirty="0"/>
              <a:t>Address confluence of trends in hardware and increasing demands for predictive </a:t>
            </a:r>
            <a:r>
              <a:rPr lang="en-US" sz="1200" dirty="0" err="1"/>
              <a:t>multiscale</a:t>
            </a:r>
            <a:r>
              <a:rPr lang="en-US" sz="1200" dirty="0"/>
              <a:t>, </a:t>
            </a:r>
            <a:r>
              <a:rPr lang="en-US" sz="1200" dirty="0" err="1"/>
              <a:t>multiphysics</a:t>
            </a:r>
            <a:r>
              <a:rPr lang="en-US" sz="1200" dirty="0"/>
              <a:t> simulations.</a:t>
            </a:r>
          </a:p>
          <a:p>
            <a:pPr marL="171450" indent="-171450">
              <a:spcBef>
                <a:spcPts val="60"/>
              </a:spcBef>
              <a:spcAft>
                <a:spcPts val="60"/>
              </a:spcAft>
              <a:buSzPct val="100000"/>
            </a:pPr>
            <a:r>
              <a:rPr lang="en-US" sz="1200" dirty="0"/>
              <a:t>Respond to trend of continuous refactoring with efficient agile software engineering methodologies &amp; improved software design.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5682" y="3718069"/>
            <a:ext cx="6105467" cy="246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b="1" i="1" dirty="0">
                <a:solidFill>
                  <a:srgbClr val="F79646"/>
                </a:solidFill>
                <a:latin typeface="Arial" charset="0"/>
                <a:cs typeface="Arial" charset="0"/>
              </a:rPr>
              <a:t>Approach</a:t>
            </a:r>
            <a:r>
              <a:rPr lang="en-US" sz="1600" i="1" dirty="0">
                <a:solidFill>
                  <a:srgbClr val="F79646"/>
                </a:solidFill>
              </a:rPr>
              <a:t> </a:t>
            </a:r>
            <a:endParaRPr lang="en-US" sz="1100" dirty="0"/>
          </a:p>
          <a:p>
            <a:pPr marL="171450" indent="-171450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SzPct val="100000"/>
            </a:pPr>
            <a:r>
              <a:rPr lang="en-US" sz="1400" b="1" dirty="0"/>
              <a:t>Interdisciplinary multi-institutional team </a:t>
            </a:r>
            <a:r>
              <a:rPr lang="en-US" sz="1400" dirty="0"/>
              <a:t>(ANL, LANL, LBNL, LLNL, ORNL, PNNL, SNL, U. Oregon) with broad experience in scientific software development</a:t>
            </a:r>
          </a:p>
          <a:p>
            <a:pPr marL="171450" indent="-171450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SzPct val="100000"/>
            </a:pPr>
            <a:r>
              <a:rPr lang="en-US" sz="1400" b="1" dirty="0"/>
              <a:t>Close partnerships with applications teams </a:t>
            </a:r>
            <a:r>
              <a:rPr lang="en-US" sz="1400" dirty="0"/>
              <a:t>ensures impact on science</a:t>
            </a:r>
          </a:p>
          <a:p>
            <a:pPr marL="171450" indent="-171450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SzPct val="100000"/>
            </a:pPr>
            <a:r>
              <a:rPr lang="en-US" sz="1400" dirty="0"/>
              <a:t>Identification, documentation and dissemination of </a:t>
            </a:r>
            <a:r>
              <a:rPr lang="en-US" sz="1400" b="1" dirty="0"/>
              <a:t>best practices </a:t>
            </a:r>
            <a:r>
              <a:rPr lang="en-US" sz="1400" dirty="0"/>
              <a:t>for BER and ECP software teams and the broader community</a:t>
            </a:r>
          </a:p>
          <a:p>
            <a:pPr marL="171450" indent="-171450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SzPct val="100000"/>
            </a:pPr>
            <a:r>
              <a:rPr lang="en-US" sz="1400" dirty="0"/>
              <a:t>Catalyzing </a:t>
            </a:r>
            <a:r>
              <a:rPr lang="en-US" sz="1400" b="1" dirty="0"/>
              <a:t>software process improvements </a:t>
            </a:r>
            <a:r>
              <a:rPr lang="en-US" sz="1400" dirty="0"/>
              <a:t>through tailored engagement with individual projects</a:t>
            </a:r>
          </a:p>
          <a:p>
            <a:pPr marL="171450" indent="-171450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SzPct val="100000"/>
            </a:pPr>
            <a:r>
              <a:rPr lang="en-US" sz="1400" b="1" dirty="0"/>
              <a:t>Working to bend the curve of software development costs downwards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11952" y="1090835"/>
            <a:ext cx="413358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b="1" i="1" dirty="0">
                <a:solidFill>
                  <a:srgbClr val="F79646"/>
                </a:solidFill>
                <a:latin typeface="Arial" charset="0"/>
                <a:cs typeface="Arial" charset="0"/>
              </a:rPr>
              <a:t>Impact on Applications &amp; Programs </a:t>
            </a:r>
          </a:p>
          <a:p>
            <a:pPr>
              <a:spcBef>
                <a:spcPts val="300"/>
              </a:spcBef>
              <a:spcAft>
                <a:spcPts val="300"/>
              </a:spcAft>
              <a:buSzPct val="100000"/>
            </a:pPr>
            <a:r>
              <a:rPr lang="en-US" sz="1200" dirty="0"/>
              <a:t>Terrestrial ecosystem use cases tied initial IDEAS activities to programs in DOE Biological and Environmental Research (BER). The </a:t>
            </a:r>
            <a:r>
              <a:rPr lang="en-US" sz="1200" dirty="0" err="1"/>
              <a:t>Exascale</a:t>
            </a:r>
            <a:r>
              <a:rPr lang="en-US" sz="1200" dirty="0"/>
              <a:t> Computing Project (ECP) supports a broad portfolio of applications furthering science, energy, national security, and economic competitiveness.</a:t>
            </a:r>
          </a:p>
        </p:txBody>
      </p:sp>
      <p:pic>
        <p:nvPicPr>
          <p:cNvPr id="5" name="Picture 4" descr="IDEAS_logo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607" y="121423"/>
            <a:ext cx="2421277" cy="111951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4993620" y="1224280"/>
            <a:ext cx="1815" cy="2441517"/>
          </a:xfrm>
          <a:prstGeom prst="line">
            <a:avLst/>
          </a:prstGeom>
          <a:ln w="38100">
            <a:solidFill>
              <a:srgbClr val="FFA70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77839" y="3807922"/>
            <a:ext cx="2403223" cy="2465448"/>
            <a:chOff x="166075" y="4277582"/>
            <a:chExt cx="2403223" cy="2465448"/>
          </a:xfrm>
        </p:grpSpPr>
        <p:grpSp>
          <p:nvGrpSpPr>
            <p:cNvPr id="44" name="Group 43"/>
            <p:cNvGrpSpPr/>
            <p:nvPr/>
          </p:nvGrpSpPr>
          <p:grpSpPr>
            <a:xfrm>
              <a:off x="166075" y="4277582"/>
              <a:ext cx="2403223" cy="2465448"/>
              <a:chOff x="2034653" y="1680239"/>
              <a:chExt cx="4970569" cy="4887602"/>
            </a:xfrm>
          </p:grpSpPr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3459102" y="3152577"/>
                <a:ext cx="2098330" cy="2026218"/>
              </a:xfrm>
              <a:custGeom>
                <a:avLst/>
                <a:gdLst>
                  <a:gd name="T0" fmla="*/ 741 w 741"/>
                  <a:gd name="T1" fmla="*/ 309 h 687"/>
                  <a:gd name="T2" fmla="*/ 564 w 741"/>
                  <a:gd name="T3" fmla="*/ 433 h 687"/>
                  <a:gd name="T4" fmla="*/ 539 w 741"/>
                  <a:gd name="T5" fmla="*/ 626 h 687"/>
                  <a:gd name="T6" fmla="*/ 544 w 741"/>
                  <a:gd name="T7" fmla="*/ 643 h 687"/>
                  <a:gd name="T8" fmla="*/ 370 w 741"/>
                  <a:gd name="T9" fmla="*/ 687 h 687"/>
                  <a:gd name="T10" fmla="*/ 193 w 741"/>
                  <a:gd name="T11" fmla="*/ 642 h 687"/>
                  <a:gd name="T12" fmla="*/ 198 w 741"/>
                  <a:gd name="T13" fmla="*/ 626 h 687"/>
                  <a:gd name="T14" fmla="*/ 172 w 741"/>
                  <a:gd name="T15" fmla="*/ 433 h 687"/>
                  <a:gd name="T16" fmla="*/ 0 w 741"/>
                  <a:gd name="T17" fmla="*/ 310 h 687"/>
                  <a:gd name="T18" fmla="*/ 173 w 741"/>
                  <a:gd name="T19" fmla="*/ 2 h 687"/>
                  <a:gd name="T20" fmla="*/ 368 w 741"/>
                  <a:gd name="T21" fmla="*/ 93 h 687"/>
                  <a:gd name="T22" fmla="*/ 565 w 741"/>
                  <a:gd name="T23" fmla="*/ 0 h 687"/>
                  <a:gd name="T24" fmla="*/ 741 w 741"/>
                  <a:gd name="T25" fmla="*/ 309 h 68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41" h="687">
                    <a:moveTo>
                      <a:pt x="741" y="309"/>
                    </a:moveTo>
                    <a:cubicBezTo>
                      <a:pt x="667" y="322"/>
                      <a:pt x="602" y="367"/>
                      <a:pt x="564" y="433"/>
                    </a:cubicBezTo>
                    <a:cubicBezTo>
                      <a:pt x="530" y="492"/>
                      <a:pt x="521" y="560"/>
                      <a:pt x="539" y="626"/>
                    </a:cubicBezTo>
                    <a:cubicBezTo>
                      <a:pt x="540" y="632"/>
                      <a:pt x="542" y="638"/>
                      <a:pt x="544" y="643"/>
                    </a:cubicBezTo>
                    <a:cubicBezTo>
                      <a:pt x="492" y="671"/>
                      <a:pt x="433" y="687"/>
                      <a:pt x="370" y="687"/>
                    </a:cubicBezTo>
                    <a:cubicBezTo>
                      <a:pt x="306" y="687"/>
                      <a:pt x="246" y="670"/>
                      <a:pt x="193" y="642"/>
                    </a:cubicBezTo>
                    <a:cubicBezTo>
                      <a:pt x="195" y="637"/>
                      <a:pt x="196" y="632"/>
                      <a:pt x="198" y="626"/>
                    </a:cubicBezTo>
                    <a:cubicBezTo>
                      <a:pt x="215" y="560"/>
                      <a:pt x="206" y="492"/>
                      <a:pt x="172" y="433"/>
                    </a:cubicBezTo>
                    <a:cubicBezTo>
                      <a:pt x="135" y="368"/>
                      <a:pt x="71" y="324"/>
                      <a:pt x="0" y="310"/>
                    </a:cubicBezTo>
                    <a:cubicBezTo>
                      <a:pt x="2" y="180"/>
                      <a:pt x="70" y="67"/>
                      <a:pt x="173" y="2"/>
                    </a:cubicBezTo>
                    <a:cubicBezTo>
                      <a:pt x="220" y="58"/>
                      <a:pt x="290" y="93"/>
                      <a:pt x="368" y="93"/>
                    </a:cubicBezTo>
                    <a:cubicBezTo>
                      <a:pt x="447" y="93"/>
                      <a:pt x="518" y="57"/>
                      <a:pt x="565" y="0"/>
                    </a:cubicBezTo>
                    <a:cubicBezTo>
                      <a:pt x="669" y="65"/>
                      <a:pt x="738" y="178"/>
                      <a:pt x="741" y="309"/>
                    </a:cubicBezTo>
                    <a:close/>
                  </a:path>
                </a:pathLst>
              </a:custGeom>
              <a:solidFill>
                <a:srgbClr val="EFCDC1"/>
              </a:solidFill>
              <a:ln w="9525" cap="flat" cmpd="sng">
                <a:solidFill>
                  <a:srgbClr val="606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ctr" rotWithShape="0">
                  <a:srgbClr val="000000">
                    <a:alpha val="26666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endParaRPr lang="en-US" sz="700"/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4942600" y="4012256"/>
                <a:ext cx="1646036" cy="1504370"/>
              </a:xfrm>
              <a:custGeom>
                <a:avLst/>
                <a:gdLst>
                  <a:gd name="T0" fmla="*/ 62 w 511"/>
                  <a:gd name="T1" fmla="*/ 144 h 510"/>
                  <a:gd name="T2" fmla="*/ 367 w 511"/>
                  <a:gd name="T3" fmla="*/ 62 h 510"/>
                  <a:gd name="T4" fmla="*/ 449 w 511"/>
                  <a:gd name="T5" fmla="*/ 367 h 510"/>
                  <a:gd name="T6" fmla="*/ 144 w 511"/>
                  <a:gd name="T7" fmla="*/ 449 h 510"/>
                  <a:gd name="T8" fmla="*/ 62 w 511"/>
                  <a:gd name="T9" fmla="*/ 144 h 5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1" h="510">
                    <a:moveTo>
                      <a:pt x="62" y="144"/>
                    </a:moveTo>
                    <a:cubicBezTo>
                      <a:pt x="124" y="37"/>
                      <a:pt x="260" y="0"/>
                      <a:pt x="367" y="62"/>
                    </a:cubicBezTo>
                    <a:cubicBezTo>
                      <a:pt x="474" y="123"/>
                      <a:pt x="511" y="260"/>
                      <a:pt x="449" y="367"/>
                    </a:cubicBezTo>
                    <a:cubicBezTo>
                      <a:pt x="387" y="474"/>
                      <a:pt x="250" y="510"/>
                      <a:pt x="144" y="449"/>
                    </a:cubicBezTo>
                    <a:cubicBezTo>
                      <a:pt x="37" y="387"/>
                      <a:pt x="0" y="250"/>
                      <a:pt x="62" y="144"/>
                    </a:cubicBezTo>
                    <a:close/>
                  </a:path>
                </a:pathLst>
              </a:custGeom>
              <a:solidFill>
                <a:srgbClr val="D3DEEA"/>
              </a:solidFill>
              <a:ln w="9525" cap="flat" cmpd="sng">
                <a:solidFill>
                  <a:srgbClr val="01568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540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endParaRPr lang="en-US" sz="700"/>
              </a:p>
            </p:txBody>
          </p:sp>
          <p:sp>
            <p:nvSpPr>
              <p:cNvPr id="48" name="Freeform 10"/>
              <p:cNvSpPr>
                <a:spLocks/>
              </p:cNvSpPr>
              <p:nvPr/>
            </p:nvSpPr>
            <p:spPr bwMode="auto">
              <a:xfrm>
                <a:off x="2417891" y="4032761"/>
                <a:ext cx="1643528" cy="1504370"/>
              </a:xfrm>
              <a:custGeom>
                <a:avLst/>
                <a:gdLst>
                  <a:gd name="T0" fmla="*/ 62 w 510"/>
                  <a:gd name="T1" fmla="*/ 367 h 510"/>
                  <a:gd name="T2" fmla="*/ 143 w 510"/>
                  <a:gd name="T3" fmla="*/ 62 h 510"/>
                  <a:gd name="T4" fmla="*/ 449 w 510"/>
                  <a:gd name="T5" fmla="*/ 144 h 510"/>
                  <a:gd name="T6" fmla="*/ 367 w 510"/>
                  <a:gd name="T7" fmla="*/ 449 h 510"/>
                  <a:gd name="T8" fmla="*/ 62 w 510"/>
                  <a:gd name="T9" fmla="*/ 367 h 5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0" h="510">
                    <a:moveTo>
                      <a:pt x="62" y="367"/>
                    </a:moveTo>
                    <a:cubicBezTo>
                      <a:pt x="0" y="260"/>
                      <a:pt x="36" y="123"/>
                      <a:pt x="143" y="62"/>
                    </a:cubicBezTo>
                    <a:cubicBezTo>
                      <a:pt x="250" y="0"/>
                      <a:pt x="387" y="37"/>
                      <a:pt x="449" y="144"/>
                    </a:cubicBezTo>
                    <a:cubicBezTo>
                      <a:pt x="510" y="250"/>
                      <a:pt x="474" y="387"/>
                      <a:pt x="367" y="449"/>
                    </a:cubicBezTo>
                    <a:cubicBezTo>
                      <a:pt x="260" y="510"/>
                      <a:pt x="123" y="474"/>
                      <a:pt x="62" y="367"/>
                    </a:cubicBezTo>
                    <a:close/>
                  </a:path>
                </a:pathLst>
              </a:custGeom>
              <a:solidFill>
                <a:srgbClr val="E1E391"/>
              </a:solidFill>
              <a:ln w="9525" cap="flat" cmpd="sng">
                <a:solidFill>
                  <a:srgbClr val="01568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540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endParaRPr lang="en-US" sz="700"/>
              </a:p>
            </p:txBody>
          </p:sp>
          <p:sp>
            <p:nvSpPr>
              <p:cNvPr id="49" name="Oval 10"/>
              <p:cNvSpPr>
                <a:spLocks noChangeArrowheads="1"/>
              </p:cNvSpPr>
              <p:nvPr/>
            </p:nvSpPr>
            <p:spPr bwMode="auto">
              <a:xfrm>
                <a:off x="3811530" y="2027856"/>
                <a:ext cx="1365903" cy="1317105"/>
              </a:xfrm>
              <a:prstGeom prst="ellipse">
                <a:avLst/>
              </a:prstGeom>
              <a:solidFill>
                <a:srgbClr val="A485B8">
                  <a:alpha val="40000"/>
                </a:srgbClr>
              </a:solidFill>
              <a:ln w="9525">
                <a:solidFill>
                  <a:srgbClr val="01568F"/>
                </a:solidFill>
                <a:round/>
                <a:headEnd/>
                <a:tailEnd/>
              </a:ln>
              <a:effectLst>
                <a:outerShdw blurRad="38100" dist="2694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pPr algn="ctr" defTabSz="814388">
                  <a:lnSpc>
                    <a:spcPct val="90000"/>
                  </a:lnSpc>
                  <a:defRPr/>
                </a:pPr>
                <a:endParaRPr lang="en-US" sz="900" dirty="0">
                  <a:cs typeface="+mn-cs"/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 rot="211790">
                <a:off x="3000485" y="2571289"/>
                <a:ext cx="475760" cy="1543412"/>
                <a:chOff x="2646699" y="1749336"/>
                <a:chExt cx="630252" cy="1962583"/>
              </a:xfrm>
            </p:grpSpPr>
            <p:sp>
              <p:nvSpPr>
                <p:cNvPr id="64" name="Curved Right Arrow 63"/>
                <p:cNvSpPr/>
                <p:nvPr/>
              </p:nvSpPr>
              <p:spPr bwMode="auto">
                <a:xfrm rot="1293829">
                  <a:off x="2646699" y="1872609"/>
                  <a:ext cx="573729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14388" eaLnBrk="0" hangingPunct="0">
                    <a:lnSpc>
                      <a:spcPct val="90000"/>
                    </a:lnSpc>
                  </a:pPr>
                  <a:endParaRPr lang="en-US" sz="700" dirty="0"/>
                </a:p>
              </p:txBody>
            </p:sp>
            <p:sp>
              <p:nvSpPr>
                <p:cNvPr id="65" name="Curved Right Arrow 64"/>
                <p:cNvSpPr/>
                <p:nvPr/>
              </p:nvSpPr>
              <p:spPr bwMode="auto">
                <a:xfrm rot="1701519" flipV="1">
                  <a:off x="2703223" y="1749336"/>
                  <a:ext cx="573728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14388" eaLnBrk="0" hangingPunct="0">
                    <a:lnSpc>
                      <a:spcPct val="90000"/>
                    </a:lnSpc>
                  </a:pPr>
                  <a:endParaRPr lang="en-US" sz="700" dirty="0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 rot="7522539">
                <a:off x="5493420" y="2654825"/>
                <a:ext cx="495642" cy="1481500"/>
                <a:chOff x="2646699" y="1749333"/>
                <a:chExt cx="630256" cy="1962586"/>
              </a:xfrm>
            </p:grpSpPr>
            <p:sp>
              <p:nvSpPr>
                <p:cNvPr id="62" name="Curved Right Arrow 61"/>
                <p:cNvSpPr/>
                <p:nvPr/>
              </p:nvSpPr>
              <p:spPr bwMode="auto">
                <a:xfrm rot="1293829">
                  <a:off x="2646699" y="1872609"/>
                  <a:ext cx="573729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14388" eaLnBrk="0" hangingPunct="0">
                    <a:lnSpc>
                      <a:spcPct val="90000"/>
                    </a:lnSpc>
                  </a:pPr>
                  <a:endParaRPr lang="en-US" sz="700" dirty="0"/>
                </a:p>
              </p:txBody>
            </p:sp>
            <p:sp>
              <p:nvSpPr>
                <p:cNvPr id="63" name="Curved Right Arrow 62"/>
                <p:cNvSpPr/>
                <p:nvPr/>
              </p:nvSpPr>
              <p:spPr bwMode="auto">
                <a:xfrm rot="1701519" flipV="1">
                  <a:off x="2703227" y="1749333"/>
                  <a:ext cx="573728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14388" eaLnBrk="0" hangingPunct="0">
                    <a:lnSpc>
                      <a:spcPct val="90000"/>
                    </a:lnSpc>
                  </a:pPr>
                  <a:endParaRPr lang="en-US" sz="700" dirty="0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 rot="6976374" flipH="1">
                <a:off x="4279080" y="4736807"/>
                <a:ext cx="495642" cy="1481500"/>
                <a:chOff x="2646699" y="1749336"/>
                <a:chExt cx="630252" cy="1962583"/>
              </a:xfrm>
            </p:grpSpPr>
            <p:sp>
              <p:nvSpPr>
                <p:cNvPr id="60" name="Curved Right Arrow 59"/>
                <p:cNvSpPr/>
                <p:nvPr/>
              </p:nvSpPr>
              <p:spPr bwMode="auto">
                <a:xfrm rot="1293829">
                  <a:off x="2646699" y="1872609"/>
                  <a:ext cx="573729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14388" eaLnBrk="0" hangingPunct="0">
                    <a:lnSpc>
                      <a:spcPct val="90000"/>
                    </a:lnSpc>
                  </a:pPr>
                  <a:endParaRPr lang="en-US" sz="700" dirty="0"/>
                </a:p>
              </p:txBody>
            </p:sp>
            <p:sp>
              <p:nvSpPr>
                <p:cNvPr id="61" name="Curved Right Arrow 60"/>
                <p:cNvSpPr/>
                <p:nvPr/>
              </p:nvSpPr>
              <p:spPr bwMode="auto">
                <a:xfrm rot="1701519" flipV="1">
                  <a:off x="2703223" y="1749336"/>
                  <a:ext cx="573728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14388" eaLnBrk="0" hangingPunct="0">
                    <a:lnSpc>
                      <a:spcPct val="90000"/>
                    </a:lnSpc>
                  </a:pPr>
                  <a:endParaRPr lang="en-US" sz="700" dirty="0"/>
                </a:p>
              </p:txBody>
            </p:sp>
          </p:grpSp>
          <p:sp>
            <p:nvSpPr>
              <p:cNvPr id="55" name="Donut 54"/>
              <p:cNvSpPr/>
              <p:nvPr/>
            </p:nvSpPr>
            <p:spPr bwMode="auto">
              <a:xfrm>
                <a:off x="2034653" y="1680239"/>
                <a:ext cx="4970569" cy="4887602"/>
              </a:xfrm>
              <a:prstGeom prst="donut">
                <a:avLst>
                  <a:gd name="adj" fmla="val 5728"/>
                </a:avLst>
              </a:prstGeom>
              <a:solidFill>
                <a:srgbClr val="008000">
                  <a:alpha val="23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124" tIns="41061" rIns="82124" bIns="4106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14388" eaLnBrk="0" hangingPunct="0">
                  <a:lnSpc>
                    <a:spcPct val="90000"/>
                  </a:lnSpc>
                </a:pPr>
                <a:endParaRPr lang="en-US" sz="7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57554" y="1740840"/>
                <a:ext cx="4697459" cy="4717766"/>
              </a:xfrm>
              <a:prstGeom prst="rect">
                <a:avLst/>
              </a:prstGeom>
              <a:noFill/>
            </p:spPr>
            <p:txBody>
              <a:bodyPr spcFirstLastPara="1" wrap="none" lIns="91440" tIns="45720" rIns="91440" bIns="45720" numCol="1">
                <a:prstTxWarp prst="textArchDown">
                  <a:avLst>
                    <a:gd name="adj" fmla="val 352996"/>
                  </a:avLst>
                </a:prstTxWarp>
                <a:spAutoFit/>
              </a:bodyPr>
              <a:lstStyle/>
              <a:p>
                <a:pPr algn="ctr"/>
                <a:r>
                  <a:rPr lang="en-US" sz="900" b="1" dirty="0">
                    <a:ln w="12700">
                      <a:noFill/>
                      <a:prstDash val="solid"/>
                    </a:ln>
                  </a:rPr>
                  <a:t>Outreach and Community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556633" y="3442884"/>
                <a:ext cx="1885665" cy="1065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814388">
                  <a:lnSpc>
                    <a:spcPct val="90000"/>
                  </a:lnSpc>
                  <a:defRPr/>
                </a:pPr>
                <a:r>
                  <a:rPr lang="en-US" sz="800" b="1" dirty="0"/>
                  <a:t>Software Productivity for Extreme-Scale Science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410257" y="4359792"/>
                <a:ext cx="1682641" cy="823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700" b="1" dirty="0"/>
                  <a:t>Methodologies for Software</a:t>
                </a:r>
              </a:p>
              <a:p>
                <a:pPr algn="ctr"/>
                <a:r>
                  <a:rPr lang="en-US" sz="700" b="1" dirty="0"/>
                  <a:t>Productivity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34569" y="2233038"/>
                <a:ext cx="1735529" cy="823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700" b="1" dirty="0"/>
                  <a:t>Use Cases: Terrestrial Modeling</a:t>
                </a:r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519766" y="5598853"/>
              <a:ext cx="8974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b="1" dirty="0"/>
                <a:t>Extreme-Scale Scientific Software Development Kit (</a:t>
              </a:r>
              <a:r>
                <a:rPr lang="en-US" sz="600" b="1" dirty="0" err="1"/>
                <a:t>xSDK</a:t>
              </a:r>
              <a:r>
                <a:rPr lang="en-US" sz="600" b="1" dirty="0"/>
                <a:t>)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2423" y="6320473"/>
            <a:ext cx="3523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F79646"/>
                </a:solidFill>
              </a:rPr>
              <a:t>www.ideas-productivity.org</a:t>
            </a:r>
            <a:endParaRPr lang="en-US" sz="2000" b="1" i="1" dirty="0">
              <a:solidFill>
                <a:srgbClr val="F7964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187544-EC40-46D8-994C-189FD3BE61FA}"/>
              </a:ext>
            </a:extLst>
          </p:cNvPr>
          <p:cNvSpPr txBox="1"/>
          <p:nvPr/>
        </p:nvSpPr>
        <p:spPr>
          <a:xfrm>
            <a:off x="5018783" y="1090835"/>
            <a:ext cx="2591111" cy="225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b="1" i="1" dirty="0">
                <a:solidFill>
                  <a:srgbClr val="F79646"/>
                </a:solidFill>
                <a:latin typeface="Arial" charset="0"/>
                <a:cs typeface="Arial" charset="0"/>
              </a:rPr>
              <a:t>Project History</a:t>
            </a:r>
          </a:p>
          <a:p>
            <a:pPr>
              <a:spcBef>
                <a:spcPts val="300"/>
              </a:spcBef>
              <a:spcAft>
                <a:spcPts val="300"/>
              </a:spcAft>
              <a:buSzPct val="100000"/>
            </a:pPr>
            <a:r>
              <a:rPr lang="en-US" sz="1200" dirty="0"/>
              <a:t>IDEAS began in 2014 as a DOE ASRC/BER partnership to improve application software productivity, quality, and sustainability. In 2017, the DOE </a:t>
            </a:r>
            <a:r>
              <a:rPr lang="en-US" sz="1200" dirty="0" err="1"/>
              <a:t>Exascale</a:t>
            </a:r>
            <a:r>
              <a:rPr lang="en-US" sz="1200" dirty="0"/>
              <a:t> Computing Project began supporting IDEAS to help application teams improve developer productivity and software sustainability while making major changes for </a:t>
            </a:r>
            <a:r>
              <a:rPr lang="en-US" sz="1200" dirty="0" err="1"/>
              <a:t>exascale</a:t>
            </a:r>
            <a:r>
              <a:rPr lang="en-US" sz="1200" dirty="0"/>
              <a:t>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A99972-6ABC-48F1-85FE-BF869DE22A78}"/>
              </a:ext>
            </a:extLst>
          </p:cNvPr>
          <p:cNvGrpSpPr/>
          <p:nvPr/>
        </p:nvGrpSpPr>
        <p:grpSpPr>
          <a:xfrm>
            <a:off x="8722153" y="4448014"/>
            <a:ext cx="3345103" cy="1527135"/>
            <a:chOff x="1221440" y="2819400"/>
            <a:chExt cx="5136248" cy="280072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660395D-FC70-4090-866A-2CC4B2D85ABD}"/>
                </a:ext>
              </a:extLst>
            </p:cNvPr>
            <p:cNvCxnSpPr/>
            <p:nvPr/>
          </p:nvCxnSpPr>
          <p:spPr>
            <a:xfrm flipV="1">
              <a:off x="1828800" y="2819400"/>
              <a:ext cx="0" cy="2133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8E0433A-9D79-44CD-97B8-DF1A54CC66A1}"/>
                </a:ext>
              </a:extLst>
            </p:cNvPr>
            <p:cNvCxnSpPr/>
            <p:nvPr/>
          </p:nvCxnSpPr>
          <p:spPr>
            <a:xfrm>
              <a:off x="1828800" y="4953000"/>
              <a:ext cx="426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0544F9-236D-4075-AF5F-1BB709B45A7A}"/>
                </a:ext>
              </a:extLst>
            </p:cNvPr>
            <p:cNvSpPr txBox="1"/>
            <p:nvPr/>
          </p:nvSpPr>
          <p:spPr>
            <a:xfrm rot="16200000">
              <a:off x="923849" y="3766860"/>
              <a:ext cx="1067759" cy="47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Cost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E4F6F3F-4382-4450-89A0-5844CA274213}"/>
                </a:ext>
              </a:extLst>
            </p:cNvPr>
            <p:cNvSpPr txBox="1"/>
            <p:nvPr/>
          </p:nvSpPr>
          <p:spPr>
            <a:xfrm>
              <a:off x="3228867" y="5053524"/>
              <a:ext cx="1477294" cy="564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Progress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F64EA43-9AD0-4812-A6BB-4956C4D2ADDC}"/>
                </a:ext>
              </a:extLst>
            </p:cNvPr>
            <p:cNvCxnSpPr/>
            <p:nvPr/>
          </p:nvCxnSpPr>
          <p:spPr>
            <a:xfrm>
              <a:off x="5715000" y="4816152"/>
              <a:ext cx="0" cy="273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737561-E019-42E3-8B49-B7C10E2E6D65}"/>
                </a:ext>
              </a:extLst>
            </p:cNvPr>
            <p:cNvSpPr txBox="1"/>
            <p:nvPr/>
          </p:nvSpPr>
          <p:spPr>
            <a:xfrm>
              <a:off x="1513456" y="5042031"/>
              <a:ext cx="864421" cy="564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Start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D6018E-4324-4D31-B380-EC337C9294CF}"/>
                </a:ext>
              </a:extLst>
            </p:cNvPr>
            <p:cNvSpPr txBox="1"/>
            <p:nvPr/>
          </p:nvSpPr>
          <p:spPr>
            <a:xfrm>
              <a:off x="5340664" y="5055670"/>
              <a:ext cx="1017024" cy="564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Finish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B21328D-52D5-450C-AA35-0BABE48410F8}"/>
                </a:ext>
              </a:extLst>
            </p:cNvPr>
            <p:cNvCxnSpPr/>
            <p:nvPr/>
          </p:nvCxnSpPr>
          <p:spPr>
            <a:xfrm flipV="1">
              <a:off x="1843033" y="2947405"/>
              <a:ext cx="3891330" cy="20055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4DD7194-EFEC-43A6-912D-74709950F464}"/>
                </a:ext>
              </a:extLst>
            </p:cNvPr>
            <p:cNvCxnSpPr/>
            <p:nvPr/>
          </p:nvCxnSpPr>
          <p:spPr>
            <a:xfrm flipV="1">
              <a:off x="1843033" y="4336335"/>
              <a:ext cx="629455" cy="61666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FD31B9F-077A-47B7-9EB7-89F773244BBD}"/>
                </a:ext>
              </a:extLst>
            </p:cNvPr>
            <p:cNvCxnSpPr/>
            <p:nvPr/>
          </p:nvCxnSpPr>
          <p:spPr>
            <a:xfrm flipV="1">
              <a:off x="2472489" y="3826882"/>
              <a:ext cx="3235005" cy="50945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3852D23-D8A1-47F9-BB11-A0FEE036CF0F}"/>
                </a:ext>
              </a:extLst>
            </p:cNvPr>
            <p:cNvGrpSpPr/>
            <p:nvPr/>
          </p:nvGrpSpPr>
          <p:grpSpPr>
            <a:xfrm>
              <a:off x="2057400" y="2947405"/>
              <a:ext cx="2048669" cy="801054"/>
              <a:chOff x="6663843" y="2438400"/>
              <a:chExt cx="2048669" cy="801054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C02B86B-029B-494C-A0F0-1EF5CC9E8BFD}"/>
                  </a:ext>
                </a:extLst>
              </p:cNvPr>
              <p:cNvSpPr txBox="1"/>
              <p:nvPr/>
            </p:nvSpPr>
            <p:spPr>
              <a:xfrm>
                <a:off x="7120197" y="2438400"/>
                <a:ext cx="1592315" cy="80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/>
                  <a:t>Old Process</a:t>
                </a:r>
              </a:p>
              <a:p>
                <a:pPr algn="l"/>
                <a:r>
                  <a:rPr lang="en-US" sz="1400" dirty="0"/>
                  <a:t>New Process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AE98CFF-AF98-4121-BFDA-2969CF9A278B}"/>
                  </a:ext>
                </a:extLst>
              </p:cNvPr>
              <p:cNvCxnSpPr/>
              <p:nvPr/>
            </p:nvCxnSpPr>
            <p:spPr>
              <a:xfrm>
                <a:off x="6663843" y="2590800"/>
                <a:ext cx="43376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C9202B2-DB83-4858-B6D6-CA79FE7C2EAD}"/>
                  </a:ext>
                </a:extLst>
              </p:cNvPr>
              <p:cNvCxnSpPr/>
              <p:nvPr/>
            </p:nvCxnSpPr>
            <p:spPr>
              <a:xfrm>
                <a:off x="6663843" y="2878138"/>
                <a:ext cx="445057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28AE331-2E14-48BF-B17A-9A04404F572D}"/>
              </a:ext>
            </a:extLst>
          </p:cNvPr>
          <p:cNvCxnSpPr/>
          <p:nvPr/>
        </p:nvCxnSpPr>
        <p:spPr>
          <a:xfrm flipV="1">
            <a:off x="7607113" y="1226127"/>
            <a:ext cx="1815" cy="2441517"/>
          </a:xfrm>
          <a:prstGeom prst="line">
            <a:avLst/>
          </a:prstGeom>
          <a:ln w="38100">
            <a:solidFill>
              <a:srgbClr val="FFA70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5011" y="1090835"/>
            <a:ext cx="46482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b="1" i="1" dirty="0">
                <a:solidFill>
                  <a:srgbClr val="F79646"/>
                </a:solidFill>
                <a:latin typeface="Arial" charset="0"/>
                <a:cs typeface="Arial" charset="0"/>
              </a:rPr>
              <a:t>Motivation</a:t>
            </a:r>
          </a:p>
          <a:p>
            <a:pPr>
              <a:spcBef>
                <a:spcPts val="60"/>
              </a:spcBef>
            </a:pPr>
            <a:r>
              <a:rPr lang="en-US" sz="1200" dirty="0"/>
              <a:t>Enable </a:t>
            </a:r>
            <a:r>
              <a:rPr lang="en-US" sz="1200" b="1" i="1" dirty="0"/>
              <a:t>increased scientific productivity, </a:t>
            </a:r>
            <a:r>
              <a:rPr lang="en-US" sz="1200" dirty="0"/>
              <a:t>realizing the potential of extreme- scale computing, through </a:t>
            </a:r>
            <a:r>
              <a:rPr lang="en-US" sz="1200" b="1" i="1" dirty="0"/>
              <a:t>a new interdisciplinary and agile approach to the scientific software ecosystem</a:t>
            </a:r>
            <a:r>
              <a:rPr lang="en-US" sz="12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40432B-23B2-4134-96CF-898878818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92" y="6282403"/>
            <a:ext cx="2857500" cy="47625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0F4D2095-5E8E-4A5F-9165-A220F5DBDB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69" y="6218776"/>
            <a:ext cx="2231708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7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4EFD-5998-41E6-8BEF-B5BBCDFF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8D17-8DEF-45B4-B138-09C0CD7A9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Overview of best practices in software engineering explicitly tailored for CSE </a:t>
            </a:r>
          </a:p>
          <a:p>
            <a:r>
              <a:rPr lang="en-US" sz="2400" b="1" dirty="0"/>
              <a:t>Why: </a:t>
            </a:r>
            <a:r>
              <a:rPr lang="en-US" sz="2400" dirty="0"/>
              <a:t>Increase CSE software quality, sustainability, productivity </a:t>
            </a:r>
          </a:p>
          <a:p>
            <a:pPr lvl="1"/>
            <a:r>
              <a:rPr lang="en-US" sz="2000" dirty="0"/>
              <a:t>Better CSE software &gt; better CSE research &gt; broader CSE impact</a:t>
            </a:r>
          </a:p>
          <a:p>
            <a:r>
              <a:rPr lang="en-US" sz="2400" b="1" dirty="0"/>
              <a:t>Who: </a:t>
            </a:r>
            <a:r>
              <a:rPr lang="en-US" sz="2400" dirty="0"/>
              <a:t>Practices relevant for projects of all sizes</a:t>
            </a:r>
          </a:p>
          <a:p>
            <a:pPr lvl="1"/>
            <a:r>
              <a:rPr lang="en-US" sz="2000" b="1" dirty="0"/>
              <a:t>emphasis on small teams</a:t>
            </a:r>
            <a:r>
              <a:rPr lang="en-US" sz="2000" dirty="0"/>
              <a:t>, e.g., a faculty member and collaborating students  </a:t>
            </a:r>
          </a:p>
          <a:p>
            <a:r>
              <a:rPr lang="en-US" sz="2400" b="1" dirty="0"/>
              <a:t>Approach: </a:t>
            </a:r>
          </a:p>
          <a:p>
            <a:pPr lvl="1"/>
            <a:r>
              <a:rPr lang="en-US" sz="2000" dirty="0"/>
              <a:t>Information, examples, exercises, pointers to other resources</a:t>
            </a:r>
          </a:p>
          <a:p>
            <a:pPr lvl="1"/>
            <a:r>
              <a:rPr lang="en-US" sz="2000" dirty="0"/>
              <a:t>Not to prescribe any set of practices as “must use”</a:t>
            </a:r>
          </a:p>
          <a:p>
            <a:pPr lvl="2"/>
            <a:r>
              <a:rPr lang="en-US" sz="1800" dirty="0"/>
              <a:t>Be informative about practices that have worked for some projects </a:t>
            </a:r>
          </a:p>
          <a:p>
            <a:pPr lvl="2"/>
            <a:r>
              <a:rPr lang="en-US" sz="1800" dirty="0"/>
              <a:t>Emphasis on adoption of practices that help productivity rather than put unsustainable burden </a:t>
            </a:r>
          </a:p>
          <a:p>
            <a:pPr lvl="1"/>
            <a:r>
              <a:rPr lang="en-US" sz="2000" dirty="0"/>
              <a:t>Customize as needed for each project</a:t>
            </a:r>
          </a:p>
        </p:txBody>
      </p:sp>
    </p:spTree>
    <p:extLst>
      <p:ext uri="{BB962C8B-B14F-4D97-AF65-F5344CB8AC3E}">
        <p14:creationId xmlns:p14="http://schemas.microsoft.com/office/powerpoint/2010/main" val="330255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73045" y="996697"/>
          <a:ext cx="10442734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718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4952812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317820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8:30am-8:45am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effective software practices are essential for CSE projects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8:45am-9:15am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</a:t>
                      </a:r>
                      <a:r>
                        <a:rPr lang="en-US" sz="20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software 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20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icensing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9:15am-9:45am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(small) scientific software teams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Michael A. </a:t>
                      </a:r>
                      <a:r>
                        <a:rPr lang="en-US" sz="2000" dirty="0" err="1"/>
                        <a:t>Heroux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9:45am-10:00am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Improving Reproducibility Through Better Software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Michael A. </a:t>
                      </a:r>
                      <a:r>
                        <a:rPr lang="en-US" sz="2000" dirty="0" err="1"/>
                        <a:t>Heroux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4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i="1" dirty="0"/>
                        <a:t>10:00am-10:30am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i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4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10:30am-10:45am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Testing of HPC Scientific Software: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Alicia M. </a:t>
                      </a:r>
                      <a:r>
                        <a:rPr lang="en-US" sz="2000" dirty="0" err="1"/>
                        <a:t>Klinvex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72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10:45am-11:15am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2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11:15am-11:45am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Evaluating project testing needs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0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11:45am-12:00pm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Code coverage demo and CI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Alicia M. </a:t>
                      </a:r>
                      <a:r>
                        <a:rPr lang="en-US" sz="2000" dirty="0" err="1"/>
                        <a:t>Klinvex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5760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FDDA818-CA26-4FC2-AAF0-45CA72D479AE}"/>
              </a:ext>
            </a:extLst>
          </p:cNvPr>
          <p:cNvSpPr/>
          <p:nvPr/>
        </p:nvSpPr>
        <p:spPr>
          <a:xfrm>
            <a:off x="6497409" y="411480"/>
            <a:ext cx="481837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Tutorial evaluation form: </a:t>
            </a:r>
            <a:r>
              <a:rPr lang="en-US" dirty="0">
                <a:hlinkClick r:id="rId2"/>
              </a:rPr>
              <a:t>http://bit.ly/sc17-eval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7743403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C9FA997CE7149ACE841742BF8ADC0" ma:contentTypeVersion="5" ma:contentTypeDescription="Create a new document." ma:contentTypeScope="" ma:versionID="762a9ac1f3b34a26b8aaf1013e3cc88e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969CDF-6150-40A5-9F8A-136C5DA0B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11576</TotalTime>
  <Words>675</Words>
  <Application>Microsoft Office PowerPoint</Application>
  <PresentationFormat>Custom</PresentationFormat>
  <Paragraphs>99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Presentations (Wide Screen)</vt:lpstr>
      <vt:lpstr>Welcome to…</vt:lpstr>
      <vt:lpstr>Tutorial Instructors</vt:lpstr>
      <vt:lpstr>Interoperable Design of Extreme-scale Application Software (IDEAS)</vt:lpstr>
      <vt:lpstr>Tutorial objectives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Bernholdt, David E.</cp:lastModifiedBy>
  <cp:revision>397</cp:revision>
  <cp:lastPrinted>2015-09-14T20:56:03Z</cp:lastPrinted>
  <dcterms:created xsi:type="dcterms:W3CDTF">2015-03-03T13:47:39Z</dcterms:created>
  <dcterms:modified xsi:type="dcterms:W3CDTF">2017-11-11T21:06:04Z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0x010100FD8C9FA997CE7149ACE841742BF8ADC0</vt:lpwstr>
  </property>
</Properties>
</file>