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256" r:id="rId5"/>
    <p:sldId id="275" r:id="rId6"/>
    <p:sldId id="261" r:id="rId7"/>
    <p:sldId id="262" r:id="rId8"/>
    <p:sldId id="263" r:id="rId9"/>
    <p:sldId id="264" r:id="rId10"/>
    <p:sldId id="265" r:id="rId11"/>
    <p:sldId id="266" r:id="rId12"/>
    <p:sldId id="267" r:id="rId13"/>
    <p:sldId id="268" r:id="rId14"/>
    <p:sldId id="269" r:id="rId15"/>
    <p:sldId id="273" r:id="rId16"/>
    <p:sldId id="271" r:id="rId17"/>
    <p:sldId id="276"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7" autoAdjust="0"/>
    <p:restoredTop sz="98749" autoAdjust="0"/>
  </p:normalViewPr>
  <p:slideViewPr>
    <p:cSldViewPr snapToGrid="0" showGuides="1">
      <p:cViewPr varScale="1">
        <p:scale>
          <a:sx n="98" d="100"/>
          <a:sy n="98" d="100"/>
        </p:scale>
        <p:origin x="448" y="68"/>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11/10/2017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11/10/2017</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SC17 2017-11-13</a:t>
            </a: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12.xml.rels><?xml version="1.0" encoding="UTF-8" standalone="yes"?>
<Relationships xmlns="http://schemas.openxmlformats.org/package/2006/relationships"><Relationship Id="rId3" Type="http://schemas.openxmlformats.org/officeDocument/2006/relationships/hyperlink" Target="https://extremecomputingtraining.anl.gov/" TargetMode="External"/><Relationship Id="rId2" Type="http://schemas.openxmlformats.org/officeDocument/2006/relationships/hyperlink" Target="https://ideas-productivity.org/events/hpc-best-practices-webinar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oftware-carpentry.org/lessons/" TargetMode="External"/><Relationship Id="rId2" Type="http://schemas.openxmlformats.org/officeDocument/2006/relationships/hyperlink" Target="http://software-carpentry.org" TargetMode="External"/><Relationship Id="rId1" Type="http://schemas.openxmlformats.org/officeDocument/2006/relationships/slideLayout" Target="../slideLayouts/slideLayout2.xml"/><Relationship Id="rId6" Type="http://schemas.openxmlformats.org/officeDocument/2006/relationships/hyperlink" Target="https://scicomp.stackexchange.com/" TargetMode="External"/><Relationship Id="rId5" Type="http://schemas.openxmlformats.org/officeDocument/2006/relationships/hyperlink" Target="https://www.software.ac.uk/resources/guides-everything" TargetMode="External"/><Relationship Id="rId4" Type="http://schemas.openxmlformats.org/officeDocument/2006/relationships/hyperlink" Target="http://www.software.ac.uk"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bit.ly/sc17-ev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x.doi.org/10.6084/m9.figshare.559331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610.0260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8396" y="411480"/>
            <a:ext cx="6591342" cy="929485"/>
          </a:xfrm>
        </p:spPr>
        <p:txBody>
          <a:bodyPr/>
          <a:lstStyle/>
          <a:p>
            <a:pPr algn="ctr"/>
            <a:r>
              <a:rPr lang="en-US" dirty="0"/>
              <a:t>Why effective software practices are essential for CSE projects</a:t>
            </a:r>
          </a:p>
        </p:txBody>
      </p:sp>
      <p:sp>
        <p:nvSpPr>
          <p:cNvPr id="6" name="Subtitle 2"/>
          <p:cNvSpPr>
            <a:spLocks noGrp="1"/>
          </p:cNvSpPr>
          <p:nvPr>
            <p:ph type="subTitle" idx="1"/>
          </p:nvPr>
        </p:nvSpPr>
        <p:spPr>
          <a:xfrm>
            <a:off x="354172" y="1903575"/>
            <a:ext cx="6962456" cy="2778498"/>
          </a:xfrm>
        </p:spPr>
        <p:txBody>
          <a:bodyPr/>
          <a:lstStyle/>
          <a:p>
            <a:r>
              <a:rPr lang="en-US" sz="1800" dirty="0"/>
              <a:t>Presented at </a:t>
            </a:r>
            <a:br>
              <a:rPr lang="en-US" dirty="0"/>
            </a:br>
            <a:r>
              <a:rPr lang="en-US" b="1" dirty="0"/>
              <a:t>Better Scientific Software tutorial</a:t>
            </a:r>
          </a:p>
          <a:p>
            <a:r>
              <a:rPr lang="en-US" b="1" dirty="0"/>
              <a:t>SC17, Denver, Colorado</a:t>
            </a:r>
            <a:br>
              <a:rPr lang="en-US" b="1" dirty="0"/>
            </a:br>
            <a:endParaRPr lang="en-US" dirty="0"/>
          </a:p>
          <a:p>
            <a:r>
              <a:rPr lang="en-US" sz="2000" b="1" dirty="0"/>
              <a:t>David E. Bernholdt</a:t>
            </a:r>
            <a:br>
              <a:rPr lang="en-US" sz="2000" dirty="0"/>
            </a:br>
            <a:r>
              <a:rPr lang="en-US" sz="2000" dirty="0"/>
              <a:t>Oak Ridge National Laboratory</a:t>
            </a:r>
          </a:p>
          <a:p>
            <a:r>
              <a:rPr lang="en-US" sz="2000" dirty="0"/>
              <a:t>and </a:t>
            </a:r>
            <a:r>
              <a:rPr lang="en-US" sz="2000" b="1" dirty="0"/>
              <a:t>Lois </a:t>
            </a:r>
            <a:r>
              <a:rPr lang="en-US" sz="2000" b="1" dirty="0" err="1"/>
              <a:t>Curfman</a:t>
            </a:r>
            <a:r>
              <a:rPr lang="en-US" sz="2000" b="1" dirty="0"/>
              <a:t> </a:t>
            </a:r>
            <a:r>
              <a:rPr lang="en-US" sz="2000" b="1" dirty="0" err="1"/>
              <a:t>McInnes</a:t>
            </a:r>
            <a:br>
              <a:rPr lang="en-US" sz="2000" dirty="0"/>
            </a:br>
            <a:r>
              <a:rPr lang="en-US" sz="2000" dirty="0"/>
              <a:t>Argonne National Laboratory</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E01A-A840-439B-AB76-11EAD98EC087}"/>
              </a:ext>
            </a:extLst>
          </p:cNvPr>
          <p:cNvSpPr>
            <a:spLocks noGrp="1"/>
          </p:cNvSpPr>
          <p:nvPr>
            <p:ph type="title"/>
          </p:nvPr>
        </p:nvSpPr>
        <p:spPr/>
        <p:txBody>
          <a:bodyPr/>
          <a:lstStyle/>
          <a:p>
            <a:r>
              <a:rPr lang="en-US" dirty="0"/>
              <a:t>Resources</a:t>
            </a:r>
          </a:p>
        </p:txBody>
      </p:sp>
      <p:pic>
        <p:nvPicPr>
          <p:cNvPr id="20" name="Picture 19" descr="Screen Shot 2017-01-21 at 6.45.35 PM.png">
            <a:extLst>
              <a:ext uri="{FF2B5EF4-FFF2-40B4-BE49-F238E27FC236}">
                <a16:creationId xmlns:a16="http://schemas.microsoft.com/office/drawing/2014/main" id="{7D84043C-FB51-4CC0-8CAE-862C8FFBC5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7039" y="389266"/>
            <a:ext cx="3030544" cy="1300250"/>
          </a:xfrm>
          <a:prstGeom prst="rect">
            <a:avLst/>
          </a:prstGeom>
        </p:spPr>
      </p:pic>
      <p:sp>
        <p:nvSpPr>
          <p:cNvPr id="24" name="TextBox 23">
            <a:extLst>
              <a:ext uri="{FF2B5EF4-FFF2-40B4-BE49-F238E27FC236}">
                <a16:creationId xmlns:a16="http://schemas.microsoft.com/office/drawing/2014/main" id="{9FD9A253-0598-4572-A06F-6AAD7B233426}"/>
              </a:ext>
            </a:extLst>
          </p:cNvPr>
          <p:cNvSpPr txBox="1"/>
          <p:nvPr/>
        </p:nvSpPr>
        <p:spPr>
          <a:xfrm>
            <a:off x="161474" y="1098727"/>
            <a:ext cx="3207609" cy="738664"/>
          </a:xfrm>
          <a:prstGeom prst="rect">
            <a:avLst/>
          </a:prstGeom>
          <a:noFill/>
          <a:ln>
            <a:solidFill>
              <a:schemeClr val="tx1"/>
            </a:solidFill>
          </a:ln>
        </p:spPr>
        <p:txBody>
          <a:bodyPr wrap="square" rtlCol="0">
            <a:spAutoFit/>
          </a:bodyPr>
          <a:lstStyle/>
          <a:p>
            <a:r>
              <a:rPr lang="en-US" sz="1400" b="1" dirty="0"/>
              <a:t>Key:</a:t>
            </a:r>
          </a:p>
          <a:p>
            <a:r>
              <a:rPr lang="en-US" sz="1400" b="1" dirty="0">
                <a:solidFill>
                  <a:schemeClr val="accent3"/>
                </a:solidFill>
              </a:rPr>
              <a:t>Blue text: covered in this tutorial</a:t>
            </a:r>
          </a:p>
          <a:p>
            <a:r>
              <a:rPr lang="en-US" sz="1400" dirty="0"/>
              <a:t>Black text: pointers to other resources</a:t>
            </a:r>
          </a:p>
        </p:txBody>
      </p:sp>
      <p:sp>
        <p:nvSpPr>
          <p:cNvPr id="25" name="Oval 24">
            <a:extLst>
              <a:ext uri="{FF2B5EF4-FFF2-40B4-BE49-F238E27FC236}">
                <a16:creationId xmlns:a16="http://schemas.microsoft.com/office/drawing/2014/main" id="{14DF3FFE-53A2-4720-898F-B358135C3633}"/>
              </a:ext>
            </a:extLst>
          </p:cNvPr>
          <p:cNvSpPr/>
          <p:nvPr/>
        </p:nvSpPr>
        <p:spPr>
          <a:xfrm>
            <a:off x="4912614" y="3014880"/>
            <a:ext cx="1775591" cy="881869"/>
          </a:xfrm>
          <a:prstGeom prst="ellipse">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Software Productivity &amp; Sustainability</a:t>
            </a:r>
          </a:p>
        </p:txBody>
      </p:sp>
      <p:sp>
        <p:nvSpPr>
          <p:cNvPr id="26" name="Oval 25">
            <a:extLst>
              <a:ext uri="{FF2B5EF4-FFF2-40B4-BE49-F238E27FC236}">
                <a16:creationId xmlns:a16="http://schemas.microsoft.com/office/drawing/2014/main" id="{C09D01F0-1465-4535-B45A-A475691F73FD}"/>
              </a:ext>
            </a:extLst>
          </p:cNvPr>
          <p:cNvSpPr/>
          <p:nvPr/>
        </p:nvSpPr>
        <p:spPr>
          <a:xfrm>
            <a:off x="3376801" y="2811780"/>
            <a:ext cx="1490134"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Planning</a:t>
            </a:r>
          </a:p>
        </p:txBody>
      </p:sp>
      <p:sp>
        <p:nvSpPr>
          <p:cNvPr id="27" name="Oval 26">
            <a:extLst>
              <a:ext uri="{FF2B5EF4-FFF2-40B4-BE49-F238E27FC236}">
                <a16:creationId xmlns:a16="http://schemas.microsoft.com/office/drawing/2014/main" id="{DBBB17FB-FC01-433E-86D1-36376412ADFD}"/>
              </a:ext>
            </a:extLst>
          </p:cNvPr>
          <p:cNvSpPr/>
          <p:nvPr/>
        </p:nvSpPr>
        <p:spPr>
          <a:xfrm>
            <a:off x="5095248" y="2356105"/>
            <a:ext cx="141032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Performance</a:t>
            </a:r>
          </a:p>
        </p:txBody>
      </p:sp>
      <p:sp>
        <p:nvSpPr>
          <p:cNvPr id="28" name="Oval 27">
            <a:extLst>
              <a:ext uri="{FF2B5EF4-FFF2-40B4-BE49-F238E27FC236}">
                <a16:creationId xmlns:a16="http://schemas.microsoft.com/office/drawing/2014/main" id="{2888549D-C83D-486D-8551-C89958659237}"/>
              </a:ext>
            </a:extLst>
          </p:cNvPr>
          <p:cNvSpPr/>
          <p:nvPr/>
        </p:nvSpPr>
        <p:spPr>
          <a:xfrm>
            <a:off x="6721135" y="3839098"/>
            <a:ext cx="149991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Collaboration</a:t>
            </a:r>
          </a:p>
        </p:txBody>
      </p:sp>
      <p:sp>
        <p:nvSpPr>
          <p:cNvPr id="29" name="Oval 28">
            <a:extLst>
              <a:ext uri="{FF2B5EF4-FFF2-40B4-BE49-F238E27FC236}">
                <a16:creationId xmlns:a16="http://schemas.microsoft.com/office/drawing/2014/main" id="{D30B1625-F260-4E8E-86DF-2CE2A579E4AD}"/>
              </a:ext>
            </a:extLst>
          </p:cNvPr>
          <p:cNvSpPr/>
          <p:nvPr/>
        </p:nvSpPr>
        <p:spPr>
          <a:xfrm>
            <a:off x="6831201" y="2916189"/>
            <a:ext cx="1448127"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Skills</a:t>
            </a:r>
          </a:p>
        </p:txBody>
      </p:sp>
      <p:sp>
        <p:nvSpPr>
          <p:cNvPr id="30" name="Oval 29">
            <a:extLst>
              <a:ext uri="{FF2B5EF4-FFF2-40B4-BE49-F238E27FC236}">
                <a16:creationId xmlns:a16="http://schemas.microsoft.com/office/drawing/2014/main" id="{74A0DD28-37D9-4362-9A0A-601F34833659}"/>
              </a:ext>
            </a:extLst>
          </p:cNvPr>
          <p:cNvSpPr/>
          <p:nvPr/>
        </p:nvSpPr>
        <p:spPr>
          <a:xfrm>
            <a:off x="3495335" y="3905830"/>
            <a:ext cx="1481666"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Development</a:t>
            </a:r>
          </a:p>
        </p:txBody>
      </p:sp>
      <p:cxnSp>
        <p:nvCxnSpPr>
          <p:cNvPr id="31" name="Straight Connector 30">
            <a:extLst>
              <a:ext uri="{FF2B5EF4-FFF2-40B4-BE49-F238E27FC236}">
                <a16:creationId xmlns:a16="http://schemas.microsoft.com/office/drawing/2014/main" id="{BA7084B5-F271-42C8-85EA-511CE1CCB1CD}"/>
              </a:ext>
            </a:extLst>
          </p:cNvPr>
          <p:cNvCxnSpPr>
            <a:cxnSpLocks/>
            <a:stCxn id="25" idx="5"/>
            <a:endCxn id="28" idx="1"/>
          </p:cNvCxnSpPr>
          <p:nvPr/>
        </p:nvCxnSpPr>
        <p:spPr>
          <a:xfrm>
            <a:off x="6428176" y="3767602"/>
            <a:ext cx="512616" cy="13822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4787B0D-C387-49FC-ADE5-4859CF97EBE1}"/>
              </a:ext>
            </a:extLst>
          </p:cNvPr>
          <p:cNvCxnSpPr>
            <a:cxnSpLocks/>
            <a:stCxn id="25" idx="6"/>
            <a:endCxn id="29" idx="3"/>
          </p:cNvCxnSpPr>
          <p:nvPr/>
        </p:nvCxnSpPr>
        <p:spPr>
          <a:xfrm flipV="1">
            <a:off x="6688205" y="3305132"/>
            <a:ext cx="355069" cy="15068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47D78E1-B784-411C-938F-F1182F780E82}"/>
              </a:ext>
            </a:extLst>
          </p:cNvPr>
          <p:cNvCxnSpPr>
            <a:cxnSpLocks/>
            <a:stCxn id="25" idx="0"/>
            <a:endCxn id="27" idx="4"/>
          </p:cNvCxnSpPr>
          <p:nvPr/>
        </p:nvCxnSpPr>
        <p:spPr>
          <a:xfrm flipV="1">
            <a:off x="5800410" y="2811780"/>
            <a:ext cx="0" cy="20310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67871B2-D303-424A-8D6D-9C6B3EBBA77A}"/>
              </a:ext>
            </a:extLst>
          </p:cNvPr>
          <p:cNvCxnSpPr>
            <a:cxnSpLocks/>
            <a:stCxn id="25" idx="1"/>
            <a:endCxn id="26" idx="6"/>
          </p:cNvCxnSpPr>
          <p:nvPr/>
        </p:nvCxnSpPr>
        <p:spPr>
          <a:xfrm flipH="1" flipV="1">
            <a:off x="4866935" y="3039618"/>
            <a:ext cx="305708" cy="10440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046D983-7E8F-49EB-8BD0-E60B74182602}"/>
              </a:ext>
            </a:extLst>
          </p:cNvPr>
          <p:cNvCxnSpPr>
            <a:cxnSpLocks/>
            <a:stCxn id="25" idx="3"/>
            <a:endCxn id="30" idx="7"/>
          </p:cNvCxnSpPr>
          <p:nvPr/>
        </p:nvCxnSpPr>
        <p:spPr>
          <a:xfrm flipH="1">
            <a:off x="4760016" y="3767602"/>
            <a:ext cx="412627" cy="20496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68596A3-B99F-4CF3-8BDB-5081C42B6218}"/>
              </a:ext>
            </a:extLst>
          </p:cNvPr>
          <p:cNvSpPr txBox="1"/>
          <p:nvPr/>
        </p:nvSpPr>
        <p:spPr>
          <a:xfrm>
            <a:off x="8379224" y="2867534"/>
            <a:ext cx="1965643" cy="3108543"/>
          </a:xfrm>
          <a:prstGeom prst="rect">
            <a:avLst/>
          </a:prstGeom>
          <a:noFill/>
        </p:spPr>
        <p:txBody>
          <a:bodyPr wrap="square" rtlCol="0">
            <a:spAutoFit/>
          </a:bodyPr>
          <a:lstStyle/>
          <a:p>
            <a:r>
              <a:rPr lang="en-US" sz="1400" b="1" dirty="0"/>
              <a:t>Better Collaboration:</a:t>
            </a:r>
          </a:p>
          <a:p>
            <a:pPr marL="285750" indent="-285750">
              <a:buFont typeface="Arial"/>
              <a:buChar char="•"/>
            </a:pPr>
            <a:r>
              <a:rPr lang="en-US" sz="1400" dirty="0">
                <a:solidFill>
                  <a:schemeClr val="accent3"/>
                </a:solidFill>
              </a:rPr>
              <a:t>Licensing</a:t>
            </a:r>
          </a:p>
          <a:p>
            <a:pPr marL="285750" indent="-285750">
              <a:buFont typeface="Arial"/>
              <a:buChar char="•"/>
            </a:pPr>
            <a:r>
              <a:rPr lang="en-US" sz="1400" dirty="0">
                <a:solidFill>
                  <a:schemeClr val="accent3"/>
                </a:solidFill>
              </a:rPr>
              <a:t>Strategies for more effective teams</a:t>
            </a:r>
          </a:p>
          <a:p>
            <a:pPr marL="285750" indent="-285750">
              <a:buFont typeface="Arial"/>
              <a:buChar char="•"/>
            </a:pPr>
            <a:r>
              <a:rPr lang="en-US" sz="1400" dirty="0"/>
              <a:t>Funding sources  and programs</a:t>
            </a:r>
          </a:p>
          <a:p>
            <a:pPr marL="285750" indent="-285750">
              <a:buFont typeface="Arial"/>
              <a:buChar char="•"/>
            </a:pPr>
            <a:r>
              <a:rPr lang="en-US" sz="1400" dirty="0"/>
              <a:t>Projects and organizations</a:t>
            </a:r>
          </a:p>
          <a:p>
            <a:pPr marL="285750" indent="-285750">
              <a:buFont typeface="Arial"/>
              <a:buChar char="•"/>
            </a:pPr>
            <a:r>
              <a:rPr lang="en-US" sz="1400" dirty="0"/>
              <a:t>Software publishing and citation</a:t>
            </a:r>
          </a:p>
          <a:p>
            <a:pPr marL="285750" indent="-285750">
              <a:buFont typeface="Arial"/>
              <a:buChar char="•"/>
            </a:pPr>
            <a:r>
              <a:rPr lang="en-US" sz="1400" dirty="0"/>
              <a:t>Discussion forums, Q&amp;A sites</a:t>
            </a:r>
          </a:p>
        </p:txBody>
      </p:sp>
      <p:sp>
        <p:nvSpPr>
          <p:cNvPr id="37" name="TextBox 36">
            <a:extLst>
              <a:ext uri="{FF2B5EF4-FFF2-40B4-BE49-F238E27FC236}">
                <a16:creationId xmlns:a16="http://schemas.microsoft.com/office/drawing/2014/main" id="{D6A98025-5A1C-43F0-BB52-21E4389ECC51}"/>
              </a:ext>
            </a:extLst>
          </p:cNvPr>
          <p:cNvSpPr txBox="1"/>
          <p:nvPr/>
        </p:nvSpPr>
        <p:spPr>
          <a:xfrm>
            <a:off x="1820083" y="2236843"/>
            <a:ext cx="1963118" cy="1169551"/>
          </a:xfrm>
          <a:prstGeom prst="rect">
            <a:avLst/>
          </a:prstGeom>
          <a:noFill/>
        </p:spPr>
        <p:txBody>
          <a:bodyPr wrap="square" rtlCol="0">
            <a:spAutoFit/>
          </a:bodyPr>
          <a:lstStyle/>
          <a:p>
            <a:r>
              <a:rPr lang="en-US" sz="1400" b="1" dirty="0"/>
              <a:t>Better Planning:</a:t>
            </a:r>
            <a:endParaRPr lang="en-US" sz="1400" dirty="0"/>
          </a:p>
          <a:p>
            <a:pPr marL="285750" indent="-285750">
              <a:buFont typeface="Arial"/>
              <a:buChar char="•"/>
            </a:pPr>
            <a:r>
              <a:rPr lang="en-US" sz="1400"/>
              <a:t>Requirements</a:t>
            </a:r>
            <a:endParaRPr lang="en-US" sz="1400" dirty="0"/>
          </a:p>
          <a:p>
            <a:pPr marL="285750" indent="-285750">
              <a:buFont typeface="Arial"/>
              <a:buChar char="•"/>
            </a:pPr>
            <a:r>
              <a:rPr lang="en-US" sz="1400" dirty="0"/>
              <a:t>Design</a:t>
            </a:r>
          </a:p>
          <a:p>
            <a:pPr marL="285750" indent="-285750">
              <a:buFont typeface="Arial"/>
              <a:buChar char="•"/>
            </a:pPr>
            <a:r>
              <a:rPr lang="en-US" sz="1400" dirty="0"/>
              <a:t>Software interoperability</a:t>
            </a:r>
          </a:p>
        </p:txBody>
      </p:sp>
      <p:sp>
        <p:nvSpPr>
          <p:cNvPr id="38" name="TextBox 37">
            <a:extLst>
              <a:ext uri="{FF2B5EF4-FFF2-40B4-BE49-F238E27FC236}">
                <a16:creationId xmlns:a16="http://schemas.microsoft.com/office/drawing/2014/main" id="{E17F1E6C-367B-450B-AB0B-C81C784F604A}"/>
              </a:ext>
            </a:extLst>
          </p:cNvPr>
          <p:cNvSpPr txBox="1"/>
          <p:nvPr/>
        </p:nvSpPr>
        <p:spPr>
          <a:xfrm>
            <a:off x="5014485" y="4638094"/>
            <a:ext cx="3002061" cy="1169551"/>
          </a:xfrm>
          <a:prstGeom prst="rect">
            <a:avLst/>
          </a:prstGeom>
          <a:noFill/>
        </p:spPr>
        <p:txBody>
          <a:bodyPr wrap="square" rtlCol="0">
            <a:spAutoFit/>
          </a:bodyPr>
          <a:lstStyle/>
          <a:p>
            <a:r>
              <a:rPr lang="en-US" sz="1400" b="1" dirty="0"/>
              <a:t>Better Reliability:</a:t>
            </a:r>
          </a:p>
          <a:p>
            <a:pPr marL="285750" indent="-285750">
              <a:buFont typeface="Arial"/>
              <a:buChar char="•"/>
            </a:pPr>
            <a:r>
              <a:rPr lang="en-US" sz="1400" dirty="0">
                <a:solidFill>
                  <a:schemeClr val="accent3"/>
                </a:solidFill>
              </a:rPr>
              <a:t>Testing</a:t>
            </a:r>
          </a:p>
          <a:p>
            <a:pPr marL="285750" indent="-285750">
              <a:buFont typeface="Arial"/>
              <a:buChar char="•"/>
            </a:pPr>
            <a:r>
              <a:rPr lang="en-US" sz="1400" dirty="0">
                <a:solidFill>
                  <a:schemeClr val="accent3"/>
                </a:solidFill>
              </a:rPr>
              <a:t>Continuous integration testing</a:t>
            </a:r>
          </a:p>
          <a:p>
            <a:pPr marL="285750" indent="-285750">
              <a:buFont typeface="Arial"/>
              <a:buChar char="•"/>
            </a:pPr>
            <a:r>
              <a:rPr lang="en-US" sz="1400" dirty="0">
                <a:solidFill>
                  <a:schemeClr val="accent3"/>
                </a:solidFill>
              </a:rPr>
              <a:t>Reproducibility</a:t>
            </a:r>
          </a:p>
          <a:p>
            <a:pPr marL="285750" indent="-285750">
              <a:buFont typeface="Arial"/>
              <a:buChar char="•"/>
            </a:pPr>
            <a:r>
              <a:rPr lang="en-US" sz="1400" dirty="0"/>
              <a:t>Debugging</a:t>
            </a:r>
          </a:p>
        </p:txBody>
      </p:sp>
      <p:sp>
        <p:nvSpPr>
          <p:cNvPr id="39" name="TextBox 38">
            <a:extLst>
              <a:ext uri="{FF2B5EF4-FFF2-40B4-BE49-F238E27FC236}">
                <a16:creationId xmlns:a16="http://schemas.microsoft.com/office/drawing/2014/main" id="{991BF068-0496-4A0F-B4AC-C47A770547DF}"/>
              </a:ext>
            </a:extLst>
          </p:cNvPr>
          <p:cNvSpPr txBox="1"/>
          <p:nvPr/>
        </p:nvSpPr>
        <p:spPr>
          <a:xfrm>
            <a:off x="6869275" y="1837391"/>
            <a:ext cx="3382460" cy="954107"/>
          </a:xfrm>
          <a:prstGeom prst="rect">
            <a:avLst/>
          </a:prstGeom>
          <a:noFill/>
        </p:spPr>
        <p:txBody>
          <a:bodyPr wrap="square" rtlCol="0">
            <a:spAutoFit/>
          </a:bodyPr>
          <a:lstStyle/>
          <a:p>
            <a:r>
              <a:rPr lang="en-US" sz="1400" b="1" dirty="0"/>
              <a:t>Better Skills:</a:t>
            </a:r>
          </a:p>
          <a:p>
            <a:pPr marL="285750" indent="-285750">
              <a:buFont typeface="Arial"/>
              <a:buChar char="•"/>
            </a:pPr>
            <a:r>
              <a:rPr lang="en-US" sz="1400" dirty="0">
                <a:solidFill>
                  <a:schemeClr val="accent3"/>
                </a:solidFill>
              </a:rPr>
              <a:t>Personal productivity and sustainability</a:t>
            </a:r>
          </a:p>
          <a:p>
            <a:pPr marL="285750" indent="-285750">
              <a:buFont typeface="Arial"/>
              <a:buChar char="•"/>
            </a:pPr>
            <a:r>
              <a:rPr lang="en-US" sz="1400" dirty="0"/>
              <a:t>Online learning</a:t>
            </a:r>
          </a:p>
        </p:txBody>
      </p:sp>
      <p:sp>
        <p:nvSpPr>
          <p:cNvPr id="40" name="TextBox 39">
            <a:extLst>
              <a:ext uri="{FF2B5EF4-FFF2-40B4-BE49-F238E27FC236}">
                <a16:creationId xmlns:a16="http://schemas.microsoft.com/office/drawing/2014/main" id="{6D361FFF-37A9-4445-A1A2-6CC6A111F233}"/>
              </a:ext>
            </a:extLst>
          </p:cNvPr>
          <p:cNvSpPr txBox="1"/>
          <p:nvPr/>
        </p:nvSpPr>
        <p:spPr>
          <a:xfrm>
            <a:off x="3612488" y="1327553"/>
            <a:ext cx="2769978" cy="954107"/>
          </a:xfrm>
          <a:prstGeom prst="rect">
            <a:avLst/>
          </a:prstGeom>
          <a:noFill/>
        </p:spPr>
        <p:txBody>
          <a:bodyPr wrap="square" rtlCol="0">
            <a:spAutoFit/>
          </a:bodyPr>
          <a:lstStyle/>
          <a:p>
            <a:r>
              <a:rPr lang="en-US" sz="1400" b="1" dirty="0"/>
              <a:t>Better Performance:</a:t>
            </a:r>
          </a:p>
          <a:p>
            <a:pPr marL="285750" indent="-285750">
              <a:buFont typeface="Arial"/>
              <a:buChar char="•"/>
            </a:pPr>
            <a:r>
              <a:rPr lang="en-US" sz="1400" dirty="0">
                <a:solidFill>
                  <a:srgbClr val="000000"/>
                </a:solidFill>
              </a:rPr>
              <a:t>High-performance computing</a:t>
            </a:r>
          </a:p>
          <a:p>
            <a:pPr marL="285750" indent="-285750">
              <a:buFont typeface="Arial"/>
              <a:buChar char="•"/>
            </a:pPr>
            <a:r>
              <a:rPr lang="en-US" sz="1400" dirty="0">
                <a:solidFill>
                  <a:srgbClr val="000000"/>
                </a:solidFill>
              </a:rPr>
              <a:t>Performance at LCFs</a:t>
            </a:r>
          </a:p>
          <a:p>
            <a:pPr marL="285750" indent="-285750">
              <a:buFont typeface="Arial"/>
              <a:buChar char="•"/>
            </a:pPr>
            <a:r>
              <a:rPr lang="en-US" sz="1400" dirty="0"/>
              <a:t>Performance portability</a:t>
            </a:r>
          </a:p>
        </p:txBody>
      </p:sp>
      <p:sp>
        <p:nvSpPr>
          <p:cNvPr id="41" name="Oval 40">
            <a:extLst>
              <a:ext uri="{FF2B5EF4-FFF2-40B4-BE49-F238E27FC236}">
                <a16:creationId xmlns:a16="http://schemas.microsoft.com/office/drawing/2014/main" id="{0025C659-56D8-4334-AFBD-7B40904DB94B}"/>
              </a:ext>
            </a:extLst>
          </p:cNvPr>
          <p:cNvSpPr/>
          <p:nvPr/>
        </p:nvSpPr>
        <p:spPr>
          <a:xfrm>
            <a:off x="5095248" y="4108699"/>
            <a:ext cx="1410323" cy="455675"/>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Reliability</a:t>
            </a:r>
          </a:p>
        </p:txBody>
      </p:sp>
      <p:cxnSp>
        <p:nvCxnSpPr>
          <p:cNvPr id="42" name="Straight Connector 41">
            <a:extLst>
              <a:ext uri="{FF2B5EF4-FFF2-40B4-BE49-F238E27FC236}">
                <a16:creationId xmlns:a16="http://schemas.microsoft.com/office/drawing/2014/main" id="{87F1B698-FAEC-4DBE-9309-186E20B14708}"/>
              </a:ext>
            </a:extLst>
          </p:cNvPr>
          <p:cNvCxnSpPr>
            <a:cxnSpLocks/>
            <a:stCxn id="41" idx="0"/>
            <a:endCxn id="25" idx="4"/>
          </p:cNvCxnSpPr>
          <p:nvPr/>
        </p:nvCxnSpPr>
        <p:spPr>
          <a:xfrm flipV="1">
            <a:off x="5800410" y="3896749"/>
            <a:ext cx="0" cy="2119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E9FD5B2D-B493-4D2D-BB6B-56F824431F40}"/>
              </a:ext>
            </a:extLst>
          </p:cNvPr>
          <p:cNvSpPr txBox="1"/>
          <p:nvPr/>
        </p:nvSpPr>
        <p:spPr>
          <a:xfrm>
            <a:off x="1786219" y="3718512"/>
            <a:ext cx="2250986" cy="2031325"/>
          </a:xfrm>
          <a:prstGeom prst="rect">
            <a:avLst/>
          </a:prstGeom>
          <a:noFill/>
        </p:spPr>
        <p:txBody>
          <a:bodyPr wrap="square" rtlCol="0">
            <a:spAutoFit/>
          </a:bodyPr>
          <a:lstStyle/>
          <a:p>
            <a:r>
              <a:rPr lang="en-US" sz="1400" b="1" dirty="0"/>
              <a:t>Better Development:</a:t>
            </a:r>
            <a:endParaRPr lang="en-US" sz="1400" dirty="0"/>
          </a:p>
          <a:p>
            <a:pPr marL="285750" indent="-285750">
              <a:buFont typeface="Arial"/>
              <a:buChar char="•"/>
            </a:pPr>
            <a:r>
              <a:rPr lang="en-US" sz="1400" dirty="0"/>
              <a:t>Documentation</a:t>
            </a:r>
          </a:p>
          <a:p>
            <a:pPr marL="285750" indent="-285750">
              <a:buFont typeface="Arial"/>
              <a:buChar char="•"/>
            </a:pPr>
            <a:r>
              <a:rPr lang="en-US" sz="1400" dirty="0"/>
              <a:t>Version control</a:t>
            </a:r>
          </a:p>
          <a:p>
            <a:pPr marL="285750" indent="-285750">
              <a:buFont typeface="Arial"/>
              <a:buChar char="•"/>
            </a:pPr>
            <a:r>
              <a:rPr lang="en-US" sz="1400" dirty="0"/>
              <a:t>Configuration and builds</a:t>
            </a:r>
          </a:p>
          <a:p>
            <a:pPr marL="285750" indent="-285750">
              <a:buFont typeface="Arial"/>
              <a:buChar char="•"/>
            </a:pPr>
            <a:r>
              <a:rPr lang="en-US" sz="1400" dirty="0"/>
              <a:t>Deployment</a:t>
            </a:r>
          </a:p>
          <a:p>
            <a:pPr marL="285750" indent="-285750">
              <a:buFont typeface="Arial"/>
              <a:buChar char="•"/>
            </a:pPr>
            <a:r>
              <a:rPr lang="en-US" sz="1400" dirty="0"/>
              <a:t>Issue tracking</a:t>
            </a:r>
          </a:p>
          <a:p>
            <a:pPr marL="285750" indent="-285750">
              <a:buFont typeface="Arial"/>
              <a:buChar char="•"/>
            </a:pPr>
            <a:r>
              <a:rPr lang="en-US" sz="1400" dirty="0"/>
              <a:t>Refactoring</a:t>
            </a:r>
          </a:p>
          <a:p>
            <a:pPr marL="285750" indent="-285750">
              <a:buFont typeface="Arial"/>
              <a:buChar char="•"/>
            </a:pPr>
            <a:r>
              <a:rPr lang="en-US" sz="1400" dirty="0"/>
              <a:t>Software engineering</a:t>
            </a:r>
          </a:p>
          <a:p>
            <a:pPr marL="285750" indent="-285750">
              <a:buFont typeface="Arial"/>
              <a:buChar char="•"/>
            </a:pPr>
            <a:r>
              <a:rPr lang="en-US" sz="1400" dirty="0"/>
              <a:t>Development tools</a:t>
            </a:r>
          </a:p>
        </p:txBody>
      </p:sp>
    </p:spTree>
    <p:extLst>
      <p:ext uri="{BB962C8B-B14F-4D97-AF65-F5344CB8AC3E}">
        <p14:creationId xmlns:p14="http://schemas.microsoft.com/office/powerpoint/2010/main" val="242360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EB9F-D09D-467B-B4F5-912DE70C8093}"/>
              </a:ext>
            </a:extLst>
          </p:cNvPr>
          <p:cNvSpPr>
            <a:spLocks noGrp="1"/>
          </p:cNvSpPr>
          <p:nvPr>
            <p:ph type="title"/>
          </p:nvPr>
        </p:nvSpPr>
        <p:spPr/>
        <p:txBody>
          <a:bodyPr/>
          <a:lstStyle/>
          <a:p>
            <a:r>
              <a:rPr lang="en-US" dirty="0"/>
              <a:t>IDEAS </a:t>
            </a:r>
            <a:r>
              <a:rPr lang="en-US" i="1" dirty="0" err="1"/>
              <a:t>WhatIs</a:t>
            </a:r>
            <a:r>
              <a:rPr lang="en-US" dirty="0"/>
              <a:t> and </a:t>
            </a:r>
            <a:r>
              <a:rPr lang="en-US" i="1" dirty="0" err="1"/>
              <a:t>HowTo</a:t>
            </a:r>
            <a:r>
              <a:rPr lang="en-US" dirty="0"/>
              <a:t> documents</a:t>
            </a:r>
          </a:p>
        </p:txBody>
      </p:sp>
      <p:sp>
        <p:nvSpPr>
          <p:cNvPr id="14" name="Content Placeholder 13">
            <a:extLst>
              <a:ext uri="{FF2B5EF4-FFF2-40B4-BE49-F238E27FC236}">
                <a16:creationId xmlns:a16="http://schemas.microsoft.com/office/drawing/2014/main" id="{0A27E3E7-A703-46A0-9CAA-37D563C5B34E}"/>
              </a:ext>
            </a:extLst>
          </p:cNvPr>
          <p:cNvSpPr>
            <a:spLocks noGrp="1"/>
          </p:cNvSpPr>
          <p:nvPr>
            <p:ph idx="1"/>
          </p:nvPr>
        </p:nvSpPr>
        <p:spPr>
          <a:xfrm>
            <a:off x="365760" y="1036796"/>
            <a:ext cx="11369809" cy="4047778"/>
          </a:xfrm>
        </p:spPr>
        <p:txBody>
          <a:bodyPr/>
          <a:lstStyle/>
          <a:p>
            <a:r>
              <a:rPr lang="en-US" sz="2400" b="1" dirty="0"/>
              <a:t>Motivation: </a:t>
            </a:r>
            <a:r>
              <a:rPr lang="en-US" sz="2400" dirty="0"/>
              <a:t>Software teams have a wide range of levels of maturity in SW engineering practices.</a:t>
            </a:r>
          </a:p>
          <a:p>
            <a:r>
              <a:rPr lang="en-US" sz="2400" b="1" dirty="0"/>
              <a:t>Resources:</a:t>
            </a:r>
          </a:p>
          <a:p>
            <a:pPr lvl="1">
              <a:spcBef>
                <a:spcPts val="200"/>
              </a:spcBef>
            </a:pPr>
            <a:r>
              <a:rPr lang="en-US" sz="2000" b="1" i="1" dirty="0"/>
              <a:t>‘What Is’ </a:t>
            </a:r>
            <a:r>
              <a:rPr lang="en-US" sz="2000" dirty="0"/>
              <a:t>docs: 2-page characterizations of important topics </a:t>
            </a:r>
            <a:br>
              <a:rPr lang="en-US" sz="2000" dirty="0"/>
            </a:br>
            <a:r>
              <a:rPr lang="en-US" sz="2000" dirty="0"/>
              <a:t>for CSE software projects</a:t>
            </a:r>
          </a:p>
          <a:p>
            <a:pPr lvl="1">
              <a:spcBef>
                <a:spcPts val="200"/>
              </a:spcBef>
            </a:pPr>
            <a:r>
              <a:rPr lang="en-US" sz="2000" b="1" i="1" dirty="0"/>
              <a:t>‘How To’ </a:t>
            </a:r>
            <a:r>
              <a:rPr lang="en-US" sz="2000" dirty="0"/>
              <a:t>docs: brief sketch of best practices</a:t>
            </a:r>
          </a:p>
          <a:p>
            <a:pPr lvl="2">
              <a:spcBef>
                <a:spcPts val="200"/>
              </a:spcBef>
            </a:pPr>
            <a:r>
              <a:rPr lang="en-US" sz="1800" dirty="0"/>
              <a:t>Emphasis on ``bite-sized'' topics enables CSE software teams to </a:t>
            </a:r>
            <a:br>
              <a:rPr lang="en-US" sz="1800" dirty="0"/>
            </a:br>
            <a:r>
              <a:rPr lang="en-US" sz="1800" dirty="0"/>
              <a:t>consider improvements at a small but impactful scale</a:t>
            </a:r>
          </a:p>
          <a:p>
            <a:pPr lvl="1">
              <a:spcBef>
                <a:spcPts val="200"/>
              </a:spcBef>
            </a:pPr>
            <a:r>
              <a:rPr lang="en-US" sz="2000" dirty="0"/>
              <a:t>Current topics:  </a:t>
            </a:r>
          </a:p>
          <a:p>
            <a:pPr lvl="2">
              <a:spcBef>
                <a:spcPts val="0"/>
              </a:spcBef>
            </a:pPr>
            <a:r>
              <a:rPr lang="en-US" sz="1600" i="1" dirty="0"/>
              <a:t>What Is CSE Software Productivity?</a:t>
            </a:r>
          </a:p>
          <a:p>
            <a:pPr lvl="2">
              <a:spcBef>
                <a:spcPts val="0"/>
              </a:spcBef>
            </a:pPr>
            <a:r>
              <a:rPr lang="en-US" sz="1600" i="1" dirty="0"/>
              <a:t>What Is Software Configuration?</a:t>
            </a:r>
          </a:p>
          <a:p>
            <a:pPr lvl="2">
              <a:spcBef>
                <a:spcPts val="0"/>
              </a:spcBef>
            </a:pPr>
            <a:r>
              <a:rPr lang="en-US" sz="1600" i="1" dirty="0"/>
              <a:t>How to Configure Software</a:t>
            </a:r>
          </a:p>
          <a:p>
            <a:pPr lvl="2">
              <a:spcBef>
                <a:spcPts val="0"/>
              </a:spcBef>
            </a:pPr>
            <a:r>
              <a:rPr lang="en-US" sz="1600" i="1" dirty="0"/>
              <a:t>What Is Performance Portability?</a:t>
            </a:r>
          </a:p>
          <a:p>
            <a:pPr lvl="2">
              <a:spcBef>
                <a:spcPts val="0"/>
              </a:spcBef>
            </a:pPr>
            <a:r>
              <a:rPr lang="en-US" sz="1600" i="1" dirty="0"/>
              <a:t>How to Enable Performance Portability</a:t>
            </a:r>
          </a:p>
          <a:p>
            <a:pPr lvl="2">
              <a:spcBef>
                <a:spcPts val="0"/>
              </a:spcBef>
            </a:pPr>
            <a:r>
              <a:rPr lang="en-US" sz="1600" i="1" dirty="0"/>
              <a:t>What Is CSE Software Testing?</a:t>
            </a:r>
          </a:p>
          <a:p>
            <a:pPr lvl="2">
              <a:spcBef>
                <a:spcPts val="0"/>
              </a:spcBef>
            </a:pPr>
            <a:r>
              <a:rPr lang="en-US" sz="1600" i="1" dirty="0"/>
              <a:t>What Are Software Testing Practices?</a:t>
            </a:r>
          </a:p>
          <a:p>
            <a:pPr lvl="2">
              <a:spcBef>
                <a:spcPts val="0"/>
              </a:spcBef>
            </a:pPr>
            <a:r>
              <a:rPr lang="en-US" sz="1600" i="1" dirty="0"/>
              <a:t>How to Add and Improve Testing in a CSE Software Project</a:t>
            </a:r>
          </a:p>
          <a:p>
            <a:pPr lvl="1">
              <a:spcBef>
                <a:spcPts val="200"/>
              </a:spcBef>
            </a:pPr>
            <a:r>
              <a:rPr lang="en-US" sz="2000" dirty="0"/>
              <a:t>More topics under development</a:t>
            </a:r>
          </a:p>
          <a:p>
            <a:pPr lvl="1">
              <a:spcBef>
                <a:spcPts val="200"/>
              </a:spcBef>
            </a:pPr>
            <a:r>
              <a:rPr lang="en-US" sz="2000" dirty="0"/>
              <a:t>See: </a:t>
            </a:r>
            <a:r>
              <a:rPr lang="en-US" sz="2000" dirty="0">
                <a:hlinkClick r:id="rId2"/>
              </a:rPr>
              <a:t>https://ideas-productivity.org/resources/howtos</a:t>
            </a:r>
            <a:endParaRPr lang="en-US" sz="2000" dirty="0"/>
          </a:p>
        </p:txBody>
      </p:sp>
      <p:grpSp>
        <p:nvGrpSpPr>
          <p:cNvPr id="3" name="Group 2">
            <a:extLst>
              <a:ext uri="{FF2B5EF4-FFF2-40B4-BE49-F238E27FC236}">
                <a16:creationId xmlns:a16="http://schemas.microsoft.com/office/drawing/2014/main" id="{DF4F3E67-EA6B-49E9-9A82-256BE380F80D}"/>
              </a:ext>
            </a:extLst>
          </p:cNvPr>
          <p:cNvGrpSpPr/>
          <p:nvPr/>
        </p:nvGrpSpPr>
        <p:grpSpPr>
          <a:xfrm>
            <a:off x="8833728" y="1441890"/>
            <a:ext cx="3215220" cy="4430369"/>
            <a:chOff x="5623980" y="1854200"/>
            <a:chExt cx="3215220" cy="4448010"/>
          </a:xfrm>
        </p:grpSpPr>
        <p:sp>
          <p:nvSpPr>
            <p:cNvPr id="4" name="Rectangle 3">
              <a:extLst>
                <a:ext uri="{FF2B5EF4-FFF2-40B4-BE49-F238E27FC236}">
                  <a16:creationId xmlns:a16="http://schemas.microsoft.com/office/drawing/2014/main" id="{21861986-B8B9-443D-8191-157E6CA33768}"/>
                </a:ext>
              </a:extLst>
            </p:cNvPr>
            <p:cNvSpPr/>
            <p:nvPr/>
          </p:nvSpPr>
          <p:spPr>
            <a:xfrm>
              <a:off x="5626100" y="1854200"/>
              <a:ext cx="3213100" cy="444794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9ECF762-0D25-45F0-A7D0-2B0F27CD251A}"/>
                </a:ext>
              </a:extLst>
            </p:cNvPr>
            <p:cNvGrpSpPr/>
            <p:nvPr/>
          </p:nvGrpSpPr>
          <p:grpSpPr>
            <a:xfrm>
              <a:off x="5623980" y="1981200"/>
              <a:ext cx="3121808" cy="4321010"/>
              <a:chOff x="5623980" y="1981200"/>
              <a:chExt cx="3121808" cy="4321010"/>
            </a:xfrm>
          </p:grpSpPr>
          <p:sp>
            <p:nvSpPr>
              <p:cNvPr id="6" name="Content Placeholder 3">
                <a:extLst>
                  <a:ext uri="{FF2B5EF4-FFF2-40B4-BE49-F238E27FC236}">
                    <a16:creationId xmlns:a16="http://schemas.microsoft.com/office/drawing/2014/main" id="{BDFE2750-48BD-4EED-B3A7-E69F801B001C}"/>
                  </a:ext>
                </a:extLst>
              </p:cNvPr>
              <p:cNvSpPr txBox="1">
                <a:spLocks/>
              </p:cNvSpPr>
              <p:nvPr/>
            </p:nvSpPr>
            <p:spPr>
              <a:xfrm>
                <a:off x="5623980" y="5562670"/>
                <a:ext cx="3121808" cy="739540"/>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300" b="1" dirty="0"/>
                  <a:t>Impact: </a:t>
                </a:r>
                <a:r>
                  <a:rPr lang="en-US" sz="2300" dirty="0"/>
                  <a:t>Provide baseline nomenclature and foundation for next steps in software productivity and software engineering for CSE teams.</a:t>
                </a:r>
              </a:p>
              <a:p>
                <a:pPr marL="0" indent="0">
                  <a:buNone/>
                </a:pPr>
                <a:endParaRPr lang="en-US" dirty="0"/>
              </a:p>
            </p:txBody>
          </p:sp>
          <p:grpSp>
            <p:nvGrpSpPr>
              <p:cNvPr id="7" name="Group 6">
                <a:extLst>
                  <a:ext uri="{FF2B5EF4-FFF2-40B4-BE49-F238E27FC236}">
                    <a16:creationId xmlns:a16="http://schemas.microsoft.com/office/drawing/2014/main" id="{FD9BB557-7D49-414A-8B4A-D7B9AE7AEBDD}"/>
                  </a:ext>
                </a:extLst>
              </p:cNvPr>
              <p:cNvGrpSpPr/>
              <p:nvPr/>
            </p:nvGrpSpPr>
            <p:grpSpPr>
              <a:xfrm>
                <a:off x="5727691" y="1981200"/>
                <a:ext cx="2997206" cy="3581400"/>
                <a:chOff x="5727691" y="1981200"/>
                <a:chExt cx="2997206" cy="3581400"/>
              </a:xfrm>
            </p:grpSpPr>
            <p:grpSp>
              <p:nvGrpSpPr>
                <p:cNvPr id="8" name="Group 7">
                  <a:extLst>
                    <a:ext uri="{FF2B5EF4-FFF2-40B4-BE49-F238E27FC236}">
                      <a16:creationId xmlns:a16="http://schemas.microsoft.com/office/drawing/2014/main" id="{A93ABF81-A452-424C-9057-C2A15F2FBE85}"/>
                    </a:ext>
                  </a:extLst>
                </p:cNvPr>
                <p:cNvGrpSpPr/>
                <p:nvPr/>
              </p:nvGrpSpPr>
              <p:grpSpPr>
                <a:xfrm>
                  <a:off x="5727691" y="1981200"/>
                  <a:ext cx="2184396" cy="3098800"/>
                  <a:chOff x="3416300" y="2032000"/>
                  <a:chExt cx="2374900" cy="3467100"/>
                </a:xfrm>
              </p:grpSpPr>
              <p:sp>
                <p:nvSpPr>
                  <p:cNvPr id="12" name="Rectangle 11">
                    <a:extLst>
                      <a:ext uri="{FF2B5EF4-FFF2-40B4-BE49-F238E27FC236}">
                        <a16:creationId xmlns:a16="http://schemas.microsoft.com/office/drawing/2014/main" id="{182AE823-CF37-4643-A4A9-35D0A94BB0D6}"/>
                      </a:ext>
                    </a:extLst>
                  </p:cNvPr>
                  <p:cNvSpPr/>
                  <p:nvPr/>
                </p:nvSpPr>
                <p:spPr>
                  <a:xfrm>
                    <a:off x="3416300" y="2032000"/>
                    <a:ext cx="2374900" cy="34671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atis-portability.tiff">
                    <a:extLst>
                      <a:ext uri="{FF2B5EF4-FFF2-40B4-BE49-F238E27FC236}">
                        <a16:creationId xmlns:a16="http://schemas.microsoft.com/office/drawing/2014/main" id="{9B3D01C0-04CE-4918-AFC5-4D6BFB0ABA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410" y="2041782"/>
                    <a:ext cx="2287553" cy="3418130"/>
                  </a:xfrm>
                  <a:prstGeom prst="rect">
                    <a:avLst/>
                  </a:prstGeom>
                </p:spPr>
              </p:pic>
            </p:grpSp>
            <p:grpSp>
              <p:nvGrpSpPr>
                <p:cNvPr id="9" name="Group 8">
                  <a:extLst>
                    <a:ext uri="{FF2B5EF4-FFF2-40B4-BE49-F238E27FC236}">
                      <a16:creationId xmlns:a16="http://schemas.microsoft.com/office/drawing/2014/main" id="{31542102-67DF-49D2-A03D-ECDF838C8759}"/>
                    </a:ext>
                  </a:extLst>
                </p:cNvPr>
                <p:cNvGrpSpPr/>
                <p:nvPr/>
              </p:nvGrpSpPr>
              <p:grpSpPr>
                <a:xfrm>
                  <a:off x="6642098" y="2578100"/>
                  <a:ext cx="2082799" cy="2984500"/>
                  <a:chOff x="6210300" y="2070100"/>
                  <a:chExt cx="2094839" cy="3327400"/>
                </a:xfrm>
              </p:grpSpPr>
              <p:sp>
                <p:nvSpPr>
                  <p:cNvPr id="10" name="Rectangle 9">
                    <a:extLst>
                      <a:ext uri="{FF2B5EF4-FFF2-40B4-BE49-F238E27FC236}">
                        <a16:creationId xmlns:a16="http://schemas.microsoft.com/office/drawing/2014/main" id="{A9D38D34-66C0-4BFD-AB1C-6B4EADE8A60D}"/>
                      </a:ext>
                    </a:extLst>
                  </p:cNvPr>
                  <p:cNvSpPr/>
                  <p:nvPr/>
                </p:nvSpPr>
                <p:spPr>
                  <a:xfrm>
                    <a:off x="6210300" y="2070100"/>
                    <a:ext cx="2094839" cy="3327400"/>
                  </a:xfrm>
                  <a:prstGeom prst="rect">
                    <a:avLst/>
                  </a:prstGeom>
                  <a:solidFill>
                    <a:schemeClr val="bg1"/>
                  </a:solidFill>
                  <a:ln w="31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howto-portability.tiff">
                    <a:extLst>
                      <a:ext uri="{FF2B5EF4-FFF2-40B4-BE49-F238E27FC236}">
                        <a16:creationId xmlns:a16="http://schemas.microsoft.com/office/drawing/2014/main" id="{AA1C82F5-E203-4508-BFBC-69CDAC5062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1983" y="2105280"/>
                    <a:ext cx="2034837" cy="3248710"/>
                  </a:xfrm>
                  <a:prstGeom prst="rect">
                    <a:avLst/>
                  </a:prstGeom>
                </p:spPr>
              </p:pic>
            </p:grpSp>
          </p:grpSp>
        </p:grpSp>
      </p:grpSp>
      <p:sp>
        <p:nvSpPr>
          <p:cNvPr id="19" name="TextBox 18">
            <a:extLst>
              <a:ext uri="{FF2B5EF4-FFF2-40B4-BE49-F238E27FC236}">
                <a16:creationId xmlns:a16="http://schemas.microsoft.com/office/drawing/2014/main" id="{7A7C1B15-4992-4CDF-A37E-5F97DDFCE86E}"/>
              </a:ext>
            </a:extLst>
          </p:cNvPr>
          <p:cNvSpPr txBox="1"/>
          <p:nvPr/>
        </p:nvSpPr>
        <p:spPr>
          <a:xfrm>
            <a:off x="5072987" y="4058236"/>
            <a:ext cx="3643946" cy="1421928"/>
          </a:xfrm>
          <a:prstGeom prst="rect">
            <a:avLst/>
          </a:prstGeom>
          <a:noFill/>
        </p:spPr>
        <p:txBody>
          <a:bodyPr wrap="none" rtlCol="0">
            <a:spAutoFit/>
          </a:bodyPr>
          <a:lstStyle/>
          <a:p>
            <a:pPr marL="285750" indent="-285750">
              <a:lnSpc>
                <a:spcPct val="90000"/>
              </a:lnSpc>
              <a:buFont typeface="Arial" panose="020B0604020202020204" pitchFamily="34" charset="0"/>
              <a:buChar char="•"/>
            </a:pPr>
            <a:r>
              <a:rPr lang="en-US" sz="1600" i="1" dirty="0"/>
              <a:t>What Is Good Documentation?</a:t>
            </a:r>
          </a:p>
          <a:p>
            <a:pPr marL="285750" indent="-285750">
              <a:lnSpc>
                <a:spcPct val="90000"/>
              </a:lnSpc>
              <a:buFont typeface="Arial" panose="020B0604020202020204" pitchFamily="34" charset="0"/>
              <a:buChar char="•"/>
            </a:pPr>
            <a:r>
              <a:rPr lang="en-US" sz="1600" i="1" dirty="0"/>
              <a:t>How to Write Good Documentation</a:t>
            </a:r>
          </a:p>
          <a:p>
            <a:pPr marL="285750" indent="-285750">
              <a:lnSpc>
                <a:spcPct val="90000"/>
              </a:lnSpc>
              <a:buFont typeface="Arial" panose="020B0604020202020204" pitchFamily="34" charset="0"/>
              <a:buChar char="•"/>
            </a:pPr>
            <a:r>
              <a:rPr lang="en-US" sz="1600" i="1" dirty="0"/>
              <a:t>What Are Interoperable</a:t>
            </a:r>
            <a:br>
              <a:rPr lang="en-US" sz="1600" i="1" dirty="0"/>
            </a:br>
            <a:r>
              <a:rPr lang="en-US" sz="1600" i="1" dirty="0"/>
              <a:t>Software Libraries? </a:t>
            </a:r>
          </a:p>
          <a:p>
            <a:pPr marL="285750" indent="-285750">
              <a:lnSpc>
                <a:spcPct val="90000"/>
              </a:lnSpc>
              <a:buFont typeface="Arial" panose="020B0604020202020204" pitchFamily="34" charset="0"/>
              <a:buChar char="•"/>
            </a:pPr>
            <a:r>
              <a:rPr lang="en-US" sz="1600" i="1" dirty="0"/>
              <a:t>What Is Version Control?</a:t>
            </a:r>
          </a:p>
          <a:p>
            <a:pPr marL="285750" indent="-285750">
              <a:lnSpc>
                <a:spcPct val="90000"/>
              </a:lnSpc>
              <a:buFont typeface="Arial" panose="020B0604020202020204" pitchFamily="34" charset="0"/>
              <a:buChar char="•"/>
            </a:pPr>
            <a:r>
              <a:rPr lang="en-US" sz="1600" i="1" dirty="0"/>
              <a:t>How to Do Version Control with Git</a:t>
            </a:r>
          </a:p>
        </p:txBody>
      </p:sp>
    </p:spTree>
    <p:extLst>
      <p:ext uri="{BB962C8B-B14F-4D97-AF65-F5344CB8AC3E}">
        <p14:creationId xmlns:p14="http://schemas.microsoft.com/office/powerpoint/2010/main" val="161892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A45E-0F75-4BA4-8444-36E9FD9F1D11}"/>
              </a:ext>
            </a:extLst>
          </p:cNvPr>
          <p:cNvSpPr>
            <a:spLocks noGrp="1"/>
          </p:cNvSpPr>
          <p:nvPr>
            <p:ph type="title"/>
          </p:nvPr>
        </p:nvSpPr>
        <p:spPr/>
        <p:txBody>
          <a:bodyPr/>
          <a:lstStyle/>
          <a:p>
            <a:r>
              <a:rPr lang="en-US" dirty="0"/>
              <a:t>Other Tutorials: Slides and video</a:t>
            </a:r>
          </a:p>
        </p:txBody>
      </p:sp>
      <p:sp>
        <p:nvSpPr>
          <p:cNvPr id="5" name="Text Placeholder 4">
            <a:extLst>
              <a:ext uri="{FF2B5EF4-FFF2-40B4-BE49-F238E27FC236}">
                <a16:creationId xmlns:a16="http://schemas.microsoft.com/office/drawing/2014/main" id="{05C40242-0E73-4FC5-9472-F43513328252}"/>
              </a:ext>
            </a:extLst>
          </p:cNvPr>
          <p:cNvSpPr>
            <a:spLocks noGrp="1"/>
          </p:cNvSpPr>
          <p:nvPr>
            <p:ph type="body" idx="1"/>
          </p:nvPr>
        </p:nvSpPr>
        <p:spPr>
          <a:xfrm>
            <a:off x="365760" y="917808"/>
            <a:ext cx="5588582" cy="821190"/>
          </a:xfrm>
        </p:spPr>
        <p:txBody>
          <a:bodyPr/>
          <a:lstStyle/>
          <a:p>
            <a:r>
              <a:rPr lang="en-US" i="1" dirty="0"/>
              <a:t>Best Practices for HPC Software Developers</a:t>
            </a:r>
            <a:endParaRPr lang="en-US" dirty="0"/>
          </a:p>
        </p:txBody>
      </p:sp>
      <p:sp>
        <p:nvSpPr>
          <p:cNvPr id="3" name="Content Placeholder 2">
            <a:extLst>
              <a:ext uri="{FF2B5EF4-FFF2-40B4-BE49-F238E27FC236}">
                <a16:creationId xmlns:a16="http://schemas.microsoft.com/office/drawing/2014/main" id="{B888E03A-9D73-4B3B-BFD1-8465B8C05757}"/>
              </a:ext>
            </a:extLst>
          </p:cNvPr>
          <p:cNvSpPr>
            <a:spLocks noGrp="1"/>
          </p:cNvSpPr>
          <p:nvPr>
            <p:ph sz="half" idx="2"/>
          </p:nvPr>
        </p:nvSpPr>
        <p:spPr>
          <a:xfrm>
            <a:off x="365760" y="1743390"/>
            <a:ext cx="5588582" cy="3373229"/>
          </a:xfrm>
        </p:spPr>
        <p:txBody>
          <a:bodyPr/>
          <a:lstStyle/>
          <a:p>
            <a:r>
              <a:rPr lang="en-US" dirty="0"/>
              <a:t>On-going monthly webinar series</a:t>
            </a:r>
            <a:endParaRPr lang="en-US" dirty="0">
              <a:hlinkClick r:id="rId2"/>
            </a:endParaRPr>
          </a:p>
          <a:p>
            <a:pPr lvl="1">
              <a:spcBef>
                <a:spcPts val="200"/>
              </a:spcBef>
            </a:pPr>
            <a:r>
              <a:rPr lang="en-US" dirty="0">
                <a:hlinkClick r:id="rId2"/>
              </a:rPr>
              <a:t>https://ideas-productivity.org/events/hpc-best-practices-webinars/</a:t>
            </a:r>
            <a:endParaRPr lang="en-US" dirty="0"/>
          </a:p>
          <a:p>
            <a:pPr lvl="1"/>
            <a:r>
              <a:rPr lang="en-US" dirty="0"/>
              <a:t>Topics to date:</a:t>
            </a:r>
          </a:p>
          <a:p>
            <a:pPr lvl="2">
              <a:spcBef>
                <a:spcPts val="0"/>
              </a:spcBef>
            </a:pPr>
            <a:r>
              <a:rPr lang="en-US" sz="1600" i="1" dirty="0"/>
              <a:t>What All Codes Should Do: Overview of Best Practices in HPC Software Development</a:t>
            </a:r>
          </a:p>
          <a:p>
            <a:pPr lvl="2">
              <a:spcBef>
                <a:spcPts val="0"/>
              </a:spcBef>
            </a:pPr>
            <a:r>
              <a:rPr lang="en-US" sz="1600" i="1" dirty="0"/>
              <a:t>Developing, Configuring, Building, and Deploying HPC Software</a:t>
            </a:r>
          </a:p>
          <a:p>
            <a:pPr lvl="2">
              <a:spcBef>
                <a:spcPts val="0"/>
              </a:spcBef>
            </a:pPr>
            <a:r>
              <a:rPr lang="en-US" sz="1600" i="1" dirty="0"/>
              <a:t>Distributed Version Control and Continuous Integration Testing</a:t>
            </a:r>
          </a:p>
          <a:p>
            <a:pPr lvl="2">
              <a:spcBef>
                <a:spcPts val="0"/>
              </a:spcBef>
            </a:pPr>
            <a:r>
              <a:rPr lang="en-US" sz="1600" i="1" dirty="0"/>
              <a:t>Testing and Documenting your Code</a:t>
            </a:r>
          </a:p>
          <a:p>
            <a:pPr lvl="2">
              <a:spcBef>
                <a:spcPts val="0"/>
              </a:spcBef>
            </a:pPr>
            <a:r>
              <a:rPr lang="en-US" sz="1600" i="1" dirty="0"/>
              <a:t>How the HPC Environment is Different from the Desktop (and Why)</a:t>
            </a:r>
          </a:p>
          <a:p>
            <a:pPr lvl="2">
              <a:spcBef>
                <a:spcPts val="0"/>
              </a:spcBef>
            </a:pPr>
            <a:r>
              <a:rPr lang="en-US" sz="1600" i="1" dirty="0"/>
              <a:t>Best Practices for I/O on HPC Systems</a:t>
            </a:r>
          </a:p>
          <a:p>
            <a:pPr lvl="2">
              <a:spcBef>
                <a:spcPts val="0"/>
              </a:spcBef>
            </a:pPr>
            <a:r>
              <a:rPr lang="en-US" sz="1600" i="1" dirty="0"/>
              <a:t>Basic Performance Analysis and Optimization</a:t>
            </a:r>
          </a:p>
          <a:p>
            <a:pPr lvl="2">
              <a:spcBef>
                <a:spcPts val="0"/>
              </a:spcBef>
            </a:pPr>
            <a:r>
              <a:rPr lang="en-US" sz="1600" i="1" dirty="0"/>
              <a:t>Python in HPC</a:t>
            </a:r>
          </a:p>
          <a:p>
            <a:pPr lvl="2">
              <a:spcBef>
                <a:spcPts val="0"/>
              </a:spcBef>
            </a:pPr>
            <a:r>
              <a:rPr lang="en-US" sz="1600" i="1" dirty="0"/>
              <a:t>Intermediate Git</a:t>
            </a:r>
          </a:p>
          <a:p>
            <a:pPr lvl="2">
              <a:spcBef>
                <a:spcPts val="0"/>
              </a:spcBef>
            </a:pPr>
            <a:r>
              <a:rPr lang="en-US" sz="1600" i="1" dirty="0"/>
              <a:t>Using the Roofline Model and Intel Advisor</a:t>
            </a:r>
          </a:p>
        </p:txBody>
      </p:sp>
      <p:sp>
        <p:nvSpPr>
          <p:cNvPr id="6" name="Text Placeholder 5">
            <a:extLst>
              <a:ext uri="{FF2B5EF4-FFF2-40B4-BE49-F238E27FC236}">
                <a16:creationId xmlns:a16="http://schemas.microsoft.com/office/drawing/2014/main" id="{09C9B628-0D32-4CF2-9ED7-BB77D3DBFCEB}"/>
              </a:ext>
            </a:extLst>
          </p:cNvPr>
          <p:cNvSpPr>
            <a:spLocks noGrp="1"/>
          </p:cNvSpPr>
          <p:nvPr>
            <p:ph type="body" sz="quarter" idx="3"/>
          </p:nvPr>
        </p:nvSpPr>
        <p:spPr>
          <a:xfrm>
            <a:off x="6191755" y="917808"/>
            <a:ext cx="5531934" cy="821190"/>
          </a:xfrm>
        </p:spPr>
        <p:txBody>
          <a:bodyPr/>
          <a:lstStyle/>
          <a:p>
            <a:r>
              <a:rPr lang="en-US" i="1" dirty="0"/>
              <a:t>Argonne Training Program on Extreme-Scale Computing</a:t>
            </a:r>
          </a:p>
        </p:txBody>
      </p:sp>
      <p:sp>
        <p:nvSpPr>
          <p:cNvPr id="7" name="Content Placeholder 6">
            <a:extLst>
              <a:ext uri="{FF2B5EF4-FFF2-40B4-BE49-F238E27FC236}">
                <a16:creationId xmlns:a16="http://schemas.microsoft.com/office/drawing/2014/main" id="{278C33B3-E303-4432-9918-9A1CA8F6CD44}"/>
              </a:ext>
            </a:extLst>
          </p:cNvPr>
          <p:cNvSpPr>
            <a:spLocks noGrp="1"/>
          </p:cNvSpPr>
          <p:nvPr>
            <p:ph sz="quarter" idx="4"/>
          </p:nvPr>
        </p:nvSpPr>
        <p:spPr>
          <a:xfrm>
            <a:off x="6191755" y="1743390"/>
            <a:ext cx="5531934" cy="3373229"/>
          </a:xfrm>
        </p:spPr>
        <p:txBody>
          <a:bodyPr/>
          <a:lstStyle/>
          <a:p>
            <a:r>
              <a:rPr lang="en-US" dirty="0"/>
              <a:t>Annual two-week short course</a:t>
            </a:r>
          </a:p>
          <a:p>
            <a:pPr lvl="1">
              <a:spcBef>
                <a:spcPts val="200"/>
              </a:spcBef>
            </a:pPr>
            <a:r>
              <a:rPr lang="en-US" dirty="0">
                <a:hlinkClick r:id="rId3"/>
              </a:rPr>
              <a:t>https://extremecomputingtraining.anl.gov/</a:t>
            </a:r>
            <a:endParaRPr lang="en-US" dirty="0"/>
          </a:p>
          <a:p>
            <a:pPr lvl="1"/>
            <a:r>
              <a:rPr lang="en-US" b="1" dirty="0"/>
              <a:t>Software Engineering and Community Codes</a:t>
            </a:r>
            <a:r>
              <a:rPr lang="en-US" dirty="0"/>
              <a:t> track (2016) – </a:t>
            </a:r>
            <a:r>
              <a:rPr lang="en-US" i="1" dirty="0"/>
              <a:t>6 presentations</a:t>
            </a:r>
          </a:p>
          <a:p>
            <a:pPr lvl="1"/>
            <a:r>
              <a:rPr lang="en-US" b="1" dirty="0"/>
              <a:t>Software Productivity </a:t>
            </a:r>
            <a:r>
              <a:rPr lang="en-US" dirty="0"/>
              <a:t>track (2017)</a:t>
            </a:r>
          </a:p>
          <a:p>
            <a:pPr lvl="2">
              <a:spcBef>
                <a:spcPts val="0"/>
              </a:spcBef>
            </a:pPr>
            <a:r>
              <a:rPr lang="en-US" sz="1600" i="1" dirty="0"/>
              <a:t>What All Codes Should Do: Overview of Best Practices in HPC Software Development</a:t>
            </a:r>
          </a:p>
          <a:p>
            <a:pPr lvl="2">
              <a:spcBef>
                <a:spcPts val="0"/>
              </a:spcBef>
            </a:pPr>
            <a:r>
              <a:rPr lang="en-US" sz="1600" i="1" dirty="0"/>
              <a:t>Git Introduction</a:t>
            </a:r>
          </a:p>
          <a:p>
            <a:pPr lvl="2">
              <a:spcBef>
                <a:spcPts val="0"/>
              </a:spcBef>
            </a:pPr>
            <a:r>
              <a:rPr lang="en-US" sz="1600" i="1" dirty="0"/>
              <a:t>Better (Small) Scientific Software Teams</a:t>
            </a:r>
          </a:p>
          <a:p>
            <a:pPr lvl="2">
              <a:spcBef>
                <a:spcPts val="0"/>
              </a:spcBef>
            </a:pPr>
            <a:r>
              <a:rPr lang="en-US" sz="1600" i="1" dirty="0"/>
              <a:t>Improving Reproducibility through Better Software Practices</a:t>
            </a:r>
          </a:p>
          <a:p>
            <a:pPr lvl="2">
              <a:spcBef>
                <a:spcPts val="0"/>
              </a:spcBef>
            </a:pPr>
            <a:r>
              <a:rPr lang="en-US" sz="1600" i="1" dirty="0"/>
              <a:t>Testing and Verification</a:t>
            </a:r>
          </a:p>
          <a:p>
            <a:pPr lvl="2">
              <a:spcBef>
                <a:spcPts val="0"/>
              </a:spcBef>
            </a:pPr>
            <a:r>
              <a:rPr lang="en-US" sz="1600" i="1" dirty="0"/>
              <a:t>Code Coverage and Continuous Integration</a:t>
            </a:r>
          </a:p>
          <a:p>
            <a:pPr lvl="2">
              <a:spcBef>
                <a:spcPts val="0"/>
              </a:spcBef>
            </a:pPr>
            <a:r>
              <a:rPr lang="en-US" sz="1600" i="1" dirty="0"/>
              <a:t>Software Lifecycle with an Example.  Community Impact</a:t>
            </a:r>
          </a:p>
          <a:p>
            <a:pPr lvl="2">
              <a:spcBef>
                <a:spcPts val="0"/>
              </a:spcBef>
            </a:pPr>
            <a:r>
              <a:rPr lang="en-US" sz="1600" i="1" dirty="0"/>
              <a:t>An Introduction to Software Licensing</a:t>
            </a:r>
          </a:p>
        </p:txBody>
      </p:sp>
    </p:spTree>
    <p:extLst>
      <p:ext uri="{BB962C8B-B14F-4D97-AF65-F5344CB8AC3E}">
        <p14:creationId xmlns:p14="http://schemas.microsoft.com/office/powerpoint/2010/main" val="348999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4F45-2281-47B0-BDA9-C68B2087D17F}"/>
              </a:ext>
            </a:extLst>
          </p:cNvPr>
          <p:cNvSpPr>
            <a:spLocks noGrp="1"/>
          </p:cNvSpPr>
          <p:nvPr>
            <p:ph type="title"/>
          </p:nvPr>
        </p:nvSpPr>
        <p:spPr/>
        <p:txBody>
          <a:bodyPr/>
          <a:lstStyle/>
          <a:p>
            <a:r>
              <a:rPr lang="en-US"/>
              <a:t>More resources</a:t>
            </a:r>
            <a:endParaRPr lang="en-US" dirty="0"/>
          </a:p>
        </p:txBody>
      </p:sp>
      <p:sp>
        <p:nvSpPr>
          <p:cNvPr id="3" name="Content Placeholder 2">
            <a:extLst>
              <a:ext uri="{FF2B5EF4-FFF2-40B4-BE49-F238E27FC236}">
                <a16:creationId xmlns:a16="http://schemas.microsoft.com/office/drawing/2014/main" id="{39E03F48-1380-46B9-8DD7-BD3076E6BAD8}"/>
              </a:ext>
            </a:extLst>
          </p:cNvPr>
          <p:cNvSpPr>
            <a:spLocks noGrp="1"/>
          </p:cNvSpPr>
          <p:nvPr>
            <p:ph idx="1"/>
          </p:nvPr>
        </p:nvSpPr>
        <p:spPr>
          <a:xfrm>
            <a:off x="365760" y="1193953"/>
            <a:ext cx="11369809" cy="4047778"/>
          </a:xfrm>
        </p:spPr>
        <p:txBody>
          <a:bodyPr/>
          <a:lstStyle/>
          <a:p>
            <a:r>
              <a:rPr lang="en-US" sz="2400" b="1" dirty="0"/>
              <a:t>Software Carpentry</a:t>
            </a:r>
            <a:r>
              <a:rPr lang="en-US" sz="2400" dirty="0"/>
              <a:t>: </a:t>
            </a:r>
            <a:r>
              <a:rPr lang="en-US" sz="2400" dirty="0">
                <a:hlinkClick r:id="rId2"/>
              </a:rPr>
              <a:t>http://software-carpentry.org</a:t>
            </a:r>
            <a:r>
              <a:rPr lang="en-US" sz="2400" dirty="0"/>
              <a:t> </a:t>
            </a:r>
          </a:p>
          <a:p>
            <a:pPr lvl="1"/>
            <a:r>
              <a:rPr lang="en-US" sz="2000" dirty="0"/>
              <a:t>Since 1998, Software Carpentry has been teaching researchers in science, engineering, medicine, and related disciplines the computing skills they need to get more done in less time and with less pain. </a:t>
            </a:r>
          </a:p>
          <a:p>
            <a:pPr lvl="1"/>
            <a:r>
              <a:rPr lang="en-US" sz="2000" dirty="0"/>
              <a:t>Lessons: </a:t>
            </a:r>
            <a:r>
              <a:rPr lang="en-US" sz="2000" dirty="0">
                <a:hlinkClick r:id="rId3"/>
              </a:rPr>
              <a:t>https://software-carpentry.org/lessons/</a:t>
            </a:r>
            <a:r>
              <a:rPr lang="en-US" sz="2000" dirty="0"/>
              <a:t> </a:t>
            </a:r>
          </a:p>
          <a:p>
            <a:pPr lvl="2"/>
            <a:r>
              <a:rPr lang="en-US" sz="1800" dirty="0"/>
              <a:t>freely reusable under the Creative Commons Attribution license </a:t>
            </a:r>
          </a:p>
          <a:p>
            <a:pPr>
              <a:spcBef>
                <a:spcPts val="2400"/>
              </a:spcBef>
            </a:pPr>
            <a:r>
              <a:rPr lang="en-US" sz="2400" b="1" dirty="0"/>
              <a:t>Software Sustainability Institute</a:t>
            </a:r>
            <a:r>
              <a:rPr lang="en-US" sz="2400" dirty="0"/>
              <a:t>: </a:t>
            </a:r>
            <a:r>
              <a:rPr lang="en-US" sz="2400" dirty="0">
                <a:hlinkClick r:id="rId4"/>
              </a:rPr>
              <a:t>http://www.software.ac.uk</a:t>
            </a:r>
            <a:r>
              <a:rPr lang="en-US" sz="2400" dirty="0"/>
              <a:t> </a:t>
            </a:r>
          </a:p>
          <a:p>
            <a:pPr lvl="1"/>
            <a:r>
              <a:rPr lang="en-US" sz="2000" dirty="0"/>
              <a:t>UK national facility for cultivating and improving research software to support world-class research</a:t>
            </a:r>
          </a:p>
          <a:p>
            <a:pPr lvl="1"/>
            <a:r>
              <a:rPr lang="en-US" sz="2000" dirty="0"/>
              <a:t>Guides: </a:t>
            </a:r>
            <a:r>
              <a:rPr lang="en-US" sz="2000" dirty="0">
                <a:hlinkClick r:id="rId5"/>
              </a:rPr>
              <a:t>https://www.software.ac.uk/resources/guides-everything</a:t>
            </a:r>
            <a:r>
              <a:rPr lang="en-US" sz="2000" dirty="0"/>
              <a:t> </a:t>
            </a:r>
          </a:p>
          <a:p>
            <a:pPr>
              <a:spcBef>
                <a:spcPts val="2400"/>
              </a:spcBef>
            </a:pPr>
            <a:r>
              <a:rPr lang="en-US" sz="2400" b="1" dirty="0"/>
              <a:t>Computational Sci. Stack Exchange</a:t>
            </a:r>
            <a:r>
              <a:rPr lang="en-US" sz="2400" dirty="0"/>
              <a:t>: </a:t>
            </a:r>
            <a:r>
              <a:rPr lang="en-US" sz="2400" dirty="0">
                <a:hlinkClick r:id="rId6"/>
              </a:rPr>
              <a:t>https://SciComp.StackExchange.com</a:t>
            </a:r>
            <a:endParaRPr lang="en-US" sz="2400" dirty="0"/>
          </a:p>
          <a:p>
            <a:pPr lvl="1"/>
            <a:r>
              <a:rPr lang="en-US" sz="2000" dirty="0"/>
              <a:t>Question and answer site for scientists using computers to solve scientific problems</a:t>
            </a:r>
          </a:p>
        </p:txBody>
      </p:sp>
    </p:spTree>
    <p:extLst>
      <p:ext uri="{BB962C8B-B14F-4D97-AF65-F5344CB8AC3E}">
        <p14:creationId xmlns:p14="http://schemas.microsoft.com/office/powerpoint/2010/main" val="269052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873045" y="996697"/>
          <a:ext cx="10442734" cy="4876800"/>
        </p:xfrm>
        <a:graphic>
          <a:graphicData uri="http://schemas.openxmlformats.org/drawingml/2006/table">
            <a:tbl>
              <a:tblPr firstRow="1" bandRow="1">
                <a:tableStyleId>{5C22544A-7EE6-4342-B048-85BDC9FD1C3A}</a:tableStyleId>
              </a:tblPr>
              <a:tblGrid>
                <a:gridCol w="2311718">
                  <a:extLst>
                    <a:ext uri="{9D8B030D-6E8A-4147-A177-3AD203B41FA5}">
                      <a16:colId xmlns:a16="http://schemas.microsoft.com/office/drawing/2014/main" val="3446576009"/>
                    </a:ext>
                  </a:extLst>
                </a:gridCol>
                <a:gridCol w="4952812">
                  <a:extLst>
                    <a:ext uri="{9D8B030D-6E8A-4147-A177-3AD203B41FA5}">
                      <a16:colId xmlns:a16="http://schemas.microsoft.com/office/drawing/2014/main" val="1263998808"/>
                    </a:ext>
                  </a:extLst>
                </a:gridCol>
                <a:gridCol w="3178204">
                  <a:extLst>
                    <a:ext uri="{9D8B030D-6E8A-4147-A177-3AD203B41FA5}">
                      <a16:colId xmlns:a16="http://schemas.microsoft.com/office/drawing/2014/main" val="4097899022"/>
                    </a:ext>
                  </a:extLst>
                </a:gridCol>
              </a:tblGrid>
              <a:tr h="370840">
                <a:tc>
                  <a:txBody>
                    <a:bodyPr/>
                    <a:lstStyle/>
                    <a:p>
                      <a:pPr>
                        <a:lnSpc>
                          <a:spcPct val="100000"/>
                        </a:lnSpc>
                      </a:pPr>
                      <a:r>
                        <a:rPr lang="en-US" sz="2000" dirty="0"/>
                        <a:t>Time</a:t>
                      </a:r>
                    </a:p>
                  </a:txBody>
                  <a:tcPr/>
                </a:tc>
                <a:tc>
                  <a:txBody>
                    <a:bodyPr/>
                    <a:lstStyle/>
                    <a:p>
                      <a:pPr>
                        <a:lnSpc>
                          <a:spcPct val="100000"/>
                        </a:lnSpc>
                      </a:pPr>
                      <a:r>
                        <a:rPr lang="en-US" sz="2000" dirty="0"/>
                        <a:t>Topic</a:t>
                      </a:r>
                    </a:p>
                  </a:txBody>
                  <a:tcPr/>
                </a:tc>
                <a:tc>
                  <a:txBody>
                    <a:bodyPr/>
                    <a:lstStyle/>
                    <a:p>
                      <a:pPr>
                        <a:lnSpc>
                          <a:spcPct val="100000"/>
                        </a:lnSpc>
                      </a:pPr>
                      <a:r>
                        <a:rPr lang="en-US" sz="2000" dirty="0"/>
                        <a:t>Speaker</a:t>
                      </a:r>
                    </a:p>
                  </a:txBody>
                  <a:tcPr/>
                </a:tc>
                <a:extLst>
                  <a:ext uri="{0D108BD9-81ED-4DB2-BD59-A6C34878D82A}">
                    <a16:rowId xmlns:a16="http://schemas.microsoft.com/office/drawing/2014/main" val="3602420430"/>
                  </a:ext>
                </a:extLst>
              </a:tr>
              <a:tr h="370840">
                <a:tc>
                  <a:txBody>
                    <a:bodyPr/>
                    <a:lstStyle/>
                    <a:p>
                      <a:pPr>
                        <a:lnSpc>
                          <a:spcPct val="100000"/>
                        </a:lnSpc>
                      </a:pPr>
                      <a:r>
                        <a:rPr lang="en-US" sz="2000" dirty="0"/>
                        <a:t>8:30am-8:45am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Why effective software practices are essential for CSE projects</a:t>
                      </a:r>
                      <a:endParaRPr lang="en-US" sz="2000" dirty="0"/>
                    </a:p>
                  </a:txBody>
                  <a:tcPr/>
                </a:tc>
                <a:tc>
                  <a:txBody>
                    <a:bodyPr/>
                    <a:lstStyle/>
                    <a:p>
                      <a:pPr>
                        <a:lnSpc>
                          <a:spcPct val="100000"/>
                        </a:lnSpc>
                      </a:pPr>
                      <a:r>
                        <a:rPr lang="en-US" sz="2000" dirty="0"/>
                        <a:t>David E. Bernholdt, ORNL</a:t>
                      </a:r>
                    </a:p>
                  </a:txBody>
                  <a:tcPr/>
                </a:tc>
                <a:extLst>
                  <a:ext uri="{0D108BD9-81ED-4DB2-BD59-A6C34878D82A}">
                    <a16:rowId xmlns:a16="http://schemas.microsoft.com/office/drawing/2014/main" val="4236476034"/>
                  </a:ext>
                </a:extLst>
              </a:tr>
              <a:tr h="370840">
                <a:tc>
                  <a:txBody>
                    <a:bodyPr/>
                    <a:lstStyle/>
                    <a:p>
                      <a:pPr>
                        <a:lnSpc>
                          <a:spcPct val="100000"/>
                        </a:lnSpc>
                      </a:pPr>
                      <a:r>
                        <a:rPr lang="en-US" sz="2000" dirty="0"/>
                        <a:t>8:45am-9:15am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Introduction </a:t>
                      </a:r>
                      <a:r>
                        <a:rPr lang="en-US" sz="2000" b="0" i="0" u="none" strike="noStrike" kern="1200">
                          <a:solidFill>
                            <a:schemeClr val="dk1"/>
                          </a:solidFill>
                          <a:effectLst/>
                          <a:latin typeface="+mn-lt"/>
                          <a:ea typeface="+mn-ea"/>
                          <a:cs typeface="+mn-cs"/>
                        </a:rPr>
                        <a:t>to software </a:t>
                      </a:r>
                      <a:r>
                        <a:rPr lang="en-US" sz="2000" b="0" i="0" u="none" strike="noStrike" kern="1200" dirty="0">
                          <a:solidFill>
                            <a:schemeClr val="dk1"/>
                          </a:solidFill>
                          <a:effectLst/>
                          <a:latin typeface="+mn-lt"/>
                          <a:ea typeface="+mn-ea"/>
                          <a:cs typeface="+mn-cs"/>
                        </a:rPr>
                        <a:t>l</a:t>
                      </a:r>
                      <a:r>
                        <a:rPr lang="en-US" sz="2000" b="0" i="0" u="none" strike="noStrike" kern="1200">
                          <a:solidFill>
                            <a:schemeClr val="dk1"/>
                          </a:solidFill>
                          <a:effectLst/>
                          <a:latin typeface="+mn-lt"/>
                          <a:ea typeface="+mn-ea"/>
                          <a:cs typeface="+mn-cs"/>
                        </a:rPr>
                        <a:t>icensing</a:t>
                      </a:r>
                      <a:endParaRPr lang="en-US" sz="2000" dirty="0"/>
                    </a:p>
                  </a:txBody>
                  <a:tcPr/>
                </a:tc>
                <a:tc>
                  <a:txBody>
                    <a:bodyPr/>
                    <a:lstStyle/>
                    <a:p>
                      <a:pPr>
                        <a:lnSpc>
                          <a:spcPct val="100000"/>
                        </a:lnSpc>
                      </a:pPr>
                      <a:r>
                        <a:rPr lang="en-US" sz="2000" dirty="0"/>
                        <a:t>David E. Bernholdt, ORNL</a:t>
                      </a:r>
                    </a:p>
                  </a:txBody>
                  <a:tcPr/>
                </a:tc>
                <a:extLst>
                  <a:ext uri="{0D108BD9-81ED-4DB2-BD59-A6C34878D82A}">
                    <a16:rowId xmlns:a16="http://schemas.microsoft.com/office/drawing/2014/main" val="1105160419"/>
                  </a:ext>
                </a:extLst>
              </a:tr>
              <a:tr h="370840">
                <a:tc>
                  <a:txBody>
                    <a:bodyPr/>
                    <a:lstStyle/>
                    <a:p>
                      <a:pPr>
                        <a:lnSpc>
                          <a:spcPct val="100000"/>
                        </a:lnSpc>
                      </a:pPr>
                      <a:r>
                        <a:rPr lang="en-US" sz="2000" dirty="0"/>
                        <a:t>9:15am-9:45am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Better (small) scientific software teams</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910718610"/>
                  </a:ext>
                </a:extLst>
              </a:tr>
              <a:tr h="370840">
                <a:tc>
                  <a:txBody>
                    <a:bodyPr/>
                    <a:lstStyle/>
                    <a:p>
                      <a:pPr>
                        <a:lnSpc>
                          <a:spcPct val="100000"/>
                        </a:lnSpc>
                      </a:pPr>
                      <a:r>
                        <a:rPr lang="en-US" sz="2000" dirty="0"/>
                        <a:t>9:45am-10:00am</a:t>
                      </a:r>
                    </a:p>
                  </a:txBody>
                  <a:tcPr/>
                </a:tc>
                <a:tc>
                  <a:txBody>
                    <a:bodyPr/>
                    <a:lstStyle/>
                    <a:p>
                      <a:pPr>
                        <a:lnSpc>
                          <a:spcPct val="100000"/>
                        </a:lnSpc>
                      </a:pPr>
                      <a:r>
                        <a:rPr lang="en-US" sz="2000" dirty="0"/>
                        <a:t>Improving Reproducibility Through Better Software Practices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3280342557"/>
                  </a:ext>
                </a:extLst>
              </a:tr>
              <a:tr h="370840">
                <a:tc>
                  <a:txBody>
                    <a:bodyPr/>
                    <a:lstStyle/>
                    <a:p>
                      <a:pPr>
                        <a:lnSpc>
                          <a:spcPct val="100000"/>
                        </a:lnSpc>
                      </a:pPr>
                      <a:r>
                        <a:rPr lang="en-US" sz="2000" i="1" dirty="0"/>
                        <a:t>10:00am-10:30am</a:t>
                      </a:r>
                    </a:p>
                  </a:txBody>
                  <a:tcPr/>
                </a:tc>
                <a:tc>
                  <a:txBody>
                    <a:bodyPr/>
                    <a:lstStyle/>
                    <a:p>
                      <a:pPr>
                        <a:lnSpc>
                          <a:spcPct val="100000"/>
                        </a:lnSpc>
                      </a:pPr>
                      <a:r>
                        <a:rPr lang="en-US" sz="2000" i="1" dirty="0"/>
                        <a:t>Break</a:t>
                      </a:r>
                    </a:p>
                  </a:txBody>
                  <a:tcPr/>
                </a:tc>
                <a:tc>
                  <a:txBody>
                    <a:bodyPr/>
                    <a:lstStyle/>
                    <a:p>
                      <a:pPr>
                        <a:lnSpc>
                          <a:spcPct val="100000"/>
                        </a:lnSpc>
                      </a:pPr>
                      <a:endParaRPr lang="en-US" sz="2000" i="1" dirty="0"/>
                    </a:p>
                  </a:txBody>
                  <a:tcPr/>
                </a:tc>
                <a:extLst>
                  <a:ext uri="{0D108BD9-81ED-4DB2-BD59-A6C34878D82A}">
                    <a16:rowId xmlns:a16="http://schemas.microsoft.com/office/drawing/2014/main" val="4073047263"/>
                  </a:ext>
                </a:extLst>
              </a:tr>
              <a:tr h="370840">
                <a:tc>
                  <a:txBody>
                    <a:bodyPr/>
                    <a:lstStyle/>
                    <a:p>
                      <a:pPr>
                        <a:lnSpc>
                          <a:spcPct val="100000"/>
                        </a:lnSpc>
                      </a:pPr>
                      <a:r>
                        <a:rPr lang="en-US" sz="2000" dirty="0"/>
                        <a:t>10:30am-10:45am</a:t>
                      </a:r>
                    </a:p>
                  </a:txBody>
                  <a:tcPr/>
                </a:tc>
                <a:tc>
                  <a:txBody>
                    <a:bodyPr/>
                    <a:lstStyle/>
                    <a:p>
                      <a:pPr>
                        <a:lnSpc>
                          <a:spcPct val="100000"/>
                        </a:lnSpc>
                      </a:pPr>
                      <a:r>
                        <a:rPr lang="en-US" sz="2000" dirty="0"/>
                        <a:t>Testing of HPC Scientific Software: Introduction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Alicia M. </a:t>
                      </a:r>
                      <a:r>
                        <a:rPr lang="en-US" sz="2000" dirty="0" err="1"/>
                        <a:t>Klinvex</a:t>
                      </a:r>
                      <a:r>
                        <a:rPr lang="en-US" sz="2000" dirty="0"/>
                        <a:t>, SNL</a:t>
                      </a:r>
                    </a:p>
                  </a:txBody>
                  <a:tcPr/>
                </a:tc>
                <a:extLst>
                  <a:ext uri="{0D108BD9-81ED-4DB2-BD59-A6C34878D82A}">
                    <a16:rowId xmlns:a16="http://schemas.microsoft.com/office/drawing/2014/main" val="3550721019"/>
                  </a:ext>
                </a:extLst>
              </a:tr>
              <a:tr h="370840">
                <a:tc>
                  <a:txBody>
                    <a:bodyPr/>
                    <a:lstStyle/>
                    <a:p>
                      <a:pPr>
                        <a:lnSpc>
                          <a:spcPct val="100000"/>
                        </a:lnSpc>
                      </a:pPr>
                      <a:r>
                        <a:rPr lang="en-US" sz="2000" dirty="0"/>
                        <a:t>10:45am-11:15am</a:t>
                      </a:r>
                    </a:p>
                  </a:txBody>
                  <a:tcPr/>
                </a:tc>
                <a:tc>
                  <a:txBody>
                    <a:bodyPr/>
                    <a:lstStyle/>
                    <a:p>
                      <a:pPr>
                        <a:lnSpc>
                          <a:spcPct val="100000"/>
                        </a:lnSpc>
                      </a:pPr>
                      <a:r>
                        <a:rPr lang="en-US" sz="2000" dirty="0"/>
                        <a:t>Verification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581027421"/>
                  </a:ext>
                </a:extLst>
              </a:tr>
              <a:tr h="370840">
                <a:tc>
                  <a:txBody>
                    <a:bodyPr/>
                    <a:lstStyle/>
                    <a:p>
                      <a:pPr>
                        <a:lnSpc>
                          <a:spcPct val="100000"/>
                        </a:lnSpc>
                      </a:pPr>
                      <a:r>
                        <a:rPr lang="en-US" sz="2000" dirty="0"/>
                        <a:t>11:15am-11:45am</a:t>
                      </a:r>
                    </a:p>
                  </a:txBody>
                  <a:tcPr/>
                </a:tc>
                <a:tc>
                  <a:txBody>
                    <a:bodyPr/>
                    <a:lstStyle/>
                    <a:p>
                      <a:pPr>
                        <a:lnSpc>
                          <a:spcPct val="100000"/>
                        </a:lnSpc>
                      </a:pPr>
                      <a:r>
                        <a:rPr lang="en-US" sz="2000" dirty="0"/>
                        <a:t>Evaluating project testing needs</a:t>
                      </a:r>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3631502855"/>
                  </a:ext>
                </a:extLst>
              </a:tr>
              <a:tr h="370840">
                <a:tc>
                  <a:txBody>
                    <a:bodyPr/>
                    <a:lstStyle/>
                    <a:p>
                      <a:pPr>
                        <a:lnSpc>
                          <a:spcPct val="100000"/>
                        </a:lnSpc>
                      </a:pPr>
                      <a:r>
                        <a:rPr lang="en-US" sz="2000" dirty="0"/>
                        <a:t>11:45am-12:00pm</a:t>
                      </a:r>
                    </a:p>
                  </a:txBody>
                  <a:tcPr/>
                </a:tc>
                <a:tc>
                  <a:txBody>
                    <a:bodyPr/>
                    <a:lstStyle/>
                    <a:p>
                      <a:pPr>
                        <a:lnSpc>
                          <a:spcPct val="100000"/>
                        </a:lnSpc>
                      </a:pPr>
                      <a:r>
                        <a:rPr lang="en-US" sz="2000" dirty="0"/>
                        <a:t>Code coverage demo and CI demo</a:t>
                      </a:r>
                    </a:p>
                  </a:txBody>
                  <a:tcPr/>
                </a:tc>
                <a:tc>
                  <a:txBody>
                    <a:bodyPr/>
                    <a:lstStyle/>
                    <a:p>
                      <a:pPr>
                        <a:lnSpc>
                          <a:spcPct val="100000"/>
                        </a:lnSpc>
                      </a:pPr>
                      <a:r>
                        <a:rPr lang="en-US" sz="2000" dirty="0"/>
                        <a:t>Alicia M. </a:t>
                      </a:r>
                      <a:r>
                        <a:rPr lang="en-US" sz="2000" dirty="0" err="1"/>
                        <a:t>Klinvex</a:t>
                      </a:r>
                      <a:r>
                        <a:rPr lang="en-US" sz="2000" dirty="0"/>
                        <a:t>, SNL</a:t>
                      </a:r>
                    </a:p>
                  </a:txBody>
                  <a:tcPr/>
                </a:tc>
                <a:extLst>
                  <a:ext uri="{0D108BD9-81ED-4DB2-BD59-A6C34878D82A}">
                    <a16:rowId xmlns:a16="http://schemas.microsoft.com/office/drawing/2014/main" val="1196357608"/>
                  </a:ext>
                </a:extLst>
              </a:tr>
            </a:tbl>
          </a:graphicData>
        </a:graphic>
      </p:graphicFrame>
      <p:grpSp>
        <p:nvGrpSpPr>
          <p:cNvPr id="5" name="Group 4">
            <a:extLst>
              <a:ext uri="{FF2B5EF4-FFF2-40B4-BE49-F238E27FC236}">
                <a16:creationId xmlns:a16="http://schemas.microsoft.com/office/drawing/2014/main" id="{8176F8EA-37C6-4DC2-9665-6939AFD53116}"/>
              </a:ext>
            </a:extLst>
          </p:cNvPr>
          <p:cNvGrpSpPr/>
          <p:nvPr/>
        </p:nvGrpSpPr>
        <p:grpSpPr>
          <a:xfrm>
            <a:off x="240631" y="1915227"/>
            <a:ext cx="11703859" cy="343759"/>
            <a:chOff x="240631" y="1973178"/>
            <a:chExt cx="11703859" cy="343759"/>
          </a:xfrm>
        </p:grpSpPr>
        <p:cxnSp>
          <p:nvCxnSpPr>
            <p:cNvPr id="6" name="Straight Connector 5">
              <a:extLst>
                <a:ext uri="{FF2B5EF4-FFF2-40B4-BE49-F238E27FC236}">
                  <a16:creationId xmlns:a16="http://schemas.microsoft.com/office/drawing/2014/main" id="{9856386A-26B4-45C2-8758-E39D2E61D9E5}"/>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C15F9BF3-FFDA-4013-98C8-B6B240EEA116}"/>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7">
              <a:extLst>
                <a:ext uri="{FF2B5EF4-FFF2-40B4-BE49-F238E27FC236}">
                  <a16:creationId xmlns:a16="http://schemas.microsoft.com/office/drawing/2014/main" id="{56BC7D6E-2ADC-40F7-BA78-582FF09A3A2D}"/>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
        <p:nvSpPr>
          <p:cNvPr id="10" name="Rectangle 9">
            <a:extLst>
              <a:ext uri="{FF2B5EF4-FFF2-40B4-BE49-F238E27FC236}">
                <a16:creationId xmlns:a16="http://schemas.microsoft.com/office/drawing/2014/main" id="{DA45C0F0-5D4D-449A-A0E8-220075259DEF}"/>
              </a:ext>
            </a:extLst>
          </p:cNvPr>
          <p:cNvSpPr/>
          <p:nvPr/>
        </p:nvSpPr>
        <p:spPr>
          <a:xfrm>
            <a:off x="6497409" y="411480"/>
            <a:ext cx="4818370" cy="456535"/>
          </a:xfrm>
          <a:prstGeom prst="rect">
            <a:avLst/>
          </a:prstGeom>
        </p:spPr>
        <p:txBody>
          <a:bodyPr wrap="none">
            <a:spAutoFit/>
          </a:bodyPr>
          <a:lstStyle/>
          <a:p>
            <a:pPr algn="ctr">
              <a:lnSpc>
                <a:spcPct val="150000"/>
              </a:lnSpc>
            </a:pPr>
            <a:r>
              <a:rPr lang="en-US" dirty="0"/>
              <a:t>Tutorial evaluation form: </a:t>
            </a:r>
            <a:r>
              <a:rPr lang="en-US" dirty="0">
                <a:hlinkClick r:id="rId2"/>
              </a:rPr>
              <a:t>http://bit.ly/sc17-eval</a:t>
            </a:r>
            <a:endParaRPr lang="en-US" i="1" dirty="0"/>
          </a:p>
        </p:txBody>
      </p:sp>
    </p:spTree>
    <p:extLst>
      <p:ext uri="{BB962C8B-B14F-4D97-AF65-F5344CB8AC3E}">
        <p14:creationId xmlns:p14="http://schemas.microsoft.com/office/powerpoint/2010/main" val="30514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5320-6A7E-4FEE-AD9D-DE7975954BC2}"/>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7EB0C9D5-8074-4218-99EF-53A9F1B5585F}"/>
              </a:ext>
            </a:extLst>
          </p:cNvPr>
          <p:cNvSpPr>
            <a:spLocks noGrp="1"/>
          </p:cNvSpPr>
          <p:nvPr>
            <p:ph idx="1"/>
          </p:nvPr>
        </p:nvSpPr>
        <p:spPr>
          <a:xfrm>
            <a:off x="365760" y="1171111"/>
            <a:ext cx="11489243" cy="4047778"/>
          </a:xfrm>
        </p:spPr>
        <p:txBody>
          <a:bodyPr/>
          <a:lstStyle/>
          <a:p>
            <a:pPr marL="0" indent="0">
              <a:buNone/>
            </a:pPr>
            <a:r>
              <a:rPr lang="en-US" sz="2400" b="1" dirty="0"/>
              <a:t>License and Citation</a:t>
            </a:r>
          </a:p>
          <a:p>
            <a:pPr>
              <a:spcBef>
                <a:spcPts val="40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r>
              <a:rPr lang="en-US" sz="2000" dirty="0"/>
              <a:t>Requested citation: David E. Bernholdt and Lois </a:t>
            </a:r>
            <a:r>
              <a:rPr lang="en-US" sz="2000" dirty="0" err="1"/>
              <a:t>Curfman</a:t>
            </a:r>
            <a:r>
              <a:rPr lang="en-US" sz="2000" dirty="0"/>
              <a:t> </a:t>
            </a:r>
            <a:r>
              <a:rPr lang="en-US" sz="2000" dirty="0" err="1"/>
              <a:t>McInnes</a:t>
            </a:r>
            <a:r>
              <a:rPr lang="en-US" sz="2000" dirty="0"/>
              <a:t>, Why effective software practices are essential for CSE projects, tutorial, in SC ‘17: International Conference for High Performance Computing, Networking, Storage and Analysis, Denver, Colorado, 2017. DOI: </a:t>
            </a:r>
            <a:r>
              <a:rPr lang="en-US" sz="2000" dirty="0">
                <a:hlinkClick r:id="rId4"/>
              </a:rPr>
              <a:t>10.6084/m9.figshare.5593318</a:t>
            </a:r>
            <a:r>
              <a:rPr lang="en-US" sz="2000" dirty="0"/>
              <a:t>.</a:t>
            </a:r>
            <a:endParaRPr lang="en-US" sz="2400" dirty="0"/>
          </a:p>
          <a:p>
            <a:pPr marL="0" indent="0">
              <a:buNone/>
            </a:pPr>
            <a:r>
              <a:rPr lang="en-US" sz="2400" b="1" dirty="0"/>
              <a:t>Acknowledgements</a:t>
            </a:r>
          </a:p>
          <a:p>
            <a:pPr>
              <a:spcBef>
                <a:spcPts val="40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p>
          <a:p>
            <a:r>
              <a:rPr lang="en-US" sz="2000" dirty="0"/>
              <a:t>This work was performed in part at the Oak Ridge National Laboratory, which is managed by UT-Battelle, LLC for the U.S. Department of Energy under Contract No. DE-AC05-00OR22725 and at the Argonne National Laboratory, which is managed by </a:t>
            </a:r>
            <a:r>
              <a:rPr lang="en-US" sz="2000" dirty="0" err="1"/>
              <a:t>UChicago</a:t>
            </a:r>
            <a:r>
              <a:rPr lang="en-US" sz="20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35A88F2E-C16E-494E-8ADF-45E002B266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922389"/>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67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A560-A8C6-47EF-A0FE-0DB3A1CA52C0}"/>
              </a:ext>
            </a:extLst>
          </p:cNvPr>
          <p:cNvSpPr>
            <a:spLocks noGrp="1"/>
          </p:cNvSpPr>
          <p:nvPr>
            <p:ph type="title"/>
          </p:nvPr>
        </p:nvSpPr>
        <p:spPr/>
        <p:txBody>
          <a:bodyPr/>
          <a:lstStyle/>
          <a:p>
            <a:r>
              <a:rPr lang="en-US"/>
              <a:t>What is CSE?</a:t>
            </a:r>
            <a:endParaRPr lang="en-US" dirty="0"/>
          </a:p>
        </p:txBody>
      </p:sp>
      <p:pic>
        <p:nvPicPr>
          <p:cNvPr id="4" name="Picture 3" descr="cse-figure-1.png">
            <a:extLst>
              <a:ext uri="{FF2B5EF4-FFF2-40B4-BE49-F238E27FC236}">
                <a16:creationId xmlns:a16="http://schemas.microsoft.com/office/drawing/2014/main" id="{709994BC-ABEA-4E87-B6D1-B3B5F29D88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7974" y="715850"/>
            <a:ext cx="5457825" cy="5027834"/>
          </a:xfrm>
          <a:prstGeom prst="rect">
            <a:avLst/>
          </a:prstGeom>
        </p:spPr>
      </p:pic>
      <p:sp>
        <p:nvSpPr>
          <p:cNvPr id="5" name="TextBox 4">
            <a:extLst>
              <a:ext uri="{FF2B5EF4-FFF2-40B4-BE49-F238E27FC236}">
                <a16:creationId xmlns:a16="http://schemas.microsoft.com/office/drawing/2014/main" id="{04373E39-EF67-40AB-9743-694B7E8CF823}"/>
              </a:ext>
            </a:extLst>
          </p:cNvPr>
          <p:cNvSpPr txBox="1"/>
          <p:nvPr/>
        </p:nvSpPr>
        <p:spPr>
          <a:xfrm>
            <a:off x="365760" y="5252147"/>
            <a:ext cx="6691863" cy="923330"/>
          </a:xfrm>
          <a:prstGeom prst="rect">
            <a:avLst/>
          </a:prstGeom>
          <a:noFill/>
          <a:ln>
            <a:noFill/>
          </a:ln>
        </p:spPr>
        <p:txBody>
          <a:bodyPr wrap="square" rtlCol="0">
            <a:spAutoFit/>
          </a:bodyPr>
          <a:lstStyle/>
          <a:p>
            <a:r>
              <a:rPr lang="en-US" b="1" i="1" dirty="0"/>
              <a:t>Reference: Research and Education in Computational Science and Engineering, </a:t>
            </a:r>
            <a:r>
              <a:rPr lang="en-US" dirty="0"/>
              <a:t>U. </a:t>
            </a:r>
            <a:r>
              <a:rPr lang="en-US" dirty="0" err="1"/>
              <a:t>Rüde</a:t>
            </a:r>
            <a:r>
              <a:rPr lang="en-US" dirty="0"/>
              <a:t>, K. </a:t>
            </a:r>
            <a:r>
              <a:rPr lang="en-US" dirty="0" err="1"/>
              <a:t>Willcox</a:t>
            </a:r>
            <a:r>
              <a:rPr lang="en-US" dirty="0"/>
              <a:t>, L.C. McInnes, H. De </a:t>
            </a:r>
            <a:r>
              <a:rPr lang="en-US" dirty="0" err="1"/>
              <a:t>Sterck</a:t>
            </a:r>
            <a:r>
              <a:rPr lang="en-US" dirty="0"/>
              <a:t>, et al., Oct 2016,  </a:t>
            </a:r>
            <a:r>
              <a:rPr lang="en-US" dirty="0">
                <a:hlinkClick r:id="rId3"/>
              </a:rPr>
              <a:t>https://arxiv.org/abs/1610.02608</a:t>
            </a:r>
            <a:endParaRPr lang="en-US" dirty="0"/>
          </a:p>
        </p:txBody>
      </p:sp>
      <p:sp>
        <p:nvSpPr>
          <p:cNvPr id="3" name="Content Placeholder 2">
            <a:extLst>
              <a:ext uri="{FF2B5EF4-FFF2-40B4-BE49-F238E27FC236}">
                <a16:creationId xmlns:a16="http://schemas.microsoft.com/office/drawing/2014/main" id="{2C0218FA-4CB5-4B33-8C0E-4C00AC4DEDCA}"/>
              </a:ext>
            </a:extLst>
          </p:cNvPr>
          <p:cNvSpPr>
            <a:spLocks noGrp="1"/>
          </p:cNvSpPr>
          <p:nvPr>
            <p:ph idx="1"/>
          </p:nvPr>
        </p:nvSpPr>
        <p:spPr>
          <a:xfrm>
            <a:off x="365761" y="1236430"/>
            <a:ext cx="7129743" cy="4047778"/>
          </a:xfrm>
        </p:spPr>
        <p:txBody>
          <a:bodyPr/>
          <a:lstStyle/>
          <a:p>
            <a:r>
              <a:rPr lang="en-US" sz="2400" b="1" dirty="0"/>
              <a:t>Computational Science &amp; Engineering (CSE): development and use of computational methods for scientific discovery</a:t>
            </a:r>
          </a:p>
          <a:p>
            <a:pPr lvl="1"/>
            <a:r>
              <a:rPr lang="en-US" sz="2000" dirty="0"/>
              <a:t>all branches of the sciences</a:t>
            </a:r>
          </a:p>
          <a:p>
            <a:pPr lvl="1"/>
            <a:r>
              <a:rPr lang="en-US" sz="2000" dirty="0"/>
              <a:t>engineering and technology</a:t>
            </a:r>
          </a:p>
          <a:p>
            <a:pPr lvl="1"/>
            <a:r>
              <a:rPr lang="en-US" sz="2000" dirty="0"/>
              <a:t>support of decision-making across a spectrum of societally important apps</a:t>
            </a:r>
          </a:p>
          <a:p>
            <a:r>
              <a:rPr lang="en-US" sz="2400" b="1" dirty="0"/>
              <a:t>CSE: essential driver of scientific and technological progress </a:t>
            </a:r>
            <a:r>
              <a:rPr lang="en-US" sz="2400" dirty="0"/>
              <a:t>in conjunction with theory and experiment</a:t>
            </a:r>
          </a:p>
        </p:txBody>
      </p:sp>
    </p:spTree>
    <p:extLst>
      <p:ext uri="{BB962C8B-B14F-4D97-AF65-F5344CB8AC3E}">
        <p14:creationId xmlns:p14="http://schemas.microsoft.com/office/powerpoint/2010/main" val="36751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B68-DFCA-434C-B642-8ED938E8FA08}"/>
              </a:ext>
            </a:extLst>
          </p:cNvPr>
          <p:cNvSpPr>
            <a:spLocks noGrp="1"/>
          </p:cNvSpPr>
          <p:nvPr>
            <p:ph type="title"/>
          </p:nvPr>
        </p:nvSpPr>
        <p:spPr/>
        <p:txBody>
          <a:bodyPr/>
          <a:lstStyle/>
          <a:p>
            <a:r>
              <a:rPr lang="en-US" dirty="0"/>
              <a:t>Software is at the core of CSE</a:t>
            </a:r>
          </a:p>
        </p:txBody>
      </p:sp>
      <p:pic>
        <p:nvPicPr>
          <p:cNvPr id="5" name="Picture 4" descr="cse_components3.pdf">
            <a:extLst>
              <a:ext uri="{FF2B5EF4-FFF2-40B4-BE49-F238E27FC236}">
                <a16:creationId xmlns:a16="http://schemas.microsoft.com/office/drawing/2014/main" id="{B474BBE2-707E-4CB5-ADEF-6FF86C70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162" y="1014547"/>
            <a:ext cx="8737734" cy="4836184"/>
          </a:xfrm>
          <a:prstGeom prst="rect">
            <a:avLst/>
          </a:prstGeom>
        </p:spPr>
      </p:pic>
      <p:grpSp>
        <p:nvGrpSpPr>
          <p:cNvPr id="12" name="Group 11">
            <a:extLst>
              <a:ext uri="{FF2B5EF4-FFF2-40B4-BE49-F238E27FC236}">
                <a16:creationId xmlns:a16="http://schemas.microsoft.com/office/drawing/2014/main" id="{DB5C3336-C6F5-4674-AB99-FB29F6AA9218}"/>
              </a:ext>
            </a:extLst>
          </p:cNvPr>
          <p:cNvGrpSpPr/>
          <p:nvPr/>
        </p:nvGrpSpPr>
        <p:grpSpPr>
          <a:xfrm>
            <a:off x="258048" y="3377902"/>
            <a:ext cx="8564486" cy="2971253"/>
            <a:chOff x="258048" y="3377902"/>
            <a:chExt cx="8564486" cy="2971253"/>
          </a:xfrm>
        </p:grpSpPr>
        <p:sp>
          <p:nvSpPr>
            <p:cNvPr id="9" name="Oval 8">
              <a:extLst>
                <a:ext uri="{FF2B5EF4-FFF2-40B4-BE49-F238E27FC236}">
                  <a16:creationId xmlns:a16="http://schemas.microsoft.com/office/drawing/2014/main" id="{D4D281A9-3DFB-4175-96E0-A132192E4E56}"/>
                </a:ext>
              </a:extLst>
            </p:cNvPr>
            <p:cNvSpPr/>
            <p:nvPr/>
          </p:nvSpPr>
          <p:spPr>
            <a:xfrm>
              <a:off x="5930280" y="3377902"/>
              <a:ext cx="2892254" cy="1407318"/>
            </a:xfrm>
            <a:prstGeom prst="ellipse">
              <a:avLst/>
            </a:prstGeom>
            <a:noFill/>
            <a:ln w="76200">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Content Placeholder 3">
              <a:extLst>
                <a:ext uri="{FF2B5EF4-FFF2-40B4-BE49-F238E27FC236}">
                  <a16:creationId xmlns:a16="http://schemas.microsoft.com/office/drawing/2014/main" id="{C3F4DDEF-F153-400F-9CD0-91E3BED6E074}"/>
                </a:ext>
              </a:extLst>
            </p:cNvPr>
            <p:cNvSpPr txBox="1">
              <a:spLocks/>
            </p:cNvSpPr>
            <p:nvPr/>
          </p:nvSpPr>
          <p:spPr>
            <a:xfrm>
              <a:off x="258048" y="5148826"/>
              <a:ext cx="4356259" cy="1200329"/>
            </a:xfrm>
            <a:prstGeom prst="rect">
              <a:avLst/>
            </a:prstGeom>
            <a:solidFill>
              <a:schemeClr val="bg1"/>
            </a:solidFill>
          </p:spPr>
          <p:txBody>
            <a:bodyPr wrap="square">
              <a:sp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400"/>
                </a:spcBef>
                <a:buFont typeface="Arial" charset="0"/>
                <a:buNone/>
              </a:pPr>
              <a:r>
                <a:rPr lang="en-US" sz="2400" b="1" i="1" dirty="0"/>
                <a:t>Software: foundation of sustained CSE collaboration and scientific progress</a:t>
              </a:r>
            </a:p>
          </p:txBody>
        </p:sp>
        <p:sp>
          <p:nvSpPr>
            <p:cNvPr id="8" name="Right Arrow 7">
              <a:extLst>
                <a:ext uri="{FF2B5EF4-FFF2-40B4-BE49-F238E27FC236}">
                  <a16:creationId xmlns:a16="http://schemas.microsoft.com/office/drawing/2014/main" id="{4666EB5A-965B-424F-B8CB-14464E710B8E}"/>
                </a:ext>
              </a:extLst>
            </p:cNvPr>
            <p:cNvSpPr/>
            <p:nvPr/>
          </p:nvSpPr>
          <p:spPr>
            <a:xfrm rot="20056262">
              <a:off x="4062736" y="4732914"/>
              <a:ext cx="2060660" cy="486943"/>
            </a:xfrm>
            <a:prstGeom prst="rightArrow">
              <a:avLst/>
            </a:prstGeom>
            <a:solidFill>
              <a:srgbClr val="FF0000"/>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181317B1-BF5B-4E4F-BB30-C103AA5E3E70}"/>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3459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4EE0-AF19-4745-BBE7-4B7D15662064}"/>
              </a:ext>
            </a:extLst>
          </p:cNvPr>
          <p:cNvSpPr>
            <a:spLocks noGrp="1"/>
          </p:cNvSpPr>
          <p:nvPr>
            <p:ph type="title"/>
          </p:nvPr>
        </p:nvSpPr>
        <p:spPr/>
        <p:txBody>
          <a:bodyPr/>
          <a:lstStyle/>
          <a:p>
            <a:r>
              <a:rPr lang="en-US"/>
              <a:t>Increasing complexity of CSE software</a:t>
            </a:r>
            <a:endParaRPr lang="en-US" dirty="0"/>
          </a:p>
        </p:txBody>
      </p:sp>
      <p:sp>
        <p:nvSpPr>
          <p:cNvPr id="3" name="Content Placeholder 2">
            <a:extLst>
              <a:ext uri="{FF2B5EF4-FFF2-40B4-BE49-F238E27FC236}">
                <a16:creationId xmlns:a16="http://schemas.microsoft.com/office/drawing/2014/main" id="{1D18A2B2-1961-40D0-9B0B-25DEF1B687DE}"/>
              </a:ext>
            </a:extLst>
          </p:cNvPr>
          <p:cNvSpPr>
            <a:spLocks noGrp="1"/>
          </p:cNvSpPr>
          <p:nvPr>
            <p:ph idx="1"/>
          </p:nvPr>
        </p:nvSpPr>
        <p:spPr/>
        <p:txBody>
          <a:bodyPr/>
          <a:lstStyle/>
          <a:p>
            <a:r>
              <a:rPr lang="en-US" dirty="0"/>
              <a:t>Multiphysics and multiscale modeling</a:t>
            </a:r>
          </a:p>
          <a:p>
            <a:r>
              <a:rPr lang="en-US" dirty="0"/>
              <a:t>Coupling of data analytics</a:t>
            </a:r>
          </a:p>
          <a:p>
            <a:r>
              <a:rPr lang="en-US" dirty="0"/>
              <a:t>Disruptive changes in computer hardware</a:t>
            </a:r>
          </a:p>
          <a:p>
            <a:pPr lvl="1"/>
            <a:r>
              <a:rPr lang="en-US" dirty="0"/>
              <a:t>Requires algorithm/code refactoring</a:t>
            </a:r>
          </a:p>
          <a:p>
            <a:r>
              <a:rPr lang="en-US" dirty="0"/>
              <a:t>Importance of reproducibility</a:t>
            </a:r>
          </a:p>
          <a:p>
            <a:pPr lvl="1"/>
            <a:r>
              <a:rPr lang="en-US" dirty="0"/>
              <a:t>Science requirements are unfolding, evolving, not fully known a priori</a:t>
            </a:r>
          </a:p>
        </p:txBody>
      </p:sp>
      <p:sp>
        <p:nvSpPr>
          <p:cNvPr id="6" name="TextBox 5">
            <a:extLst>
              <a:ext uri="{FF2B5EF4-FFF2-40B4-BE49-F238E27FC236}">
                <a16:creationId xmlns:a16="http://schemas.microsoft.com/office/drawing/2014/main" id="{616BC4A9-8D11-4CF5-AA65-42ABCC0B270A}"/>
              </a:ext>
            </a:extLst>
          </p:cNvPr>
          <p:cNvSpPr txBox="1"/>
          <p:nvPr/>
        </p:nvSpPr>
        <p:spPr>
          <a:xfrm>
            <a:off x="2779399" y="4903201"/>
            <a:ext cx="6630027" cy="954107"/>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r>
              <a:rPr lang="en-US" sz="2800" b="1" dirty="0"/>
              <a:t>Science through computing is only as good as the software that produces it.</a:t>
            </a:r>
          </a:p>
        </p:txBody>
      </p:sp>
      <p:sp>
        <p:nvSpPr>
          <p:cNvPr id="9" name="TextBox 8">
            <a:extLst>
              <a:ext uri="{FF2B5EF4-FFF2-40B4-BE49-F238E27FC236}">
                <a16:creationId xmlns:a16="http://schemas.microsoft.com/office/drawing/2014/main" id="{4B07B51C-BEF4-4043-8C7D-6F4C6726272D}"/>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36419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31FE-5B17-4BEA-AA17-6616A7F77223}"/>
              </a:ext>
            </a:extLst>
          </p:cNvPr>
          <p:cNvSpPr>
            <a:spLocks noGrp="1"/>
          </p:cNvSpPr>
          <p:nvPr>
            <p:ph type="title"/>
          </p:nvPr>
        </p:nvSpPr>
        <p:spPr>
          <a:xfrm>
            <a:off x="365760" y="411480"/>
            <a:ext cx="11372473" cy="510909"/>
          </a:xfrm>
        </p:spPr>
        <p:txBody>
          <a:bodyPr/>
          <a:lstStyle/>
          <a:p>
            <a:r>
              <a:rPr lang="en-US" dirty="0"/>
              <a:t>Challenges of CSE software</a:t>
            </a:r>
          </a:p>
        </p:txBody>
      </p:sp>
      <p:sp>
        <p:nvSpPr>
          <p:cNvPr id="3" name="Content Placeholder 2">
            <a:extLst>
              <a:ext uri="{FF2B5EF4-FFF2-40B4-BE49-F238E27FC236}">
                <a16:creationId xmlns:a16="http://schemas.microsoft.com/office/drawing/2014/main" id="{85F9E3B4-3885-4AC1-93C2-9E2082BB5D34}"/>
              </a:ext>
            </a:extLst>
          </p:cNvPr>
          <p:cNvSpPr>
            <a:spLocks noGrp="1"/>
          </p:cNvSpPr>
          <p:nvPr>
            <p:ph idx="1"/>
          </p:nvPr>
        </p:nvSpPr>
        <p:spPr>
          <a:xfrm>
            <a:off x="365760" y="1143946"/>
            <a:ext cx="11369809" cy="4047778"/>
          </a:xfrm>
        </p:spPr>
        <p:txBody>
          <a:bodyPr/>
          <a:lstStyle/>
          <a:p>
            <a:pPr marL="0" indent="0">
              <a:buNone/>
            </a:pPr>
            <a:r>
              <a:rPr lang="en-US" sz="2400" b="1" dirty="0"/>
              <a:t>Technical</a:t>
            </a:r>
            <a:r>
              <a:rPr lang="en-US" sz="2400" dirty="0"/>
              <a:t> </a:t>
            </a:r>
          </a:p>
          <a:p>
            <a:r>
              <a:rPr lang="en-US" sz="2400" dirty="0"/>
              <a:t>All parts of the cycle can be under research </a:t>
            </a:r>
            <a:endParaRPr lang="en-US" sz="2400" dirty="0">
              <a:latin typeface="Wingdings"/>
            </a:endParaRPr>
          </a:p>
          <a:p>
            <a:r>
              <a:rPr lang="en-US" sz="2400" dirty="0"/>
              <a:t>Requirements change throughout the lifecycle as knowledge grows</a:t>
            </a:r>
          </a:p>
          <a:p>
            <a:r>
              <a:rPr lang="en-US" sz="2400" dirty="0"/>
              <a:t>Verification complicated by floating point representation </a:t>
            </a:r>
          </a:p>
          <a:p>
            <a:r>
              <a:rPr lang="en-US" sz="2400" dirty="0"/>
              <a:t>Real world is messy, so is the software </a:t>
            </a:r>
          </a:p>
          <a:p>
            <a:pPr marL="0" indent="0">
              <a:buNone/>
            </a:pPr>
            <a:r>
              <a:rPr lang="en-US" sz="2400" b="1" dirty="0"/>
              <a:t>Sociological </a:t>
            </a:r>
          </a:p>
          <a:p>
            <a:r>
              <a:rPr lang="en-US" sz="2400" dirty="0"/>
              <a:t>Competing priorities and incentives</a:t>
            </a:r>
          </a:p>
          <a:p>
            <a:r>
              <a:rPr lang="en-US" sz="2400" dirty="0"/>
              <a:t>Limited resources</a:t>
            </a:r>
          </a:p>
          <a:p>
            <a:r>
              <a:rPr lang="en-US" sz="2400" dirty="0"/>
              <a:t>Perception of near-term overhead with deferred benefit</a:t>
            </a:r>
          </a:p>
          <a:p>
            <a:r>
              <a:rPr lang="en-US" sz="2400" dirty="0"/>
              <a:t>Need for interdisciplinary interactions </a:t>
            </a:r>
          </a:p>
        </p:txBody>
      </p:sp>
      <p:sp>
        <p:nvSpPr>
          <p:cNvPr id="4" name="TextBox 3">
            <a:extLst>
              <a:ext uri="{FF2B5EF4-FFF2-40B4-BE49-F238E27FC236}">
                <a16:creationId xmlns:a16="http://schemas.microsoft.com/office/drawing/2014/main" id="{BEDCD3D3-B041-4672-8D49-636C4116B3E2}"/>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254978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8169-11FE-4370-8B76-1479249571FB}"/>
              </a:ext>
            </a:extLst>
          </p:cNvPr>
          <p:cNvSpPr>
            <a:spLocks noGrp="1"/>
          </p:cNvSpPr>
          <p:nvPr>
            <p:ph type="title"/>
          </p:nvPr>
        </p:nvSpPr>
        <p:spPr/>
        <p:txBody>
          <a:bodyPr/>
          <a:lstStyle/>
          <a:p>
            <a:r>
              <a:rPr lang="en-US"/>
              <a:t>Taking stock: Understanding what you want from your CSE software and how to achieve it</a:t>
            </a:r>
            <a:endParaRPr lang="en-US" dirty="0"/>
          </a:p>
        </p:txBody>
      </p:sp>
      <p:sp>
        <p:nvSpPr>
          <p:cNvPr id="3" name="Content Placeholder 2">
            <a:extLst>
              <a:ext uri="{FF2B5EF4-FFF2-40B4-BE49-F238E27FC236}">
                <a16:creationId xmlns:a16="http://schemas.microsoft.com/office/drawing/2014/main" id="{2EB51522-941B-4ACE-ACC3-C85840E5976D}"/>
              </a:ext>
            </a:extLst>
          </p:cNvPr>
          <p:cNvSpPr>
            <a:spLocks noGrp="1"/>
          </p:cNvSpPr>
          <p:nvPr>
            <p:ph idx="1"/>
          </p:nvPr>
        </p:nvSpPr>
        <p:spPr>
          <a:xfrm>
            <a:off x="365760" y="1351116"/>
            <a:ext cx="11369809" cy="4047778"/>
          </a:xfrm>
        </p:spPr>
        <p:txBody>
          <a:bodyPr/>
          <a:lstStyle/>
          <a:p>
            <a:r>
              <a:rPr lang="en-US" sz="2400" b="1" dirty="0"/>
              <a:t>Software architecture and process design</a:t>
            </a:r>
          </a:p>
          <a:p>
            <a:pPr lvl="1">
              <a:spcBef>
                <a:spcPts val="200"/>
              </a:spcBef>
            </a:pPr>
            <a:r>
              <a:rPr lang="en-US" sz="2000" dirty="0"/>
              <a:t>Managing complexity and avoiding technical debt (future saving)</a:t>
            </a:r>
          </a:p>
          <a:p>
            <a:pPr lvl="1">
              <a:spcBef>
                <a:spcPts val="200"/>
              </a:spcBef>
            </a:pPr>
            <a:r>
              <a:rPr lang="en-US" sz="2000" dirty="0"/>
              <a:t>Worthwhile to understand trade-offs</a:t>
            </a:r>
          </a:p>
          <a:p>
            <a:r>
              <a:rPr lang="en-US" sz="2400" b="1" dirty="0"/>
              <a:t>Issues to consider</a:t>
            </a:r>
          </a:p>
          <a:p>
            <a:pPr lvl="1">
              <a:spcBef>
                <a:spcPts val="200"/>
              </a:spcBef>
            </a:pPr>
            <a:r>
              <a:rPr lang="en-US" sz="2000" b="1" dirty="0"/>
              <a:t>The target of the software</a:t>
            </a:r>
          </a:p>
          <a:p>
            <a:pPr lvl="2">
              <a:spcBef>
                <a:spcPts val="200"/>
              </a:spcBef>
            </a:pPr>
            <a:r>
              <a:rPr lang="en-US" sz="1800" dirty="0"/>
              <a:t>Proof-of-concept</a:t>
            </a:r>
          </a:p>
          <a:p>
            <a:pPr lvl="2">
              <a:spcBef>
                <a:spcPts val="200"/>
              </a:spcBef>
            </a:pPr>
            <a:r>
              <a:rPr lang="en-US" sz="1800" dirty="0"/>
              <a:t>Discard once you’re done with it (or the student/postdoc leaves)</a:t>
            </a:r>
          </a:p>
          <a:p>
            <a:pPr lvl="2">
              <a:spcBef>
                <a:spcPts val="200"/>
              </a:spcBef>
            </a:pPr>
            <a:r>
              <a:rPr lang="en-US" sz="1800" dirty="0"/>
              <a:t>Long-term research tool that successive group members will extend</a:t>
            </a:r>
          </a:p>
          <a:p>
            <a:pPr lvl="2">
              <a:spcBef>
                <a:spcPts val="200"/>
              </a:spcBef>
            </a:pPr>
            <a:r>
              <a:rPr lang="en-US" sz="1800" dirty="0"/>
              <a:t>Others …</a:t>
            </a:r>
          </a:p>
          <a:p>
            <a:pPr lvl="1">
              <a:spcBef>
                <a:spcPts val="200"/>
              </a:spcBef>
            </a:pPr>
            <a:r>
              <a:rPr lang="en-US" sz="2000" b="1" dirty="0"/>
              <a:t>How important are performance, scalability, portability </a:t>
            </a:r>
            <a:r>
              <a:rPr lang="en-US" sz="2000" dirty="0"/>
              <a:t>to you?</a:t>
            </a:r>
          </a:p>
          <a:p>
            <a:pPr lvl="1">
              <a:spcBef>
                <a:spcPts val="200"/>
              </a:spcBef>
            </a:pPr>
            <a:r>
              <a:rPr lang="en-US" sz="2000" b="1" dirty="0"/>
              <a:t>Buy vs. build</a:t>
            </a:r>
            <a:r>
              <a:rPr lang="en-US" sz="2000" dirty="0"/>
              <a:t>: can you achieve your goals by contributing to </a:t>
            </a:r>
            <a:r>
              <a:rPr lang="en-US" sz="2000" dirty="0" err="1"/>
              <a:t>exisiting</a:t>
            </a:r>
            <a:r>
              <a:rPr lang="en-US" sz="2000" dirty="0"/>
              <a:t> software, or do you need to start from scratch?</a:t>
            </a:r>
          </a:p>
          <a:p>
            <a:pPr lvl="1">
              <a:spcBef>
                <a:spcPts val="200"/>
              </a:spcBef>
            </a:pPr>
            <a:r>
              <a:rPr lang="en-US" sz="2000" dirty="0"/>
              <a:t>What </a:t>
            </a:r>
            <a:r>
              <a:rPr lang="en-US" sz="2000" b="1" dirty="0"/>
              <a:t>3rd-party software </a:t>
            </a:r>
            <a:r>
              <a:rPr lang="en-US" sz="2000" dirty="0"/>
              <a:t>are you willing to depend on?</a:t>
            </a:r>
          </a:p>
          <a:p>
            <a:r>
              <a:rPr lang="en-US" sz="2400" b="1" dirty="0"/>
              <a:t>Target should dictate the rigor of the design and development process</a:t>
            </a:r>
          </a:p>
          <a:p>
            <a:pPr lvl="1">
              <a:spcBef>
                <a:spcPts val="200"/>
              </a:spcBef>
            </a:pPr>
            <a:r>
              <a:rPr lang="en-US" sz="2000" dirty="0"/>
              <a:t>Considering resource constraints</a:t>
            </a:r>
          </a:p>
        </p:txBody>
      </p:sp>
      <p:sp>
        <p:nvSpPr>
          <p:cNvPr id="6" name="TextBox 5">
            <a:extLst>
              <a:ext uri="{FF2B5EF4-FFF2-40B4-BE49-F238E27FC236}">
                <a16:creationId xmlns:a16="http://schemas.microsoft.com/office/drawing/2014/main" id="{195BAACF-C7F5-4BAC-B2A6-E9DFCE4738D3}"/>
              </a:ext>
            </a:extLst>
          </p:cNvPr>
          <p:cNvSpPr txBox="1"/>
          <p:nvPr/>
        </p:nvSpPr>
        <p:spPr>
          <a:xfrm>
            <a:off x="11243615" y="0"/>
            <a:ext cx="292068" cy="424732"/>
          </a:xfrm>
          <a:prstGeom prst="rect">
            <a:avLst/>
          </a:prstGeom>
          <a:noFill/>
        </p:spPr>
        <p:txBody>
          <a:bodyPr wrap="none" rtlCol="0">
            <a:spAutoFit/>
          </a:bodyPr>
          <a:lstStyle/>
          <a:p>
            <a:pPr algn="ctr">
              <a:lnSpc>
                <a:spcPct val="90000"/>
              </a:lnSpc>
            </a:pPr>
            <a:r>
              <a:rPr lang="en-US" sz="2400" dirty="0"/>
              <a:t>•</a:t>
            </a:r>
          </a:p>
        </p:txBody>
      </p:sp>
      <p:sp>
        <p:nvSpPr>
          <p:cNvPr id="7" name="TextBox 6">
            <a:extLst>
              <a:ext uri="{FF2B5EF4-FFF2-40B4-BE49-F238E27FC236}">
                <a16:creationId xmlns:a16="http://schemas.microsoft.com/office/drawing/2014/main" id="{3BCF2D1A-AD74-4720-B523-03E7A88524F3}"/>
              </a:ext>
            </a:extLst>
          </p:cNvPr>
          <p:cNvSpPr txBox="1"/>
          <p:nvPr/>
        </p:nvSpPr>
        <p:spPr>
          <a:xfrm>
            <a:off x="11396015" y="0"/>
            <a:ext cx="292068" cy="424732"/>
          </a:xfrm>
          <a:prstGeom prst="rect">
            <a:avLst/>
          </a:prstGeom>
          <a:noFill/>
        </p:spPr>
        <p:txBody>
          <a:bodyPr wrap="none" rtlCol="0">
            <a:spAutoFit/>
          </a:bodyPr>
          <a:lstStyle/>
          <a:p>
            <a:pPr algn="ctr">
              <a:lnSpc>
                <a:spcPct val="90000"/>
              </a:lnSpc>
            </a:pPr>
            <a:r>
              <a:rPr lang="en-US" sz="2400" dirty="0"/>
              <a:t>•</a:t>
            </a:r>
          </a:p>
        </p:txBody>
      </p:sp>
      <p:sp>
        <p:nvSpPr>
          <p:cNvPr id="8" name="TextBox 7">
            <a:extLst>
              <a:ext uri="{FF2B5EF4-FFF2-40B4-BE49-F238E27FC236}">
                <a16:creationId xmlns:a16="http://schemas.microsoft.com/office/drawing/2014/main" id="{35BF4672-4625-4781-8278-388C859EA4F2}"/>
              </a:ext>
            </a:extLst>
          </p:cNvPr>
          <p:cNvSpPr txBox="1"/>
          <p:nvPr/>
        </p:nvSpPr>
        <p:spPr>
          <a:xfrm>
            <a:off x="11548415" y="0"/>
            <a:ext cx="292068" cy="424732"/>
          </a:xfrm>
          <a:prstGeom prst="rect">
            <a:avLst/>
          </a:prstGeom>
          <a:noFill/>
        </p:spPr>
        <p:txBody>
          <a:bodyPr wrap="none" rtlCol="0">
            <a:spAutoFit/>
          </a:bodyPr>
          <a:lstStyle/>
          <a:p>
            <a:pPr algn="ctr">
              <a:lnSpc>
                <a:spcPct val="90000"/>
              </a:lnSpc>
            </a:pPr>
            <a:r>
              <a:rPr lang="en-US" sz="2400" dirty="0"/>
              <a:t>•</a:t>
            </a:r>
          </a:p>
        </p:txBody>
      </p:sp>
      <p:sp>
        <p:nvSpPr>
          <p:cNvPr id="9" name="TextBox 8">
            <a:extLst>
              <a:ext uri="{FF2B5EF4-FFF2-40B4-BE49-F238E27FC236}">
                <a16:creationId xmlns:a16="http://schemas.microsoft.com/office/drawing/2014/main" id="{39B58D25-DDB5-4DB0-813F-32E808BB7A92}"/>
              </a:ext>
            </a:extLst>
          </p:cNvPr>
          <p:cNvSpPr txBox="1"/>
          <p:nvPr/>
        </p:nvSpPr>
        <p:spPr>
          <a:xfrm>
            <a:off x="11700815" y="0"/>
            <a:ext cx="292068" cy="424732"/>
          </a:xfrm>
          <a:prstGeom prst="rect">
            <a:avLst/>
          </a:prstGeom>
          <a:noFill/>
        </p:spPr>
        <p:txBody>
          <a:bodyPr wrap="none" rtlCol="0">
            <a:spAutoFit/>
          </a:bodyPr>
          <a:lstStyle/>
          <a:p>
            <a:pPr algn="ctr">
              <a:lnSpc>
                <a:spcPct val="90000"/>
              </a:lnSpc>
            </a:pPr>
            <a:r>
              <a:rPr lang="en-US" sz="2400" dirty="0"/>
              <a:t>•</a:t>
            </a:r>
          </a:p>
        </p:txBody>
      </p:sp>
      <p:sp>
        <p:nvSpPr>
          <p:cNvPr id="10" name="TextBox 9">
            <a:extLst>
              <a:ext uri="{FF2B5EF4-FFF2-40B4-BE49-F238E27FC236}">
                <a16:creationId xmlns:a16="http://schemas.microsoft.com/office/drawing/2014/main" id="{354D202D-5139-4FF0-A93E-ECB4C721FB46}"/>
              </a:ext>
            </a:extLst>
          </p:cNvPr>
          <p:cNvSpPr txBox="1"/>
          <p:nvPr/>
        </p:nvSpPr>
        <p:spPr>
          <a:xfrm>
            <a:off x="11853215"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84605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F8C2-93F5-419E-B6F4-651484B44BB7}"/>
              </a:ext>
            </a:extLst>
          </p:cNvPr>
          <p:cNvSpPr>
            <a:spLocks noGrp="1"/>
          </p:cNvSpPr>
          <p:nvPr>
            <p:ph type="title"/>
          </p:nvPr>
        </p:nvSpPr>
        <p:spPr/>
        <p:txBody>
          <a:bodyPr/>
          <a:lstStyle/>
          <a:p>
            <a:r>
              <a:rPr lang="en-US" dirty="0"/>
              <a:t>Software process for CSE</a:t>
            </a:r>
          </a:p>
        </p:txBody>
      </p:sp>
      <p:sp>
        <p:nvSpPr>
          <p:cNvPr id="4" name="Text Placeholder 3">
            <a:extLst>
              <a:ext uri="{FF2B5EF4-FFF2-40B4-BE49-F238E27FC236}">
                <a16:creationId xmlns:a16="http://schemas.microsoft.com/office/drawing/2014/main" id="{90F4761F-CDBA-4885-8C36-CD6BE1F15C6E}"/>
              </a:ext>
            </a:extLst>
          </p:cNvPr>
          <p:cNvSpPr>
            <a:spLocks noGrp="1"/>
          </p:cNvSpPr>
          <p:nvPr>
            <p:ph type="body" idx="1"/>
          </p:nvPr>
        </p:nvSpPr>
        <p:spPr>
          <a:xfrm>
            <a:off x="365760" y="1224997"/>
            <a:ext cx="5588582" cy="821190"/>
          </a:xfrm>
        </p:spPr>
        <p:txBody>
          <a:bodyPr/>
          <a:lstStyle/>
          <a:p>
            <a:r>
              <a:rPr lang="en-US" dirty="0"/>
              <a:t>Baseline</a:t>
            </a:r>
          </a:p>
        </p:txBody>
      </p:sp>
      <p:sp>
        <p:nvSpPr>
          <p:cNvPr id="3" name="Content Placeholder 2">
            <a:extLst>
              <a:ext uri="{FF2B5EF4-FFF2-40B4-BE49-F238E27FC236}">
                <a16:creationId xmlns:a16="http://schemas.microsoft.com/office/drawing/2014/main" id="{F8863F67-EEE1-493B-B13D-09EECAE9959E}"/>
              </a:ext>
            </a:extLst>
          </p:cNvPr>
          <p:cNvSpPr>
            <a:spLocks noGrp="1"/>
          </p:cNvSpPr>
          <p:nvPr>
            <p:ph sz="half" idx="2"/>
          </p:nvPr>
        </p:nvSpPr>
        <p:spPr>
          <a:xfrm>
            <a:off x="365760" y="2050579"/>
            <a:ext cx="5588582" cy="3373229"/>
          </a:xfrm>
        </p:spPr>
        <p:txBody>
          <a:bodyPr/>
          <a:lstStyle/>
          <a:p>
            <a:pPr>
              <a:spcBef>
                <a:spcPts val="800"/>
              </a:spcBef>
            </a:pPr>
            <a:r>
              <a:rPr lang="en-US" sz="2400" b="1" dirty="0"/>
              <a:t>Invest in extensible code design</a:t>
            </a:r>
          </a:p>
          <a:p>
            <a:pPr lvl="1">
              <a:spcBef>
                <a:spcPts val="200"/>
              </a:spcBef>
            </a:pPr>
            <a:r>
              <a:rPr lang="en-US" sz="2000" dirty="0"/>
              <a:t>Most uses need additions and/or customizations</a:t>
            </a:r>
          </a:p>
          <a:p>
            <a:pPr lvl="1">
              <a:spcBef>
                <a:spcPts val="200"/>
              </a:spcBef>
            </a:pPr>
            <a:r>
              <a:rPr lang="en-US" sz="2000" dirty="0"/>
              <a:t>Use version control and automated testing</a:t>
            </a:r>
          </a:p>
          <a:p>
            <a:pPr lvl="1">
              <a:spcBef>
                <a:spcPts val="200"/>
              </a:spcBef>
            </a:pPr>
            <a:r>
              <a:rPr lang="en-US" sz="2000" dirty="0"/>
              <a:t>Institute a rigorous verification and validation regime</a:t>
            </a:r>
          </a:p>
          <a:p>
            <a:pPr lvl="1">
              <a:spcBef>
                <a:spcPts val="200"/>
              </a:spcBef>
            </a:pPr>
            <a:r>
              <a:rPr lang="en-US" sz="2000" dirty="0"/>
              <a:t>Define coding and testing standards </a:t>
            </a:r>
          </a:p>
          <a:p>
            <a:pPr>
              <a:spcBef>
                <a:spcPts val="800"/>
              </a:spcBef>
            </a:pPr>
            <a:r>
              <a:rPr lang="en-US" sz="2400" b="1" dirty="0"/>
              <a:t>Clear and well defined policies for</a:t>
            </a:r>
          </a:p>
          <a:p>
            <a:pPr lvl="1">
              <a:spcBef>
                <a:spcPts val="200"/>
              </a:spcBef>
            </a:pPr>
            <a:r>
              <a:rPr lang="en-US" sz="2000" dirty="0"/>
              <a:t>Auditing and maintenance</a:t>
            </a:r>
          </a:p>
          <a:p>
            <a:pPr lvl="1">
              <a:spcBef>
                <a:spcPts val="200"/>
              </a:spcBef>
            </a:pPr>
            <a:r>
              <a:rPr lang="en-US" sz="2000" dirty="0"/>
              <a:t>Distribution and contribution</a:t>
            </a:r>
          </a:p>
          <a:p>
            <a:pPr lvl="1">
              <a:spcBef>
                <a:spcPts val="200"/>
              </a:spcBef>
            </a:pPr>
            <a:r>
              <a:rPr lang="en-US" sz="2000" dirty="0"/>
              <a:t>Documentation</a:t>
            </a:r>
          </a:p>
        </p:txBody>
      </p:sp>
      <p:sp>
        <p:nvSpPr>
          <p:cNvPr id="5" name="Text Placeholder 4">
            <a:extLst>
              <a:ext uri="{FF2B5EF4-FFF2-40B4-BE49-F238E27FC236}">
                <a16:creationId xmlns:a16="http://schemas.microsoft.com/office/drawing/2014/main" id="{14BBFB43-A8D7-435A-A083-E8E19A60D40B}"/>
              </a:ext>
            </a:extLst>
          </p:cNvPr>
          <p:cNvSpPr>
            <a:spLocks noGrp="1"/>
          </p:cNvSpPr>
          <p:nvPr>
            <p:ph type="body" sz="quarter" idx="3"/>
          </p:nvPr>
        </p:nvSpPr>
        <p:spPr>
          <a:xfrm>
            <a:off x="6191755" y="1224997"/>
            <a:ext cx="5531934" cy="821190"/>
          </a:xfrm>
        </p:spPr>
        <p:txBody>
          <a:bodyPr/>
          <a:lstStyle/>
          <a:p>
            <a:r>
              <a:rPr lang="en-US" dirty="0"/>
              <a:t>Desirable</a:t>
            </a:r>
          </a:p>
        </p:txBody>
      </p:sp>
      <p:sp>
        <p:nvSpPr>
          <p:cNvPr id="6" name="Content Placeholder 5">
            <a:extLst>
              <a:ext uri="{FF2B5EF4-FFF2-40B4-BE49-F238E27FC236}">
                <a16:creationId xmlns:a16="http://schemas.microsoft.com/office/drawing/2014/main" id="{DF888000-38FF-4AF9-8578-788277E96B64}"/>
              </a:ext>
            </a:extLst>
          </p:cNvPr>
          <p:cNvSpPr>
            <a:spLocks noGrp="1"/>
          </p:cNvSpPr>
          <p:nvPr>
            <p:ph sz="quarter" idx="4"/>
          </p:nvPr>
        </p:nvSpPr>
        <p:spPr>
          <a:xfrm>
            <a:off x="6191755" y="2050579"/>
            <a:ext cx="5531934" cy="3373229"/>
          </a:xfrm>
        </p:spPr>
        <p:txBody>
          <a:bodyPr/>
          <a:lstStyle/>
          <a:p>
            <a:pPr>
              <a:spcBef>
                <a:spcPts val="800"/>
              </a:spcBef>
            </a:pPr>
            <a:r>
              <a:rPr lang="en-US" dirty="0"/>
              <a:t>Provenance and reproducibility</a:t>
            </a:r>
          </a:p>
          <a:p>
            <a:pPr>
              <a:spcBef>
                <a:spcPts val="800"/>
              </a:spcBef>
            </a:pPr>
            <a:r>
              <a:rPr lang="en-US" dirty="0"/>
              <a:t>Lifecycle management</a:t>
            </a:r>
          </a:p>
          <a:p>
            <a:pPr>
              <a:spcBef>
                <a:spcPts val="800"/>
              </a:spcBef>
            </a:pPr>
            <a:r>
              <a:rPr lang="en-US" dirty="0"/>
              <a:t>Open development and frequent releases </a:t>
            </a:r>
          </a:p>
        </p:txBody>
      </p:sp>
      <p:sp>
        <p:nvSpPr>
          <p:cNvPr id="7" name="TextBox 6">
            <a:extLst>
              <a:ext uri="{FF2B5EF4-FFF2-40B4-BE49-F238E27FC236}">
                <a16:creationId xmlns:a16="http://schemas.microsoft.com/office/drawing/2014/main" id="{8372F8F0-4CFB-4E8D-9000-0CA31262743A}"/>
              </a:ext>
            </a:extLst>
          </p:cNvPr>
          <p:cNvSpPr txBox="1"/>
          <p:nvPr/>
        </p:nvSpPr>
        <p:spPr>
          <a:xfrm>
            <a:off x="11896757" y="0"/>
            <a:ext cx="292068" cy="424732"/>
          </a:xfrm>
          <a:prstGeom prst="rect">
            <a:avLst/>
          </a:prstGeom>
          <a:noFill/>
        </p:spPr>
        <p:txBody>
          <a:bodyPr wrap="none" rtlCol="0">
            <a:spAutoFit/>
          </a:bodyPr>
          <a:lstStyle/>
          <a:p>
            <a:pPr algn="ctr">
              <a:lnSpc>
                <a:spcPct val="90000"/>
              </a:lnSpc>
            </a:pPr>
            <a:r>
              <a:rPr lang="en-US" sz="2400" dirty="0"/>
              <a:t>•</a:t>
            </a:r>
          </a:p>
        </p:txBody>
      </p:sp>
    </p:spTree>
    <p:extLst>
      <p:ext uri="{BB962C8B-B14F-4D97-AF65-F5344CB8AC3E}">
        <p14:creationId xmlns:p14="http://schemas.microsoft.com/office/powerpoint/2010/main" val="13443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D243-3E5F-4DD6-9335-8875103D509B}"/>
              </a:ext>
            </a:extLst>
          </p:cNvPr>
          <p:cNvSpPr>
            <a:spLocks noGrp="1"/>
          </p:cNvSpPr>
          <p:nvPr>
            <p:ph type="title"/>
          </p:nvPr>
        </p:nvSpPr>
        <p:spPr/>
        <p:txBody>
          <a:bodyPr/>
          <a:lstStyle/>
          <a:p>
            <a:r>
              <a:rPr lang="en-US" dirty="0"/>
              <a:t>Customize according to </a:t>
            </a:r>
            <a:r>
              <a:rPr lang="en-US" i="1" dirty="0"/>
              <a:t>your</a:t>
            </a:r>
            <a:r>
              <a:rPr lang="en-US" dirty="0"/>
              <a:t> needs</a:t>
            </a:r>
          </a:p>
        </p:txBody>
      </p:sp>
      <p:sp>
        <p:nvSpPr>
          <p:cNvPr id="3" name="Content Placeholder 2">
            <a:extLst>
              <a:ext uri="{FF2B5EF4-FFF2-40B4-BE49-F238E27FC236}">
                <a16:creationId xmlns:a16="http://schemas.microsoft.com/office/drawing/2014/main" id="{FD6C73E6-19CF-4687-B1DC-FEF1FF16BDC6}"/>
              </a:ext>
            </a:extLst>
          </p:cNvPr>
          <p:cNvSpPr>
            <a:spLocks noGrp="1"/>
          </p:cNvSpPr>
          <p:nvPr>
            <p:ph idx="1"/>
          </p:nvPr>
        </p:nvSpPr>
        <p:spPr>
          <a:xfrm>
            <a:off x="365760" y="1179667"/>
            <a:ext cx="11369809" cy="4047778"/>
          </a:xfrm>
        </p:spPr>
        <p:txBody>
          <a:bodyPr/>
          <a:lstStyle/>
          <a:p>
            <a:r>
              <a:rPr lang="en-US" dirty="0"/>
              <a:t>There is no “all or nothing” </a:t>
            </a:r>
          </a:p>
          <a:p>
            <a:r>
              <a:rPr lang="en-US" dirty="0"/>
              <a:t>Focus on improving productivity and sustainability rather than purity of process  </a:t>
            </a:r>
          </a:p>
          <a:p>
            <a:r>
              <a:rPr lang="en-US" dirty="0"/>
              <a:t>Danger of being too dismissive too soon</a:t>
            </a:r>
          </a:p>
          <a:p>
            <a:pPr lvl="1">
              <a:spcBef>
                <a:spcPts val="200"/>
              </a:spcBef>
            </a:pPr>
            <a:r>
              <a:rPr lang="en-US" dirty="0"/>
              <a:t>Examine options with as little bias as possible </a:t>
            </a:r>
          </a:p>
          <a:p>
            <a:r>
              <a:rPr lang="en-US" dirty="0"/>
              <a:t>Fine balance between getting a buy-in from the team and imposing process on them </a:t>
            </a:r>
          </a:p>
          <a:p>
            <a:r>
              <a:rPr lang="en-US" dirty="0"/>
              <a:t>First reaction usually is resistance to change and suspicion of new processes </a:t>
            </a:r>
          </a:p>
          <a:p>
            <a:r>
              <a:rPr lang="en-US" dirty="0"/>
              <a:t>Many skeptics get converted when they see the benefit </a:t>
            </a:r>
          </a:p>
        </p:txBody>
      </p:sp>
    </p:spTree>
    <p:extLst>
      <p:ext uri="{BB962C8B-B14F-4D97-AF65-F5344CB8AC3E}">
        <p14:creationId xmlns:p14="http://schemas.microsoft.com/office/powerpoint/2010/main" val="1362904460"/>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schemas.microsoft.com/office/2006/metadata/properties"/>
    <ds:schemaRef ds:uri="http://schemas.microsoft.com/sharepoint/v3"/>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11572</TotalTime>
  <Words>1318</Words>
  <Application>Microsoft Office PowerPoint</Application>
  <PresentationFormat>Custom</PresentationFormat>
  <Paragraphs>222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Wingdings</vt:lpstr>
      <vt:lpstr>Presentations (Wide Screen)</vt:lpstr>
      <vt:lpstr>Why effective software practices are essential for CSE projects</vt:lpstr>
      <vt:lpstr>License, citation and acknowledgements</vt:lpstr>
      <vt:lpstr>What is CSE?</vt:lpstr>
      <vt:lpstr>Software is at the core of CSE</vt:lpstr>
      <vt:lpstr>Increasing complexity of CSE software</vt:lpstr>
      <vt:lpstr>Challenges of CSE software</vt:lpstr>
      <vt:lpstr>Taking stock: Understanding what you want from your CSE software and how to achieve it</vt:lpstr>
      <vt:lpstr>Software process for CSE</vt:lpstr>
      <vt:lpstr>Customize according to your needs</vt:lpstr>
      <vt:lpstr>Resources</vt:lpstr>
      <vt:lpstr>IDEAS WhatIs and HowTo documents</vt:lpstr>
      <vt:lpstr>Other Tutorials: Slides and video</vt:lpstr>
      <vt:lpstr>More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 E.</cp:lastModifiedBy>
  <cp:revision>387</cp:revision>
  <cp:lastPrinted>2015-09-14T20:56:03Z</cp:lastPrinted>
  <dcterms:created xsi:type="dcterms:W3CDTF">2015-03-03T13:47:39Z</dcterms:created>
  <dcterms:modified xsi:type="dcterms:W3CDTF">2017-11-11T19:25:08Z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