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29"/>
  </p:notesMasterIdLst>
  <p:handoutMasterIdLst>
    <p:handoutMasterId r:id="rId30"/>
  </p:handoutMasterIdLst>
  <p:sldIdLst>
    <p:sldId id="256" r:id="rId5"/>
    <p:sldId id="279" r:id="rId6"/>
    <p:sldId id="280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81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82" r:id="rId23"/>
    <p:sldId id="275" r:id="rId24"/>
    <p:sldId id="276" r:id="rId25"/>
    <p:sldId id="277" r:id="rId26"/>
    <p:sldId id="278" r:id="rId27"/>
    <p:sldId id="284" r:id="rId28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53">
          <p15:clr>
            <a:srgbClr val="A4A3A4"/>
          </p15:clr>
        </p15:guide>
        <p15:guide id="2" pos="2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252F"/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7" autoAdjust="0"/>
    <p:restoredTop sz="98749" autoAdjust="0"/>
  </p:normalViewPr>
  <p:slideViewPr>
    <p:cSldViewPr snapToGrid="0" showGuides="1">
      <p:cViewPr varScale="1">
        <p:scale>
          <a:sx n="99" d="100"/>
          <a:sy n="99" d="100"/>
        </p:scale>
        <p:origin x="420" y="52"/>
      </p:cViewPr>
      <p:guideLst>
        <p:guide orient="horz" pos="4153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  <p:pic>
        <p:nvPicPr>
          <p:cNvPr id="18" name="Picture 17" descr="IDEAS_logo.png">
            <a:extLst>
              <a:ext uri="{FF2B5EF4-FFF2-40B4-BE49-F238E27FC236}">
                <a16:creationId xmlns:a16="http://schemas.microsoft.com/office/drawing/2014/main" id="{DDEBC783-3EAB-4C3D-ABE2-BDE7BDC90E8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7425" y="6133571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61544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623066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773" y="6033555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Better Scientific Software tutorial @ SC17 2017-11-13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 descr="IDEAS_logo.png">
            <a:extLst>
              <a:ext uri="{FF2B5EF4-FFF2-40B4-BE49-F238E27FC236}">
                <a16:creationId xmlns:a16="http://schemas.microsoft.com/office/drawing/2014/main" id="{8F5BC62A-FC5C-4405-9AB5-AE11B9D3C97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7425" y="6069275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oftwarefreedom.org/resources/2012/ManagingCopyrightInformation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" TargetMode="External"/><Relationship Id="rId3" Type="http://schemas.openxmlformats.org/officeDocument/2006/relationships/hyperlink" Target="http://www.fsf.org/licensing/" TargetMode="External"/><Relationship Id="rId7" Type="http://schemas.openxmlformats.org/officeDocument/2006/relationships/hyperlink" Target="https://science.energy.gov/~/media/ascr/pdf/research/docs/Doe_lab_developed_software_policy.pdf" TargetMode="External"/><Relationship Id="rId2" Type="http://schemas.openxmlformats.org/officeDocument/2006/relationships/hyperlink" Target="https://opensourc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ftwarefreedom.org/resources/2012/ManagingCopyrightInformation.html" TargetMode="External"/><Relationship Id="rId5" Type="http://schemas.openxmlformats.org/officeDocument/2006/relationships/hyperlink" Target="http://softwarefreedom.org/" TargetMode="External"/><Relationship Id="rId4" Type="http://schemas.openxmlformats.org/officeDocument/2006/relationships/hyperlink" Target="https://choosealicense.com/" TargetMode="External"/><Relationship Id="rId9" Type="http://schemas.openxmlformats.org/officeDocument/2006/relationships/hyperlink" Target="http://contributoragreements.org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pensource.org/" TargetMode="External"/><Relationship Id="rId2" Type="http://schemas.openxmlformats.org/officeDocument/2006/relationships/hyperlink" Target="http://fsf.org/licensing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411480"/>
            <a:ext cx="11336614" cy="510909"/>
          </a:xfrm>
        </p:spPr>
        <p:txBody>
          <a:bodyPr/>
          <a:lstStyle/>
          <a:p>
            <a:pPr algn="ctr"/>
            <a:r>
              <a:rPr lang="en-US" dirty="0"/>
              <a:t>An Introduction to Software Licensing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Presented at </a:t>
            </a:r>
            <a:br>
              <a:rPr lang="en-US" dirty="0"/>
            </a:br>
            <a:r>
              <a:rPr lang="en-US" b="1" dirty="0"/>
              <a:t>Better Scientific Software tutorial</a:t>
            </a:r>
          </a:p>
          <a:p>
            <a:r>
              <a:rPr lang="en-US" b="1" dirty="0"/>
              <a:t>SC17, Denver, Colorado</a:t>
            </a:r>
            <a:br>
              <a:rPr lang="en-US" b="1" dirty="0"/>
            </a:br>
            <a:endParaRPr lang="en-US" dirty="0"/>
          </a:p>
          <a:p>
            <a:r>
              <a:rPr lang="en-US" sz="2000" b="1" dirty="0"/>
              <a:t>David E. Bernholdt</a:t>
            </a:r>
            <a:br>
              <a:rPr lang="en-US" sz="2000" dirty="0"/>
            </a:br>
            <a:r>
              <a:rPr lang="en-US" sz="2000" dirty="0"/>
              <a:t>Oak Ridge National Laboratory</a:t>
            </a:r>
          </a:p>
        </p:txBody>
      </p:sp>
      <p:pic>
        <p:nvPicPr>
          <p:cNvPr id="4" name="Picture 2" descr="https://licensebuttons.net/l/by/4.0/88x31.png">
            <a:extLst>
              <a:ext uri="{FF2B5EF4-FFF2-40B4-BE49-F238E27FC236}">
                <a16:creationId xmlns:a16="http://schemas.microsoft.com/office/drawing/2014/main" id="{B7947570-C002-4373-81A7-3406E5DF5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5307806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0E2FFE-6147-45DB-8C38-8FC6E5351637}"/>
              </a:ext>
            </a:extLst>
          </p:cNvPr>
          <p:cNvSpPr txBox="1"/>
          <p:nvPr/>
        </p:nvSpPr>
        <p:spPr>
          <a:xfrm>
            <a:off x="2036432" y="5388048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</p:spTree>
    <p:extLst>
      <p:ext uri="{BB962C8B-B14F-4D97-AF65-F5344CB8AC3E}">
        <p14:creationId xmlns:p14="http://schemas.microsoft.com/office/powerpoint/2010/main" val="3651266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Test: Is this an open source license?</a:t>
            </a:r>
            <a:br>
              <a:rPr lang="en-US" dirty="0"/>
            </a:br>
            <a:r>
              <a:rPr lang="en-US" dirty="0"/>
              <a:t>(A real-world example)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12660" y="1312333"/>
            <a:ext cx="10463340" cy="47159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In order to acquire access to the code sources, the recipient agrees: 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200" dirty="0"/>
              <a:t>to compile/use the XYZZY source code AS IS without modification;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users however are welcome to request changes, or to contribute modifications subject to approval of the authors; 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200" dirty="0"/>
              <a:t>if the copy of the XYZZY downloaded by the authorized user is made available to third parties, to ensure that the user agreement is followed by the third parties;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to send a one-time email to xyzzy@example.com describing planned research using that module 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prior to publication, to email a draft of the article/letter/note to xyzzy@example.com 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to include in published results or presentations the proper code name(s) and appropriate references.</a:t>
            </a:r>
          </a:p>
        </p:txBody>
      </p:sp>
    </p:spTree>
    <p:extLst>
      <p:ext uri="{BB962C8B-B14F-4D97-AF65-F5344CB8AC3E}">
        <p14:creationId xmlns:p14="http://schemas.microsoft.com/office/powerpoint/2010/main" val="320719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410685-ACF3-4B6A-BBAA-69137BDD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510909"/>
          </a:xfrm>
        </p:spPr>
        <p:txBody>
          <a:bodyPr/>
          <a:lstStyle/>
          <a:p>
            <a:r>
              <a:rPr lang="en-US" dirty="0"/>
              <a:t>Choosing a license</a:t>
            </a:r>
          </a:p>
        </p:txBody>
      </p:sp>
    </p:spTree>
    <p:extLst>
      <p:ext uri="{BB962C8B-B14F-4D97-AF65-F5344CB8AC3E}">
        <p14:creationId xmlns:p14="http://schemas.microsoft.com/office/powerpoint/2010/main" val="272110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Considerations in choosing a license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39540" y="1056640"/>
            <a:ext cx="11369809" cy="4047778"/>
          </a:xfrm>
        </p:spPr>
        <p:txBody>
          <a:bodyPr>
            <a:noAutofit/>
          </a:bodyPr>
          <a:lstStyle/>
          <a:p>
            <a:r>
              <a:rPr lang="en-US" sz="2400" dirty="0"/>
              <a:t>What rights do you want to retain or grant?</a:t>
            </a:r>
          </a:p>
          <a:p>
            <a:pPr lvl="1">
              <a:spcBef>
                <a:spcPts val="400"/>
              </a:spcBef>
            </a:pPr>
            <a:r>
              <a:rPr lang="en-US" sz="2000" dirty="0"/>
              <a:t>Who can use the program? (proprietary vs open)</a:t>
            </a:r>
          </a:p>
          <a:p>
            <a:pPr lvl="1">
              <a:spcBef>
                <a:spcPts val="400"/>
              </a:spcBef>
            </a:pPr>
            <a:r>
              <a:rPr lang="en-US" sz="2000" dirty="0"/>
              <a:t>Can users see the source code? (proprietary vs open)</a:t>
            </a:r>
          </a:p>
          <a:p>
            <a:pPr lvl="1">
              <a:spcBef>
                <a:spcPts val="400"/>
              </a:spcBef>
            </a:pPr>
            <a:r>
              <a:rPr lang="en-US" sz="2000" dirty="0"/>
              <a:t>Can users modify the source code? (proprietary vs open)</a:t>
            </a:r>
          </a:p>
          <a:p>
            <a:pPr lvl="1">
              <a:spcBef>
                <a:spcPts val="400"/>
              </a:spcBef>
            </a:pPr>
            <a:r>
              <a:rPr lang="en-US" sz="2000" dirty="0"/>
              <a:t>Can the users redistribute original or modified code? (prop. vs open)</a:t>
            </a:r>
          </a:p>
          <a:p>
            <a:pPr lvl="1">
              <a:spcBef>
                <a:spcPts val="400"/>
              </a:spcBef>
            </a:pPr>
            <a:r>
              <a:rPr lang="en-US" sz="2000" dirty="0"/>
              <a:t>Can modified code be relicensed? (permissive vs </a:t>
            </a:r>
            <a:r>
              <a:rPr lang="en-US" sz="2000" dirty="0" err="1"/>
              <a:t>copyleft</a:t>
            </a:r>
            <a:r>
              <a:rPr lang="en-US" sz="2000" dirty="0"/>
              <a:t>)</a:t>
            </a:r>
          </a:p>
          <a:p>
            <a:r>
              <a:rPr lang="en-US" sz="2400" dirty="0"/>
              <a:t>Compatibility with software under other licenses</a:t>
            </a:r>
          </a:p>
          <a:p>
            <a:pPr lvl="1">
              <a:spcBef>
                <a:spcPts val="400"/>
              </a:spcBef>
            </a:pPr>
            <a:r>
              <a:rPr lang="en-US" sz="2000" dirty="0"/>
              <a:t>Permissive licenses have fewer issues</a:t>
            </a:r>
            <a:endParaRPr lang="en-US" sz="2000" dirty="0">
              <a:hlinkClick r:id="" action="ppaction://noaction"/>
            </a:endParaRPr>
          </a:p>
          <a:p>
            <a:pPr lvl="1">
              <a:spcBef>
                <a:spcPts val="400"/>
              </a:spcBef>
            </a:pPr>
            <a:r>
              <a:rPr lang="en-US" sz="2000" dirty="0">
                <a:hlinkClick r:id="" action="ppaction://noaction"/>
              </a:rPr>
              <a:t>http://www.fsf.org/licensing/</a:t>
            </a:r>
            <a:endParaRPr lang="en-US" sz="2000" dirty="0"/>
          </a:p>
          <a:p>
            <a:r>
              <a:rPr lang="en-US" sz="2400" dirty="0"/>
              <a:t>Labeling of derived works</a:t>
            </a:r>
          </a:p>
          <a:p>
            <a:pPr lvl="1">
              <a:spcBef>
                <a:spcPts val="400"/>
              </a:spcBef>
            </a:pPr>
            <a:r>
              <a:rPr lang="en-US" sz="2000" dirty="0"/>
              <a:t>Derived works must be identified</a:t>
            </a:r>
            <a:br>
              <a:rPr lang="en-US" sz="2000" dirty="0"/>
            </a:br>
            <a:r>
              <a:rPr lang="en-US" sz="2000" dirty="0"/>
              <a:t>differently than original work</a:t>
            </a:r>
          </a:p>
          <a:p>
            <a:r>
              <a:rPr lang="en-US" sz="2400" dirty="0"/>
              <a:t>Patent grant/retaliation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145762" y="2858710"/>
            <a:ext cx="3447144" cy="2826415"/>
          </a:xfrm>
          <a:prstGeom prst="rect">
            <a:avLst/>
          </a:prstGeom>
          <a:ln w="1905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en-US" sz="2400" i="1" dirty="0">
                <a:solidFill>
                  <a:schemeClr val="tx2"/>
                </a:solidFill>
              </a:rPr>
              <a:t>Use an existing free/open source license rather than inventing a new one!</a:t>
            </a:r>
          </a:p>
          <a:p>
            <a:pPr lvl="1">
              <a:spcBef>
                <a:spcPts val="200"/>
              </a:spcBef>
            </a:pPr>
            <a:r>
              <a:rPr lang="en-US" sz="2000" i="1" dirty="0">
                <a:solidFill>
                  <a:schemeClr val="tx2"/>
                </a:solidFill>
              </a:rPr>
              <a:t>FSF and OSI certify many existing licenses (~80) as meeting their criteria</a:t>
            </a:r>
            <a:endParaRPr lang="en-US" sz="24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301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OSI-approved licenses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31266059"/>
              </p:ext>
            </p:extLst>
          </p:nvPr>
        </p:nvGraphicFramePr>
        <p:xfrm>
          <a:off x="0" y="1070451"/>
          <a:ext cx="12188824" cy="578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470">
                  <a:extLst>
                    <a:ext uri="{9D8B030D-6E8A-4147-A177-3AD203B41FA5}">
                      <a16:colId xmlns:a16="http://schemas.microsoft.com/office/drawing/2014/main" val="2900655383"/>
                    </a:ext>
                  </a:extLst>
                </a:gridCol>
                <a:gridCol w="1757666">
                  <a:extLst>
                    <a:ext uri="{9D8B030D-6E8A-4147-A177-3AD203B41FA5}">
                      <a16:colId xmlns:a16="http://schemas.microsoft.com/office/drawing/2014/main" val="990930342"/>
                    </a:ext>
                  </a:extLst>
                </a:gridCol>
                <a:gridCol w="2003149">
                  <a:extLst>
                    <a:ext uri="{9D8B030D-6E8A-4147-A177-3AD203B41FA5}">
                      <a16:colId xmlns:a16="http://schemas.microsoft.com/office/drawing/2014/main" val="2083886528"/>
                    </a:ext>
                  </a:extLst>
                </a:gridCol>
                <a:gridCol w="1495539">
                  <a:extLst>
                    <a:ext uri="{9D8B030D-6E8A-4147-A177-3AD203B41FA5}">
                      <a16:colId xmlns:a16="http://schemas.microsoft.com/office/drawing/2014/main" val="3028286258"/>
                    </a:ext>
                  </a:extLst>
                </a:gridCol>
              </a:tblGrid>
              <a:tr h="1027471">
                <a:tc>
                  <a:txBody>
                    <a:bodyPr/>
                    <a:lstStyle/>
                    <a:p>
                      <a:r>
                        <a:rPr lang="en-US" sz="1800" dirty="0"/>
                        <a:t>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GPL-Compatible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Patent Grant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856264"/>
                  </a:ext>
                </a:extLst>
              </a:tr>
              <a:tr h="5334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Apache License, 2.0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Permissive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v3,not 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944"/>
                  </a:ext>
                </a:extLst>
              </a:tr>
              <a:tr h="5334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BSD 3-Clause "New" or "Revised" license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Permissive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silent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365272"/>
                  </a:ext>
                </a:extLst>
              </a:tr>
              <a:tr h="5334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BSD 2-Clause "Simplified" or "FreeBSD"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Permissive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silent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66120"/>
                  </a:ext>
                </a:extLst>
              </a:tr>
              <a:tr h="352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GNU General Public License (GPL)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Copyleft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453152"/>
                  </a:ext>
                </a:extLst>
              </a:tr>
              <a:tr h="596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GNU Library or "Lesser" General Public License (LGPL)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Weak </a:t>
                      </a:r>
                      <a:r>
                        <a:rPr lang="en-US" sz="1800" dirty="0" err="1"/>
                        <a:t>Copyleft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4999"/>
                  </a:ext>
                </a:extLst>
              </a:tr>
              <a:tr h="5334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MIT license (MIT)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Permissive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silent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56775"/>
                  </a:ext>
                </a:extLst>
              </a:tr>
              <a:tr h="5334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Mozilla Public License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Permissive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573743"/>
                  </a:ext>
                </a:extLst>
              </a:tr>
              <a:tr h="5334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Common Development and Distribution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Permissive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962654"/>
                  </a:ext>
                </a:extLst>
              </a:tr>
              <a:tr h="596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Eclipse Public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Weak </a:t>
                      </a:r>
                      <a:r>
                        <a:rPr lang="en-US" sz="1800" dirty="0" err="1"/>
                        <a:t>Copyleft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665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884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Consideration: Software business models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569995" y="907942"/>
          <a:ext cx="11168238" cy="5103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3038">
                  <a:extLst>
                    <a:ext uri="{9D8B030D-6E8A-4147-A177-3AD203B41FA5}">
                      <a16:colId xmlns:a16="http://schemas.microsoft.com/office/drawing/2014/main" val="1486003320"/>
                    </a:ext>
                  </a:extLst>
                </a:gridCol>
                <a:gridCol w="1799149">
                  <a:extLst>
                    <a:ext uri="{9D8B030D-6E8A-4147-A177-3AD203B41FA5}">
                      <a16:colId xmlns:a16="http://schemas.microsoft.com/office/drawing/2014/main" val="4110691098"/>
                    </a:ext>
                  </a:extLst>
                </a:gridCol>
                <a:gridCol w="1397106">
                  <a:extLst>
                    <a:ext uri="{9D8B030D-6E8A-4147-A177-3AD203B41FA5}">
                      <a16:colId xmlns:a16="http://schemas.microsoft.com/office/drawing/2014/main" val="2465934356"/>
                    </a:ext>
                  </a:extLst>
                </a:gridCol>
                <a:gridCol w="1758945">
                  <a:extLst>
                    <a:ext uri="{9D8B030D-6E8A-4147-A177-3AD203B41FA5}">
                      <a16:colId xmlns:a16="http://schemas.microsoft.com/office/drawing/2014/main" val="327983030"/>
                    </a:ext>
                  </a:extLst>
                </a:gridCol>
              </a:tblGrid>
              <a:tr h="578312">
                <a:tc>
                  <a:txBody>
                    <a:bodyPr/>
                    <a:lstStyle/>
                    <a:p>
                      <a:r>
                        <a:rPr lang="en-US" dirty="0"/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Proprietary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Copyleft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Permissive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13823"/>
                  </a:ext>
                </a:extLst>
              </a:tr>
              <a:tr h="353093">
                <a:tc>
                  <a:txBody>
                    <a:bodyPr/>
                    <a:lstStyle/>
                    <a:p>
                      <a:r>
                        <a:rPr lang="en-US" b="1" dirty="0"/>
                        <a:t>Sell the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717032"/>
                  </a:ext>
                </a:extLst>
              </a:tr>
              <a:tr h="578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Sell to commercial users</a:t>
                      </a:r>
                      <a:r>
                        <a:rPr lang="en-US" b="0" baseline="0" dirty="0"/>
                        <a:t> aka </a:t>
                      </a:r>
                      <a:r>
                        <a:rPr lang="en-US" b="0" i="1" baseline="0" dirty="0"/>
                        <a:t>dual licensing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053913"/>
                  </a:ext>
                </a:extLst>
              </a:tr>
              <a:tr h="3530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Relicense to proprietary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003039"/>
                  </a:ext>
                </a:extLst>
              </a:tr>
              <a:tr h="826160">
                <a:tc>
                  <a:txBody>
                    <a:bodyPr/>
                    <a:lstStyle/>
                    <a:p>
                      <a:r>
                        <a:rPr lang="en-US" b="1" dirty="0"/>
                        <a:t>Sell</a:t>
                      </a:r>
                      <a:r>
                        <a:rPr lang="en-US" b="1" baseline="0" dirty="0"/>
                        <a:t> convenience</a:t>
                      </a:r>
                      <a:r>
                        <a:rPr lang="en-US" baseline="0" dirty="0"/>
                        <a:t>, e.g., packaging, installation media, pre-compiled executables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63437"/>
                  </a:ext>
                </a:extLst>
              </a:tr>
              <a:tr h="826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Sell professional services </a:t>
                      </a:r>
                      <a:r>
                        <a:rPr lang="en-US" dirty="0"/>
                        <a:t>around the software,</a:t>
                      </a:r>
                      <a:r>
                        <a:rPr lang="en-US" baseline="0" dirty="0"/>
                        <a:t> e.g., training, technical support, consulting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399643"/>
                  </a:ext>
                </a:extLst>
              </a:tr>
              <a:tr h="831277">
                <a:tc>
                  <a:txBody>
                    <a:bodyPr/>
                    <a:lstStyle/>
                    <a:p>
                      <a:r>
                        <a:rPr lang="en-US" b="1" dirty="0"/>
                        <a:t>Sell custom development services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e.g., proprietary extensions, accelerated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240341"/>
                  </a:ext>
                </a:extLst>
              </a:tr>
              <a:tr h="353093">
                <a:tc>
                  <a:txBody>
                    <a:bodyPr/>
                    <a:lstStyle/>
                    <a:p>
                      <a:r>
                        <a:rPr lang="en-US" b="1" dirty="0"/>
                        <a:t>Sell software-as-a-service</a:t>
                      </a:r>
                      <a:r>
                        <a:rPr lang="en-US" b="1" baseline="0" dirty="0"/>
                        <a:t> </a:t>
                      </a:r>
                      <a:r>
                        <a:rPr lang="en-US" baseline="0" dirty="0"/>
                        <a:t>(SaaS)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605978"/>
                  </a:ext>
                </a:extLst>
              </a:tr>
              <a:tr h="353093">
                <a:tc>
                  <a:txBody>
                    <a:bodyPr/>
                    <a:lstStyle/>
                    <a:p>
                      <a:r>
                        <a:rPr lang="en-US" b="1" dirty="0"/>
                        <a:t>Sell</a:t>
                      </a:r>
                      <a:r>
                        <a:rPr lang="en-US" b="1" baseline="0" dirty="0"/>
                        <a:t> the research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062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587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Consideration: Don’t want others to profit from my open source software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permissive license allows someone else to take derivatives proprietary</a:t>
            </a:r>
          </a:p>
          <a:p>
            <a:r>
              <a:rPr lang="en-US" dirty="0"/>
              <a:t>A </a:t>
            </a:r>
            <a:r>
              <a:rPr lang="en-US" dirty="0" err="1"/>
              <a:t>copyleft</a:t>
            </a:r>
            <a:r>
              <a:rPr lang="en-US" dirty="0"/>
              <a:t> license will prevent that</a:t>
            </a:r>
          </a:p>
          <a:p>
            <a:pPr marL="0" indent="0">
              <a:buNone/>
            </a:pPr>
            <a:r>
              <a:rPr lang="en-US" b="1" dirty="0"/>
              <a:t>But there may be other considerations…</a:t>
            </a:r>
          </a:p>
          <a:p>
            <a:r>
              <a:rPr lang="en-US" dirty="0"/>
              <a:t>What if you </a:t>
            </a:r>
            <a:r>
              <a:rPr lang="en-US" i="1" u="sng" dirty="0"/>
              <a:t>do</a:t>
            </a:r>
            <a:r>
              <a:rPr lang="en-US" dirty="0"/>
              <a:t> want a commercial entity to use your software?</a:t>
            </a:r>
          </a:p>
          <a:p>
            <a:pPr lvl="1"/>
            <a:r>
              <a:rPr lang="en-US" dirty="0"/>
              <a:t>Exposure, broader distribution</a:t>
            </a:r>
          </a:p>
          <a:p>
            <a:r>
              <a:rPr lang="en-US" dirty="0" err="1"/>
              <a:t>Copyleft</a:t>
            </a:r>
            <a:r>
              <a:rPr lang="en-US" dirty="0"/>
              <a:t> is scary to many commercial entities</a:t>
            </a:r>
          </a:p>
          <a:p>
            <a:pPr lvl="1"/>
            <a:r>
              <a:rPr lang="en-US" dirty="0"/>
              <a:t>How far does the viral license reach into other parts of the product?</a:t>
            </a:r>
          </a:p>
          <a:p>
            <a:pPr lvl="1"/>
            <a:r>
              <a:rPr lang="en-US" dirty="0"/>
              <a:t>Legal opinions differ, no case law yet</a:t>
            </a:r>
          </a:p>
          <a:p>
            <a:pPr lvl="2"/>
            <a:r>
              <a:rPr lang="en-US" dirty="0"/>
              <a:t>Lawyers will tend toward a conservative answer: avoid </a:t>
            </a:r>
            <a:r>
              <a:rPr lang="en-US" dirty="0" err="1"/>
              <a:t>copyleft</a:t>
            </a:r>
            <a:r>
              <a:rPr lang="en-US" dirty="0"/>
              <a:t> software</a:t>
            </a:r>
          </a:p>
        </p:txBody>
      </p:sp>
    </p:spTree>
    <p:extLst>
      <p:ext uri="{BB962C8B-B14F-4D97-AF65-F5344CB8AC3E}">
        <p14:creationId xmlns:p14="http://schemas.microsoft.com/office/powerpoint/2010/main" val="239024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Consideration: Protecting my intellectual property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I make my source code freely available, then others can use the novel ideas embodied in it to “scoop” me</a:t>
            </a:r>
          </a:p>
          <a:p>
            <a:r>
              <a:rPr lang="en-US" dirty="0"/>
              <a:t>Proprietary licenses (obviously) allow you to keep source private</a:t>
            </a:r>
          </a:p>
          <a:p>
            <a:r>
              <a:rPr lang="en-US" dirty="0"/>
              <a:t>Open source licenses don’t require that you make derived works public, only that </a:t>
            </a:r>
            <a:r>
              <a:rPr lang="en-US" b="1" i="1" u="sng" dirty="0"/>
              <a:t>if</a:t>
            </a:r>
            <a:r>
              <a:rPr lang="en-US" dirty="0"/>
              <a:t> you do, you make the source available</a:t>
            </a:r>
          </a:p>
          <a:p>
            <a:pPr lvl="1"/>
            <a:r>
              <a:rPr lang="en-US" dirty="0"/>
              <a:t>Delay public release until you’ve had a reasonable chance to exploit the results of your work</a:t>
            </a:r>
          </a:p>
          <a:p>
            <a:pPr lvl="2"/>
            <a:r>
              <a:rPr lang="en-US" dirty="0"/>
              <a:t>Until initial papers are published</a:t>
            </a:r>
          </a:p>
          <a:p>
            <a:pPr lvl="2"/>
            <a:r>
              <a:rPr lang="en-US" dirty="0"/>
              <a:t>Fixed time period (e.g., one year)</a:t>
            </a:r>
          </a:p>
        </p:txBody>
      </p:sp>
    </p:spTree>
    <p:extLst>
      <p:ext uri="{BB962C8B-B14F-4D97-AF65-F5344CB8AC3E}">
        <p14:creationId xmlns:p14="http://schemas.microsoft.com/office/powerpoint/2010/main" val="3311801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Considerations favoring open source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Challenges of managing and archiving the paperwork associated with proprietary licenses</a:t>
            </a:r>
          </a:p>
          <a:p>
            <a:r>
              <a:rPr lang="en-US" dirty="0"/>
              <a:t>Explicit license agreements can inhibit (legal) use of software</a:t>
            </a:r>
          </a:p>
          <a:p>
            <a:r>
              <a:rPr lang="en-US" dirty="0"/>
              <a:t>I want to support peer review and reproducibility in science</a:t>
            </a:r>
          </a:p>
          <a:p>
            <a:r>
              <a:rPr lang="en-US" dirty="0"/>
              <a:t>My sponsor requires that I release my software as open source</a:t>
            </a:r>
          </a:p>
          <a:p>
            <a:r>
              <a:rPr lang="en-US" dirty="0"/>
              <a:t>I believe that the results of publicly-funded research should be publicly available</a:t>
            </a:r>
          </a:p>
          <a:p>
            <a:r>
              <a:rPr lang="en-US" dirty="0"/>
              <a:t>I want to build a self-sustaining community around my software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99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few more points about our real-world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80394" y="1159933"/>
            <a:ext cx="10548006" cy="4665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In order to acquire access to the code sources, the recipient agrees: 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200" dirty="0"/>
              <a:t>to compile/use the XYZZY source code AS IS without modification;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users however are welcome to request changes, or to contribute modifications subject to approval of the authors; 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if the copy of the XYZZY downloaded by the authorized user is made available to third parties, to ensure that the user agreement is followed by the third parties;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to send a one-time email to xyzzy@example.com describing planned research using that module 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200" dirty="0"/>
              <a:t>prior to publication, to email a draft of the article/letter/note to xyzzy@example.com 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200" dirty="0"/>
              <a:t>to include in published results or presentations the proper code name(s) and appropriate references.</a:t>
            </a:r>
          </a:p>
        </p:txBody>
      </p:sp>
    </p:spTree>
    <p:extLst>
      <p:ext uri="{BB962C8B-B14F-4D97-AF65-F5344CB8AC3E}">
        <p14:creationId xmlns:p14="http://schemas.microsoft.com/office/powerpoint/2010/main" val="3367293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280D7C-7B0D-4000-B03F-1B1E52C1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510909"/>
          </a:xfrm>
        </p:spPr>
        <p:txBody>
          <a:bodyPr/>
          <a:lstStyle/>
          <a:p>
            <a:r>
              <a:rPr lang="en-US" dirty="0"/>
              <a:t>Some related matters</a:t>
            </a:r>
          </a:p>
        </p:txBody>
      </p:sp>
    </p:spTree>
    <p:extLst>
      <p:ext uri="{BB962C8B-B14F-4D97-AF65-F5344CB8AC3E}">
        <p14:creationId xmlns:p14="http://schemas.microsoft.com/office/powerpoint/2010/main" val="385539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0B03-6C2B-4495-914D-2820ADBB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/>
          <a:lstStyle/>
          <a:p>
            <a:r>
              <a:rPr lang="en-US" dirty="0"/>
              <a:t>Disclaimers, license, citation, and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DDED7-5509-45D3-B01E-F80CD01EC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915341"/>
            <a:ext cx="11478578" cy="404777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Disclaimers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This is not legal advice (TINLA). Consult with true experts before making any consequential decisions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Copyright laws differ by country. Some info may be US-centric</a:t>
            </a:r>
          </a:p>
          <a:p>
            <a:pPr marL="0" indent="0">
              <a:buNone/>
            </a:pPr>
            <a:r>
              <a:rPr lang="en-US" sz="2400" b="1" dirty="0"/>
              <a:t>License and Citation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This work is licensed under a </a:t>
            </a:r>
            <a:r>
              <a:rPr lang="en-US" sz="2000" dirty="0">
                <a:hlinkClick r:id="rId2"/>
              </a:rPr>
              <a:t>Creative</a:t>
            </a:r>
            <a:r>
              <a:rPr lang="en-US" sz="2000" dirty="0">
                <a:hlinkClick r:id="rId3"/>
              </a:rPr>
              <a:t> Commons Attribution 4.0 International License</a:t>
            </a:r>
            <a:r>
              <a:rPr lang="en-US" sz="2000" dirty="0"/>
              <a:t> (CC BY 4.0). 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Requested citation: David E. Bernholdt, An Introduction to Software Licensing, tutorial, in SC ‘17: International Conference for High Performance Computing, Networking, Storage and Analysis, Denver, Colorado, 2017. DOI: </a:t>
            </a:r>
            <a:r>
              <a:rPr lang="en-US" sz="2000" i="1" dirty="0"/>
              <a:t>TBA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Acknowledgements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This work was supported by the U.S. Department of Energy Office of Science, Office of Advanced Scientific Computing Research (ASCR), and by the </a:t>
            </a:r>
            <a:r>
              <a:rPr lang="en-US" sz="2000" dirty="0" err="1"/>
              <a:t>Exascale</a:t>
            </a:r>
            <a:r>
              <a:rPr lang="en-US" sz="2000" dirty="0"/>
              <a:t> Computing Project (17-SC-20-SC), a collaborative effort of the U.S. Department of Energy Office of Science and the National Nuclear Security Administration</a:t>
            </a:r>
            <a:r>
              <a:rPr lang="en-US" sz="2000" i="1" dirty="0"/>
              <a:t>.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/>
              <a:t>This work was performed in part at the Oak Ridge National Laboratory, which is managed by UT-Battelle, LLC for the U.S. Department of Energy under Contract No. DE-AC05-00OR22725.</a:t>
            </a:r>
          </a:p>
        </p:txBody>
      </p:sp>
      <p:pic>
        <p:nvPicPr>
          <p:cNvPr id="6" name="Picture 2" descr="https://licensebuttons.net/l/by/4.0/88x31.png">
            <a:extLst>
              <a:ext uri="{FF2B5EF4-FFF2-40B4-BE49-F238E27FC236}">
                <a16:creationId xmlns:a16="http://schemas.microsoft.com/office/drawing/2014/main" id="{C3CFEBB7-0EE1-417F-AAE4-49B463ECF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080" y="1969200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481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Managing copyright notices in software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Need to assert copyright and make license terms explicit</a:t>
            </a:r>
          </a:p>
          <a:p>
            <a:r>
              <a:rPr lang="en-US" sz="2400" dirty="0"/>
              <a:t>Do these centrally or in every file?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Single COPYING or LICENSE file per package (or directory)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In comments at the top of the file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Advantages and disadvantages to each</a:t>
            </a:r>
          </a:p>
          <a:p>
            <a:r>
              <a:rPr lang="en-US" sz="2400" b="1" i="1" dirty="0"/>
              <a:t>Best practice: do both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Intelligently, to make it as easy to maintain as possible</a:t>
            </a:r>
          </a:p>
          <a:p>
            <a:r>
              <a:rPr lang="en-US" sz="2400" dirty="0"/>
              <a:t>Authorship (separate, but related)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Version control is best way to maintain accurate records of authorship</a:t>
            </a:r>
          </a:p>
          <a:p>
            <a:r>
              <a:rPr lang="en-US" sz="2400" dirty="0"/>
              <a:t>See </a:t>
            </a:r>
            <a:r>
              <a:rPr lang="en-US" dirty="0">
                <a:hlinkClick r:id="rId2"/>
              </a:rPr>
              <a:t>Managing Copyright Information within a Free Software Project</a:t>
            </a:r>
            <a:r>
              <a:rPr lang="en-US" sz="2400" dirty="0"/>
              <a:t> for detailed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893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Accepting code contributions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63697" y="1058333"/>
            <a:ext cx="10800169" cy="4817533"/>
          </a:xfrm>
        </p:spPr>
        <p:txBody>
          <a:bodyPr>
            <a:noAutofit/>
          </a:bodyPr>
          <a:lstStyle/>
          <a:p>
            <a:r>
              <a:rPr lang="en-US" sz="2200" dirty="0"/>
              <a:t>Code contributions are implicitly offered under current license</a:t>
            </a:r>
          </a:p>
          <a:p>
            <a:r>
              <a:rPr lang="en-US" sz="2200" dirty="0"/>
              <a:t>All authors have a copyright interest in the code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If you want to relicense later, all copyright owners must agree</a:t>
            </a:r>
          </a:p>
          <a:p>
            <a:r>
              <a:rPr lang="en-US" sz="2200" dirty="0"/>
              <a:t>Some projects require a contributor agreement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Contributor license agreement (CLA) defines the terms between the contributor and the maintainers of the software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Contributor transfer agreement (CTA) transfers copyright ownership from contributor to maintainers</a:t>
            </a:r>
          </a:p>
          <a:p>
            <a:r>
              <a:rPr lang="en-US" sz="2200" dirty="0"/>
              <a:t>Why?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Clarify or make explicit terms of contribution (awareness by contributor)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Obtain additional rights, e.g., relicensing, patents, etc.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Ensure “clear title” to make the contribution</a:t>
            </a:r>
          </a:p>
          <a:p>
            <a:r>
              <a:rPr lang="en-US" sz="2200" dirty="0"/>
              <a:t>These are legal agreements that may require official review and signature within your organization</a:t>
            </a:r>
          </a:p>
        </p:txBody>
      </p:sp>
    </p:spTree>
    <p:extLst>
      <p:ext uri="{BB962C8B-B14F-4D97-AF65-F5344CB8AC3E}">
        <p14:creationId xmlns:p14="http://schemas.microsoft.com/office/powerpoint/2010/main" val="2668256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licensing of non-software artifacts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Creative Commons is a family of licenses analogous to open source, but for things other than software</a:t>
            </a:r>
          </a:p>
          <a:p>
            <a:r>
              <a:rPr lang="en-US" dirty="0"/>
              <a:t>License variants</a:t>
            </a:r>
          </a:p>
          <a:p>
            <a:pPr lvl="1"/>
            <a:r>
              <a:rPr lang="en-US" dirty="0"/>
              <a:t>CC BY (Attribution)</a:t>
            </a:r>
          </a:p>
          <a:p>
            <a:pPr lvl="1"/>
            <a:r>
              <a:rPr lang="en-US" dirty="0"/>
              <a:t>CC BY-SA (Attribution-</a:t>
            </a:r>
            <a:r>
              <a:rPr lang="en-US" dirty="0" err="1"/>
              <a:t>ShareAlike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CC BY-ND (Attribution-</a:t>
            </a:r>
            <a:r>
              <a:rPr lang="en-US" dirty="0" err="1"/>
              <a:t>NoDerivs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CC BY-NC (Attribution-</a:t>
            </a:r>
            <a:r>
              <a:rPr lang="en-US" dirty="0" err="1"/>
              <a:t>NonCommercial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CC BY-NC-SA (Attribution-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CC BY-NC-ND (Attribution-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NoDerivs</a:t>
            </a:r>
            <a:r>
              <a:rPr lang="en-US" dirty="0"/>
              <a:t>)</a:t>
            </a:r>
          </a:p>
          <a:p>
            <a:r>
              <a:rPr lang="en-US" dirty="0"/>
              <a:t>CC0 Public Domain Dedication</a:t>
            </a:r>
          </a:p>
          <a:p>
            <a:pPr lvl="1"/>
            <a:r>
              <a:rPr lang="en-US" dirty="0"/>
              <a:t>Indicates intent to place artifact in the public domain</a:t>
            </a:r>
          </a:p>
          <a:p>
            <a:pPr lvl="1"/>
            <a:r>
              <a:rPr lang="en-US" dirty="0"/>
              <a:t>Doesn’t satisfy legal requirements in all jurisdictions</a:t>
            </a:r>
          </a:p>
        </p:txBody>
      </p:sp>
      <p:pic>
        <p:nvPicPr>
          <p:cNvPr id="2050" name="Picture 2" descr="https://mirrors.creativecommons.org/presskit/logos/cc.logo.larg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025" y="0"/>
            <a:ext cx="1828800" cy="43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licensebuttons.net/l/by-sa/4.0/88x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286" y="2829621"/>
            <a:ext cx="1897175" cy="66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987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1061" y="1057856"/>
            <a:ext cx="10869739" cy="4631744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en-US" sz="2400" dirty="0">
                <a:hlinkClick r:id="rId2"/>
              </a:rPr>
              <a:t>https://opensource.org</a:t>
            </a:r>
            <a:r>
              <a:rPr lang="en-US" sz="2400" dirty="0"/>
              <a:t> (OSI)</a:t>
            </a:r>
          </a:p>
          <a:p>
            <a:pPr>
              <a:spcBef>
                <a:spcPts val="800"/>
              </a:spcBef>
            </a:pPr>
            <a:r>
              <a:rPr lang="en-US" sz="2400" dirty="0">
                <a:hlinkClick r:id="rId3"/>
              </a:rPr>
              <a:t>http://www.fsf.org/licensing/</a:t>
            </a:r>
            <a:r>
              <a:rPr lang="en-US" sz="2400" dirty="0"/>
              <a:t> (FSF)</a:t>
            </a:r>
          </a:p>
          <a:p>
            <a:pPr>
              <a:spcBef>
                <a:spcPts val="800"/>
              </a:spcBef>
            </a:pPr>
            <a:r>
              <a:rPr lang="en-US" sz="2400" dirty="0">
                <a:hlinkClick r:id="rId4"/>
              </a:rPr>
              <a:t>https://choosealicense.com</a:t>
            </a:r>
            <a:r>
              <a:rPr lang="en-US" sz="2400" dirty="0"/>
              <a:t> (GitHub)</a:t>
            </a:r>
          </a:p>
          <a:p>
            <a:pPr>
              <a:spcBef>
                <a:spcPts val="800"/>
              </a:spcBef>
            </a:pPr>
            <a:r>
              <a:rPr lang="en-US" sz="2400" dirty="0">
                <a:hlinkClick r:id="rId5"/>
              </a:rPr>
              <a:t>Software Freedom Law Center</a:t>
            </a:r>
            <a:r>
              <a:rPr lang="en-US" sz="2400" dirty="0"/>
              <a:t> (SFLC)</a:t>
            </a:r>
          </a:p>
          <a:p>
            <a:pPr>
              <a:spcBef>
                <a:spcPts val="800"/>
              </a:spcBef>
            </a:pPr>
            <a:r>
              <a:rPr lang="en-US" sz="2400" dirty="0">
                <a:hlinkClick r:id="rId6"/>
              </a:rPr>
              <a:t>Managing Copyright Information within a Free Software Project</a:t>
            </a:r>
            <a:endParaRPr lang="en-US" sz="2400" dirty="0"/>
          </a:p>
          <a:p>
            <a:pPr>
              <a:spcBef>
                <a:spcPts val="800"/>
              </a:spcBef>
            </a:pPr>
            <a:r>
              <a:rPr lang="en-US" sz="2400" dirty="0">
                <a:hlinkClick r:id="rId7"/>
              </a:rPr>
              <a:t>US DOE ASCR (open source) software policy</a:t>
            </a:r>
            <a:endParaRPr lang="en-US" sz="2400" dirty="0"/>
          </a:p>
          <a:p>
            <a:pPr>
              <a:spcBef>
                <a:spcPts val="800"/>
              </a:spcBef>
            </a:pPr>
            <a:r>
              <a:rPr lang="en-US" sz="2400" dirty="0">
                <a:hlinkClick r:id="rId8"/>
              </a:rPr>
              <a:t>https://creativecommons.org</a:t>
            </a:r>
            <a:r>
              <a:rPr lang="en-US" sz="2400" dirty="0"/>
              <a:t> (CC)</a:t>
            </a:r>
          </a:p>
          <a:p>
            <a:pPr>
              <a:spcBef>
                <a:spcPts val="800"/>
              </a:spcBef>
            </a:pPr>
            <a:r>
              <a:rPr lang="en-US" sz="2400" dirty="0">
                <a:hlinkClick r:id="rId9"/>
              </a:rPr>
              <a:t>http://contributoragreements.org/</a:t>
            </a:r>
            <a:endParaRPr lang="en-US" sz="2400" dirty="0"/>
          </a:p>
          <a:p>
            <a:pPr>
              <a:spcBef>
                <a:spcPts val="800"/>
              </a:spcBef>
            </a:pPr>
            <a:r>
              <a:rPr lang="en-US" sz="2400" dirty="0"/>
              <a:t>Talk to colleagues to learn from their experiences</a:t>
            </a:r>
          </a:p>
          <a:p>
            <a:pPr>
              <a:spcBef>
                <a:spcPts val="800"/>
              </a:spcBef>
            </a:pPr>
            <a:r>
              <a:rPr lang="en-US" sz="2400" dirty="0"/>
              <a:t>Your institution’s Technology Transfer Office (or equivalent)</a:t>
            </a:r>
          </a:p>
          <a:p>
            <a:pPr>
              <a:spcBef>
                <a:spcPts val="800"/>
              </a:spcBef>
            </a:pPr>
            <a:r>
              <a:rPr lang="en-US" sz="2400" dirty="0"/>
              <a:t>An Intellectual Property Lawyer (knowledgeable in software)</a:t>
            </a:r>
          </a:p>
        </p:txBody>
      </p:sp>
    </p:spTree>
    <p:extLst>
      <p:ext uri="{BB962C8B-B14F-4D97-AF65-F5344CB8AC3E}">
        <p14:creationId xmlns:p14="http://schemas.microsoft.com/office/powerpoint/2010/main" val="206852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73045" y="996697"/>
          <a:ext cx="10442734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718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4952812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317820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8:30am-8:45am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Why effective software practices are essential for CSE projects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8:45am-9:15am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</a:t>
                      </a:r>
                      <a:r>
                        <a:rPr lang="en-US" sz="20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software </a:t>
                      </a: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20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icensing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6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9:15am-9:45am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Better (small) scientific software teams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Michael A. </a:t>
                      </a:r>
                      <a:r>
                        <a:rPr lang="en-US" sz="2000" dirty="0" err="1"/>
                        <a:t>Heroux</a:t>
                      </a:r>
                      <a:r>
                        <a:rPr lang="en-US" sz="20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1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9:45am-10:00am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Improving Reproducibility Through Better Software Practices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Michael A. </a:t>
                      </a:r>
                      <a:r>
                        <a:rPr lang="en-US" sz="2000" dirty="0" err="1"/>
                        <a:t>Heroux</a:t>
                      </a:r>
                      <a:r>
                        <a:rPr lang="en-US" sz="20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42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i="1" dirty="0"/>
                        <a:t>10:00am-10:30am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i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04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10:30am-10:45am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Testing of HPC Scientific Software: 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Alicia M. </a:t>
                      </a:r>
                      <a:r>
                        <a:rPr lang="en-US" sz="2000" dirty="0" err="1"/>
                        <a:t>Klinvex</a:t>
                      </a:r>
                      <a:r>
                        <a:rPr lang="en-US" sz="20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721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10:45am-11:15am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Anshu</a:t>
                      </a:r>
                      <a:r>
                        <a:rPr lang="en-US" sz="2000" dirty="0"/>
                        <a:t>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2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11:15am-11:45am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Evaluating project testing needs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/>
                        <a:t>Anshu</a:t>
                      </a:r>
                      <a:r>
                        <a:rPr lang="en-US" sz="2000" dirty="0"/>
                        <a:t>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50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11:45am-12:00pm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Code coverage demo and CI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Alicia M. </a:t>
                      </a:r>
                      <a:r>
                        <a:rPr lang="en-US" sz="2000" dirty="0" err="1"/>
                        <a:t>Klinvex</a:t>
                      </a:r>
                      <a:r>
                        <a:rPr lang="en-US" sz="20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357608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176F8EA-37C6-4DC2-9665-6939AFD53116}"/>
              </a:ext>
            </a:extLst>
          </p:cNvPr>
          <p:cNvGrpSpPr/>
          <p:nvPr/>
        </p:nvGrpSpPr>
        <p:grpSpPr>
          <a:xfrm>
            <a:off x="240631" y="2320900"/>
            <a:ext cx="11703859" cy="343759"/>
            <a:chOff x="240631" y="1973178"/>
            <a:chExt cx="11703859" cy="34375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856386A-26B4-45C2-8758-E39D2E61D9E5}"/>
                </a:ext>
              </a:extLst>
            </p:cNvPr>
            <p:cNvCxnSpPr/>
            <p:nvPr/>
          </p:nvCxnSpPr>
          <p:spPr>
            <a:xfrm>
              <a:off x="873045" y="2145057"/>
              <a:ext cx="1044273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C15F9BF3-FFDA-4013-98C8-B6B240EEA116}"/>
                </a:ext>
              </a:extLst>
            </p:cNvPr>
            <p:cNvSpPr/>
            <p:nvPr/>
          </p:nvSpPr>
          <p:spPr>
            <a:xfrm>
              <a:off x="240631" y="1973178"/>
              <a:ext cx="563765" cy="34375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56BC7D6E-2ADC-40F7-BA78-582FF09A3A2D}"/>
                </a:ext>
              </a:extLst>
            </p:cNvPr>
            <p:cNvSpPr/>
            <p:nvPr/>
          </p:nvSpPr>
          <p:spPr>
            <a:xfrm rot="10800000">
              <a:off x="11380725" y="1973178"/>
              <a:ext cx="563765" cy="34375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63E6340-CFE9-464D-9324-14D41173F66E}"/>
              </a:ext>
            </a:extLst>
          </p:cNvPr>
          <p:cNvSpPr/>
          <p:nvPr/>
        </p:nvSpPr>
        <p:spPr>
          <a:xfrm>
            <a:off x="8151708" y="406121"/>
            <a:ext cx="316407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Tutorial evaluation form: </a:t>
            </a:r>
            <a:r>
              <a:rPr lang="en-US" i="1" dirty="0"/>
              <a:t>TBA</a:t>
            </a:r>
          </a:p>
        </p:txBody>
      </p:sp>
    </p:spTree>
    <p:extLst>
      <p:ext uri="{BB962C8B-B14F-4D97-AF65-F5344CB8AC3E}">
        <p14:creationId xmlns:p14="http://schemas.microsoft.com/office/powerpoint/2010/main" val="305145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3F95700-FEBA-41C5-9D6B-B3B757C76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terminology and background</a:t>
            </a:r>
          </a:p>
        </p:txBody>
      </p:sp>
    </p:spTree>
    <p:extLst>
      <p:ext uri="{BB962C8B-B14F-4D97-AF65-F5344CB8AC3E}">
        <p14:creationId xmlns:p14="http://schemas.microsoft.com/office/powerpoint/2010/main" val="423637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 and software licensing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Copyright grants the creator of an original work </a:t>
            </a:r>
            <a:r>
              <a:rPr lang="en-US" b="1" dirty="0"/>
              <a:t>exclusive rights to its use and distribution</a:t>
            </a:r>
          </a:p>
          <a:p>
            <a:r>
              <a:rPr lang="en-US" dirty="0"/>
              <a:t>Rights of particular interest for software include</a:t>
            </a:r>
          </a:p>
          <a:p>
            <a:pPr lvl="1"/>
            <a:r>
              <a:rPr lang="en-US" b="1" dirty="0"/>
              <a:t>Reproduction and distribution</a:t>
            </a:r>
          </a:p>
          <a:p>
            <a:pPr lvl="1"/>
            <a:r>
              <a:rPr lang="en-US" b="1" dirty="0"/>
              <a:t>Derivative works</a:t>
            </a:r>
          </a:p>
          <a:p>
            <a:r>
              <a:rPr lang="en-US" b="1" dirty="0"/>
              <a:t>Licenses</a:t>
            </a:r>
            <a:r>
              <a:rPr lang="en-US" dirty="0"/>
              <a:t> are used to transfer rights in the work from one party to another</a:t>
            </a:r>
          </a:p>
        </p:txBody>
      </p:sp>
    </p:spTree>
    <p:extLst>
      <p:ext uri="{BB962C8B-B14F-4D97-AF65-F5344CB8AC3E}">
        <p14:creationId xmlns:p14="http://schemas.microsoft.com/office/powerpoint/2010/main" val="23761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software starts out copyrighted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 the law, the software you write is subject to </a:t>
            </a:r>
            <a:r>
              <a:rPr lang="en-US" b="1" dirty="0"/>
              <a:t>copyright on creation</a:t>
            </a:r>
          </a:p>
          <a:p>
            <a:pPr lvl="1"/>
            <a:r>
              <a:rPr lang="en-US" dirty="0"/>
              <a:t>You don’t have to do anything special to claim copyright</a:t>
            </a:r>
          </a:p>
          <a:p>
            <a:r>
              <a:rPr lang="en-US" dirty="0"/>
              <a:t>The copyright owner may be </a:t>
            </a:r>
            <a:r>
              <a:rPr lang="en-US" b="1" dirty="0"/>
              <a:t>you, or your employer</a:t>
            </a:r>
          </a:p>
          <a:p>
            <a:pPr lvl="1"/>
            <a:r>
              <a:rPr lang="en-US" dirty="0"/>
              <a:t>“Work for hire” (i.e. as part of your job) is probably owned by your employer.  Employment contracts often make IP rights explicit.</a:t>
            </a:r>
          </a:p>
          <a:p>
            <a:r>
              <a:rPr lang="en-US" dirty="0"/>
              <a:t>Exception: Works created by the US government cannot be copyrighted</a:t>
            </a:r>
          </a:p>
          <a:p>
            <a:pPr lvl="1"/>
            <a:r>
              <a:rPr lang="en-US" dirty="0"/>
              <a:t>They are considered to be in the public domain</a:t>
            </a:r>
          </a:p>
        </p:txBody>
      </p:sp>
    </p:spTree>
    <p:extLst>
      <p:ext uri="{BB962C8B-B14F-4D97-AF65-F5344CB8AC3E}">
        <p14:creationId xmlns:p14="http://schemas.microsoft.com/office/powerpoint/2010/main" val="3027832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510909"/>
          </a:xfrm>
        </p:spPr>
        <p:txBody>
          <a:bodyPr/>
          <a:lstStyle/>
          <a:p>
            <a:r>
              <a:rPr lang="en-US" dirty="0"/>
              <a:t>The licensing spectrum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492652" y="1057048"/>
            <a:ext cx="8677252" cy="2019400"/>
            <a:chOff x="105706" y="1532307"/>
            <a:chExt cx="8677252" cy="2019400"/>
          </a:xfrm>
        </p:grpSpPr>
        <p:sp>
          <p:nvSpPr>
            <p:cNvPr id="8" name="TextBox 7"/>
            <p:cNvSpPr txBox="1"/>
            <p:nvPr/>
          </p:nvSpPr>
          <p:spPr>
            <a:xfrm>
              <a:off x="105706" y="3090042"/>
              <a:ext cx="28905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Rights Reserved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flipH="1">
              <a:off x="6306182" y="3090042"/>
              <a:ext cx="2476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Public Domain</a:t>
              </a:r>
              <a:endParaRPr lang="en-US" sz="2400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354364" y="1532307"/>
              <a:ext cx="6435273" cy="1464893"/>
              <a:chOff x="1354364" y="1532307"/>
              <a:chExt cx="6435273" cy="1464893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1354364" y="2997200"/>
                <a:ext cx="6435273" cy="0"/>
              </a:xfrm>
              <a:prstGeom prst="straightConnector1">
                <a:avLst/>
              </a:prstGeom>
              <a:ln w="76200"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Left Brace 9"/>
              <p:cNvSpPr/>
              <p:nvPr/>
            </p:nvSpPr>
            <p:spPr>
              <a:xfrm rot="5400000">
                <a:off x="2905204" y="1103797"/>
                <a:ext cx="331701" cy="2999882"/>
              </a:xfrm>
              <a:prstGeom prst="leftBrace">
                <a:avLst>
                  <a:gd name="adj1" fmla="val 8333"/>
                  <a:gd name="adj2" fmla="val 50230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Left Brace 10"/>
              <p:cNvSpPr/>
              <p:nvPr/>
            </p:nvSpPr>
            <p:spPr>
              <a:xfrm rot="5400000">
                <a:off x="5929327" y="1104122"/>
                <a:ext cx="331704" cy="2999232"/>
              </a:xfrm>
              <a:prstGeom prst="leftBrace">
                <a:avLst>
                  <a:gd name="adj1" fmla="val 8333"/>
                  <a:gd name="adj2" fmla="val 50230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649602" y="1532307"/>
                <a:ext cx="284290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Proprietary or Closed Licenses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218746" y="1532307"/>
                <a:ext cx="24006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Free or Open Licenses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717006" y="3076448"/>
            <a:ext cx="8831806" cy="299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2400" b="1" dirty="0"/>
              <a:t>Free vs Open Source?</a:t>
            </a:r>
          </a:p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“Free” in licensing discussions should refer strictly to “freedom” (to do certain things with the software)</a:t>
            </a:r>
          </a:p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Often gets conflated with “free as in beer”, muddling the discussion.  Hence some prefer term “open source”</a:t>
            </a:r>
          </a:p>
          <a:p>
            <a:pPr>
              <a:spcBef>
                <a:spcPts val="200"/>
              </a:spcBef>
            </a:pPr>
            <a:r>
              <a:rPr lang="en-US" sz="2400" b="1" dirty="0"/>
              <a:t>Major names in Free/Open Source Software:</a:t>
            </a:r>
          </a:p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Free Software Foundation (FSF) </a:t>
            </a:r>
            <a:r>
              <a:rPr lang="en-US" sz="2200" dirty="0">
                <a:hlinkClick r:id="rId2"/>
              </a:rPr>
              <a:t>http://fsf.org/licensing</a:t>
            </a:r>
            <a:endParaRPr lang="en-US" sz="2200" dirty="0"/>
          </a:p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Open Source Initiative (OSI) </a:t>
            </a:r>
            <a:r>
              <a:rPr lang="en-US" sz="2200" dirty="0">
                <a:hlinkClick r:id="rId3"/>
              </a:rPr>
              <a:t>http://opensource.org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6134268" y="216504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Copyleft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93128" y="217659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Permissive</a:t>
            </a:r>
          </a:p>
        </p:txBody>
      </p:sp>
    </p:spTree>
    <p:extLst>
      <p:ext uri="{BB962C8B-B14F-4D97-AF65-F5344CB8AC3E}">
        <p14:creationId xmlns:p14="http://schemas.microsoft.com/office/powerpoint/2010/main" val="137969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free software: The four freedoms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65760" y="1276774"/>
            <a:ext cx="11369809" cy="4047778"/>
          </a:xfrm>
        </p:spPr>
        <p:txBody>
          <a:bodyPr>
            <a:noAutofit/>
          </a:bodyPr>
          <a:lstStyle/>
          <a:p>
            <a:r>
              <a:rPr lang="en-US" dirty="0"/>
              <a:t>The freedom to </a:t>
            </a:r>
            <a:r>
              <a:rPr lang="en-US" b="1" dirty="0"/>
              <a:t>run the program </a:t>
            </a:r>
            <a:r>
              <a:rPr lang="en-US" dirty="0"/>
              <a:t>for any purpose</a:t>
            </a:r>
          </a:p>
          <a:p>
            <a:r>
              <a:rPr lang="en-US" dirty="0"/>
              <a:t>The freedom to </a:t>
            </a:r>
            <a:r>
              <a:rPr lang="en-US" b="1" dirty="0"/>
              <a:t>study how the program works</a:t>
            </a:r>
            <a:r>
              <a:rPr lang="en-US" dirty="0"/>
              <a:t>, and </a:t>
            </a:r>
            <a:r>
              <a:rPr lang="en-US" b="1" dirty="0"/>
              <a:t>change it</a:t>
            </a:r>
            <a:r>
              <a:rPr lang="en-US" dirty="0"/>
              <a:t> so it does your computing as you wish</a:t>
            </a:r>
          </a:p>
          <a:p>
            <a:pPr lvl="1">
              <a:spcBef>
                <a:spcPts val="0"/>
              </a:spcBef>
            </a:pPr>
            <a:r>
              <a:rPr lang="en-US" b="1" dirty="0"/>
              <a:t>Access to the source code </a:t>
            </a:r>
            <a:r>
              <a:rPr lang="en-US" dirty="0"/>
              <a:t>is a precondition for this</a:t>
            </a:r>
          </a:p>
          <a:p>
            <a:r>
              <a:rPr lang="en-US" dirty="0"/>
              <a:t>The freedom to </a:t>
            </a:r>
            <a:r>
              <a:rPr lang="en-US" b="1" dirty="0"/>
              <a:t>redistribute copies </a:t>
            </a:r>
            <a:r>
              <a:rPr lang="en-US" dirty="0"/>
              <a:t>so you can help your neighbor</a:t>
            </a:r>
          </a:p>
          <a:p>
            <a:r>
              <a:rPr lang="en-US" dirty="0"/>
              <a:t>The freedom to </a:t>
            </a:r>
            <a:r>
              <a:rPr lang="en-US" b="1" dirty="0"/>
              <a:t>distribute copies of your modified versions </a:t>
            </a:r>
            <a:r>
              <a:rPr lang="en-US" dirty="0"/>
              <a:t>to others.  By doing this you can give the whole community a chance to benefit from your changes</a:t>
            </a:r>
          </a:p>
          <a:p>
            <a:pPr lvl="1">
              <a:spcBef>
                <a:spcPts val="0"/>
              </a:spcBef>
            </a:pPr>
            <a:r>
              <a:rPr lang="en-US" b="1" dirty="0"/>
              <a:t>Access to the source code </a:t>
            </a:r>
            <a:r>
              <a:rPr lang="en-US" dirty="0"/>
              <a:t>is a precondition for this</a:t>
            </a:r>
          </a:p>
          <a:p>
            <a:r>
              <a:rPr lang="en-US" i="1" dirty="0"/>
              <a:t>The OSI has a definition which amounts to the same thing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25" y="0"/>
            <a:ext cx="9144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4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Permissive vs copyleft OS licenses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xfrm>
            <a:off x="365760" y="1017824"/>
            <a:ext cx="5588582" cy="821190"/>
          </a:xfrm>
        </p:spPr>
        <p:txBody>
          <a:bodyPr/>
          <a:lstStyle/>
          <a:p>
            <a:r>
              <a:rPr lang="en-US" sz="3200" dirty="0"/>
              <a:t>Permissive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365760" y="1843406"/>
            <a:ext cx="5588582" cy="3373229"/>
          </a:xfrm>
        </p:spPr>
        <p:txBody>
          <a:bodyPr/>
          <a:lstStyle/>
          <a:p>
            <a:r>
              <a:rPr lang="en-US" sz="2800" dirty="0"/>
              <a:t>Licensee can distribute derivative works as they see fit</a:t>
            </a:r>
          </a:p>
          <a:p>
            <a:pPr lvl="1">
              <a:spcBef>
                <a:spcPts val="400"/>
              </a:spcBef>
            </a:pPr>
            <a:r>
              <a:rPr lang="en-US" sz="2400" dirty="0"/>
              <a:t>Relicensing of derivatives is allowed</a:t>
            </a:r>
          </a:p>
          <a:p>
            <a:pPr lvl="1">
              <a:spcBef>
                <a:spcPts val="400"/>
              </a:spcBef>
            </a:pPr>
            <a:r>
              <a:rPr lang="en-US" sz="2400" dirty="0"/>
              <a:t>Including proprietary licenses</a:t>
            </a:r>
          </a:p>
          <a:p>
            <a:r>
              <a:rPr lang="en-US" sz="2800" dirty="0"/>
              <a:t>Examples</a:t>
            </a:r>
          </a:p>
          <a:p>
            <a:pPr lvl="1">
              <a:spcBef>
                <a:spcPts val="400"/>
              </a:spcBef>
            </a:pPr>
            <a:r>
              <a:rPr lang="en-US" sz="2400" dirty="0"/>
              <a:t>Apache License</a:t>
            </a:r>
          </a:p>
          <a:p>
            <a:pPr lvl="1">
              <a:spcBef>
                <a:spcPts val="400"/>
              </a:spcBef>
            </a:pPr>
            <a:r>
              <a:rPr lang="en-US" sz="2400" dirty="0"/>
              <a:t>MIT License</a:t>
            </a:r>
          </a:p>
          <a:p>
            <a:pPr lvl="1">
              <a:spcBef>
                <a:spcPts val="400"/>
              </a:spcBef>
            </a:pPr>
            <a:r>
              <a:rPr lang="en-US" sz="2400" dirty="0"/>
              <a:t>BSD License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191755" y="1017824"/>
            <a:ext cx="5531934" cy="821190"/>
          </a:xfrm>
        </p:spPr>
        <p:txBody>
          <a:bodyPr/>
          <a:lstStyle/>
          <a:p>
            <a:r>
              <a:rPr lang="en-US" sz="3200" dirty="0"/>
              <a:t>Copyleft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191755" y="1843406"/>
            <a:ext cx="5531934" cy="3373229"/>
          </a:xfrm>
        </p:spPr>
        <p:txBody>
          <a:bodyPr/>
          <a:lstStyle/>
          <a:p>
            <a:r>
              <a:rPr lang="en-US" sz="2800" dirty="0"/>
              <a:t>Licensee must distribute derivative works as open source</a:t>
            </a:r>
          </a:p>
          <a:p>
            <a:pPr lvl="1">
              <a:spcBef>
                <a:spcPts val="400"/>
              </a:spcBef>
            </a:pPr>
            <a:r>
              <a:rPr lang="en-US" sz="2400" dirty="0"/>
              <a:t>Also referred to as “restrictive” or “viral”</a:t>
            </a:r>
          </a:p>
          <a:p>
            <a:r>
              <a:rPr lang="en-US" sz="2800" dirty="0"/>
              <a:t>Examples</a:t>
            </a:r>
          </a:p>
          <a:p>
            <a:pPr lvl="1">
              <a:spcBef>
                <a:spcPts val="400"/>
              </a:spcBef>
            </a:pPr>
            <a:r>
              <a:rPr lang="en-US" sz="2400" dirty="0"/>
              <a:t>GPL (v2 and v3)</a:t>
            </a:r>
          </a:p>
          <a:p>
            <a:pPr lvl="1">
              <a:spcBef>
                <a:spcPts val="400"/>
              </a:spcBef>
            </a:pPr>
            <a:r>
              <a:rPr lang="en-US" sz="2400" dirty="0"/>
              <a:t>LGPL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3199" y="5495326"/>
            <a:ext cx="9922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tx2"/>
                </a:solidFill>
              </a:rPr>
              <a:t>Note: </a:t>
            </a:r>
            <a:r>
              <a:rPr lang="en-US" sz="2800" dirty="0">
                <a:solidFill>
                  <a:schemeClr val="tx2"/>
                </a:solidFill>
              </a:rPr>
              <a:t>Derived works may be held private and never released</a:t>
            </a:r>
          </a:p>
        </p:txBody>
      </p:sp>
    </p:spTree>
    <p:extLst>
      <p:ext uri="{BB962C8B-B14F-4D97-AF65-F5344CB8AC3E}">
        <p14:creationId xmlns:p14="http://schemas.microsoft.com/office/powerpoint/2010/main" val="206447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derivative work?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65760" y="1458277"/>
            <a:ext cx="11369809" cy="4047778"/>
          </a:xfrm>
        </p:spPr>
        <p:txBody>
          <a:bodyPr/>
          <a:lstStyle/>
          <a:p>
            <a:r>
              <a:rPr lang="en-US" sz="2400" i="1" dirty="0"/>
              <a:t>A derivative work is an expressive creation that includes major copyright-protected elements of a previously created first work </a:t>
            </a:r>
            <a:r>
              <a:rPr lang="en-US" sz="2400" dirty="0"/>
              <a:t>(Wikipedia)</a:t>
            </a:r>
          </a:p>
          <a:p>
            <a:r>
              <a:rPr lang="en-US" sz="2400" dirty="0"/>
              <a:t>Modifications to someone else’s software</a:t>
            </a:r>
          </a:p>
          <a:p>
            <a:r>
              <a:rPr lang="en-US" sz="2400" dirty="0"/>
              <a:t>What about linking to a library? (Statically vs dynamically?) Interacting via pipes?  Use as a component in a coupled </a:t>
            </a:r>
            <a:r>
              <a:rPr lang="en-US" sz="2400" dirty="0" err="1"/>
              <a:t>multiphysics</a:t>
            </a:r>
            <a:r>
              <a:rPr lang="en-US" sz="2400" dirty="0"/>
              <a:t> application?</a:t>
            </a:r>
          </a:p>
          <a:p>
            <a:pPr lvl="1"/>
            <a:r>
              <a:rPr lang="en-US" sz="2000" dirty="0"/>
              <a:t>Opinions differ</a:t>
            </a:r>
          </a:p>
          <a:p>
            <a:pPr lvl="1"/>
            <a:r>
              <a:rPr lang="en-US" sz="2000" dirty="0"/>
              <a:t>FSF (GPL) considers everything in a single executable to be a derived work (source of “viral” label)</a:t>
            </a:r>
          </a:p>
          <a:p>
            <a:pPr lvl="1"/>
            <a:r>
              <a:rPr lang="en-US" sz="2000" dirty="0"/>
              <a:t>LGPL created for libraries – says linking not considered derived work</a:t>
            </a:r>
          </a:p>
          <a:p>
            <a:pPr lvl="1"/>
            <a:r>
              <a:rPr lang="en-US" sz="2000" dirty="0"/>
              <a:t>Matters less for permissive licenses</a:t>
            </a:r>
          </a:p>
          <a:p>
            <a:pPr lvl="1"/>
            <a:r>
              <a:rPr lang="en-US" sz="2000" dirty="0"/>
              <a:t>Leads to concerns over “compatibility” in combining software under different licenses</a:t>
            </a:r>
          </a:p>
        </p:txBody>
      </p:sp>
    </p:spTree>
    <p:extLst>
      <p:ext uri="{BB962C8B-B14F-4D97-AF65-F5344CB8AC3E}">
        <p14:creationId xmlns:p14="http://schemas.microsoft.com/office/powerpoint/2010/main" val="53649146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mailTo xmlns="http://schemas.microsoft.com/sharepoint/v3" xsi:nil="true"/>
    <EmailSender xmlns="http://schemas.microsoft.com/sharepoint/v3" xsi:nil="true"/>
    <EmailFrom xmlns="http://schemas.microsoft.com/sharepoint/v3" xsi:nil="true"/>
    <EmailSubject xmlns="http://schemas.microsoft.com/sharepoint/v3" xsi:nil="true"/>
    <EmailCc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8C9FA997CE7149ACE841742BF8ADC0" ma:contentTypeVersion="5" ma:contentTypeDescription="Create a new document." ma:contentTypeScope="" ma:versionID="762a9ac1f3b34a26b8aaf1013e3cc88e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2d9f53027e0e86f806c5f46fb149790f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EmailSender" ma:index="8" nillable="true" ma:displayName="E-Mail Sender" ma:hidden="true" ma:internalName="EmailSender">
      <xsd:simpleType>
        <xsd:restriction base="dms:Note"/>
      </xsd:simpleType>
    </xsd:element>
    <xsd:element name="EmailTo" ma:index="9" nillable="true" ma:displayName="E-Mail To" ma:hidden="true" ma:internalName="EmailTo">
      <xsd:simpleType>
        <xsd:restriction base="dms:Note"/>
      </xsd:simpleType>
    </xsd:element>
    <xsd:element name="EmailCc" ma:index="10" nillable="true" ma:displayName="E-Mail Cc" ma:hidden="true" ma:internalName="EmailCc">
      <xsd:simpleType>
        <xsd:restriction base="dms:Note"/>
      </xsd:simpleType>
    </xsd:element>
    <xsd:element name="EmailFrom" ma:index="11" nillable="true" ma:displayName="E-Mail From" ma:hidden="true" ma:internalName="EmailFrom">
      <xsd:simpleType>
        <xsd:restriction base="dms:Text"/>
      </xsd:simpleType>
    </xsd:element>
    <xsd:element name="EmailSubject" ma:index="12" nillable="true" ma:displayName="E-Mail Subject" ma:hidden="true" ma:internalName="EmailSubjec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7969CDF-6150-40A5-9F8A-136C5DA0B5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(Wide Screen)</Template>
  <TotalTime>9918</TotalTime>
  <Words>2105</Words>
  <Application>Microsoft Office PowerPoint</Application>
  <PresentationFormat>Custom</PresentationFormat>
  <Paragraphs>286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Arial Black</vt:lpstr>
      <vt:lpstr>Calibri</vt:lpstr>
      <vt:lpstr>Presentations (Wide Screen)</vt:lpstr>
      <vt:lpstr>An Introduction to Software Licensing</vt:lpstr>
      <vt:lpstr>Disclaimers, license, citation, and acknowledgements</vt:lpstr>
      <vt:lpstr>Some terminology and background</vt:lpstr>
      <vt:lpstr>Copyright and software licensing</vt:lpstr>
      <vt:lpstr>Your software starts out copyrighted</vt:lpstr>
      <vt:lpstr>The licensing spectrum</vt:lpstr>
      <vt:lpstr>Defining free software: The four freedoms</vt:lpstr>
      <vt:lpstr>Permissive vs copyleft OS licenses</vt:lpstr>
      <vt:lpstr>What is a derivative work?</vt:lpstr>
      <vt:lpstr>Test: Is this an open source license? (A real-world example)</vt:lpstr>
      <vt:lpstr>Choosing a license</vt:lpstr>
      <vt:lpstr>Considerations in choosing a license</vt:lpstr>
      <vt:lpstr>Popular OSI-approved licenses</vt:lpstr>
      <vt:lpstr>Consideration: Software business models</vt:lpstr>
      <vt:lpstr>Consideration: Don’t want others to profit from my open source software</vt:lpstr>
      <vt:lpstr>Consideration: Protecting my intellectual property</vt:lpstr>
      <vt:lpstr>Considerations favoring open source</vt:lpstr>
      <vt:lpstr>A few more points about our real-world example</vt:lpstr>
      <vt:lpstr>Some related matters</vt:lpstr>
      <vt:lpstr>Managing copyright notices in software</vt:lpstr>
      <vt:lpstr>Accepting code contributions</vt:lpstr>
      <vt:lpstr>Open licensing of non-software artifacts</vt:lpstr>
      <vt:lpstr>Resources</vt:lpstr>
      <vt:lpstr>Agenda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Bernholdt, David E.</cp:lastModifiedBy>
  <cp:revision>212</cp:revision>
  <cp:lastPrinted>2015-09-14T20:56:03Z</cp:lastPrinted>
  <dcterms:created xsi:type="dcterms:W3CDTF">2015-03-03T13:47:39Z</dcterms:created>
  <dcterms:modified xsi:type="dcterms:W3CDTF">2017-08-30T01:30:54Z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0x010100FD8C9FA997CE7149ACE841742BF8ADC0</vt:lpwstr>
  </property>
</Properties>
</file>