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7" autoAdjust="0"/>
    <p:restoredTop sz="98026" autoAdjust="0"/>
  </p:normalViewPr>
  <p:slideViewPr>
    <p:cSldViewPr snapToGrid="0" showGuides="1">
      <p:cViewPr varScale="1">
        <p:scale>
          <a:sx n="94" d="100"/>
          <a:sy n="94" d="100"/>
        </p:scale>
        <p:origin x="608" y="68"/>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11/10/2017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11/10/2017</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201090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790997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SC17, Denver, CO 	Michael Heroux</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580947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11275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SC17 2017-11-13</a:t>
            </a: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 id="2147483951" r:id="rId7"/>
    <p:sldLayoutId id="2147483952" r:id="rId8"/>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4" Type="http://schemas.openxmlformats.org/officeDocument/2006/relationships/hyperlink" Target="https://www.acm.org/publications/policies/artifact-review-badgin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c17.supercomputing.org/submitters/technical-papers/reproducibility-initiatives-for-technical-pap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x.doi.org/10.6084/m9.figshare.55933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x.doi.org/10.1145/27430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bit.ly/sc17-ev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4827" y="411480"/>
            <a:ext cx="6978480" cy="929485"/>
          </a:xfrm>
        </p:spPr>
        <p:txBody>
          <a:bodyPr/>
          <a:lstStyle/>
          <a:p>
            <a:pPr algn="ctr"/>
            <a:r>
              <a:rPr lang="en-US" dirty="0"/>
              <a:t>Improving Reproducibility Through Better Software Practices</a:t>
            </a:r>
          </a:p>
        </p:txBody>
      </p:sp>
      <p:sp>
        <p:nvSpPr>
          <p:cNvPr id="6" name="Subtitle 2"/>
          <p:cNvSpPr>
            <a:spLocks noGrp="1"/>
          </p:cNvSpPr>
          <p:nvPr>
            <p:ph type="subTitle" idx="1"/>
          </p:nvPr>
        </p:nvSpPr>
        <p:spPr/>
        <p:txBody>
          <a:bodyPr/>
          <a:lstStyle/>
          <a:p>
            <a:r>
              <a:rPr lang="en-US" sz="1800" dirty="0"/>
              <a:t>Presented at </a:t>
            </a:r>
            <a:br>
              <a:rPr lang="en-US" dirty="0"/>
            </a:br>
            <a:r>
              <a:rPr lang="en-US" b="1" dirty="0"/>
              <a:t>Better Scientific Software tutorial</a:t>
            </a:r>
          </a:p>
          <a:p>
            <a:r>
              <a:rPr lang="en-US" b="1" dirty="0"/>
              <a:t>SC17, Denver, Colorado</a:t>
            </a:r>
            <a:br>
              <a:rPr lang="en-US" b="1" dirty="0"/>
            </a:br>
            <a:endParaRPr lang="en-US" dirty="0"/>
          </a:p>
          <a:p>
            <a:r>
              <a:rPr lang="en-US" sz="2000" b="1" dirty="0"/>
              <a:t>Michael A. Heroux</a:t>
            </a:r>
            <a:br>
              <a:rPr lang="en-US" sz="2000" dirty="0"/>
            </a:br>
            <a:r>
              <a:rPr lang="en-US" sz="2000" dirty="0"/>
              <a:t>Senior Scientist, Sandia National Laboratories</a:t>
            </a:r>
            <a:br>
              <a:rPr lang="en-US" sz="2000" dirty="0"/>
            </a:br>
            <a:r>
              <a:rPr lang="en-US" sz="2000" dirty="0"/>
              <a:t>Scientist in Residence, St. John’s University, MN</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64971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202769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
            <a:ext cx="8229600" cy="510909"/>
          </a:xfrm>
        </p:spPr>
        <p:txBody>
          <a:bodyPr/>
          <a:lstStyle/>
          <a:p>
            <a:r>
              <a:rPr lang="en-US" b="0"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375401"/>
            <a:ext cx="9328888" cy="2308324"/>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a:t>
            </a:r>
          </a:p>
        </p:txBody>
      </p:sp>
    </p:spTree>
    <p:extLst>
      <p:ext uri="{BB962C8B-B14F-4D97-AF65-F5344CB8AC3E}">
        <p14:creationId xmlns:p14="http://schemas.microsoft.com/office/powerpoint/2010/main" val="166463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283324" cy="720197"/>
          </a:xfrm>
        </p:spPr>
        <p:txBody>
          <a:bodyPr/>
          <a:lstStyle/>
          <a:p>
            <a:r>
              <a:rPr lang="en-US" sz="2400" b="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a:t>
            </a:r>
            <a:r>
              <a:rPr lang="en-US" sz="1600" dirty="0" err="1"/>
              <a:t>icerm.brown.edu</a:t>
            </a:r>
            <a:r>
              <a:rPr lang="en-US" sz="1600" dirty="0"/>
              <a:t>/tw12-5-rcem/</a:t>
            </a:r>
            <a:r>
              <a:rPr lang="en-US" sz="1600" dirty="0" err="1"/>
              <a:t>icerm_report.pdf</a:t>
            </a:r>
            <a:endParaRPr lang="en-US" sz="1600" dirty="0"/>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Tree>
    <p:extLst>
      <p:ext uri="{BB962C8B-B14F-4D97-AF65-F5344CB8AC3E}">
        <p14:creationId xmlns:p14="http://schemas.microsoft.com/office/powerpoint/2010/main" val="7436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2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300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RCR Process: Two Basic Approaches</a:t>
            </a:r>
            <a:endParaRPr lang="en-US" sz="3600" dirty="0"/>
          </a:p>
        </p:txBody>
      </p:sp>
      <p:sp>
        <p:nvSpPr>
          <p:cNvPr id="3" name="Content Placeholder 2"/>
          <p:cNvSpPr>
            <a:spLocks noGrp="1"/>
          </p:cNvSpPr>
          <p:nvPr>
            <p:ph sz="quarter" idx="1"/>
          </p:nvPr>
        </p:nvSpPr>
        <p:spPr>
          <a:xfrm>
            <a:off x="365760" y="922389"/>
            <a:ext cx="11369809" cy="5155682"/>
          </a:xfrm>
        </p:spPr>
        <p:txBody>
          <a:bodyPr>
            <a:normAutofit/>
          </a:bodyPr>
          <a:lstStyle/>
          <a:p>
            <a:pPr marL="0" indent="0">
              <a:buNone/>
            </a:pPr>
            <a:r>
              <a:rPr lang="en-US" dirty="0"/>
              <a:t>1. Independent replication (3 options):</a:t>
            </a:r>
          </a:p>
          <a:p>
            <a:pPr marL="914400" lvl="1" indent="-457200">
              <a:buClrTx/>
              <a:buFont typeface="+mj-lt"/>
              <a:buAutoNum type="alphaUcPeriod"/>
            </a:pPr>
            <a:r>
              <a:rPr lang="en-US" dirty="0"/>
              <a:t>Transfer of, or pointer to, author’s software.</a:t>
            </a:r>
          </a:p>
          <a:p>
            <a:pPr marL="914400" lvl="1" indent="-457200">
              <a:buClrTx/>
              <a:buFont typeface="+mj-lt"/>
              <a:buAutoNum type="alphaUcPeriod"/>
            </a:pPr>
            <a:r>
              <a:rPr lang="en-US" dirty="0"/>
              <a:t>Guest account, access to author’s software.</a:t>
            </a:r>
          </a:p>
          <a:p>
            <a:pPr marL="914400" lvl="1" indent="-457200">
              <a:buClrTx/>
              <a:buFont typeface="+mj-lt"/>
              <a:buAutoNum type="alphaUcPeriod"/>
            </a:pPr>
            <a:r>
              <a:rPr lang="en-US" dirty="0"/>
              <a:t>Observation of authors replicating results.</a:t>
            </a:r>
          </a:p>
          <a:p>
            <a:pPr marL="57150" indent="0">
              <a:buClrTx/>
              <a:buNone/>
            </a:pPr>
            <a:r>
              <a:rPr lang="en-US" dirty="0"/>
              <a:t>Or (Untested, rare)</a:t>
            </a:r>
          </a:p>
          <a:p>
            <a:pPr marL="0" indent="0">
              <a:buNone/>
            </a:pPr>
            <a:r>
              <a:rPr lang="en-US" dirty="0"/>
              <a:t>2. Review of computational results artifacts:</a:t>
            </a:r>
          </a:p>
          <a:p>
            <a:pPr lvl="1"/>
            <a:r>
              <a:rPr lang="en-US" dirty="0"/>
              <a:t>Results may be from an unavailable system.</a:t>
            </a:r>
          </a:p>
          <a:p>
            <a:pPr lvl="1"/>
            <a:r>
              <a:rPr lang="en-US" dirty="0"/>
              <a:t>Leadership class computing system.</a:t>
            </a:r>
          </a:p>
          <a:p>
            <a:pPr lvl="1"/>
            <a:r>
              <a:rPr lang="en-US" dirty="0"/>
              <a:t>In this situation:</a:t>
            </a:r>
          </a:p>
          <a:p>
            <a:pPr lvl="2"/>
            <a:r>
              <a:rPr lang="en-US" dirty="0"/>
              <a:t>Careful documentation of the process. </a:t>
            </a:r>
          </a:p>
          <a:p>
            <a:pPr lvl="2"/>
            <a:r>
              <a:rPr lang="en-US" dirty="0"/>
              <a:t>Software should have its own substantial V&amp;V process.</a:t>
            </a:r>
          </a:p>
        </p:txBody>
      </p:sp>
      <p:sp>
        <p:nvSpPr>
          <p:cNvPr id="6" name="Content Placeholder 2"/>
          <p:cNvSpPr txBox="1">
            <a:spLocks/>
          </p:cNvSpPr>
          <p:nvPr/>
        </p:nvSpPr>
        <p:spPr bwMode="auto">
          <a:xfrm>
            <a:off x="8301318" y="666934"/>
            <a:ext cx="3434251" cy="49449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defTabSz="409575">
              <a:buNone/>
            </a:pPr>
            <a:r>
              <a:rPr lang="en-US" sz="1800" b="0" dirty="0">
                <a:latin typeface="Arial"/>
                <a:sym typeface="Helvetica Light" charset="0"/>
              </a:rPr>
              <a:t>TOMS:</a:t>
            </a:r>
          </a:p>
          <a:p>
            <a:pPr defTabSz="409575"/>
            <a:r>
              <a:rPr lang="en-US" sz="1800" b="0" dirty="0">
                <a:latin typeface="Arial"/>
                <a:sym typeface="Helvetica Light" charset="0"/>
              </a:rPr>
              <a:t>First RCR paper in TOMS issue 41:3</a:t>
            </a:r>
          </a:p>
          <a:p>
            <a:pPr lvl="1" defTabSz="409575"/>
            <a:r>
              <a:rPr lang="en-US" sz="1800" b="0" dirty="0">
                <a:latin typeface="Arial"/>
                <a:sym typeface="Helvetica Light" charset="0"/>
              </a:rPr>
              <a:t>Editorial introduction.</a:t>
            </a:r>
          </a:p>
          <a:p>
            <a:pPr lvl="1" defTabSz="409575"/>
            <a:r>
              <a:rPr lang="en-US" sz="1800" b="0" dirty="0">
                <a:latin typeface="Arial"/>
                <a:sym typeface="Helvetica Light" charset="0"/>
              </a:rPr>
              <a:t>van Zee &amp; van de </a:t>
            </a:r>
            <a:r>
              <a:rPr lang="en-US" sz="1800" b="0" dirty="0" err="1">
                <a:latin typeface="Arial"/>
                <a:sym typeface="Helvetica Light" charset="0"/>
              </a:rPr>
              <a:t>Geijn</a:t>
            </a:r>
            <a:r>
              <a:rPr lang="en-US" sz="1800" b="0" dirty="0">
                <a:latin typeface="Arial"/>
                <a:sym typeface="Helvetica Light" charset="0"/>
              </a:rPr>
              <a:t>, BLIS paper.</a:t>
            </a:r>
          </a:p>
          <a:p>
            <a:pPr lvl="1" defTabSz="409575"/>
            <a:r>
              <a:rPr lang="en-US" sz="1800" b="0" dirty="0">
                <a:latin typeface="Arial"/>
                <a:sym typeface="Helvetica Light" charset="0"/>
              </a:rPr>
              <a:t>Referee report.</a:t>
            </a:r>
          </a:p>
          <a:p>
            <a:pPr defTabSz="409575"/>
            <a:r>
              <a:rPr lang="en-US" sz="1800" b="0" dirty="0">
                <a:latin typeface="Arial"/>
                <a:sym typeface="Helvetica Light" charset="0"/>
              </a:rPr>
              <a:t>Second: TOMS 42:1</a:t>
            </a:r>
          </a:p>
          <a:p>
            <a:pPr lvl="1" defTabSz="409575"/>
            <a:r>
              <a:rPr lang="en-US" sz="1800" b="0" dirty="0">
                <a:latin typeface="Arial"/>
                <a:sym typeface="Helvetica Light" charset="0"/>
              </a:rPr>
              <a:t>Hogg &amp; Scott.</a:t>
            </a:r>
          </a:p>
          <a:p>
            <a:pPr defTabSz="409575"/>
            <a:r>
              <a:rPr lang="en-US" sz="1800" b="0" dirty="0">
                <a:latin typeface="Arial"/>
                <a:sym typeface="Helvetica Light" charset="0"/>
              </a:rPr>
              <a:t>Third: TOMS 42:4.</a:t>
            </a:r>
          </a:p>
          <a:p>
            <a:pPr defTabSz="409575"/>
            <a:r>
              <a:rPr lang="en-US" sz="1800" b="0" dirty="0">
                <a:latin typeface="Arial"/>
                <a:sym typeface="Helvetica Light" charset="0"/>
              </a:rPr>
              <a:t>More in the meantime.</a:t>
            </a:r>
          </a:p>
          <a:p>
            <a:pPr marL="171450" indent="0" defTabSz="409575">
              <a:buNone/>
            </a:pPr>
            <a:endParaRPr lang="en-US" sz="1800" b="0" dirty="0">
              <a:latin typeface="Arial"/>
              <a:sym typeface="Helvetica Light" charset="0"/>
            </a:endParaRPr>
          </a:p>
          <a:p>
            <a:pPr marL="171450" indent="0" defTabSz="409575">
              <a:buNone/>
            </a:pPr>
            <a:r>
              <a:rPr lang="en-US" sz="1800" b="0" dirty="0">
                <a:latin typeface="Arial"/>
                <a:sym typeface="Helvetica Light" charset="0"/>
              </a:rPr>
              <a:t>TOMACS</a:t>
            </a:r>
          </a:p>
          <a:p>
            <a:pPr defTabSz="409575"/>
            <a:r>
              <a:rPr lang="en-US" sz="1800" b="0" dirty="0">
                <a:latin typeface="Arial"/>
                <a:sym typeface="Helvetica Light" charset="0"/>
              </a:rPr>
              <a:t>Similar.</a:t>
            </a:r>
          </a:p>
        </p:txBody>
      </p:sp>
    </p:spTree>
    <p:extLst>
      <p:ext uri="{BB962C8B-B14F-4D97-AF65-F5344CB8AC3E}">
        <p14:creationId xmlns:p14="http://schemas.microsoft.com/office/powerpoint/2010/main" val="10330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0"/>
            <a:ext cx="5629835" cy="591671"/>
          </a:xfrm>
        </p:spPr>
        <p:txBody>
          <a:bodyPr>
            <a:normAutofit/>
          </a:bodyPr>
          <a:lstStyle/>
          <a:p>
            <a:r>
              <a:rPr lang="en-US" b="0" dirty="0"/>
              <a:t>Big </a:t>
            </a:r>
            <a:r>
              <a:rPr lang="en-US" b="0"/>
              <a:t>Picture of ACM </a:t>
            </a:r>
            <a:r>
              <a:rPr lang="en-US" b="0" dirty="0"/>
              <a:t>RCR</a:t>
            </a:r>
          </a:p>
        </p:txBody>
      </p:sp>
      <p:sp>
        <p:nvSpPr>
          <p:cNvPr id="3" name="Content Placeholder 2"/>
          <p:cNvSpPr>
            <a:spLocks noGrp="1"/>
          </p:cNvSpPr>
          <p:nvPr>
            <p:ph idx="1"/>
          </p:nvPr>
        </p:nvSpPr>
        <p:spPr>
          <a:xfrm>
            <a:off x="161365" y="466166"/>
            <a:ext cx="9590647" cy="5898776"/>
          </a:xfrm>
        </p:spPr>
        <p:txBody>
          <a:bodyPr>
            <a:noAutofit/>
          </a:bodyPr>
          <a:lstStyle/>
          <a:p>
            <a:r>
              <a:rPr lang="en-US" sz="3200" b="0" dirty="0"/>
              <a:t>Improve science.</a:t>
            </a:r>
          </a:p>
          <a:p>
            <a:pPr lvl="1"/>
            <a:r>
              <a:rPr lang="en-US" sz="2800" b="0" dirty="0"/>
              <a:t>Quality of prose: Good.</a:t>
            </a:r>
          </a:p>
          <a:p>
            <a:pPr lvl="1"/>
            <a:r>
              <a:rPr lang="en-US" sz="2800" b="0" dirty="0"/>
              <a:t>Quality of data: Poor.</a:t>
            </a:r>
          </a:p>
          <a:p>
            <a:r>
              <a:rPr lang="en-US" sz="3200" b="0" dirty="0"/>
              <a:t>So bad now:</a:t>
            </a:r>
          </a:p>
          <a:p>
            <a:pPr lvl="1"/>
            <a:r>
              <a:rPr lang="en-US" sz="2800" b="0" dirty="0"/>
              <a:t>Trust comes from seeing a “cloud” </a:t>
            </a:r>
            <a:br>
              <a:rPr lang="en-US" sz="2800" b="0" dirty="0"/>
            </a:br>
            <a:r>
              <a:rPr lang="en-US" sz="2800" b="0" dirty="0"/>
              <a:t>of similar papers with similar results.</a:t>
            </a:r>
          </a:p>
          <a:p>
            <a:pPr lvl="1"/>
            <a:r>
              <a:rPr lang="en-US" sz="2800" b="0" dirty="0"/>
              <a:t>Which could still be wrong (built on a common bad piece).</a:t>
            </a:r>
          </a:p>
          <a:p>
            <a:pPr lvl="1"/>
            <a:r>
              <a:rPr lang="en-US" sz="2800" b="0" dirty="0" err="1"/>
              <a:t>Replicability</a:t>
            </a:r>
            <a:r>
              <a:rPr lang="en-US" sz="2800" b="0" dirty="0"/>
              <a:t>: First step toward improvement.</a:t>
            </a:r>
          </a:p>
          <a:p>
            <a:r>
              <a:rPr lang="en-US" sz="3200" b="0" dirty="0"/>
              <a:t>Engage a “dark portion” of the R&amp;D community.</a:t>
            </a:r>
          </a:p>
          <a:p>
            <a:pPr lvl="1"/>
            <a:r>
              <a:rPr lang="en-US" b="0" dirty="0"/>
              <a:t>Reviewers not among typical reviewer pool.</a:t>
            </a:r>
          </a:p>
          <a:p>
            <a:pPr lvl="1"/>
            <a:r>
              <a:rPr lang="en-US" b="0" dirty="0"/>
              <a:t>Practitioners, users. Expert at use of Math SW.</a:t>
            </a:r>
          </a:p>
        </p:txBody>
      </p:sp>
      <p:sp>
        <p:nvSpPr>
          <p:cNvPr id="4" name="Content Placeholder 4"/>
          <p:cNvSpPr txBox="1">
            <a:spLocks/>
          </p:cNvSpPr>
          <p:nvPr/>
        </p:nvSpPr>
        <p:spPr bwMode="auto">
          <a:xfrm>
            <a:off x="6723690" y="0"/>
            <a:ext cx="5465135" cy="308344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a:buNone/>
            </a:pPr>
            <a:r>
              <a:rPr lang="en-US" sz="1800" b="0" kern="0" dirty="0"/>
              <a:t>Thank you for taking the time to consider our paper for your journal. </a:t>
            </a:r>
          </a:p>
          <a:p>
            <a:pPr marL="171450" indent="0">
              <a:buNone/>
            </a:pPr>
            <a:endParaRPr lang="en-US" sz="1800" b="0" kern="0" dirty="0"/>
          </a:p>
          <a:p>
            <a:pPr marL="171450" indent="0">
              <a:buNone/>
            </a:pPr>
            <a:r>
              <a:rPr lang="en-US" sz="1800" b="0" kern="0" dirty="0"/>
              <a:t>XXX has agreed to undergo the RCR process should the paper proceed far enough in the review process to qualify. </a:t>
            </a:r>
            <a:r>
              <a:rPr lang="en-US" sz="1800" i="1" kern="0" dirty="0"/>
              <a:t>To make this easier we have preserved the exact copy of the code used for the results (including additional code for generating detailed statistics that is not in the library version of the code). </a:t>
            </a:r>
            <a:endParaRPr lang="en-US" sz="1800" b="0" kern="0" dirty="0"/>
          </a:p>
        </p:txBody>
      </p:sp>
    </p:spTree>
    <p:extLst>
      <p:ext uri="{BB962C8B-B14F-4D97-AF65-F5344CB8AC3E}">
        <p14:creationId xmlns:p14="http://schemas.microsoft.com/office/powerpoint/2010/main" val="110318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207013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SC17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1"/>
            <a:r>
              <a:rPr lang="en-US" sz="3200" dirty="0"/>
              <a:t>Computational Results Analysis (CRA).</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3200" dirty="0">
                <a:hlinkClick r:id="rId2"/>
              </a:rPr>
              <a:t>http://sc17.supercomputing.org/submitters/technical-papers/reproducibility-initiatives-for-technical-papers/</a:t>
            </a:r>
            <a:endParaRPr lang="en-US" sz="3200" dirty="0"/>
          </a:p>
        </p:txBody>
      </p:sp>
    </p:spTree>
    <p:extLst>
      <p:ext uri="{BB962C8B-B14F-4D97-AF65-F5344CB8AC3E}">
        <p14:creationId xmlns:p14="http://schemas.microsoft.com/office/powerpoint/2010/main" val="145382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we can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Tree>
    <p:extLst>
      <p:ext uri="{BB962C8B-B14F-4D97-AF65-F5344CB8AC3E}">
        <p14:creationId xmlns:p14="http://schemas.microsoft.com/office/powerpoint/2010/main" val="39488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License, citation, and acknowledgments</a:t>
            </a:r>
            <a:endParaRPr lang="en-US" dirty="0"/>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2000" b="1" dirty="0"/>
              <a:t>License and Citation</a:t>
            </a:r>
          </a:p>
          <a:p>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r>
              <a:rPr lang="en-US" sz="2000" dirty="0"/>
              <a:t>Requested citation: Michael A. </a:t>
            </a:r>
            <a:r>
              <a:rPr lang="en-US" sz="2000" dirty="0" err="1"/>
              <a:t>Heroux</a:t>
            </a:r>
            <a:r>
              <a:rPr lang="en-US" sz="2000" dirty="0"/>
              <a:t>, Improving Reproducibility Through Better Software Practices, tutorial, in SC ‘17: International Conference for High Performance Computing, Networking, Storage and Analysis, Denver, Colorado, 2017. DOI: </a:t>
            </a:r>
            <a:r>
              <a:rPr lang="en-US" sz="2000" dirty="0">
                <a:hlinkClick r:id="rId4"/>
              </a:rPr>
              <a:t>10.6084/m9.figshare.5593339</a:t>
            </a:r>
            <a:r>
              <a:rPr lang="en-US" sz="2000" dirty="0"/>
              <a:t>.</a:t>
            </a:r>
          </a:p>
          <a:p>
            <a:pPr marL="0" indent="0">
              <a:buNone/>
            </a:pPr>
            <a:r>
              <a:rPr lang="en-US" sz="2000" b="1" dirty="0"/>
              <a:t>Acknowledgements</a:t>
            </a:r>
          </a:p>
          <a:p>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p>
          <a:p>
            <a:r>
              <a:rPr lang="en-US" sz="2000" dirty="0"/>
              <a:t>Sandia National Laboratories is a </a:t>
            </a:r>
            <a:r>
              <a:rPr lang="en-US" sz="2000" dirty="0" err="1"/>
              <a:t>multimission</a:t>
            </a:r>
            <a:r>
              <a:rPr lang="en-US" sz="2000" dirty="0"/>
              <a:t>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b="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105557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CRA metrics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66391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2506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23</a:t>
            </a:fld>
            <a:endParaRPr lang="en-US"/>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2906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b="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79192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1852876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sz="quarter" idx="1"/>
          </p:nvPr>
        </p:nvSpPr>
        <p:spPr>
          <a:xfrm>
            <a:off x="2135060" y="1600199"/>
            <a:ext cx="8086853" cy="4769490"/>
          </a:xfrm>
        </p:spPr>
        <p:txBody>
          <a:bodyPr>
            <a:normAutofit/>
          </a:bodyPr>
          <a:lstStyle/>
          <a:p>
            <a:pPr marL="0" indent="0">
              <a:spcBef>
                <a:spcPts val="0"/>
              </a:spcBef>
              <a:buNone/>
            </a:pPr>
            <a:r>
              <a:rPr lang="en-US" sz="1800" dirty="0"/>
              <a:t>Editorial: ACM TOMS Replicated Computational Results Initiative. Michael A. Heroux. 2015.  </a:t>
            </a:r>
            <a:r>
              <a:rPr lang="en-US" sz="1800" i="1" dirty="0"/>
              <a:t>ACM Trans. Math. </a:t>
            </a:r>
            <a:r>
              <a:rPr lang="en-US" sz="1800" i="1" dirty="0" err="1"/>
              <a:t>Softw</a:t>
            </a:r>
            <a:r>
              <a:rPr lang="en-US" sz="1800" i="1" dirty="0"/>
              <a:t>.</a:t>
            </a:r>
            <a:r>
              <a:rPr lang="en-US" sz="1800" dirty="0"/>
              <a:t> 41, 3, Article 13 (June 2015), 5 pages. DOI: </a:t>
            </a:r>
            <a:r>
              <a:rPr lang="en-US" sz="1800" dirty="0">
                <a:hlinkClick r:id="rId2"/>
              </a:rPr>
              <a:t>http://dx.doi.org/10.1145/2743015</a:t>
            </a:r>
            <a:endParaRPr lang="en-US" sz="1800" dirty="0"/>
          </a:p>
          <a:p>
            <a:pPr marL="0" indent="0">
              <a:spcBef>
                <a:spcPts val="0"/>
              </a:spcBef>
              <a:buNone/>
            </a:pPr>
            <a:endParaRPr lang="en-US" sz="1800" dirty="0"/>
          </a:p>
          <a:p>
            <a:pPr marL="0" indent="0">
              <a:spcBef>
                <a:spcPts val="0"/>
              </a:spcBef>
              <a:buNone/>
            </a:pPr>
            <a:r>
              <a:rPr lang="en-US" sz="1800" dirty="0"/>
              <a:t>Enhancing Reproducibility for Computational Methods. Victoria </a:t>
            </a:r>
            <a:r>
              <a:rPr lang="en-US" sz="1800" dirty="0" err="1"/>
              <a:t>Stodden</a:t>
            </a:r>
            <a:r>
              <a:rPr lang="en-US" sz="1800" dirty="0"/>
              <a:t>, Marcia McNutt, David H. Bailey, </a:t>
            </a:r>
            <a:r>
              <a:rPr lang="en-US" sz="1800" dirty="0" err="1"/>
              <a:t>Ewa</a:t>
            </a:r>
            <a:r>
              <a:rPr lang="en-US" sz="1800" dirty="0"/>
              <a:t> </a:t>
            </a:r>
            <a:r>
              <a:rPr lang="en-US" sz="1800" dirty="0" err="1"/>
              <a:t>Deelman</a:t>
            </a:r>
            <a:r>
              <a:rPr lang="en-US" sz="1800" dirty="0"/>
              <a:t>, Yolanda Gil, Brooks Hanson, Michael A. Heroux, John P.A. Ioannidis, Michela </a:t>
            </a:r>
            <a:r>
              <a:rPr lang="en-US" sz="1800" dirty="0" err="1"/>
              <a:t>Taufer</a:t>
            </a:r>
            <a:r>
              <a:rPr lang="en-US" sz="1800" dirty="0"/>
              <a:t> Science (09 Dec 2016), pp. 1240-1241</a:t>
            </a:r>
            <a:endParaRPr lang="en-US" sz="1200" dirty="0"/>
          </a:p>
        </p:txBody>
      </p:sp>
    </p:spTree>
    <p:extLst>
      <p:ext uri="{BB962C8B-B14F-4D97-AF65-F5344CB8AC3E}">
        <p14:creationId xmlns:p14="http://schemas.microsoft.com/office/powerpoint/2010/main" val="63224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873045" y="996697"/>
          <a:ext cx="10442734" cy="4876800"/>
        </p:xfrm>
        <a:graphic>
          <a:graphicData uri="http://schemas.openxmlformats.org/drawingml/2006/table">
            <a:tbl>
              <a:tblPr firstRow="1" bandRow="1">
                <a:tableStyleId>{5C22544A-7EE6-4342-B048-85BDC9FD1C3A}</a:tableStyleId>
              </a:tblPr>
              <a:tblGrid>
                <a:gridCol w="2311718">
                  <a:extLst>
                    <a:ext uri="{9D8B030D-6E8A-4147-A177-3AD203B41FA5}">
                      <a16:colId xmlns:a16="http://schemas.microsoft.com/office/drawing/2014/main" val="3446576009"/>
                    </a:ext>
                  </a:extLst>
                </a:gridCol>
                <a:gridCol w="4952812">
                  <a:extLst>
                    <a:ext uri="{9D8B030D-6E8A-4147-A177-3AD203B41FA5}">
                      <a16:colId xmlns:a16="http://schemas.microsoft.com/office/drawing/2014/main" val="1263998808"/>
                    </a:ext>
                  </a:extLst>
                </a:gridCol>
                <a:gridCol w="3178204">
                  <a:extLst>
                    <a:ext uri="{9D8B030D-6E8A-4147-A177-3AD203B41FA5}">
                      <a16:colId xmlns:a16="http://schemas.microsoft.com/office/drawing/2014/main" val="4097899022"/>
                    </a:ext>
                  </a:extLst>
                </a:gridCol>
              </a:tblGrid>
              <a:tr h="370840">
                <a:tc>
                  <a:txBody>
                    <a:bodyPr/>
                    <a:lstStyle/>
                    <a:p>
                      <a:pPr>
                        <a:lnSpc>
                          <a:spcPct val="100000"/>
                        </a:lnSpc>
                      </a:pPr>
                      <a:r>
                        <a:rPr lang="en-US" sz="2000" dirty="0"/>
                        <a:t>Time</a:t>
                      </a:r>
                    </a:p>
                  </a:txBody>
                  <a:tcPr/>
                </a:tc>
                <a:tc>
                  <a:txBody>
                    <a:bodyPr/>
                    <a:lstStyle/>
                    <a:p>
                      <a:pPr>
                        <a:lnSpc>
                          <a:spcPct val="100000"/>
                        </a:lnSpc>
                      </a:pPr>
                      <a:r>
                        <a:rPr lang="en-US" sz="2000" dirty="0"/>
                        <a:t>Topic</a:t>
                      </a:r>
                    </a:p>
                  </a:txBody>
                  <a:tcPr/>
                </a:tc>
                <a:tc>
                  <a:txBody>
                    <a:bodyPr/>
                    <a:lstStyle/>
                    <a:p>
                      <a:pPr>
                        <a:lnSpc>
                          <a:spcPct val="100000"/>
                        </a:lnSpc>
                      </a:pPr>
                      <a:r>
                        <a:rPr lang="en-US" sz="2000" dirty="0"/>
                        <a:t>Speaker</a:t>
                      </a:r>
                    </a:p>
                  </a:txBody>
                  <a:tcPr/>
                </a:tc>
                <a:extLst>
                  <a:ext uri="{0D108BD9-81ED-4DB2-BD59-A6C34878D82A}">
                    <a16:rowId xmlns:a16="http://schemas.microsoft.com/office/drawing/2014/main" val="3602420430"/>
                  </a:ext>
                </a:extLst>
              </a:tr>
              <a:tr h="370840">
                <a:tc>
                  <a:txBody>
                    <a:bodyPr/>
                    <a:lstStyle/>
                    <a:p>
                      <a:pPr>
                        <a:lnSpc>
                          <a:spcPct val="100000"/>
                        </a:lnSpc>
                      </a:pPr>
                      <a:r>
                        <a:rPr lang="en-US" sz="2000" dirty="0"/>
                        <a:t>8:30am-8:45am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Why effective software practices are essential for CSE projects</a:t>
                      </a:r>
                      <a:endParaRPr lang="en-US" sz="2000" dirty="0"/>
                    </a:p>
                  </a:txBody>
                  <a:tcPr/>
                </a:tc>
                <a:tc>
                  <a:txBody>
                    <a:bodyPr/>
                    <a:lstStyle/>
                    <a:p>
                      <a:pPr>
                        <a:lnSpc>
                          <a:spcPct val="100000"/>
                        </a:lnSpc>
                      </a:pPr>
                      <a:r>
                        <a:rPr lang="en-US" sz="2000" dirty="0"/>
                        <a:t>David E. Bernholdt, ORNL</a:t>
                      </a:r>
                    </a:p>
                  </a:txBody>
                  <a:tcPr/>
                </a:tc>
                <a:extLst>
                  <a:ext uri="{0D108BD9-81ED-4DB2-BD59-A6C34878D82A}">
                    <a16:rowId xmlns:a16="http://schemas.microsoft.com/office/drawing/2014/main" val="4236476034"/>
                  </a:ext>
                </a:extLst>
              </a:tr>
              <a:tr h="370840">
                <a:tc>
                  <a:txBody>
                    <a:bodyPr/>
                    <a:lstStyle/>
                    <a:p>
                      <a:pPr>
                        <a:lnSpc>
                          <a:spcPct val="100000"/>
                        </a:lnSpc>
                      </a:pPr>
                      <a:r>
                        <a:rPr lang="en-US" sz="2000" dirty="0"/>
                        <a:t>8:45am-9:15am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Introduction </a:t>
                      </a:r>
                      <a:r>
                        <a:rPr lang="en-US" sz="2000" b="0" i="0" u="none" strike="noStrike" kern="1200">
                          <a:solidFill>
                            <a:schemeClr val="dk1"/>
                          </a:solidFill>
                          <a:effectLst/>
                          <a:latin typeface="+mn-lt"/>
                          <a:ea typeface="+mn-ea"/>
                          <a:cs typeface="+mn-cs"/>
                        </a:rPr>
                        <a:t>to software </a:t>
                      </a:r>
                      <a:r>
                        <a:rPr lang="en-US" sz="2000" b="0" i="0" u="none" strike="noStrike" kern="1200" dirty="0">
                          <a:solidFill>
                            <a:schemeClr val="dk1"/>
                          </a:solidFill>
                          <a:effectLst/>
                          <a:latin typeface="+mn-lt"/>
                          <a:ea typeface="+mn-ea"/>
                          <a:cs typeface="+mn-cs"/>
                        </a:rPr>
                        <a:t>l</a:t>
                      </a:r>
                      <a:r>
                        <a:rPr lang="en-US" sz="2000" b="0" i="0" u="none" strike="noStrike" kern="1200">
                          <a:solidFill>
                            <a:schemeClr val="dk1"/>
                          </a:solidFill>
                          <a:effectLst/>
                          <a:latin typeface="+mn-lt"/>
                          <a:ea typeface="+mn-ea"/>
                          <a:cs typeface="+mn-cs"/>
                        </a:rPr>
                        <a:t>icensing</a:t>
                      </a:r>
                      <a:endParaRPr lang="en-US" sz="2000" dirty="0"/>
                    </a:p>
                  </a:txBody>
                  <a:tcPr/>
                </a:tc>
                <a:tc>
                  <a:txBody>
                    <a:bodyPr/>
                    <a:lstStyle/>
                    <a:p>
                      <a:pPr>
                        <a:lnSpc>
                          <a:spcPct val="100000"/>
                        </a:lnSpc>
                      </a:pPr>
                      <a:r>
                        <a:rPr lang="en-US" sz="2000" dirty="0"/>
                        <a:t>David E. Bernholdt, ORNL</a:t>
                      </a:r>
                    </a:p>
                  </a:txBody>
                  <a:tcPr/>
                </a:tc>
                <a:extLst>
                  <a:ext uri="{0D108BD9-81ED-4DB2-BD59-A6C34878D82A}">
                    <a16:rowId xmlns:a16="http://schemas.microsoft.com/office/drawing/2014/main" val="1105160419"/>
                  </a:ext>
                </a:extLst>
              </a:tr>
              <a:tr h="370840">
                <a:tc>
                  <a:txBody>
                    <a:bodyPr/>
                    <a:lstStyle/>
                    <a:p>
                      <a:pPr>
                        <a:lnSpc>
                          <a:spcPct val="100000"/>
                        </a:lnSpc>
                      </a:pPr>
                      <a:r>
                        <a:rPr lang="en-US" sz="2000" dirty="0"/>
                        <a:t>9:15am-9:45am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Better (small) scientific software teams</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910718610"/>
                  </a:ext>
                </a:extLst>
              </a:tr>
              <a:tr h="370840">
                <a:tc>
                  <a:txBody>
                    <a:bodyPr/>
                    <a:lstStyle/>
                    <a:p>
                      <a:pPr>
                        <a:lnSpc>
                          <a:spcPct val="100000"/>
                        </a:lnSpc>
                      </a:pPr>
                      <a:r>
                        <a:rPr lang="en-US" sz="2000" dirty="0"/>
                        <a:t>9:45am-10:00am</a:t>
                      </a:r>
                    </a:p>
                  </a:txBody>
                  <a:tcPr/>
                </a:tc>
                <a:tc>
                  <a:txBody>
                    <a:bodyPr/>
                    <a:lstStyle/>
                    <a:p>
                      <a:pPr>
                        <a:lnSpc>
                          <a:spcPct val="100000"/>
                        </a:lnSpc>
                      </a:pPr>
                      <a:r>
                        <a:rPr lang="en-US" sz="2000" dirty="0"/>
                        <a:t>Improving Reproducibility Through Better Software Practices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3280342557"/>
                  </a:ext>
                </a:extLst>
              </a:tr>
              <a:tr h="370840">
                <a:tc>
                  <a:txBody>
                    <a:bodyPr/>
                    <a:lstStyle/>
                    <a:p>
                      <a:pPr>
                        <a:lnSpc>
                          <a:spcPct val="100000"/>
                        </a:lnSpc>
                      </a:pPr>
                      <a:r>
                        <a:rPr lang="en-US" sz="2000" i="1" dirty="0"/>
                        <a:t>10:00am-10:30am</a:t>
                      </a:r>
                    </a:p>
                  </a:txBody>
                  <a:tcPr/>
                </a:tc>
                <a:tc>
                  <a:txBody>
                    <a:bodyPr/>
                    <a:lstStyle/>
                    <a:p>
                      <a:pPr>
                        <a:lnSpc>
                          <a:spcPct val="100000"/>
                        </a:lnSpc>
                      </a:pPr>
                      <a:r>
                        <a:rPr lang="en-US" sz="2000" i="1" dirty="0"/>
                        <a:t>Break</a:t>
                      </a:r>
                    </a:p>
                  </a:txBody>
                  <a:tcPr/>
                </a:tc>
                <a:tc>
                  <a:txBody>
                    <a:bodyPr/>
                    <a:lstStyle/>
                    <a:p>
                      <a:pPr>
                        <a:lnSpc>
                          <a:spcPct val="100000"/>
                        </a:lnSpc>
                      </a:pPr>
                      <a:endParaRPr lang="en-US" sz="2000" i="1" dirty="0"/>
                    </a:p>
                  </a:txBody>
                  <a:tcPr/>
                </a:tc>
                <a:extLst>
                  <a:ext uri="{0D108BD9-81ED-4DB2-BD59-A6C34878D82A}">
                    <a16:rowId xmlns:a16="http://schemas.microsoft.com/office/drawing/2014/main" val="4073047263"/>
                  </a:ext>
                </a:extLst>
              </a:tr>
              <a:tr h="370840">
                <a:tc>
                  <a:txBody>
                    <a:bodyPr/>
                    <a:lstStyle/>
                    <a:p>
                      <a:pPr>
                        <a:lnSpc>
                          <a:spcPct val="100000"/>
                        </a:lnSpc>
                      </a:pPr>
                      <a:r>
                        <a:rPr lang="en-US" sz="2000" dirty="0"/>
                        <a:t>10:30am-10:45am</a:t>
                      </a:r>
                    </a:p>
                  </a:txBody>
                  <a:tcPr/>
                </a:tc>
                <a:tc>
                  <a:txBody>
                    <a:bodyPr/>
                    <a:lstStyle/>
                    <a:p>
                      <a:pPr>
                        <a:lnSpc>
                          <a:spcPct val="100000"/>
                        </a:lnSpc>
                      </a:pPr>
                      <a:r>
                        <a:rPr lang="en-US" sz="2000" dirty="0"/>
                        <a:t>Testing of HPC Scientific Software: Introduction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Alicia M. </a:t>
                      </a:r>
                      <a:r>
                        <a:rPr lang="en-US" sz="2000" dirty="0" err="1"/>
                        <a:t>Klinvex</a:t>
                      </a:r>
                      <a:r>
                        <a:rPr lang="en-US" sz="2000" dirty="0"/>
                        <a:t>, SNL</a:t>
                      </a:r>
                    </a:p>
                  </a:txBody>
                  <a:tcPr/>
                </a:tc>
                <a:extLst>
                  <a:ext uri="{0D108BD9-81ED-4DB2-BD59-A6C34878D82A}">
                    <a16:rowId xmlns:a16="http://schemas.microsoft.com/office/drawing/2014/main" val="3550721019"/>
                  </a:ext>
                </a:extLst>
              </a:tr>
              <a:tr h="370840">
                <a:tc>
                  <a:txBody>
                    <a:bodyPr/>
                    <a:lstStyle/>
                    <a:p>
                      <a:pPr>
                        <a:lnSpc>
                          <a:spcPct val="100000"/>
                        </a:lnSpc>
                      </a:pPr>
                      <a:r>
                        <a:rPr lang="en-US" sz="2000" dirty="0"/>
                        <a:t>10:45am-11:15am</a:t>
                      </a:r>
                    </a:p>
                  </a:txBody>
                  <a:tcPr/>
                </a:tc>
                <a:tc>
                  <a:txBody>
                    <a:bodyPr/>
                    <a:lstStyle/>
                    <a:p>
                      <a:pPr>
                        <a:lnSpc>
                          <a:spcPct val="100000"/>
                        </a:lnSpc>
                      </a:pPr>
                      <a:r>
                        <a:rPr lang="en-US" sz="2000" dirty="0"/>
                        <a:t>Verification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581027421"/>
                  </a:ext>
                </a:extLst>
              </a:tr>
              <a:tr h="370840">
                <a:tc>
                  <a:txBody>
                    <a:bodyPr/>
                    <a:lstStyle/>
                    <a:p>
                      <a:pPr>
                        <a:lnSpc>
                          <a:spcPct val="100000"/>
                        </a:lnSpc>
                      </a:pPr>
                      <a:r>
                        <a:rPr lang="en-US" sz="2000" dirty="0"/>
                        <a:t>11:15am-11:45am</a:t>
                      </a:r>
                    </a:p>
                  </a:txBody>
                  <a:tcPr/>
                </a:tc>
                <a:tc>
                  <a:txBody>
                    <a:bodyPr/>
                    <a:lstStyle/>
                    <a:p>
                      <a:pPr>
                        <a:lnSpc>
                          <a:spcPct val="100000"/>
                        </a:lnSpc>
                      </a:pPr>
                      <a:r>
                        <a:rPr lang="en-US" sz="2000" dirty="0"/>
                        <a:t>Evaluating project testing needs</a:t>
                      </a:r>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3631502855"/>
                  </a:ext>
                </a:extLst>
              </a:tr>
              <a:tr h="370840">
                <a:tc>
                  <a:txBody>
                    <a:bodyPr/>
                    <a:lstStyle/>
                    <a:p>
                      <a:pPr>
                        <a:lnSpc>
                          <a:spcPct val="100000"/>
                        </a:lnSpc>
                      </a:pPr>
                      <a:r>
                        <a:rPr lang="en-US" sz="2000" dirty="0"/>
                        <a:t>11:45am-12:00pm</a:t>
                      </a:r>
                    </a:p>
                  </a:txBody>
                  <a:tcPr/>
                </a:tc>
                <a:tc>
                  <a:txBody>
                    <a:bodyPr/>
                    <a:lstStyle/>
                    <a:p>
                      <a:pPr>
                        <a:lnSpc>
                          <a:spcPct val="100000"/>
                        </a:lnSpc>
                      </a:pPr>
                      <a:r>
                        <a:rPr lang="en-US" sz="2000" dirty="0"/>
                        <a:t>Code coverage demo and CI demo</a:t>
                      </a:r>
                    </a:p>
                  </a:txBody>
                  <a:tcPr/>
                </a:tc>
                <a:tc>
                  <a:txBody>
                    <a:bodyPr/>
                    <a:lstStyle/>
                    <a:p>
                      <a:pPr>
                        <a:lnSpc>
                          <a:spcPct val="100000"/>
                        </a:lnSpc>
                      </a:pPr>
                      <a:r>
                        <a:rPr lang="en-US" sz="2000" dirty="0"/>
                        <a:t>Alicia M. </a:t>
                      </a:r>
                      <a:r>
                        <a:rPr lang="en-US" sz="2000" dirty="0" err="1"/>
                        <a:t>Klinvex</a:t>
                      </a:r>
                      <a:r>
                        <a:rPr lang="en-US" sz="2000" dirty="0"/>
                        <a:t>, SNL</a:t>
                      </a:r>
                    </a:p>
                  </a:txBody>
                  <a:tcPr/>
                </a:tc>
                <a:extLst>
                  <a:ext uri="{0D108BD9-81ED-4DB2-BD59-A6C34878D82A}">
                    <a16:rowId xmlns:a16="http://schemas.microsoft.com/office/drawing/2014/main" val="1196357608"/>
                  </a:ext>
                </a:extLst>
              </a:tr>
            </a:tbl>
          </a:graphicData>
        </a:graphic>
      </p:graphicFrame>
      <p:grpSp>
        <p:nvGrpSpPr>
          <p:cNvPr id="5" name="Group 4">
            <a:extLst>
              <a:ext uri="{FF2B5EF4-FFF2-40B4-BE49-F238E27FC236}">
                <a16:creationId xmlns:a16="http://schemas.microsoft.com/office/drawing/2014/main" id="{8176F8EA-37C6-4DC2-9665-6939AFD53116}"/>
              </a:ext>
            </a:extLst>
          </p:cNvPr>
          <p:cNvGrpSpPr/>
          <p:nvPr/>
        </p:nvGrpSpPr>
        <p:grpSpPr>
          <a:xfrm>
            <a:off x="240631" y="3384312"/>
            <a:ext cx="11703859" cy="343759"/>
            <a:chOff x="240631" y="1973178"/>
            <a:chExt cx="11703859" cy="343759"/>
          </a:xfrm>
        </p:grpSpPr>
        <p:cxnSp>
          <p:nvCxnSpPr>
            <p:cNvPr id="6" name="Straight Connector 5">
              <a:extLst>
                <a:ext uri="{FF2B5EF4-FFF2-40B4-BE49-F238E27FC236}">
                  <a16:creationId xmlns:a16="http://schemas.microsoft.com/office/drawing/2014/main" id="{9856386A-26B4-45C2-8758-E39D2E61D9E5}"/>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C15F9BF3-FFDA-4013-98C8-B6B240EEA116}"/>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7">
              <a:extLst>
                <a:ext uri="{FF2B5EF4-FFF2-40B4-BE49-F238E27FC236}">
                  <a16:creationId xmlns:a16="http://schemas.microsoft.com/office/drawing/2014/main" id="{56BC7D6E-2ADC-40F7-BA78-582FF09A3A2D}"/>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
        <p:nvSpPr>
          <p:cNvPr id="11" name="Rectangle 10">
            <a:extLst>
              <a:ext uri="{FF2B5EF4-FFF2-40B4-BE49-F238E27FC236}">
                <a16:creationId xmlns:a16="http://schemas.microsoft.com/office/drawing/2014/main" id="{5187E5E2-2279-4C01-8941-CCADAB595ADD}"/>
              </a:ext>
            </a:extLst>
          </p:cNvPr>
          <p:cNvSpPr/>
          <p:nvPr/>
        </p:nvSpPr>
        <p:spPr>
          <a:xfrm>
            <a:off x="6497409" y="411480"/>
            <a:ext cx="4818370" cy="456535"/>
          </a:xfrm>
          <a:prstGeom prst="rect">
            <a:avLst/>
          </a:prstGeom>
        </p:spPr>
        <p:txBody>
          <a:bodyPr wrap="none">
            <a:spAutoFit/>
          </a:bodyPr>
          <a:lstStyle/>
          <a:p>
            <a:pPr algn="ctr">
              <a:lnSpc>
                <a:spcPct val="150000"/>
              </a:lnSpc>
            </a:pPr>
            <a:r>
              <a:rPr lang="en-US" dirty="0"/>
              <a:t>Tutorial evaluation form: </a:t>
            </a:r>
            <a:r>
              <a:rPr lang="en-US" dirty="0">
                <a:hlinkClick r:id="rId2"/>
              </a:rPr>
              <a:t>http://bit.ly/sc17-eval</a:t>
            </a:r>
            <a:endParaRPr lang="en-US" i="1" dirty="0"/>
          </a:p>
        </p:txBody>
      </p:sp>
    </p:spTree>
    <p:extLst>
      <p:ext uri="{BB962C8B-B14F-4D97-AF65-F5344CB8AC3E}">
        <p14:creationId xmlns:p14="http://schemas.microsoft.com/office/powerpoint/2010/main" val="305145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sz="quarter" idx="1"/>
          </p:nvPr>
        </p:nvSpPr>
        <p:spPr>
          <a:xfrm>
            <a:off x="1111625" y="1009845"/>
            <a:ext cx="9113580" cy="4909791"/>
          </a:xfrm>
        </p:spPr>
        <p:txBody>
          <a:bodyPr>
            <a:noAutofit/>
          </a:bodyPr>
          <a:lstStyle/>
          <a:p>
            <a:r>
              <a:rPr lang="en-US" sz="4400" dirty="0"/>
              <a:t>Increasing focus on reproducibility.</a:t>
            </a:r>
          </a:p>
          <a:p>
            <a:r>
              <a:rPr lang="en-US" sz="4400" dirty="0"/>
              <a:t>Role of better software practices.</a:t>
            </a:r>
          </a:p>
          <a:p>
            <a:r>
              <a:rPr lang="en-US" sz="4400" dirty="0"/>
              <a:t>Publication requirements.</a:t>
            </a:r>
          </a:p>
          <a:p>
            <a:r>
              <a:rPr lang="en-US" sz="4400" dirty="0"/>
              <a:t>Trustworthiness at Scale.</a:t>
            </a:r>
          </a:p>
          <a:p>
            <a:r>
              <a:rPr lang="en-US" sz="40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57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02840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721"/>
          <a:stretch/>
        </p:blipFill>
        <p:spPr>
          <a:xfrm>
            <a:off x="1295882" y="-4175"/>
            <a:ext cx="5555410"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7641061" y="1469948"/>
            <a:ext cx="3091374" cy="22551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NY Times highlights “problems”.</a:t>
            </a:r>
          </a:p>
          <a:p>
            <a:r>
              <a:rPr lang="en-US" sz="2000" b="0" kern="0" dirty="0"/>
              <a:t>Only one of many cited examples.</a:t>
            </a:r>
          </a:p>
          <a:p>
            <a:r>
              <a:rPr lang="en-US" sz="2000" b="0" kern="0" dirty="0"/>
              <a:t>HPC has been spared this “spotlight” (so far).</a:t>
            </a:r>
          </a:p>
        </p:txBody>
      </p:sp>
      <p:sp>
        <p:nvSpPr>
          <p:cNvPr id="6" name="Content Placeholder 2"/>
          <p:cNvSpPr txBox="1">
            <a:spLocks/>
          </p:cNvSpPr>
          <p:nvPr/>
        </p:nvSpPr>
        <p:spPr bwMode="auto">
          <a:xfrm>
            <a:off x="7527796" y="3636525"/>
            <a:ext cx="3317904" cy="2725364"/>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Lots of activity:</a:t>
            </a:r>
          </a:p>
          <a:p>
            <a:pPr lvl="1"/>
            <a:r>
              <a:rPr lang="en-US" sz="1800" b="0" kern="0" dirty="0"/>
              <a:t>AAAS, ACM initiatives. </a:t>
            </a:r>
          </a:p>
          <a:p>
            <a:pPr lvl="1"/>
            <a:r>
              <a:rPr lang="en-US" sz="1800" b="0" kern="0" dirty="0" err="1"/>
              <a:t>PPoPP</a:t>
            </a:r>
            <a:r>
              <a:rPr lang="en-US" sz="1800" b="0" kern="0" dirty="0"/>
              <a:t>, Supercomputing 2017. </a:t>
            </a:r>
          </a:p>
          <a:p>
            <a:r>
              <a:rPr lang="en-US" sz="2000" b="0" kern="0" dirty="0"/>
              <a:t>But what is reproducibility?</a:t>
            </a:r>
            <a:endParaRPr lang="en-US" sz="1800" b="0" kern="0" dirty="0"/>
          </a:p>
        </p:txBody>
      </p:sp>
      <p:sp>
        <p:nvSpPr>
          <p:cNvPr id="8" name="TextBox 7"/>
          <p:cNvSpPr txBox="1"/>
          <p:nvPr/>
        </p:nvSpPr>
        <p:spPr>
          <a:xfrm>
            <a:off x="701295" y="5958086"/>
            <a:ext cx="7457491" cy="253916"/>
          </a:xfrm>
          <a:prstGeom prst="rect">
            <a:avLst/>
          </a:prstGeom>
          <a:noFill/>
        </p:spPr>
        <p:txBody>
          <a:bodyPr wrap="none" rtlCol="0">
            <a:spAutoFit/>
          </a:bodyPr>
          <a:lstStyle/>
          <a:p>
            <a:r>
              <a:rPr lang="en-US" sz="1050" dirty="0"/>
              <a:t>http://</a:t>
            </a:r>
            <a:r>
              <a:rPr lang="en-US" sz="1050" dirty="0" err="1"/>
              <a:t>www.nytimes.com</a:t>
            </a:r>
            <a:r>
              <a:rPr lang="en-US" sz="1050" dirty="0"/>
              <a:t>/2015/08/28/science/many-social-science-findings-not-as-strong-as-claimed-study-says.html?_r=0</a:t>
            </a:r>
          </a:p>
        </p:txBody>
      </p:sp>
    </p:spTree>
    <p:extLst>
      <p:ext uri="{BB962C8B-B14F-4D97-AF65-F5344CB8AC3E}">
        <p14:creationId xmlns:p14="http://schemas.microsoft.com/office/powerpoint/2010/main" val="15908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do we mean?</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spTree>
    <p:extLst>
      <p:ext uri="{BB962C8B-B14F-4D97-AF65-F5344CB8AC3E}">
        <p14:creationId xmlns:p14="http://schemas.microsoft.com/office/powerpoint/2010/main" val="85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a:xfrm>
            <a:off x="365760" y="1147482"/>
            <a:ext cx="11369809" cy="4515736"/>
          </a:xfrm>
        </p:spPr>
        <p:txBody>
          <a:bodyPr>
            <a:normAutofit lnSpcReduction="10000"/>
          </a:bodyPr>
          <a:lstStyle/>
          <a:p>
            <a:r>
              <a:rPr lang="en-US" sz="3600" dirty="0"/>
              <a:t>Productivity – Output per unit input.</a:t>
            </a:r>
          </a:p>
          <a:p>
            <a:r>
              <a:rPr lang="en-US" sz="3600" dirty="0"/>
              <a:t>Sustainability – The future cost of usability.</a:t>
            </a:r>
          </a:p>
          <a:p>
            <a:r>
              <a:rPr lang="en-US" sz="3600" dirty="0"/>
              <a:t>Goals for today: </a:t>
            </a:r>
          </a:p>
          <a:p>
            <a:pPr lvl="1"/>
            <a:r>
              <a:rPr lang="en-US" sz="3200" dirty="0"/>
              <a:t>Learn how to improve</a:t>
            </a:r>
          </a:p>
          <a:p>
            <a:pPr lvl="2"/>
            <a:r>
              <a:rPr lang="en-US" sz="2800" dirty="0"/>
              <a:t>Developer productivity.</a:t>
            </a:r>
          </a:p>
          <a:p>
            <a:pPr lvl="2"/>
            <a:r>
              <a:rPr lang="en-US" sz="2800" dirty="0"/>
              <a:t>Software sustainability.</a:t>
            </a:r>
          </a:p>
          <a:p>
            <a:pPr lvl="1"/>
            <a:r>
              <a:rPr lang="en-US" sz="3200" dirty="0"/>
              <a:t>For the purposes of better scientific productivity,</a:t>
            </a:r>
          </a:p>
          <a:p>
            <a:pPr lvl="1"/>
            <a:r>
              <a:rPr lang="en-US" sz="3200" dirty="0"/>
              <a:t>Using tools, processes and practices.</a:t>
            </a:r>
          </a:p>
        </p:txBody>
      </p:sp>
    </p:spTree>
    <p:extLst>
      <p:ext uri="{BB962C8B-B14F-4D97-AF65-F5344CB8AC3E}">
        <p14:creationId xmlns:p14="http://schemas.microsoft.com/office/powerpoint/2010/main" val="116424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2349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1849427502"/>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sharepoint/v3"/>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10946</TotalTime>
  <Words>1684</Words>
  <Application>Microsoft Office PowerPoint</Application>
  <PresentationFormat>Custom</PresentationFormat>
  <Paragraphs>245</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PGothic</vt:lpstr>
      <vt:lpstr>Arial</vt:lpstr>
      <vt:lpstr>Arial Black</vt:lpstr>
      <vt:lpstr>Calibri</vt:lpstr>
      <vt:lpstr>Helvetica Light</vt:lpstr>
      <vt:lpstr>Times</vt:lpstr>
      <vt:lpstr>Presentations (Wide Screen)</vt:lpstr>
      <vt:lpstr>Improving Reproducibility Through Better Software Practices</vt:lpstr>
      <vt:lpstr>License, citation, and acknowledgments</vt:lpstr>
      <vt:lpstr>Outline</vt:lpstr>
      <vt:lpstr>Reproducibility is essential</vt:lpstr>
      <vt:lpstr>Reproducibility</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Reproducibility Terminology</vt:lpstr>
      <vt:lpstr> ACM TOMS Replicated Computational Results (RCR)</vt:lpstr>
      <vt:lpstr>RCR Process: Two Basic Approaches</vt:lpstr>
      <vt:lpstr>Big Picture of ACM RCR</vt:lpstr>
      <vt:lpstr>Coming to Your World Soon: Reproducibility Requirements</vt:lpstr>
      <vt:lpstr>SC17 Reproducibility Initiative</vt:lpstr>
      <vt:lpstr>Improving Trustworthiness at Scale</vt:lpstr>
      <vt:lpstr>Reproducibility and Supercomputing</vt:lpstr>
      <vt:lpstr>Sources for CRA metrics</vt:lpstr>
      <vt:lpstr>Personal Expectations</vt:lpstr>
      <vt:lpstr>A Few Concrete Recommendations</vt:lpstr>
      <vt:lpstr>(Personal) Productivity++ Initiative Ask: Is My Work _______ ?</vt:lpstr>
      <vt:lpstr>Summary</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 E.</cp:lastModifiedBy>
  <cp:revision>168</cp:revision>
  <cp:lastPrinted>2015-09-14T20:56:03Z</cp:lastPrinted>
  <dcterms:created xsi:type="dcterms:W3CDTF">2015-03-03T13:47:39Z</dcterms:created>
  <dcterms:modified xsi:type="dcterms:W3CDTF">2017-11-11T20:19:03Z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