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5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53" userDrawn="1">
          <p15:clr>
            <a:srgbClr val="A4A3A4"/>
          </p15:clr>
        </p15:guide>
        <p15:guide id="2" pos="2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invex, Alicia Marie" initials="KAM" lastIdx="3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252F"/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5" autoAdjust="0"/>
    <p:restoredTop sz="98749" autoAdjust="0"/>
  </p:normalViewPr>
  <p:slideViewPr>
    <p:cSldViewPr snapToGrid="0" showGuides="1">
      <p:cViewPr varScale="1">
        <p:scale>
          <a:sx n="98" d="100"/>
          <a:sy n="98" d="100"/>
        </p:scale>
        <p:origin x="1388" y="68"/>
      </p:cViewPr>
      <p:guideLst>
        <p:guide orient="horz" pos="4153"/>
        <p:guide pos="2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4T07:52:30.067" idx="26">
    <p:pos x="10" y="10"/>
    <p:text>What's a restart test?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4T08:10:24.412" idx="32">
    <p:pos x="10" y="10"/>
    <p:text>This may not be the optimal location for this slide.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Motivation for verification and testing</a:t>
            </a:r>
          </a:p>
          <a:p>
            <a:pPr lvl="1"/>
            <a:r>
              <a:rPr lang="en-US" dirty="0"/>
              <a:t>Definitions </a:t>
            </a:r>
          </a:p>
          <a:p>
            <a:pPr lvl="1"/>
            <a:r>
              <a:rPr lang="en-US" dirty="0"/>
              <a:t>Best practices</a:t>
            </a:r>
          </a:p>
          <a:p>
            <a:pPr lvl="1"/>
            <a:r>
              <a:rPr lang="en-US" dirty="0"/>
              <a:t>Automated test harnesses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7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6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6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230974" y="5921832"/>
            <a:ext cx="2913027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74393" y="411483"/>
            <a:ext cx="5223201" cy="929742"/>
          </a:xfrm>
        </p:spPr>
        <p:txBody>
          <a:bodyPr/>
          <a:lstStyle>
            <a:lvl1pPr algn="l">
              <a:defRPr sz="3201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74392" y="1903575"/>
            <a:ext cx="5223202" cy="2778498"/>
          </a:xfrm>
        </p:spPr>
        <p:txBody>
          <a:bodyPr/>
          <a:lstStyle>
            <a:lvl1pPr marL="0" indent="0" algn="l">
              <a:buNone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3446" y="6002316"/>
            <a:ext cx="9150955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 descr="IDEAS_logo.png">
            <a:extLst>
              <a:ext uri="{FF2B5EF4-FFF2-40B4-BE49-F238E27FC236}">
                <a16:creationId xmlns:a16="http://schemas.microsoft.com/office/drawing/2014/main" id="{DDEBC783-3EAB-4C3D-ABE2-BDE7BDC90E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1942" y="6133571"/>
            <a:ext cx="1384358" cy="6400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FDC848-18F1-40D2-9696-A6C5A70093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58" y="6234272"/>
            <a:ext cx="2588698" cy="4308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472139-2139-43FE-B312-5AEF8341D1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376A45-9D0B-49E4-BE66-9497C133EA8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104" y="4458940"/>
            <a:ext cx="3047137" cy="13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2" y="411483"/>
            <a:ext cx="8531577" cy="511037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93" y="1615440"/>
            <a:ext cx="8529578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49" indent="-222254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2" y="410604"/>
            <a:ext cx="8533574" cy="5110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92" y="1553612"/>
            <a:ext cx="4192528" cy="821190"/>
          </a:xfrm>
        </p:spPr>
        <p:txBody>
          <a:bodyPr anchor="b"/>
          <a:lstStyle>
            <a:lvl1pPr marL="0" indent="0">
              <a:buNone/>
              <a:defRPr sz="2399" b="1">
                <a:solidFill>
                  <a:schemeClr val="tx2"/>
                </a:solidFill>
              </a:defRPr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92" y="2379196"/>
            <a:ext cx="4192528" cy="3373229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49" indent="-222254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53612"/>
            <a:ext cx="4150031" cy="821190"/>
          </a:xfrm>
        </p:spPr>
        <p:txBody>
          <a:bodyPr anchor="b"/>
          <a:lstStyle>
            <a:lvl1pPr marL="0" indent="0">
              <a:buNone/>
              <a:defRPr sz="2399" b="1">
                <a:solidFill>
                  <a:schemeClr val="tx2"/>
                </a:solidFill>
              </a:defRPr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79196"/>
            <a:ext cx="4150031" cy="3373229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49" indent="-222254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2" y="411482"/>
            <a:ext cx="8533574" cy="5110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230974" y="5921832"/>
            <a:ext cx="2913027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74393" y="411483"/>
            <a:ext cx="5223201" cy="929742"/>
          </a:xfrm>
        </p:spPr>
        <p:txBody>
          <a:bodyPr/>
          <a:lstStyle>
            <a:lvl1pPr algn="l">
              <a:defRPr sz="3201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3446" y="6002316"/>
            <a:ext cx="9150955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3446" y="4272576"/>
            <a:ext cx="9150955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7F343DE-54AB-4178-84BA-3621CBEBA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06" y="4458940"/>
            <a:ext cx="3047137" cy="13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2" y="411482"/>
            <a:ext cx="8533574" cy="5110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847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74391" y="411483"/>
            <a:ext cx="8534554" cy="51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74391" y="1623069"/>
            <a:ext cx="8534554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3446" y="6830568"/>
            <a:ext cx="9150955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272941" y="6465194"/>
            <a:ext cx="3217233" cy="194368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Better Scientific Software tutorial @ SC17 2017-11-13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22564" y="6513051"/>
            <a:ext cx="15776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41">
              <a:lnSpc>
                <a:spcPct val="90000"/>
              </a:lnSpc>
              <a:tabLst>
                <a:tab pos="230192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41">
                <a:lnSpc>
                  <a:spcPct val="90000"/>
                </a:lnSpc>
                <a:tabLst>
                  <a:tab pos="230192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215A89-70FE-46FB-9F06-9054A7FA801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73" y="6033555"/>
            <a:ext cx="2366963" cy="640080"/>
          </a:xfrm>
          <a:prstGeom prst="rect">
            <a:avLst/>
          </a:prstGeom>
        </p:spPr>
      </p:pic>
      <p:pic>
        <p:nvPicPr>
          <p:cNvPr id="19" name="Picture 18" descr="IDEAS_logo.png">
            <a:extLst>
              <a:ext uri="{FF2B5EF4-FFF2-40B4-BE49-F238E27FC236}">
                <a16:creationId xmlns:a16="http://schemas.microsoft.com/office/drawing/2014/main" id="{036480A3-0172-4D57-97C5-D3DEF16628D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4525" y="6069275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  <p:sldLayoutId id="2147483951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1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5pPr>
      <a:lvl6pPr marL="45720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6pPr>
      <a:lvl7pPr marL="91441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7pPr>
      <a:lvl8pPr marL="1371622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8pPr>
      <a:lvl9pPr marL="182883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9pPr>
    </p:titleStyle>
    <p:bodyStyle>
      <a:lvl1pPr marL="230192" indent="-230192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25485" indent="-279405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indent="-230192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607" indent="-173041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49" indent="-222254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2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9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7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4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sc17-ev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dx.doi.org/10.6084/m9.figshare.559334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56651" y="411482"/>
            <a:ext cx="11336614" cy="929742"/>
          </a:xfrm>
        </p:spPr>
        <p:txBody>
          <a:bodyPr/>
          <a:lstStyle/>
          <a:p>
            <a:pPr algn="ctr"/>
            <a:r>
              <a:rPr lang="en-US" dirty="0"/>
              <a:t>Testing of HPC Scientific Software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Presented at </a:t>
            </a:r>
            <a:br>
              <a:rPr lang="en-US" dirty="0"/>
            </a:br>
            <a:r>
              <a:rPr lang="en-US" b="1" dirty="0"/>
              <a:t>Better Scientific Software tutorial</a:t>
            </a:r>
          </a:p>
          <a:p>
            <a:r>
              <a:rPr lang="en-US" b="1" dirty="0"/>
              <a:t>SC17, Denver, Colorado</a:t>
            </a:r>
            <a:br>
              <a:rPr lang="en-US" b="1" dirty="0"/>
            </a:br>
            <a:endParaRPr lang="en-US" dirty="0"/>
          </a:p>
          <a:p>
            <a:r>
              <a:rPr lang="en-US" sz="2000" b="1" dirty="0"/>
              <a:t>Alicia </a:t>
            </a:r>
            <a:r>
              <a:rPr lang="en-US" sz="2000" b="1" dirty="0" err="1"/>
              <a:t>Klinvex</a:t>
            </a:r>
            <a:r>
              <a:rPr lang="en-US" sz="2000" b="1" dirty="0"/>
              <a:t> </a:t>
            </a:r>
            <a:br>
              <a:rPr lang="en-US" sz="2000" dirty="0"/>
            </a:br>
            <a:r>
              <a:rPr lang="en-US" sz="2000" dirty="0"/>
              <a:t>Sandia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365126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tests </a:t>
            </a:r>
          </a:p>
          <a:p>
            <a:pPr lvl="1"/>
            <a:r>
              <a:rPr lang="en-US" dirty="0"/>
              <a:t>Test individual functions or classes</a:t>
            </a:r>
          </a:p>
          <a:p>
            <a:r>
              <a:rPr lang="en-US" dirty="0"/>
              <a:t>Integration tests</a:t>
            </a:r>
          </a:p>
          <a:p>
            <a:pPr lvl="1"/>
            <a:r>
              <a:rPr lang="en-US" dirty="0"/>
              <a:t>Test interaction, build complex hierarchy</a:t>
            </a:r>
          </a:p>
          <a:p>
            <a:r>
              <a:rPr lang="en-US" dirty="0"/>
              <a:t>System level tests</a:t>
            </a:r>
          </a:p>
          <a:p>
            <a:pPr lvl="1"/>
            <a:r>
              <a:rPr lang="en-US" dirty="0"/>
              <a:t>At the user interaction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Restart tests</a:t>
            </a:r>
          </a:p>
          <a:p>
            <a:pPr lvl="1"/>
            <a:r>
              <a:rPr lang="en-US" dirty="0"/>
              <a:t>Code starts transparently from a checkpoint</a:t>
            </a:r>
          </a:p>
          <a:p>
            <a:r>
              <a:rPr lang="en-US" dirty="0"/>
              <a:t>Regression (no-change) tests</a:t>
            </a:r>
          </a:p>
          <a:p>
            <a:pPr lvl="1"/>
            <a:r>
              <a:rPr lang="en-US" dirty="0"/>
              <a:t>Compare current observable output to a gold standard</a:t>
            </a:r>
          </a:p>
          <a:p>
            <a:r>
              <a:rPr lang="en-US" dirty="0"/>
              <a:t>Performance tests</a:t>
            </a:r>
          </a:p>
          <a:p>
            <a:pPr lvl="1"/>
            <a:r>
              <a:rPr lang="en-US" dirty="0"/>
              <a:t>Focus on the runtime and resource utilization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6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testing 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Avoid regression suites consisting of system-level no-change tests</a:t>
            </a:r>
          </a:p>
          <a:p>
            <a:pPr lvl="1"/>
            <a:r>
              <a:rPr lang="en-US" dirty="0"/>
              <a:t>Tests often need to be re-baselined</a:t>
            </a:r>
          </a:p>
          <a:p>
            <a:pPr lvl="2"/>
            <a:r>
              <a:rPr lang="en-US" dirty="0"/>
              <a:t>Often done without verification of new gold-standard</a:t>
            </a:r>
          </a:p>
          <a:p>
            <a:pPr lvl="1"/>
            <a:r>
              <a:rPr lang="en-US" dirty="0"/>
              <a:t>Hard to maintain across multiple platforms</a:t>
            </a:r>
          </a:p>
          <a:p>
            <a:pPr lvl="1"/>
            <a:r>
              <a:rPr lang="en-US" dirty="0"/>
              <a:t>Loose tolerances can allow subtle defects to appear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58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testing 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Must have consistent policy on dealing with failed tests</a:t>
            </a:r>
          </a:p>
          <a:p>
            <a:pPr lvl="1"/>
            <a:r>
              <a:rPr lang="en-US" dirty="0"/>
              <a:t>Issue tracking</a:t>
            </a:r>
          </a:p>
          <a:p>
            <a:pPr lvl="2"/>
            <a:r>
              <a:rPr lang="en-US" dirty="0"/>
              <a:t>How quickly does it need to be fixed?</a:t>
            </a:r>
          </a:p>
          <a:p>
            <a:pPr lvl="2"/>
            <a:r>
              <a:rPr lang="en-US" dirty="0"/>
              <a:t>Who is responsible for fixing it?</a:t>
            </a:r>
          </a:p>
          <a:p>
            <a:pPr lvl="1"/>
            <a:r>
              <a:rPr lang="en-US" dirty="0"/>
              <a:t>Add regression test afterwards (to avoid reintroducing issue later)</a:t>
            </a:r>
          </a:p>
          <a:p>
            <a:r>
              <a:rPr lang="en-US" dirty="0"/>
              <a:t>Someone needs to be in charge of watching the test suite</a:t>
            </a:r>
          </a:p>
        </p:txBody>
      </p:sp>
    </p:spTree>
    <p:extLst>
      <p:ext uri="{BB962C8B-B14F-4D97-AF65-F5344CB8AC3E}">
        <p14:creationId xmlns:p14="http://schemas.microsoft.com/office/powerpoint/2010/main" val="95369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testing 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refactoring or adding new features, run a regression suite before </a:t>
            </a:r>
            <a:r>
              <a:rPr lang="en-US" dirty="0" err="1"/>
              <a:t>checkin</a:t>
            </a:r>
            <a:endParaRPr lang="en-US" dirty="0"/>
          </a:p>
          <a:p>
            <a:pPr lvl="1"/>
            <a:r>
              <a:rPr lang="en-US" dirty="0"/>
              <a:t>Be sure to add new regression tests for the new features</a:t>
            </a:r>
          </a:p>
          <a:p>
            <a:r>
              <a:rPr lang="en-US" dirty="0"/>
              <a:t>Require a code review before releasing test suite</a:t>
            </a:r>
          </a:p>
          <a:p>
            <a:pPr lvl="1"/>
            <a:r>
              <a:rPr lang="en-US" dirty="0"/>
              <a:t>Another person may spot issues you didn’t</a:t>
            </a:r>
          </a:p>
          <a:p>
            <a:pPr lvl="1"/>
            <a:r>
              <a:rPr lang="en-US" dirty="0"/>
              <a:t>Incredibly cost-effective</a:t>
            </a:r>
          </a:p>
        </p:txBody>
      </p:sp>
    </p:spTree>
    <p:extLst>
      <p:ext uri="{BB962C8B-B14F-4D97-AF65-F5344CB8AC3E}">
        <p14:creationId xmlns:p14="http://schemas.microsoft.com/office/powerpoint/2010/main" val="217532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dirty="0" err="1"/>
              <a:t>Trilinos</a:t>
            </a:r>
            <a:r>
              <a:rPr lang="en-US" dirty="0"/>
              <a:t> </a:t>
            </a:r>
            <a:r>
              <a:rPr lang="en-US" dirty="0" err="1"/>
              <a:t>checkin</a:t>
            </a:r>
            <a:r>
              <a:rPr lang="en-US" dirty="0"/>
              <a:t> test script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Detects which packages were modified by your commits</a:t>
            </a:r>
          </a:p>
          <a:p>
            <a:r>
              <a:rPr lang="en-US" dirty="0"/>
              <a:t>Determines which packages you potentially broke</a:t>
            </a:r>
          </a:p>
          <a:p>
            <a:r>
              <a:rPr lang="en-US" dirty="0"/>
              <a:t>Configures, builds, and tests those packages</a:t>
            </a:r>
          </a:p>
          <a:p>
            <a:pPr lvl="1"/>
            <a:r>
              <a:rPr lang="en-US" dirty="0"/>
              <a:t>On success, pushes to repo</a:t>
            </a:r>
          </a:p>
          <a:p>
            <a:pPr lvl="1"/>
            <a:r>
              <a:rPr lang="en-US" dirty="0"/>
              <a:t>On failure, reports why it failed</a:t>
            </a:r>
          </a:p>
          <a:p>
            <a:r>
              <a:rPr lang="en-US" dirty="0"/>
              <a:t>Useful for ensuring your changes don’t break another package</a:t>
            </a:r>
          </a:p>
          <a:p>
            <a:r>
              <a:rPr lang="en-US" dirty="0"/>
              <a:t>May take a while, but many people run it overnight</a:t>
            </a:r>
          </a:p>
        </p:txBody>
      </p:sp>
    </p:spTree>
    <p:extLst>
      <p:ext uri="{BB962C8B-B14F-4D97-AF65-F5344CB8AC3E}">
        <p14:creationId xmlns:p14="http://schemas.microsoft.com/office/powerpoint/2010/main" val="3368198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of a test suite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regime is only useful if it is</a:t>
            </a:r>
          </a:p>
          <a:p>
            <a:pPr lvl="1"/>
            <a:r>
              <a:rPr lang="en-US" dirty="0"/>
              <a:t>Maintained</a:t>
            </a:r>
          </a:p>
          <a:p>
            <a:pPr lvl="2"/>
            <a:r>
              <a:rPr lang="en-US" dirty="0"/>
              <a:t>Tests and benchmarks periodically updated</a:t>
            </a:r>
          </a:p>
          <a:p>
            <a:pPr lvl="1"/>
            <a:r>
              <a:rPr lang="en-US" dirty="0"/>
              <a:t>Monitored regularly</a:t>
            </a:r>
          </a:p>
          <a:p>
            <a:pPr lvl="2"/>
            <a:r>
              <a:rPr lang="en-US" dirty="0"/>
              <a:t>Can be automated</a:t>
            </a:r>
          </a:p>
          <a:p>
            <a:pPr lvl="1"/>
            <a:r>
              <a:rPr lang="en-US" dirty="0"/>
              <a:t>Has rapid response to failure</a:t>
            </a:r>
          </a:p>
          <a:p>
            <a:pPr lvl="2"/>
            <a:r>
              <a:rPr lang="en-US" dirty="0"/>
              <a:t>Tests should pass most of the time</a:t>
            </a:r>
          </a:p>
        </p:txBody>
      </p:sp>
    </p:spTree>
    <p:extLst>
      <p:ext uri="{BB962C8B-B14F-4D97-AF65-F5344CB8AC3E}">
        <p14:creationId xmlns:p14="http://schemas.microsoft.com/office/powerpoint/2010/main" val="4279137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test harnesses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380718" cy="4435884"/>
          </a:xfrm>
        </p:spPr>
        <p:txBody>
          <a:bodyPr>
            <a:normAutofit fontScale="92500"/>
          </a:bodyPr>
          <a:lstStyle/>
          <a:p>
            <a:r>
              <a:rPr lang="en-US" dirty="0"/>
              <a:t>Essential for large code</a:t>
            </a:r>
          </a:p>
          <a:p>
            <a:pPr lvl="1"/>
            <a:r>
              <a:rPr lang="en-US" dirty="0"/>
              <a:t>Set up and run tests</a:t>
            </a:r>
          </a:p>
          <a:p>
            <a:pPr lvl="1"/>
            <a:r>
              <a:rPr lang="en-US" dirty="0"/>
              <a:t>Evaluate test results</a:t>
            </a:r>
          </a:p>
          <a:p>
            <a:r>
              <a:rPr lang="en-US" dirty="0"/>
              <a:t>Easy to execute a logical subset of tests</a:t>
            </a:r>
          </a:p>
          <a:p>
            <a:pPr lvl="1"/>
            <a:r>
              <a:rPr lang="en-US" dirty="0"/>
              <a:t>Pre-push</a:t>
            </a:r>
          </a:p>
          <a:p>
            <a:pPr lvl="1"/>
            <a:r>
              <a:rPr lang="en-US" dirty="0"/>
              <a:t>Nightly</a:t>
            </a:r>
          </a:p>
          <a:p>
            <a:r>
              <a:rPr lang="en-US" dirty="0"/>
              <a:t>Automation of test harness is critical for</a:t>
            </a:r>
          </a:p>
          <a:p>
            <a:pPr lvl="1"/>
            <a:r>
              <a:rPr lang="en-US" dirty="0"/>
              <a:t>Long-running test suites</a:t>
            </a:r>
          </a:p>
          <a:p>
            <a:pPr lvl="1"/>
            <a:r>
              <a:rPr lang="en-US" dirty="0"/>
              <a:t>Projects that support many platforms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84267" y="1112357"/>
            <a:ext cx="2209347" cy="1722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Jenkins</a:t>
            </a:r>
          </a:p>
          <a:p>
            <a:pPr algn="ctr"/>
            <a:r>
              <a:rPr lang="en-US" sz="2400" b="1" dirty="0"/>
              <a:t>C-dash</a:t>
            </a:r>
          </a:p>
          <a:p>
            <a:pPr algn="ctr"/>
            <a:r>
              <a:rPr lang="en-US" sz="2400" b="1" dirty="0"/>
              <a:t>Custom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FlashTest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395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dirty="0" err="1"/>
              <a:t>Trilinos</a:t>
            </a:r>
            <a:r>
              <a:rPr lang="en-US" dirty="0"/>
              <a:t> automated testing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772"/>
            <a:ext cx="9144001" cy="4116944"/>
          </a:xfrm>
        </p:spPr>
      </p:pic>
    </p:spTree>
    <p:extLst>
      <p:ext uri="{BB962C8B-B14F-4D97-AF65-F5344CB8AC3E}">
        <p14:creationId xmlns:p14="http://schemas.microsoft.com/office/powerpoint/2010/main" val="2314683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54955" y="1604297"/>
          <a:ext cx="7834091" cy="365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240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3715577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38427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Time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Topic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Speaker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5259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8:30am-8:45am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 effective software practices are essential for CSE projects</a:t>
                      </a:r>
                      <a:endParaRPr lang="en-US" sz="15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David E. Bernholdt, ORNL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8:45am-9:15am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</a:t>
                      </a:r>
                      <a:r>
                        <a:rPr lang="en-US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software </a:t>
                      </a:r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icensing</a:t>
                      </a:r>
                      <a:endParaRPr lang="en-US" sz="15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David E. Bernholdt, ORNL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105160419"/>
                  </a:ext>
                </a:extLst>
              </a:tr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9:15am-9:45am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(small) scientific software teams</a:t>
                      </a:r>
                      <a:endParaRPr lang="en-US" sz="15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Michael A. </a:t>
                      </a:r>
                      <a:r>
                        <a:rPr lang="en-US" sz="1500" dirty="0" err="1"/>
                        <a:t>Heroux</a:t>
                      </a:r>
                      <a:r>
                        <a:rPr lang="en-US" sz="1500" dirty="0"/>
                        <a:t>, SNL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  <a:tr h="5259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9:45am-10:00am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Improving Reproducibility Through Better Software Practices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Michael A. </a:t>
                      </a:r>
                      <a:r>
                        <a:rPr lang="en-US" sz="1500" dirty="0" err="1"/>
                        <a:t>Heroux</a:t>
                      </a:r>
                      <a:r>
                        <a:rPr lang="en-US" sz="1500" dirty="0"/>
                        <a:t>, SNL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3280342557"/>
                  </a:ext>
                </a:extLst>
              </a:tr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1" dirty="0"/>
                        <a:t>10:00am-10:30am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1" dirty="0"/>
                        <a:t>Break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500" i="1" dirty="0"/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4073047263"/>
                  </a:ext>
                </a:extLst>
              </a:tr>
              <a:tr h="5259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10:30am-10:45am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Testing of HPC Scientific Software: Introduction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Alicia M. </a:t>
                      </a:r>
                      <a:r>
                        <a:rPr lang="en-US" sz="1500" dirty="0" err="1"/>
                        <a:t>Klinvex</a:t>
                      </a:r>
                      <a:r>
                        <a:rPr lang="en-US" sz="1500" dirty="0"/>
                        <a:t>, SNL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3550721019"/>
                  </a:ext>
                </a:extLst>
              </a:tr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10:45am-11:15am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Verification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Anshu</a:t>
                      </a:r>
                      <a:r>
                        <a:rPr lang="en-US" sz="1500" dirty="0"/>
                        <a:t> Dubey, ANL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581027421"/>
                  </a:ext>
                </a:extLst>
              </a:tr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11:15am-11:45am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Evaluating project testing needs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/>
                        <a:t>Anshu</a:t>
                      </a:r>
                      <a:r>
                        <a:rPr lang="en-US" sz="1500" dirty="0"/>
                        <a:t> Dubey, ANL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3631502855"/>
                  </a:ext>
                </a:extLst>
              </a:tr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11:45am-12:00pm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Code coverage demo and CI demo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Alicia M. </a:t>
                      </a:r>
                      <a:r>
                        <a:rPr lang="en-US" sz="1500" dirty="0" err="1"/>
                        <a:t>Klinvex</a:t>
                      </a:r>
                      <a:r>
                        <a:rPr lang="en-US" sz="1500" dirty="0"/>
                        <a:t>, SNL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196357608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176F8EA-37C6-4DC2-9665-6939AFD53116}"/>
              </a:ext>
            </a:extLst>
          </p:cNvPr>
          <p:cNvGrpSpPr/>
          <p:nvPr/>
        </p:nvGrpSpPr>
        <p:grpSpPr>
          <a:xfrm>
            <a:off x="180521" y="4245478"/>
            <a:ext cx="8780181" cy="257886"/>
            <a:chOff x="240631" y="1973178"/>
            <a:chExt cx="11703859" cy="34375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856386A-26B4-45C2-8758-E39D2E61D9E5}"/>
                </a:ext>
              </a:extLst>
            </p:cNvPr>
            <p:cNvCxnSpPr/>
            <p:nvPr/>
          </p:nvCxnSpPr>
          <p:spPr>
            <a:xfrm>
              <a:off x="873045" y="2145057"/>
              <a:ext cx="1044273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15F9BF3-FFDA-4013-98C8-B6B240EEA116}"/>
                </a:ext>
              </a:extLst>
            </p:cNvPr>
            <p:cNvSpPr/>
            <p:nvPr/>
          </p:nvSpPr>
          <p:spPr>
            <a:xfrm>
              <a:off x="240631" y="1973178"/>
              <a:ext cx="563765" cy="3437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6BC7D6E-2ADC-40F7-BA78-582FF09A3A2D}"/>
                </a:ext>
              </a:extLst>
            </p:cNvPr>
            <p:cNvSpPr/>
            <p:nvPr/>
          </p:nvSpPr>
          <p:spPr>
            <a:xfrm rot="10800000">
              <a:off x="11380725" y="1973178"/>
              <a:ext cx="563765" cy="3437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439C42D-497D-43B9-BDBE-D8F6710EF445}"/>
              </a:ext>
            </a:extLst>
          </p:cNvPr>
          <p:cNvSpPr/>
          <p:nvPr/>
        </p:nvSpPr>
        <p:spPr>
          <a:xfrm>
            <a:off x="3687338" y="421224"/>
            <a:ext cx="481837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Tutorial evaluation form: </a:t>
            </a:r>
            <a:r>
              <a:rPr lang="en-US" dirty="0">
                <a:hlinkClick r:id="rId2"/>
              </a:rPr>
              <a:t>http://bit.ly/sc17-eval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5145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5320-6A7E-4FEE-AD9D-DE797595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License, citation and acknowledgements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C9D5-8074-4218-99EF-53A9F1B55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93" y="939302"/>
            <a:ext cx="8529578" cy="404777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License and Citation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 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Requested citation: Alicia </a:t>
            </a:r>
            <a:r>
              <a:rPr lang="en-US" sz="1800" dirty="0" err="1"/>
              <a:t>Klinvex</a:t>
            </a:r>
            <a:r>
              <a:rPr lang="en-US" sz="1800" dirty="0"/>
              <a:t>, Testing of HPC Scientific Software: Introduction, tutorial, in SC ‘17: International Conference for High Performance Computing, Networking, Storage and Analysis, Denver, Colorado, 2017. DOI: </a:t>
            </a:r>
            <a:r>
              <a:rPr lang="en-US" sz="1800" dirty="0">
                <a:hlinkClick r:id="rId4"/>
              </a:rPr>
              <a:t>10.6084/m9.figshare.5593342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b="1" dirty="0"/>
              <a:t>Acknowledgements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This work was supported by the U.S. Department of Energy Office of Science, Office of Advanced Scientific Computing Research (ASCR), and by the </a:t>
            </a:r>
            <a:r>
              <a:rPr lang="en-US" sz="1800" dirty="0" err="1"/>
              <a:t>Exascale</a:t>
            </a:r>
            <a:r>
              <a:rPr lang="en-US" sz="1800" dirty="0"/>
              <a:t> Computing Project (17-SC-20-SC), a collaborative effort of the U.S. Department of Energy Office of Science and the National Nuclear Security Administration.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This work was performed in part at Sandia National Laboratories. Sandia National Laboratories is a multi-mission laboratory managed and operated by National Technology and Engineering Solutions of Sandia, LLC., a wholly owned subsidiary of Honeywell International, Inc., for the U.S. Department of Energy’s National Nuclear Security Administration under contract DE-NA0003525. SAND NO SAND2017-5474 PE</a:t>
            </a:r>
          </a:p>
          <a:p>
            <a:endParaRPr lang="en-US" sz="1800" dirty="0"/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35A88F2E-C16E-494E-8ADF-45E002B26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704" y="867707"/>
            <a:ext cx="985432" cy="34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22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824286"/>
            <a:ext cx="8090143" cy="409534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Scientific software verification</a:t>
            </a:r>
          </a:p>
          <a:p>
            <a:r>
              <a:rPr lang="en-US" dirty="0"/>
              <a:t>How to evaluate needs of a project and devise a testing regime</a:t>
            </a:r>
          </a:p>
          <a:p>
            <a:r>
              <a:rPr lang="en-US" dirty="0"/>
              <a:t>Demo - Code coverage and continuous integration</a:t>
            </a:r>
          </a:p>
          <a:p>
            <a:endParaRPr lang="en-US" dirty="0"/>
          </a:p>
        </p:txBody>
      </p:sp>
      <p:pic>
        <p:nvPicPr>
          <p:cNvPr id="6" name="Picture 54" descr="New_DOE_Logo_Color_04280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0" y="1009844"/>
            <a:ext cx="5505979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9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063873" cy="3285958"/>
          </a:xfrm>
        </p:spPr>
        <p:txBody>
          <a:bodyPr/>
          <a:lstStyle/>
          <a:p>
            <a:r>
              <a:rPr lang="en-US" dirty="0"/>
              <a:t>Why is testing important?</a:t>
            </a:r>
          </a:p>
          <a:p>
            <a:r>
              <a:rPr lang="en-US" dirty="0"/>
              <a:t>Definitions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07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Promotes high-quality software that delivers correct results and improves confidence</a:t>
            </a:r>
          </a:p>
          <a:p>
            <a:r>
              <a:rPr lang="en-US" dirty="0"/>
              <a:t>Increases quality and speed of development, reducing development and maintenance costs</a:t>
            </a:r>
          </a:p>
          <a:p>
            <a:r>
              <a:rPr lang="en-US" dirty="0"/>
              <a:t>Maintains portability to a variety of systems and compilers</a:t>
            </a:r>
          </a:p>
          <a:p>
            <a:r>
              <a:rPr lang="en-US" dirty="0"/>
              <a:t>Helps in refactoring</a:t>
            </a:r>
          </a:p>
          <a:p>
            <a:pPr lvl="1"/>
            <a:r>
              <a:rPr lang="en-US" dirty="0"/>
              <a:t>Avoid introducing new errors when adding new features</a:t>
            </a:r>
          </a:p>
          <a:p>
            <a:pPr lvl="1"/>
            <a:r>
              <a:rPr lang="en-US" dirty="0"/>
              <a:t>Avoid reintroducing old errors</a:t>
            </a:r>
          </a:p>
        </p:txBody>
      </p:sp>
    </p:spTree>
    <p:extLst>
      <p:ext uri="{BB962C8B-B14F-4D97-AF65-F5344CB8AC3E}">
        <p14:creationId xmlns:p14="http://schemas.microsoft.com/office/powerpoint/2010/main" val="198693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common are bugs?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74393" y="1615440"/>
            <a:ext cx="8531576" cy="362712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Bugs per 1000 lines of code (KLOC)</a:t>
            </a:r>
          </a:p>
          <a:p>
            <a:r>
              <a:rPr lang="en-US" dirty="0"/>
              <a:t>Industry average for delivered software</a:t>
            </a:r>
          </a:p>
          <a:p>
            <a:pPr lvl="1"/>
            <a:r>
              <a:rPr lang="en-US" dirty="0"/>
              <a:t>1-25 errors</a:t>
            </a:r>
          </a:p>
          <a:p>
            <a:r>
              <a:rPr lang="en-US" dirty="0"/>
              <a:t>Microsoft Applications Division</a:t>
            </a:r>
          </a:p>
          <a:p>
            <a:pPr lvl="1"/>
            <a:r>
              <a:rPr lang="en-US" dirty="0"/>
              <a:t>10-20 defects during in-house testing</a:t>
            </a:r>
          </a:p>
          <a:p>
            <a:pPr lvl="1"/>
            <a:r>
              <a:rPr lang="en-US" dirty="0"/>
              <a:t>0.5 in released product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4392" y="1334000"/>
            <a:ext cx="7951249" cy="15141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Programs do not acquire bugs as people acquire germs, by hanging around other buggy programs.  Programmers must insert them.</a:t>
            </a:r>
          </a:p>
          <a:p>
            <a:r>
              <a:rPr lang="en-US" sz="2400" dirty="0"/>
              <a:t>- Harlan Mills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03529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Code Complete (Steven McConnell)</a:t>
            </a:r>
          </a:p>
        </p:txBody>
      </p:sp>
    </p:spTree>
    <p:extLst>
      <p:ext uri="{BB962C8B-B14F-4D97-AF65-F5344CB8AC3E}">
        <p14:creationId xmlns:p14="http://schemas.microsoft.com/office/powerpoint/2010/main" val="224990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testing is important:</a:t>
            </a:r>
            <a:br>
              <a:rPr lang="en-US" dirty="0"/>
            </a:br>
            <a:r>
              <a:rPr lang="en-US" sz="3600" dirty="0"/>
              <a:t>the protein structures of Geoffrey Chang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inherited code flipped two columns of data, inverting an electron-density map</a:t>
            </a:r>
          </a:p>
          <a:p>
            <a:r>
              <a:rPr lang="en-US" dirty="0"/>
              <a:t>Resulted in an incorrect protein structure</a:t>
            </a:r>
          </a:p>
          <a:p>
            <a:r>
              <a:rPr lang="en-US" dirty="0"/>
              <a:t>Retracted 5 publications</a:t>
            </a:r>
          </a:p>
          <a:p>
            <a:pPr lvl="1"/>
            <a:r>
              <a:rPr lang="en-US" dirty="0"/>
              <a:t>One was cited 364 times</a:t>
            </a:r>
          </a:p>
          <a:p>
            <a:r>
              <a:rPr lang="en-US" dirty="0"/>
              <a:t>Many papers and grant applications conflicting with his results were rejected</a:t>
            </a:r>
          </a:p>
        </p:txBody>
      </p:sp>
    </p:spTree>
    <p:extLst>
      <p:ext uri="{BB962C8B-B14F-4D97-AF65-F5344CB8AC3E}">
        <p14:creationId xmlns:p14="http://schemas.microsoft.com/office/powerpoint/2010/main" val="11484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testing is important:</a:t>
            </a:r>
            <a:br>
              <a:rPr lang="en-US" dirty="0"/>
            </a:br>
            <a:r>
              <a:rPr lang="en-US" sz="3600" dirty="0"/>
              <a:t>the 40 second flight of the Ariane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Ariane 5: a European orbital launch vehicle meant to lift 20 tons into low Earth orbit </a:t>
            </a:r>
          </a:p>
          <a:p>
            <a:r>
              <a:rPr lang="en-US" dirty="0"/>
              <a:t>Initial rocket went off course, started to disintegrate, then self-destructed less than a minute after launch</a:t>
            </a:r>
          </a:p>
          <a:p>
            <a:r>
              <a:rPr lang="en-US" dirty="0"/>
              <a:t>Seven variables were at risk of leading to an Operand Error (due to conversion of floating point to integer)</a:t>
            </a:r>
          </a:p>
          <a:p>
            <a:pPr lvl="1"/>
            <a:r>
              <a:rPr lang="en-US" dirty="0"/>
              <a:t>Four were protected</a:t>
            </a:r>
          </a:p>
          <a:p>
            <a:r>
              <a:rPr lang="en-US" dirty="0"/>
              <a:t>Investigation concluded insufficient test coverage as one of the causes for this accident</a:t>
            </a:r>
          </a:p>
          <a:p>
            <a:r>
              <a:rPr lang="en-US" dirty="0"/>
              <a:t>Resulted in a loss of $370,000,000.</a:t>
            </a:r>
          </a:p>
        </p:txBody>
      </p:sp>
    </p:spTree>
    <p:extLst>
      <p:ext uri="{BB962C8B-B14F-4D97-AF65-F5344CB8AC3E}">
        <p14:creationId xmlns:p14="http://schemas.microsoft.com/office/powerpoint/2010/main" val="305417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testing is important:</a:t>
            </a:r>
            <a:br>
              <a:rPr lang="en-US" dirty="0"/>
            </a:br>
            <a:r>
              <a:rPr lang="en-US" sz="3600" dirty="0"/>
              <a:t>the Therac-25 accidents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4790768"/>
          </a:xfrm>
        </p:spPr>
        <p:txBody>
          <a:bodyPr>
            <a:normAutofit fontScale="92500"/>
          </a:bodyPr>
          <a:lstStyle/>
          <a:p>
            <a:r>
              <a:rPr lang="en-US" dirty="0"/>
              <a:t>Therac-25: a computer-controlled radiation therapy machine</a:t>
            </a:r>
          </a:p>
          <a:p>
            <a:r>
              <a:rPr lang="en-US" dirty="0"/>
              <a:t>Minimal software testing</a:t>
            </a:r>
          </a:p>
          <a:p>
            <a:r>
              <a:rPr lang="en-US" dirty="0"/>
              <a:t>Race condition in the code went undetected </a:t>
            </a:r>
          </a:p>
          <a:p>
            <a:r>
              <a:rPr lang="en-US" dirty="0"/>
              <a:t>Unlucky patients were struck with approximately 100 times the intended dose of radiation, ~ 15,000 </a:t>
            </a:r>
            <a:r>
              <a:rPr lang="en-US" dirty="0" err="1"/>
              <a:t>rads</a:t>
            </a:r>
            <a:endParaRPr lang="en-US" dirty="0"/>
          </a:p>
          <a:p>
            <a:r>
              <a:rPr lang="en-US" dirty="0"/>
              <a:t>Error code indicated that no dose of radiation was given, so operator instructed machine to proceed</a:t>
            </a:r>
          </a:p>
          <a:p>
            <a:r>
              <a:rPr lang="en-US" dirty="0"/>
              <a:t>Recalled after six accidents resulting in death and serious injuries</a:t>
            </a:r>
          </a:p>
        </p:txBody>
      </p:sp>
    </p:spTree>
    <p:extLst>
      <p:ext uri="{BB962C8B-B14F-4D97-AF65-F5344CB8AC3E}">
        <p14:creationId xmlns:p14="http://schemas.microsoft.com/office/powerpoint/2010/main" val="158979816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8C9FA997CE7149ACE841742BF8ADC0" ma:contentTypeVersion="5" ma:contentTypeDescription="Create a new document." ma:contentTypeScope="" ma:versionID="762a9ac1f3b34a26b8aaf1013e3cc88e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2d9f53027e0e86f806c5f46fb149790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7969CDF-6150-40A5-9F8A-136C5DA0B5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purl.org/dc/dcmitype/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11014</TotalTime>
  <Words>1011</Words>
  <Application>Microsoft Office PowerPoint</Application>
  <PresentationFormat>On-screen Show (4:3)</PresentationFormat>
  <Paragraphs>164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Calibri</vt:lpstr>
      <vt:lpstr>Presentations (Wide Screen)</vt:lpstr>
      <vt:lpstr>Testing of HPC Scientific Software Introduction</vt:lpstr>
      <vt:lpstr>License, citation and acknowledgements</vt:lpstr>
      <vt:lpstr>Outline</vt:lpstr>
      <vt:lpstr>Introduction</vt:lpstr>
      <vt:lpstr>Benefits of testing</vt:lpstr>
      <vt:lpstr>How common are bugs?</vt:lpstr>
      <vt:lpstr>Why testing is important: the protein structures of Geoffrey Chang</vt:lpstr>
      <vt:lpstr>Why testing is important: the 40 second flight of the Ariane 5</vt:lpstr>
      <vt:lpstr>Why testing is important: the Therac-25 accidents</vt:lpstr>
      <vt:lpstr>Definitions</vt:lpstr>
      <vt:lpstr>Definitions</vt:lpstr>
      <vt:lpstr>Policies on testing practices</vt:lpstr>
      <vt:lpstr>Policies on testing practices</vt:lpstr>
      <vt:lpstr>Policies on testing practices</vt:lpstr>
      <vt:lpstr>Example: Trilinos checkin test script</vt:lpstr>
      <vt:lpstr>Maintenance of a test suite</vt:lpstr>
      <vt:lpstr>Use of test harnesses</vt:lpstr>
      <vt:lpstr>Example: Trilinos automated testing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Bernholdt, David E.</cp:lastModifiedBy>
  <cp:revision>184</cp:revision>
  <cp:lastPrinted>2015-09-14T20:56:03Z</cp:lastPrinted>
  <dcterms:created xsi:type="dcterms:W3CDTF">2015-03-03T13:47:39Z</dcterms:created>
  <dcterms:modified xsi:type="dcterms:W3CDTF">2017-11-11T20:24:36Z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0x010100FD8C9FA997CE7149ACE841742BF8ADC0</vt:lpwstr>
  </property>
</Properties>
</file>