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1"/>
  </p:notesMasterIdLst>
  <p:handoutMasterIdLst>
    <p:handoutMasterId r:id="rId22"/>
  </p:handoutMasterIdLst>
  <p:sldIdLst>
    <p:sldId id="315" r:id="rId5"/>
    <p:sldId id="319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6" r:id="rId14"/>
    <p:sldId id="287" r:id="rId15"/>
    <p:sldId id="288" r:id="rId16"/>
    <p:sldId id="289" r:id="rId17"/>
    <p:sldId id="290" r:id="rId18"/>
    <p:sldId id="291" r:id="rId19"/>
    <p:sldId id="318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 userDrawn="1">
          <p15:clr>
            <a:srgbClr val="A4A3A4"/>
          </p15:clr>
        </p15:guide>
        <p15:guide id="2" pos="2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vex, Alicia Marie" initials="KA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2" autoAdjust="0"/>
    <p:restoredTop sz="98749" autoAdjust="0"/>
  </p:normalViewPr>
  <p:slideViewPr>
    <p:cSldViewPr snapToGrid="0" showGuides="1">
      <p:cViewPr varScale="1">
        <p:scale>
          <a:sx n="98" d="100"/>
          <a:sy n="98" d="100"/>
        </p:scale>
        <p:origin x="1388" y="68"/>
      </p:cViewPr>
      <p:guideLst>
        <p:guide orient="horz" pos="4153"/>
        <p:guide pos="2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74392" y="1903575"/>
            <a:ext cx="5223202" cy="2778498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1942" y="6133571"/>
            <a:ext cx="1384358" cy="64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FDC848-18F1-40D2-9696-A6C5A70093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58" y="6234272"/>
            <a:ext cx="2588698" cy="4308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472139-2139-43FE-B312-5AEF8341D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376A45-9D0B-49E4-BE66-9497C133EA8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04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3"/>
            <a:ext cx="8531577" cy="511037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3" y="1615440"/>
            <a:ext cx="8529578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49" indent="-222254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0604"/>
            <a:ext cx="8533574" cy="5110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92" y="1553612"/>
            <a:ext cx="4192528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92" y="2379196"/>
            <a:ext cx="4192528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53612"/>
            <a:ext cx="4150031" cy="821190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79196"/>
            <a:ext cx="4150031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49" indent="-222254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230974" y="5921832"/>
            <a:ext cx="2913027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74393" y="411483"/>
            <a:ext cx="5223201" cy="929742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3446" y="6002316"/>
            <a:ext cx="9150955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3446" y="4272576"/>
            <a:ext cx="9150955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7F343DE-54AB-4178-84BA-3621CBEBA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06" y="4458940"/>
            <a:ext cx="3047137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92" y="411482"/>
            <a:ext cx="8533574" cy="5110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847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4391" y="411483"/>
            <a:ext cx="8534554" cy="5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4391" y="1623069"/>
            <a:ext cx="8534554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3446" y="6830568"/>
            <a:ext cx="9150955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272941" y="6465194"/>
            <a:ext cx="3217233" cy="194368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22564" y="6513051"/>
            <a:ext cx="15776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41">
              <a:lnSpc>
                <a:spcPct val="90000"/>
              </a:lnSpc>
              <a:tabLst>
                <a:tab pos="230192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41">
                <a:lnSpc>
                  <a:spcPct val="90000"/>
                </a:lnSpc>
                <a:tabLst>
                  <a:tab pos="230192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215A89-70FE-46FB-9F06-9054A7FA801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73" y="6033555"/>
            <a:ext cx="2366963" cy="640080"/>
          </a:xfrm>
          <a:prstGeom prst="rect">
            <a:avLst/>
          </a:prstGeom>
        </p:spPr>
      </p:pic>
      <p:pic>
        <p:nvPicPr>
          <p:cNvPr id="19" name="Picture 18" descr="IDEAS_logo.png">
            <a:extLst>
              <a:ext uri="{FF2B5EF4-FFF2-40B4-BE49-F238E27FC236}">
                <a16:creationId xmlns:a16="http://schemas.microsoft.com/office/drawing/2014/main" id="{036480A3-0172-4D57-97C5-D3DEF16628D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45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  <p:sldLayoutId id="2147483951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1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5pPr>
      <a:lvl6pPr marL="45720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6pPr>
      <a:lvl7pPr marL="91441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7pPr>
      <a:lvl8pPr marL="1371622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8pPr>
      <a:lvl9pPr marL="182883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1">
          <a:solidFill>
            <a:srgbClr val="006C3A"/>
          </a:solidFill>
          <a:latin typeface="Arial Black" pitchFamily="34" charset="0"/>
        </a:defRPr>
      </a:lvl9pPr>
    </p:titleStyle>
    <p:bodyStyle>
      <a:lvl1pPr marL="230192" indent="-230192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25485" indent="-27940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indent="-23019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607" indent="-173041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49" indent="-22225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91441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c17-ev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dx.doi.org/10.6084/m9.figshare.559334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56651" y="411482"/>
            <a:ext cx="11336614" cy="511037"/>
          </a:xfrm>
        </p:spPr>
        <p:txBody>
          <a:bodyPr/>
          <a:lstStyle/>
          <a:p>
            <a:pPr algn="ctr"/>
            <a:r>
              <a:rPr lang="en-US" dirty="0"/>
              <a:t>Verification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SC17, Denver, Colorado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Anshu Dubey</a:t>
            </a:r>
            <a:br>
              <a:rPr lang="en-US" sz="2000" dirty="0"/>
            </a:br>
            <a:r>
              <a:rPr lang="en-US" sz="2000" dirty="0"/>
              <a:t>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78418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of tests and diagnostics goes hand-in-hand with code development</a:t>
            </a:r>
          </a:p>
          <a:p>
            <a:pPr lvl="1"/>
            <a:r>
              <a:rPr lang="en-US" dirty="0"/>
              <a:t>Non-trivial to devise good tests, but extremely important</a:t>
            </a:r>
          </a:p>
          <a:p>
            <a:pPr lvl="1"/>
            <a:r>
              <a:rPr lang="en-US" dirty="0"/>
              <a:t>Compare against simpler analytical or semi-analytical solutions</a:t>
            </a:r>
          </a:p>
          <a:p>
            <a:pPr lvl="2"/>
            <a:r>
              <a:rPr lang="en-US" dirty="0"/>
              <a:t>They can also form a basis for unit testing </a:t>
            </a:r>
          </a:p>
          <a:p>
            <a:r>
              <a:rPr lang="en-US" dirty="0"/>
              <a:t>In addition to testing for “correct” behavior, also test for stability, convergence, or other such desirable characteristics</a:t>
            </a:r>
          </a:p>
          <a:p>
            <a:r>
              <a:rPr lang="en-US" dirty="0"/>
              <a:t>Many of these tests go into the test-suite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32975"/>
            <a:ext cx="8686800" cy="4724400"/>
          </a:xfrm>
        </p:spPr>
        <p:txBody>
          <a:bodyPr>
            <a:normAutofit/>
          </a:bodyPr>
          <a:lstStyle/>
          <a:p>
            <a:r>
              <a:rPr lang="en-US" dirty="0"/>
              <a:t>Grid ghost cell fill</a:t>
            </a:r>
          </a:p>
          <a:p>
            <a:pPr lvl="2"/>
            <a:r>
              <a:rPr lang="en-US" dirty="0"/>
              <a:t>Use some function to initialize domain</a:t>
            </a:r>
          </a:p>
          <a:p>
            <a:pPr lvl="2"/>
            <a:r>
              <a:rPr lang="en-US" dirty="0"/>
              <a:t>Two variables, in one only interior cells initialized, in the other ghost cells also initialized</a:t>
            </a:r>
          </a:p>
          <a:p>
            <a:pPr lvl="2"/>
            <a:r>
              <a:rPr lang="en-US" dirty="0"/>
              <a:t>Run ghost cell fill on the first variable – now both should be identical within known tolerance</a:t>
            </a:r>
          </a:p>
          <a:p>
            <a:pPr lvl="1"/>
            <a:r>
              <a:rPr lang="en-US" dirty="0"/>
              <a:t>Use redundant mechanisms </a:t>
            </a:r>
          </a:p>
          <a:p>
            <a:pPr marL="6858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3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manufactured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1505" y="1633622"/>
            <a:ext cx="4065872" cy="4616495"/>
          </a:xfrm>
        </p:spPr>
        <p:txBody>
          <a:bodyPr/>
          <a:lstStyle/>
          <a:p>
            <a:r>
              <a:rPr lang="en-US" dirty="0"/>
              <a:t>Verification of guard cell fill</a:t>
            </a:r>
          </a:p>
          <a:p>
            <a:r>
              <a:rPr lang="en-US" dirty="0"/>
              <a:t>Use two variables A &amp; B</a:t>
            </a:r>
          </a:p>
          <a:p>
            <a:r>
              <a:rPr lang="en-US" dirty="0"/>
              <a:t>Initialize A including guard cells and B excluding them</a:t>
            </a:r>
          </a:p>
          <a:p>
            <a:r>
              <a:rPr lang="en-US" dirty="0"/>
              <a:t>Apply guard cell fill to B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5" b="22588"/>
          <a:stretch/>
        </p:blipFill>
        <p:spPr>
          <a:xfrm>
            <a:off x="4182185" y="1517090"/>
            <a:ext cx="4961815" cy="38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3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from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80" y="937760"/>
            <a:ext cx="8686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Eos </a:t>
            </a:r>
          </a:p>
          <a:p>
            <a:pPr lvl="1"/>
            <a:r>
              <a:rPr lang="en-US" dirty="0"/>
              <a:t>Use initial conditions from a known problem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eos</a:t>
            </a:r>
            <a:r>
              <a:rPr lang="en-US" dirty="0"/>
              <a:t> in two different modes – at the end all variables should be consistent within tolerance</a:t>
            </a:r>
          </a:p>
          <a:p>
            <a:pPr lvl="1"/>
            <a:endParaRPr lang="en-US" dirty="0"/>
          </a:p>
          <a:p>
            <a:r>
              <a:rPr lang="en-US" dirty="0"/>
              <a:t>Hydrodynamics </a:t>
            </a:r>
          </a:p>
          <a:p>
            <a:pPr lvl="1"/>
            <a:r>
              <a:rPr lang="en-US" dirty="0" err="1"/>
              <a:t>Sedov</a:t>
            </a:r>
            <a:r>
              <a:rPr lang="en-US" dirty="0"/>
              <a:t> blast problem has a known analytical solution</a:t>
            </a:r>
          </a:p>
          <a:p>
            <a:pPr lvl="1"/>
            <a:r>
              <a:rPr lang="en-US" dirty="0"/>
              <a:t>Runs with UG and AMR 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1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Against analytical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1143" y="1307487"/>
            <a:ext cx="8226413" cy="3530244"/>
          </a:xfrm>
        </p:spPr>
        <p:txBody>
          <a:bodyPr/>
          <a:lstStyle/>
          <a:p>
            <a:r>
              <a:rPr lang="en-US" dirty="0" err="1"/>
              <a:t>Sedov</a:t>
            </a:r>
            <a:r>
              <a:rPr lang="en-US" dirty="0"/>
              <a:t> blast wave</a:t>
            </a:r>
          </a:p>
          <a:p>
            <a:r>
              <a:rPr lang="en-US" dirty="0"/>
              <a:t>High pressure at the center</a:t>
            </a:r>
          </a:p>
          <a:p>
            <a:r>
              <a:rPr lang="en-US" dirty="0"/>
              <a:t>Shock moves out spherically</a:t>
            </a:r>
          </a:p>
          <a:p>
            <a:r>
              <a:rPr lang="en-US" dirty="0"/>
              <a:t>FLASH with AMR and hydro</a:t>
            </a:r>
          </a:p>
          <a:p>
            <a:r>
              <a:rPr lang="en-US" dirty="0"/>
              <a:t>Known analytical solution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7" descr="&#10;sedov_pm3.png                                                  00238215Macintosh HD                   B746699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5467631" y="1069641"/>
            <a:ext cx="3209925" cy="3143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1143" y="4565875"/>
            <a:ext cx="8354826" cy="12710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Though it exercises both mesh, hydro and </a:t>
            </a:r>
            <a:r>
              <a:rPr lang="en-US" sz="2800" dirty="0" err="1"/>
              <a:t>eos</a:t>
            </a:r>
            <a:r>
              <a:rPr lang="en-US" sz="2800" dirty="0"/>
              <a:t>, if mesh and </a:t>
            </a:r>
            <a:r>
              <a:rPr lang="en-US" sz="2800" dirty="0" err="1"/>
              <a:t>eos</a:t>
            </a:r>
            <a:r>
              <a:rPr lang="en-US" sz="2800" dirty="0"/>
              <a:t> are verified first, then this test verifies hydro </a:t>
            </a:r>
          </a:p>
        </p:txBody>
      </p:sp>
    </p:spTree>
    <p:extLst>
      <p:ext uri="{BB962C8B-B14F-4D97-AF65-F5344CB8AC3E}">
        <p14:creationId xmlns:p14="http://schemas.microsoft.com/office/powerpoint/2010/main" val="65579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two unit tests are stand-alone</a:t>
            </a:r>
          </a:p>
          <a:p>
            <a:r>
              <a:rPr lang="en-US" dirty="0"/>
              <a:t>The third test depends on Grid and Eos</a:t>
            </a:r>
          </a:p>
          <a:p>
            <a:pPr lvl="1"/>
            <a:r>
              <a:rPr lang="en-US" dirty="0"/>
              <a:t>Not all of Grid functionality it uses is unit tested</a:t>
            </a:r>
          </a:p>
          <a:p>
            <a:pPr lvl="2"/>
            <a:r>
              <a:rPr lang="en-US" dirty="0"/>
              <a:t>Flux correction in AMR</a:t>
            </a:r>
          </a:p>
          <a:p>
            <a:r>
              <a:rPr lang="en-US" dirty="0"/>
              <a:t>If Grid and Eos tests passed and Hydro failed</a:t>
            </a:r>
          </a:p>
          <a:p>
            <a:pPr lvl="1"/>
            <a:r>
              <a:rPr lang="en-US" dirty="0"/>
              <a:t>If UG version failed then fault is in hydro</a:t>
            </a:r>
          </a:p>
          <a:p>
            <a:pPr lvl="1"/>
            <a:r>
              <a:rPr lang="en-US" dirty="0"/>
              <a:t>If UG passed and AMR failed the fault is likely in flux correction</a:t>
            </a:r>
          </a:p>
        </p:txBody>
      </p:sp>
    </p:spTree>
    <p:extLst>
      <p:ext uri="{BB962C8B-B14F-4D97-AF65-F5344CB8AC3E}">
        <p14:creationId xmlns:p14="http://schemas.microsoft.com/office/powerpoint/2010/main" val="172509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54955" y="1604297"/>
          <a:ext cx="7834091" cy="365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240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3715577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38427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Time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Topic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Speaker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8:30am-8:45am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David E. Bernholdt, ORNL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8:45am-9:15am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</a:t>
                      </a:r>
                      <a:r>
                        <a:rPr lang="en-US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software </a:t>
                      </a: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icensing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David E. Bernholdt, ORNL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9:15am-9:45am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1500" dirty="0"/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9:45am-10:00am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Improving Reproducibility Through Better Software Practices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Michael A. </a:t>
                      </a:r>
                      <a:r>
                        <a:rPr lang="en-US" sz="1500" dirty="0" err="1"/>
                        <a:t>Heroux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/>
                        <a:t>10:00am-10:30am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i="1" dirty="0"/>
                        <a:t>Break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500" i="1" dirty="0"/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5259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10:30am-10:45am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Testing of HPC Scientific Software: Introduction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Alicia M. </a:t>
                      </a:r>
                      <a:r>
                        <a:rPr lang="en-US" sz="1500" dirty="0" err="1"/>
                        <a:t>Klinvex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10:45am-11:15am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Verification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err="1"/>
                        <a:t>Anshu</a:t>
                      </a:r>
                      <a:r>
                        <a:rPr lang="en-US" sz="1500" dirty="0"/>
                        <a:t> 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11:15am-11:45am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Evaluating project testing needs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 err="1"/>
                        <a:t>Anshu</a:t>
                      </a:r>
                      <a:r>
                        <a:rPr lang="en-US" sz="1500" dirty="0"/>
                        <a:t> Dubey, ANL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2972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11:45am-12:00pm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Code coverage demo and CI demo</a:t>
                      </a: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dirty="0"/>
                        <a:t>Alicia M. </a:t>
                      </a:r>
                      <a:r>
                        <a:rPr lang="en-US" sz="1500" dirty="0" err="1"/>
                        <a:t>Klinvex</a:t>
                      </a:r>
                      <a:r>
                        <a:rPr lang="en-US" sz="1500" dirty="0"/>
                        <a:t>, SNL</a:t>
                      </a:r>
                    </a:p>
                  </a:txBody>
                  <a:tcPr marL="68598" marR="68598" marT="34299" marB="34299"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180521" y="4554559"/>
            <a:ext cx="8780181" cy="257886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9" tIns="34299" rIns="34299" bIns="342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DE01AC3-368C-42AE-A90F-FE33DB3E4A48}"/>
              </a:ext>
            </a:extLst>
          </p:cNvPr>
          <p:cNvSpPr/>
          <p:nvPr/>
        </p:nvSpPr>
        <p:spPr>
          <a:xfrm>
            <a:off x="3687338" y="421224"/>
            <a:ext cx="481837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Tutorial evaluation form: </a:t>
            </a:r>
            <a:r>
              <a:rPr lang="en-US" dirty="0">
                <a:hlinkClick r:id="rId2"/>
              </a:rPr>
              <a:t>http://bit.ly/sc17-eval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5320-6A7E-4FEE-AD9D-DE797595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License, citation and acknowledgements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C9D5-8074-4218-99EF-53A9F1B5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93" y="1151801"/>
            <a:ext cx="8529578" cy="40477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License and Citation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work is licensed under a </a:t>
            </a:r>
            <a:r>
              <a:rPr lang="en-US" sz="2000" dirty="0">
                <a:hlinkClick r:id="rId2"/>
              </a:rPr>
              <a:t>Creative</a:t>
            </a:r>
            <a:r>
              <a:rPr lang="en-US" sz="2000" dirty="0">
                <a:hlinkClick r:id="rId3"/>
              </a:rPr>
              <a:t> Commons Attribution 4.0 International License</a:t>
            </a:r>
            <a:r>
              <a:rPr lang="en-US" sz="2000" dirty="0"/>
              <a:t> (CC BY 4.0).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Requested citation: </a:t>
            </a:r>
            <a:r>
              <a:rPr lang="en-US" sz="2000" dirty="0" err="1"/>
              <a:t>Anshu</a:t>
            </a:r>
            <a:r>
              <a:rPr lang="en-US" sz="2000" dirty="0"/>
              <a:t> Dubey, Verification, tutorial, in SC ‘17: International Conference for High Performance Computing, Networking, Storage and Analysis, Denver, Colorado, 2017. DOI: </a:t>
            </a:r>
            <a:r>
              <a:rPr lang="en-US" sz="2000" dirty="0">
                <a:hlinkClick r:id="rId4"/>
              </a:rPr>
              <a:t>10.6084/m9.figshare.5593345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Acknowledgements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work was supported by the U.S. Department of Energy Office of Science, Office of Advanced Scientific Computing Research (ASCR), and by the </a:t>
            </a:r>
            <a:r>
              <a:rPr lang="en-US" sz="2000" dirty="0" err="1"/>
              <a:t>Exascale</a:t>
            </a:r>
            <a:r>
              <a:rPr lang="en-US" sz="2000" dirty="0"/>
              <a:t> Computing Project (17-SC-20-SC), a collaborative effort of the U.S. Department of Energy Office of Science and the National Nuclear Security Administration.</a:t>
            </a:r>
          </a:p>
          <a:p>
            <a:r>
              <a:rPr lang="en-US" sz="2000" dirty="0"/>
              <a:t>This work was performed in part at the Argonne National Laboratory, which is managed by </a:t>
            </a:r>
            <a:r>
              <a:rPr lang="en-US" sz="2000" dirty="0" err="1"/>
              <a:t>UChicago</a:t>
            </a:r>
            <a:r>
              <a:rPr lang="en-US" sz="2000" dirty="0"/>
              <a:t> Argonne, LLC for the U.S. Department of Energy under Contract No. DE-AC02-06CH11357.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35A88F2E-C16E-494E-8ADF-45E002B26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704" y="1035136"/>
            <a:ext cx="985432" cy="3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2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083066" cy="2214390"/>
          </a:xfrm>
        </p:spPr>
        <p:txBody>
          <a:bodyPr>
            <a:normAutofit/>
          </a:bodyPr>
          <a:lstStyle/>
          <a:p>
            <a:r>
              <a:rPr lang="en-US" dirty="0"/>
              <a:t>Challenges specific to scientific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Scientific Software Verification</a:t>
            </a:r>
          </a:p>
        </p:txBody>
      </p:sp>
    </p:spTree>
    <p:extLst>
      <p:ext uri="{BB962C8B-B14F-4D97-AF65-F5344CB8AC3E}">
        <p14:creationId xmlns:p14="http://schemas.microsoft.com/office/powerpoint/2010/main" val="39020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verification uses tests </a:t>
            </a:r>
          </a:p>
          <a:p>
            <a:pPr lvl="1"/>
            <a:r>
              <a:rPr lang="en-US" dirty="0"/>
              <a:t>It is much more than a collection of tests</a:t>
            </a:r>
          </a:p>
          <a:p>
            <a:r>
              <a:rPr lang="en-US" dirty="0"/>
              <a:t>It is the holistic process through which you ensure that </a:t>
            </a:r>
          </a:p>
          <a:p>
            <a:pPr lvl="1"/>
            <a:r>
              <a:rPr lang="en-US" dirty="0"/>
              <a:t>Your implementation shows expected behavior,</a:t>
            </a:r>
          </a:p>
          <a:p>
            <a:pPr lvl="1"/>
            <a:r>
              <a:rPr lang="en-US" dirty="0"/>
              <a:t>Your implementation is consistent with your model,</a:t>
            </a:r>
          </a:p>
          <a:p>
            <a:pPr lvl="1"/>
            <a:r>
              <a:rPr lang="en-US" dirty="0"/>
              <a:t>Science you are trying to do with the code can be done.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09" y="137944"/>
            <a:ext cx="8531577" cy="511037"/>
          </a:xfrm>
        </p:spPr>
        <p:txBody>
          <a:bodyPr>
            <a:normAutofit fontScale="90000"/>
          </a:bodyPr>
          <a:lstStyle/>
          <a:p>
            <a:r>
              <a:rPr lang="en-US"/>
              <a:t>Simplified schematic of science through computation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758844" y="1024767"/>
            <a:ext cx="2135484" cy="1828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This is for simulations, but the philosophy applies to other computations too. 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907304" y="3444636"/>
            <a:ext cx="2001001" cy="240547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Many stages in the lifecycle have components that may themselves be under research =&gt; need modifications</a:t>
            </a:r>
          </a:p>
        </p:txBody>
      </p: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119443" y="1067592"/>
            <a:ext cx="6438255" cy="4782515"/>
            <a:chOff x="1190738" y="778932"/>
            <a:chExt cx="6705141" cy="4980765"/>
          </a:xfrm>
        </p:grpSpPr>
        <p:sp>
          <p:nvSpPr>
            <p:cNvPr id="30" name="Rectangle 29"/>
            <p:cNvSpPr/>
            <p:nvPr/>
          </p:nvSpPr>
          <p:spPr>
            <a:xfrm>
              <a:off x="3303563" y="5019983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Numerical solvers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90738" y="2201127"/>
              <a:ext cx="2426669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Validation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03563" y="778932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Physical World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09697" y="2177589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Equations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416047" y="3479665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Difference equations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90738" y="3479665"/>
              <a:ext cx="2459836" cy="7397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825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Implementation</a:t>
              </a:r>
            </a:p>
          </p:txBody>
        </p:sp>
        <p:cxnSp>
          <p:nvCxnSpPr>
            <p:cNvPr id="36" name="Elbow Connector 35"/>
            <p:cNvCxnSpPr>
              <a:stCxn id="32" idx="3"/>
              <a:endCxn id="33" idx="0"/>
            </p:cNvCxnSpPr>
            <p:nvPr/>
          </p:nvCxnSpPr>
          <p:spPr>
            <a:xfrm>
              <a:off x="5763399" y="1148789"/>
              <a:ext cx="876216" cy="1028800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3" idx="2"/>
              <a:endCxn id="34" idx="0"/>
            </p:cNvCxnSpPr>
            <p:nvPr/>
          </p:nvCxnSpPr>
          <p:spPr>
            <a:xfrm rot="16200000" flipH="1">
              <a:off x="6361609" y="3195309"/>
              <a:ext cx="562362" cy="6350"/>
            </a:xfrm>
            <a:prstGeom prst="bentConnector3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4" idx="2"/>
              <a:endCxn id="30" idx="3"/>
            </p:cNvCxnSpPr>
            <p:nvPr/>
          </p:nvCxnSpPr>
          <p:spPr>
            <a:xfrm rot="5400000">
              <a:off x="5619452" y="4363326"/>
              <a:ext cx="1170461" cy="882566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30" idx="1"/>
              <a:endCxn id="35" idx="2"/>
            </p:cNvCxnSpPr>
            <p:nvPr/>
          </p:nvCxnSpPr>
          <p:spPr>
            <a:xfrm rot="10800000">
              <a:off x="2420657" y="4219380"/>
              <a:ext cx="882907" cy="1170461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0"/>
              <a:endCxn id="31" idx="2"/>
            </p:cNvCxnSpPr>
            <p:nvPr/>
          </p:nvCxnSpPr>
          <p:spPr>
            <a:xfrm flipH="1" flipV="1">
              <a:off x="2404073" y="2940841"/>
              <a:ext cx="16583" cy="538824"/>
            </a:xfrm>
            <a:prstGeom prst="straightConnector1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645965" y="1454985"/>
              <a:ext cx="79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98365" y="2972482"/>
              <a:ext cx="1097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Discretize</a:t>
              </a:r>
            </a:p>
          </p:txBody>
        </p:sp>
        <p:cxnSp>
          <p:nvCxnSpPr>
            <p:cNvPr id="43" name="Elbow Connector 42"/>
            <p:cNvCxnSpPr>
              <a:stCxn id="30" idx="0"/>
            </p:cNvCxnSpPr>
            <p:nvPr/>
          </p:nvCxnSpPr>
          <p:spPr>
            <a:xfrm rot="5400000" flipH="1" flipV="1">
              <a:off x="3873379" y="3483663"/>
              <a:ext cx="2196422" cy="876218"/>
            </a:xfrm>
            <a:prstGeom prst="bentConnector3">
              <a:avLst>
                <a:gd name="adj1" fmla="val 99767"/>
              </a:avLst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 flipV="1">
              <a:off x="2404073" y="1172327"/>
              <a:ext cx="882907" cy="1028800"/>
            </a:xfrm>
            <a:prstGeom prst="bentConnector2">
              <a:avLst/>
            </a:prstGeom>
            <a:ln w="825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33" idx="1"/>
            </p:cNvCxnSpPr>
            <p:nvPr/>
          </p:nvCxnSpPr>
          <p:spPr>
            <a:xfrm flipV="1">
              <a:off x="3617407" y="2547446"/>
              <a:ext cx="1792290" cy="23538"/>
            </a:xfrm>
            <a:prstGeom prst="straightConnector1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633173" y="4259256"/>
              <a:ext cx="16112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Verify accuracy</a:t>
              </a:r>
            </a:p>
            <a:p>
              <a:r>
                <a:rPr lang="en-US" dirty="0"/>
                <a:t> stability</a:t>
              </a:r>
            </a:p>
          </p:txBody>
        </p:sp>
        <p:cxnSp>
          <p:nvCxnSpPr>
            <p:cNvPr id="47" name="Elbow Connector 46"/>
            <p:cNvCxnSpPr>
              <a:stCxn id="35" idx="3"/>
            </p:cNvCxnSpPr>
            <p:nvPr/>
          </p:nvCxnSpPr>
          <p:spPr>
            <a:xfrm>
              <a:off x="3650574" y="3849522"/>
              <a:ext cx="593850" cy="1170461"/>
            </a:xfrm>
            <a:prstGeom prst="bentConnector2">
              <a:avLst/>
            </a:prstGeom>
            <a:ln w="50800">
              <a:solidFill>
                <a:schemeClr val="accent6">
                  <a:lumMod val="75000"/>
                </a:schemeClr>
              </a:solidFill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578971" y="3018648"/>
              <a:ext cx="83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</a:t>
              </a:r>
            </a:p>
            <a:p>
              <a:r>
                <a:rPr lang="en-US" dirty="0"/>
                <a:t>fidelity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00645" y="1824317"/>
              <a:ext cx="83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</a:t>
              </a:r>
            </a:p>
            <a:p>
              <a:r>
                <a:rPr lang="en-US" dirty="0"/>
                <a:t>fidelity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6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verification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92" y="1158240"/>
            <a:ext cx="8529578" cy="4047778"/>
          </a:xfrm>
        </p:spPr>
        <p:txBody>
          <a:bodyPr/>
          <a:lstStyle/>
          <a:p>
            <a:r>
              <a:rPr lang="en-US" dirty="0"/>
              <a:t>Floating point issues</a:t>
            </a:r>
          </a:p>
          <a:p>
            <a:pPr lvl="1"/>
            <a:r>
              <a:rPr lang="en-US" dirty="0"/>
              <a:t>Different results</a:t>
            </a:r>
          </a:p>
          <a:p>
            <a:pPr lvl="2"/>
            <a:r>
              <a:rPr lang="en-US" dirty="0"/>
              <a:t>On different platforms and runs</a:t>
            </a:r>
          </a:p>
          <a:p>
            <a:pPr lvl="2"/>
            <a:r>
              <a:rPr lang="en-US" dirty="0"/>
              <a:t>Ill-conditioning can magnify these small differences</a:t>
            </a:r>
          </a:p>
          <a:p>
            <a:pPr lvl="3"/>
            <a:r>
              <a:rPr lang="en-US" dirty="0"/>
              <a:t>Final solution may be different</a:t>
            </a:r>
          </a:p>
          <a:p>
            <a:pPr lvl="3"/>
            <a:r>
              <a:rPr lang="en-US" dirty="0"/>
              <a:t>Number of iterations may be different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Sometimes producing meaningful testable behavior too dependent upon other parts of the code</a:t>
            </a:r>
          </a:p>
          <a:p>
            <a:r>
              <a:rPr lang="en-US" dirty="0"/>
              <a:t>Definitions don’t always fit</a:t>
            </a:r>
          </a:p>
        </p:txBody>
      </p:sp>
    </p:spTree>
    <p:extLst>
      <p:ext uri="{BB962C8B-B14F-4D97-AF65-F5344CB8AC3E}">
        <p14:creationId xmlns:p14="http://schemas.microsoft.com/office/powerpoint/2010/main" val="199939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verification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Integration testing may have hierarchy too</a:t>
            </a:r>
          </a:p>
          <a:p>
            <a:r>
              <a:rPr lang="en-US" dirty="0"/>
              <a:t>Particularly true of codes that allow composability in their configuration</a:t>
            </a:r>
          </a:p>
          <a:p>
            <a:r>
              <a:rPr lang="en-US" dirty="0"/>
              <a:t>Codes may incorporate some legacy components</a:t>
            </a:r>
          </a:p>
          <a:p>
            <a:pPr lvl="1"/>
            <a:r>
              <a:rPr lang="en-US" dirty="0"/>
              <a:t>Its own set of challenges</a:t>
            </a:r>
          </a:p>
          <a:p>
            <a:pPr lvl="2"/>
            <a:r>
              <a:rPr lang="en-US" dirty="0"/>
              <a:t>No existing tests of any granularities</a:t>
            </a:r>
          </a:p>
          <a:p>
            <a:r>
              <a:rPr lang="en-US" dirty="0"/>
              <a:t>Examples – </a:t>
            </a:r>
            <a:r>
              <a:rPr lang="en-US" dirty="0" err="1"/>
              <a:t>multiphysics</a:t>
            </a:r>
            <a:r>
              <a:rPr lang="en-US" dirty="0"/>
              <a:t> application codes that support multiple domains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9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initial code development</a:t>
            </a:r>
          </a:p>
          <a:p>
            <a:pPr lvl="1"/>
            <a:r>
              <a:rPr lang="en-US" dirty="0"/>
              <a:t>Accuracy and stability </a:t>
            </a:r>
          </a:p>
          <a:p>
            <a:pPr lvl="1"/>
            <a:r>
              <a:rPr lang="en-US" dirty="0"/>
              <a:t>Matching the algorithm to the model</a:t>
            </a:r>
          </a:p>
          <a:p>
            <a:pPr lvl="1"/>
            <a:r>
              <a:rPr lang="en-US" dirty="0"/>
              <a:t>Interoperability of algorithms</a:t>
            </a:r>
          </a:p>
          <a:p>
            <a:r>
              <a:rPr lang="en-US" dirty="0"/>
              <a:t>In later stages</a:t>
            </a:r>
          </a:p>
          <a:p>
            <a:pPr lvl="1"/>
            <a:r>
              <a:rPr lang="en-US" dirty="0"/>
              <a:t>While adding new major capabilities or modifying existing capabilities </a:t>
            </a:r>
          </a:p>
          <a:p>
            <a:pPr lvl="1"/>
            <a:r>
              <a:rPr lang="en-US" dirty="0"/>
              <a:t>Ongoing maintenance </a:t>
            </a:r>
          </a:p>
          <a:p>
            <a:pPr lvl="1"/>
            <a:r>
              <a:rPr lang="en-US" dirty="0"/>
              <a:t>Preparing for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9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types of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refactoring</a:t>
            </a:r>
          </a:p>
          <a:p>
            <a:pPr lvl="1"/>
            <a:r>
              <a:rPr lang="en-US" dirty="0"/>
              <a:t>Ensuring that behavior remains consistent and expected</a:t>
            </a:r>
          </a:p>
          <a:p>
            <a:r>
              <a:rPr lang="en-US" dirty="0"/>
              <a:t>All stages have a mix of automation and human-intervention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805" y="4120508"/>
            <a:ext cx="7464360" cy="15680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Note that the stages apply to the whole code as well as its components</a:t>
            </a:r>
          </a:p>
        </p:txBody>
      </p:sp>
    </p:spTree>
    <p:extLst>
      <p:ext uri="{BB962C8B-B14F-4D97-AF65-F5344CB8AC3E}">
        <p14:creationId xmlns:p14="http://schemas.microsoft.com/office/powerpoint/2010/main" val="41759202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11026</TotalTime>
  <Words>856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Presentations (Wide Screen)</vt:lpstr>
      <vt:lpstr>Verification</vt:lpstr>
      <vt:lpstr>License, citation and acknowledgements</vt:lpstr>
      <vt:lpstr>Scientific Software Verification</vt:lpstr>
      <vt:lpstr>Verification</vt:lpstr>
      <vt:lpstr>Simplified schematic of science through computation</vt:lpstr>
      <vt:lpstr>CSE verification challenges</vt:lpstr>
      <vt:lpstr>CSE verification challenges</vt:lpstr>
      <vt:lpstr>Stages and types of verification</vt:lpstr>
      <vt:lpstr>Stages and types of verification</vt:lpstr>
      <vt:lpstr>Test Development</vt:lpstr>
      <vt:lpstr>Example from Flash</vt:lpstr>
      <vt:lpstr>Against manufactured solution</vt:lpstr>
      <vt:lpstr>Example from Flash</vt:lpstr>
      <vt:lpstr>Against analytical solution</vt:lpstr>
      <vt:lpstr>Building confidence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Bernholdt, David E.</cp:lastModifiedBy>
  <cp:revision>181</cp:revision>
  <cp:lastPrinted>2015-09-14T20:56:03Z</cp:lastPrinted>
  <dcterms:created xsi:type="dcterms:W3CDTF">2015-03-03T13:47:39Z</dcterms:created>
  <dcterms:modified xsi:type="dcterms:W3CDTF">2017-11-11T20:29:32Z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