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0"/>
  </p:notesMasterIdLst>
  <p:handoutMasterIdLst>
    <p:handoutMasterId r:id="rId21"/>
  </p:handoutMasterIdLst>
  <p:sldIdLst>
    <p:sldId id="316" r:id="rId5"/>
    <p:sldId id="319" r:id="rId6"/>
    <p:sldId id="282" r:id="rId7"/>
    <p:sldId id="283" r:id="rId8"/>
    <p:sldId id="284" r:id="rId9"/>
    <p:sldId id="285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1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2" autoAdjust="0"/>
    <p:restoredTop sz="98749" autoAdjust="0"/>
  </p:normalViewPr>
  <p:slideViewPr>
    <p:cSldViewPr snapToGrid="0" showGuides="1">
      <p:cViewPr varScale="1">
        <p:scale>
          <a:sx n="98" d="100"/>
          <a:sy n="98" d="100"/>
        </p:scale>
        <p:origin x="1388" y="68"/>
      </p:cViewPr>
      <p:guideLst>
        <p:guide orient="horz" pos="4153"/>
        <p:guide pos="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74392" y="1903575"/>
            <a:ext cx="5223202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942" y="6133571"/>
            <a:ext cx="1384358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8" y="6234272"/>
            <a:ext cx="2588698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04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3"/>
            <a:ext cx="8531577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3" y="1615440"/>
            <a:ext cx="8529578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0604"/>
            <a:ext cx="8533574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1553612"/>
            <a:ext cx="4192528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92" y="2379196"/>
            <a:ext cx="419252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53612"/>
            <a:ext cx="4150031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79196"/>
            <a:ext cx="4150031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3446" y="4272576"/>
            <a:ext cx="9150955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6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1498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15786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4391" y="411483"/>
            <a:ext cx="8534554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391" y="1623069"/>
            <a:ext cx="8534554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446" y="6830568"/>
            <a:ext cx="9150955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272941" y="6465194"/>
            <a:ext cx="3217233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22564" y="6513051"/>
            <a:ext cx="1577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73" y="6033555"/>
            <a:ext cx="2366963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45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  <p:sldLayoutId id="2147483952" r:id="rId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c17-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x.doi.org/10.6084/m9.figshare.559334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library.wiley.com/doi/10.1002/spe.2220/fu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6651" y="411482"/>
            <a:ext cx="11336614" cy="511037"/>
          </a:xfrm>
        </p:spPr>
        <p:txBody>
          <a:bodyPr/>
          <a:lstStyle/>
          <a:p>
            <a:pPr algn="ctr"/>
            <a:r>
              <a:rPr lang="en-US" dirty="0"/>
              <a:t>Evaluating Project Testing Needs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SC17, Denver, Colorado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Anshu Dubey</a:t>
            </a:r>
            <a:br>
              <a:rPr lang="en-US" sz="2000" dirty="0"/>
            </a:br>
            <a:r>
              <a:rPr lang="en-US" sz="2000" dirty="0"/>
              <a:t>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2767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936176"/>
            <a:ext cx="8692427" cy="2255520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23370"/>
              </p:ext>
            </p:extLst>
          </p:nvPr>
        </p:nvGraphicFramePr>
        <p:xfrm>
          <a:off x="228600" y="3581400"/>
          <a:ext cx="3352800" cy="1752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9600" y="195904"/>
            <a:ext cx="8229600" cy="991675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2800" y="3162300"/>
            <a:ext cx="5181600" cy="2590800"/>
          </a:xfrm>
        </p:spPr>
        <p:txBody>
          <a:bodyPr/>
          <a:lstStyle/>
          <a:p>
            <a:r>
              <a:rPr lang="en-US" sz="2000" dirty="0"/>
              <a:t>A test on the same row indicates interoperability between corresponding physics </a:t>
            </a:r>
          </a:p>
          <a:p>
            <a:r>
              <a:rPr lang="en-US" sz="2000" dirty="0"/>
              <a:t>Similar logic would apply to tests on the same column for infrastructure</a:t>
            </a:r>
          </a:p>
          <a:p>
            <a:r>
              <a:rPr lang="en-US" sz="2000" dirty="0"/>
              <a:t>More goes on, but this is the primary methodology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needs during code refactor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3514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44" y="1166345"/>
            <a:ext cx="8372901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Know why you are refactoring</a:t>
            </a:r>
          </a:p>
          <a:p>
            <a:r>
              <a:rPr lang="en-US" dirty="0"/>
              <a:t>Know the scope of refactoring</a:t>
            </a:r>
          </a:p>
          <a:p>
            <a:r>
              <a:rPr lang="en-US" dirty="0"/>
              <a:t>Know bounds on acceptable behavior change</a:t>
            </a:r>
          </a:p>
          <a:p>
            <a:r>
              <a:rPr lang="en-US" dirty="0"/>
              <a:t>Know your error bounds</a:t>
            </a:r>
          </a:p>
          <a:p>
            <a:pPr lvl="1"/>
            <a:r>
              <a:rPr lang="en-US" dirty="0"/>
              <a:t>Bitwise reproduction of results unlikely after transition</a:t>
            </a:r>
          </a:p>
          <a:p>
            <a:r>
              <a:rPr lang="en-US" dirty="0"/>
              <a:t>Map from here to there</a:t>
            </a:r>
          </a:p>
          <a:p>
            <a:r>
              <a:rPr lang="en-US" dirty="0"/>
              <a:t>Check for coverage provided by existing tests</a:t>
            </a:r>
          </a:p>
          <a:p>
            <a:r>
              <a:rPr lang="en-US" dirty="0"/>
              <a:t>Develop new tests where there are gaps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Incorporate testing overheads into refactor cost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1" y="1486868"/>
            <a:ext cx="8286434" cy="4907245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719" y="5235556"/>
            <a:ext cx="6021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34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76391" y="1036320"/>
            <a:ext cx="8529578" cy="4047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Verify correctness</a:t>
            </a:r>
          </a:p>
          <a:p>
            <a:pPr lvl="1"/>
            <a:r>
              <a:rPr lang="en-US" dirty="0"/>
              <a:t>Always inject errors to verify that the test is working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040" y="5334000"/>
            <a:ext cx="796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Methodology developed for the ACME project, proving to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1143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86D244-4272-4EBA-89AA-3940C67F36BF}"/>
              </a:ext>
            </a:extLst>
          </p:cNvPr>
          <p:cNvSpPr/>
          <p:nvPr/>
        </p:nvSpPr>
        <p:spPr>
          <a:xfrm>
            <a:off x="3687338" y="421224"/>
            <a:ext cx="481837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dirty="0">
                <a:hlinkClick r:id="rId2"/>
              </a:rPr>
              <a:t>http://bit.ly/sc17-eval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4955" y="1604297"/>
          <a:ext cx="7834091" cy="365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4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3715577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38427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Time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Topic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Speaker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8:30am-8:45am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8:45am-9:15am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9:15am-9:45am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9:45am-10:00am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Improving Reproducibility Through Better Software Practices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10:00am-10:30am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Break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1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10:30am-10:45am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Testing of HPC Scientific Software: Introduction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10:45am-11:15am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Verification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11:15am-11:45am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Evaluating project testing needs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11:45am-12:00pm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Code coverage demo and CI demo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180521" y="4831446"/>
            <a:ext cx="8780181" cy="257886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1151801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Requested citation: </a:t>
            </a:r>
            <a:r>
              <a:rPr lang="en-US" sz="2000" dirty="0" err="1"/>
              <a:t>Anshu</a:t>
            </a:r>
            <a:r>
              <a:rPr lang="en-US" sz="2000" dirty="0"/>
              <a:t> Dubey, Evaluating Project Testing Needs, tutorial, in SC ‘17: International Conference for High Performance Computing, Networking, Storage and Analysis, Denver, Colorado, 2017. DOI: </a:t>
            </a:r>
            <a:r>
              <a:rPr lang="en-US" sz="2000" dirty="0">
                <a:hlinkClick r:id="rId4"/>
              </a:rPr>
              <a:t>10.6084/m9.figshare.5593348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This work was performed in part at the Argonne National Laboratory, which is managed by </a:t>
            </a:r>
            <a:r>
              <a:rPr lang="en-US" sz="2000" dirty="0" err="1"/>
              <a:t>UChicago</a:t>
            </a:r>
            <a:r>
              <a:rPr lang="en-US" sz="20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704" y="1035136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21021"/>
            <a:ext cx="7620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evaluate project needs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devise a testing regime</a:t>
            </a:r>
          </a:p>
        </p:txBody>
      </p:sp>
    </p:spTree>
    <p:extLst>
      <p:ext uri="{BB962C8B-B14F-4D97-AF65-F5344CB8AC3E}">
        <p14:creationId xmlns:p14="http://schemas.microsoft.com/office/powerpoint/2010/main" val="246697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</p:txBody>
      </p:sp>
    </p:spTree>
    <p:extLst>
      <p:ext uri="{BB962C8B-B14F-4D97-AF65-F5344CB8AC3E}">
        <p14:creationId xmlns:p14="http://schemas.microsoft.com/office/powerpoint/2010/main" val="40087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project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Objectives: expected use of the code</a:t>
            </a:r>
          </a:p>
          <a:p>
            <a:r>
              <a:rPr lang="en-US" dirty="0"/>
              <a:t>Team: size and degree of heterogeneity</a:t>
            </a:r>
          </a:p>
          <a:p>
            <a:r>
              <a:rPr lang="en-US" dirty="0"/>
              <a:t>Lifecycle stage: new or production or refactoring</a:t>
            </a:r>
          </a:p>
          <a:p>
            <a:r>
              <a:rPr lang="en-US" dirty="0"/>
              <a:t>Lifetime: one off or ongoing production</a:t>
            </a:r>
          </a:p>
          <a:p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 – adding 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Few more steps when adding new components to existing code</a:t>
            </a:r>
          </a:p>
          <a:p>
            <a:pPr lvl="1"/>
            <a:r>
              <a:rPr lang="en-US" dirty="0"/>
              <a:t>Know the existing components it interacts with</a:t>
            </a:r>
          </a:p>
          <a:p>
            <a:pPr lvl="1"/>
            <a:r>
              <a:rPr lang="en-US" dirty="0"/>
              <a:t>Verify its interoperability with those components</a:t>
            </a:r>
          </a:p>
          <a:p>
            <a:pPr lvl="1"/>
            <a:r>
              <a:rPr lang="en-US" dirty="0"/>
              <a:t>Verify that it does not inadvertently break some unconnected part of the code</a:t>
            </a:r>
          </a:p>
          <a:p>
            <a:r>
              <a:rPr lang="en-US" dirty="0"/>
              <a:t>May need addition of tests not just for the new component but also for some of the old components</a:t>
            </a:r>
          </a:p>
          <a:p>
            <a:pPr lvl="1"/>
            <a:r>
              <a:rPr lang="en-US" dirty="0"/>
              <a:t>This part is often overlooked to the detriment of the overall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2139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9600" y="195904"/>
            <a:ext cx="8229600" cy="991675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Important to aim for quick diagnosis of error</a:t>
            </a:r>
          </a:p>
          <a:p>
            <a:pPr lvl="1"/>
            <a:r>
              <a:rPr lang="en-US" dirty="0"/>
              <a:t>A mix of different granularities works well</a:t>
            </a:r>
          </a:p>
          <a:p>
            <a:pPr lvl="2"/>
            <a:r>
              <a:rPr lang="en-US" dirty="0"/>
              <a:t>Unit tests for isolating component or sub-component level faults </a:t>
            </a:r>
          </a:p>
          <a:p>
            <a:pPr lvl="2"/>
            <a:r>
              <a:rPr lang="en-US" dirty="0"/>
              <a:t>Integration tests with simple to complex configuration and system level</a:t>
            </a:r>
          </a:p>
          <a:p>
            <a:pPr lvl="2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  <a:p>
            <a:pPr marL="45720" indent="0">
              <a:buNone/>
            </a:pPr>
            <a:r>
              <a:rPr lang="en-US" dirty="0"/>
              <a:t>Full paper </a:t>
            </a:r>
            <a:r>
              <a:rPr lang="en-US" dirty="0">
                <a:hlinkClick r:id="rId2"/>
              </a:rPr>
              <a:t>Dubey et al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85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9943</TotalTime>
  <Words>821</Words>
  <Application>Microsoft Office PowerPoint</Application>
  <PresentationFormat>On-screen Show (4:3)</PresentationFormat>
  <Paragraphs>143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Presentations (Wide Screen)</vt:lpstr>
      <vt:lpstr>Evaluating Project Testing Needs</vt:lpstr>
      <vt:lpstr>License, citation and acknowledgements</vt:lpstr>
      <vt:lpstr>How to evaluate project needs</vt:lpstr>
      <vt:lpstr>Why not always use the most stringent testing?</vt:lpstr>
      <vt:lpstr>Evaluating project needs</vt:lpstr>
      <vt:lpstr>Commonalities</vt:lpstr>
      <vt:lpstr>Development phase – adding on</vt:lpstr>
      <vt:lpstr>Selection of tests</vt:lpstr>
      <vt:lpstr>Approach</vt:lpstr>
      <vt:lpstr>Example </vt:lpstr>
      <vt:lpstr>Refactoring</vt:lpstr>
      <vt:lpstr>Considerations</vt:lpstr>
      <vt:lpstr>Challenges with legacy codes</vt:lpstr>
      <vt:lpstr>An Approach 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180</cp:revision>
  <cp:lastPrinted>2015-09-14T20:56:03Z</cp:lastPrinted>
  <dcterms:created xsi:type="dcterms:W3CDTF">2015-03-03T13:47:39Z</dcterms:created>
  <dcterms:modified xsi:type="dcterms:W3CDTF">2017-11-11T20:34:52Z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