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0"/>
  </p:notesMasterIdLst>
  <p:handoutMasterIdLst>
    <p:handoutMasterId r:id="rId21"/>
  </p:handoutMasterIdLst>
  <p:sldIdLst>
    <p:sldId id="314" r:id="rId5"/>
    <p:sldId id="31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6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 userDrawn="1">
          <p15:clr>
            <a:srgbClr val="A4A3A4"/>
          </p15:clr>
        </p15:guide>
        <p15:guide id="2" pos="2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vex, Alicia Marie" initials="KA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5" autoAdjust="0"/>
    <p:restoredTop sz="98749" autoAdjust="0"/>
  </p:normalViewPr>
  <p:slideViewPr>
    <p:cSldViewPr snapToGrid="0" showGuides="1">
      <p:cViewPr varScale="1">
        <p:scale>
          <a:sx n="98" d="100"/>
          <a:sy n="98" d="100"/>
        </p:scale>
        <p:origin x="1388" y="68"/>
      </p:cViewPr>
      <p:guideLst>
        <p:guide orient="horz" pos="4153"/>
        <p:guide pos="2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74392" y="1903575"/>
            <a:ext cx="5223202" cy="2778498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942" y="6133571"/>
            <a:ext cx="1384358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DC848-18F1-40D2-9696-A6C5A70093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58" y="6234272"/>
            <a:ext cx="2588698" cy="430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472139-2139-43FE-B312-5AEF8341D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376A45-9D0B-49E4-BE66-9497C133EA8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04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3"/>
            <a:ext cx="8531577" cy="511037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3" y="1615440"/>
            <a:ext cx="8529578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49" indent="-222254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0604"/>
            <a:ext cx="8533574" cy="5110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2" y="1553612"/>
            <a:ext cx="4192528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92" y="2379196"/>
            <a:ext cx="4192528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53612"/>
            <a:ext cx="4150031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79196"/>
            <a:ext cx="4150031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3446" y="4272576"/>
            <a:ext cx="9150955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7F343DE-54AB-4178-84BA-3621CBEBA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06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847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4391" y="411483"/>
            <a:ext cx="8534554" cy="5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4391" y="1623069"/>
            <a:ext cx="8534554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3446" y="6830568"/>
            <a:ext cx="9150955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272941" y="6465194"/>
            <a:ext cx="3217233" cy="194368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22564" y="6513051"/>
            <a:ext cx="15776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41">
              <a:lnSpc>
                <a:spcPct val="90000"/>
              </a:lnSpc>
              <a:tabLst>
                <a:tab pos="23019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41">
                <a:lnSpc>
                  <a:spcPct val="90000"/>
                </a:lnSpc>
                <a:tabLst>
                  <a:tab pos="23019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215A89-70FE-46FB-9F06-9054A7FA801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73" y="6033555"/>
            <a:ext cx="2366963" cy="640080"/>
          </a:xfrm>
          <a:prstGeom prst="rect">
            <a:avLst/>
          </a:prstGeom>
        </p:spPr>
      </p:pic>
      <p:pic>
        <p:nvPicPr>
          <p:cNvPr id="19" name="Picture 18" descr="IDEAS_logo.png">
            <a:extLst>
              <a:ext uri="{FF2B5EF4-FFF2-40B4-BE49-F238E27FC236}">
                <a16:creationId xmlns:a16="http://schemas.microsoft.com/office/drawing/2014/main" id="{036480A3-0172-4D57-97C5-D3DEF16628D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45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1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5pPr>
      <a:lvl6pPr marL="45720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6pPr>
      <a:lvl7pPr marL="9144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7pPr>
      <a:lvl8pPr marL="137162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8pPr>
      <a:lvl9pPr marL="182883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9pPr>
    </p:titleStyle>
    <p:bodyStyle>
      <a:lvl1pPr marL="230192" indent="-23019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25485" indent="-27940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indent="-23019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607" indent="-173041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49" indent="-22225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klinv/morpheu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c17-e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dx.doi.org/10.6084/m9.figshare.559335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tp.sourceforge.net/coverage/lcov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mklinv.github.io/morpheu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6651" y="411482"/>
            <a:ext cx="11336614" cy="92974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Code Coverage Demo and CI Demo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SC17, Denver, Colorado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Alicia </a:t>
            </a:r>
            <a:r>
              <a:rPr lang="en-US" sz="2000" b="1" dirty="0" err="1"/>
              <a:t>Klinvex</a:t>
            </a:r>
            <a:r>
              <a:rPr lang="en-US" sz="2000" b="1" dirty="0"/>
              <a:t> </a:t>
            </a:r>
            <a:br>
              <a:rPr lang="en-US" sz="2000" dirty="0"/>
            </a:br>
            <a:r>
              <a:rPr lang="en-US" sz="2000" dirty="0"/>
              <a:t>Sandia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42644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integration (CI): a master branch that always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 existed for some time</a:t>
            </a:r>
          </a:p>
          <a:p>
            <a:r>
              <a:rPr lang="en-US" dirty="0"/>
              <a:t>Adoption has been slow</a:t>
            </a:r>
          </a:p>
          <a:p>
            <a:pPr lvl="1"/>
            <a:r>
              <a:rPr lang="en-US" dirty="0"/>
              <a:t>Setting up and maintaining CI systems is difficult, labor-intensive (typically requires a dedicated staff member)</a:t>
            </a:r>
          </a:p>
          <a:p>
            <a:pPr lvl="1"/>
            <a:r>
              <a:rPr lang="en-US" i="1" dirty="0"/>
              <a:t>You have to be doing a lot of things right to even consider CI</a:t>
            </a:r>
          </a:p>
        </p:txBody>
      </p:sp>
    </p:spTree>
    <p:extLst>
      <p:ext uri="{BB962C8B-B14F-4D97-AF65-F5344CB8AC3E}">
        <p14:creationId xmlns:p14="http://schemas.microsoft.com/office/powerpoint/2010/main" val="413200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Cloud-based CI is available as a service on GitHub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Automated builds/tests can be triggered via pull requests</a:t>
            </a:r>
          </a:p>
          <a:p>
            <a:r>
              <a:rPr lang="en-US" dirty="0"/>
              <a:t>Builds/tests can be run on cloud systems – no server in your closet.  </a:t>
            </a:r>
            <a:r>
              <a:rPr lang="en-US" i="1" dirty="0"/>
              <a:t>Great use of the cloud!</a:t>
            </a:r>
          </a:p>
          <a:p>
            <a:r>
              <a:rPr lang="en-US" dirty="0"/>
              <a:t>Test results are reported on the pull request page (with links to detailed logs)</a:t>
            </a:r>
          </a:p>
          <a:p>
            <a:r>
              <a:rPr lang="en-US" dirty="0"/>
              <a:t>Already being used successfully by scientific computing projects, with noticeable benefits to productivity</a:t>
            </a:r>
          </a:p>
          <a:p>
            <a:r>
              <a:rPr lang="en-US" dirty="0"/>
              <a:t>Not perfect, but </a:t>
            </a:r>
            <a:r>
              <a:rPr lang="en-US" i="1" dirty="0"/>
              <a:t>far</a:t>
            </a:r>
            <a:r>
              <a:rPr lang="en-US" dirty="0"/>
              <a:t> better than not doing CI</a:t>
            </a:r>
          </a:p>
        </p:txBody>
      </p:sp>
    </p:spTree>
    <p:extLst>
      <p:ext uri="{BB962C8B-B14F-4D97-AF65-F5344CB8AC3E}">
        <p14:creationId xmlns:p14="http://schemas.microsoft.com/office/powerpoint/2010/main" val="2935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 is a great choice for HPC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Integrates easily with GitHub</a:t>
            </a:r>
          </a:p>
          <a:p>
            <a:r>
              <a:rPr lang="en-US" i="1" dirty="0"/>
              <a:t>Free</a:t>
            </a:r>
            <a:r>
              <a:rPr lang="en-US" dirty="0"/>
              <a:t> for Open Source projects</a:t>
            </a:r>
            <a:endParaRPr lang="en-US" i="1" dirty="0"/>
          </a:p>
          <a:p>
            <a:r>
              <a:rPr lang="en-US" dirty="0"/>
              <a:t>Supports environments with C/C++/Fortran compilers (GNU, Clang, Intel[?])</a:t>
            </a:r>
          </a:p>
          <a:p>
            <a:r>
              <a:rPr lang="en-US" dirty="0"/>
              <a:t>Linux, Mac platforms available</a:t>
            </a:r>
          </a:p>
          <a:p>
            <a:r>
              <a:rPr lang="en-US" i="1" dirty="0"/>
              <a:t>Relatively</a:t>
            </a:r>
            <a:r>
              <a:rPr lang="en-US" dirty="0"/>
              <a:t> simple, </a:t>
            </a:r>
            <a:r>
              <a:rPr lang="en-US" i="1" dirty="0"/>
              <a:t>reasonably</a:t>
            </a:r>
            <a:r>
              <a:rPr lang="en-US" dirty="0"/>
              <a:t> flexible configuration file</a:t>
            </a:r>
          </a:p>
          <a:p>
            <a:pPr lvl="1"/>
            <a:r>
              <a:rPr lang="en-US" dirty="0"/>
              <a:t>Documentation is sparse, but we now have working examples</a:t>
            </a:r>
          </a:p>
        </p:txBody>
      </p:sp>
    </p:spTree>
    <p:extLst>
      <p:ext uri="{BB962C8B-B14F-4D97-AF65-F5344CB8AC3E}">
        <p14:creationId xmlns:p14="http://schemas.microsoft.com/office/powerpoint/2010/main" val="86569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 live 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https://github.com/amklinv/morpheus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9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230551"/>
            <a:ext cx="8086853" cy="476949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Software testing levels and definitions: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www.tutorialspoint.com</a:t>
            </a:r>
            <a:r>
              <a:rPr lang="en-US" sz="1800" dirty="0"/>
              <a:t>/</a:t>
            </a:r>
            <a:r>
              <a:rPr lang="en-US" sz="1800" dirty="0" err="1"/>
              <a:t>software_testing</a:t>
            </a:r>
            <a:r>
              <a:rPr lang="en-US" sz="1800" dirty="0"/>
              <a:t>/</a:t>
            </a:r>
            <a:r>
              <a:rPr lang="en-US" sz="1800" dirty="0" err="1"/>
              <a:t>software_testing_levels.htm</a:t>
            </a:r>
            <a:r>
              <a:rPr lang="en-US" sz="1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Working Effectively with Legacy Code</a:t>
            </a:r>
            <a:r>
              <a:rPr lang="en-US" sz="1800" dirty="0"/>
              <a:t>, Michael Feathers.  The legacy software change algorithm described in this book is very straight-forward and powerful for anyone working on a code that has insufficient testing.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Code Complete</a:t>
            </a:r>
            <a:r>
              <a:rPr lang="en-US" sz="1800" dirty="0"/>
              <a:t>, Steve McConnell.   Excellent testing advice.  His description of Structure Basis Testing is good, and it is a simple concept: Write one test for each logic path through your code.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Organization dedicated to software testing: </a:t>
            </a:r>
            <a:r>
              <a:rPr lang="en-US" sz="1800" dirty="0"/>
              <a:t>https://www.associationforsoftwaretesting.org/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Software Carpentry: </a:t>
            </a:r>
            <a:r>
              <a:rPr lang="en-US" sz="1800" dirty="0"/>
              <a:t>http://katyhuff.github.io/python-testing/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Tutorial from </a:t>
            </a:r>
            <a:r>
              <a:rPr lang="en-US" sz="1800" b="1" dirty="0" err="1"/>
              <a:t>Udacity</a:t>
            </a:r>
            <a:r>
              <a:rPr lang="en-US" sz="1800" b="1" dirty="0"/>
              <a:t>: </a:t>
            </a:r>
            <a:r>
              <a:rPr lang="en-US" sz="1800" dirty="0"/>
              <a:t>https://www.udacity.com/course/software-testing--cs258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Papers on testing: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www.sciencedirect.com</a:t>
            </a:r>
            <a:r>
              <a:rPr lang="en-US" sz="1800" dirty="0"/>
              <a:t>/science/article/</a:t>
            </a:r>
            <a:r>
              <a:rPr lang="en-US" sz="1800" dirty="0" err="1"/>
              <a:t>pii</a:t>
            </a:r>
            <a:r>
              <a:rPr lang="en-US" sz="1800" dirty="0"/>
              <a:t>/S0950584914001232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https://</a:t>
            </a:r>
            <a:r>
              <a:rPr lang="en-US" sz="1800" dirty="0" err="1"/>
              <a:t>www.researchgate.net</a:t>
            </a:r>
            <a:r>
              <a:rPr lang="en-US" sz="1800" dirty="0"/>
              <a:t>/publication/264697060_Ongoing_verification_of_a_multiphysics_community_code_FLASH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Resources for </a:t>
            </a:r>
            <a:r>
              <a:rPr lang="en-US" sz="1800" b="1" dirty="0" err="1"/>
              <a:t>Trilinos</a:t>
            </a:r>
            <a:r>
              <a:rPr lang="en-US" sz="1800" b="1" dirty="0"/>
              <a:t> testing: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Trilinos</a:t>
            </a:r>
            <a:r>
              <a:rPr lang="en-US" sz="1800" dirty="0"/>
              <a:t> testing policy: 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trilinos</a:t>
            </a:r>
            <a:r>
              <a:rPr lang="en-US" sz="1800" dirty="0"/>
              <a:t>/</a:t>
            </a:r>
            <a:r>
              <a:rPr lang="en-US" sz="1800" dirty="0" err="1"/>
              <a:t>Trilinos</a:t>
            </a:r>
            <a:r>
              <a:rPr lang="en-US" sz="1800" dirty="0"/>
              <a:t>/wiki/</a:t>
            </a:r>
            <a:r>
              <a:rPr lang="en-US" sz="1800" dirty="0" err="1"/>
              <a:t>Trilinos</a:t>
            </a:r>
            <a:r>
              <a:rPr lang="en-US" sz="1800" dirty="0"/>
              <a:t>-Testing-Policy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Trilinos</a:t>
            </a:r>
            <a:r>
              <a:rPr lang="en-US" sz="1800" dirty="0"/>
              <a:t> test harness: 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trilinos</a:t>
            </a:r>
            <a:r>
              <a:rPr lang="en-US" sz="1800" dirty="0"/>
              <a:t>/</a:t>
            </a:r>
            <a:r>
              <a:rPr lang="en-US" sz="1800" dirty="0" err="1"/>
              <a:t>Trilinos</a:t>
            </a:r>
            <a:r>
              <a:rPr lang="en-US" sz="1800" dirty="0"/>
              <a:t>/wiki/Policies--%7C-Testing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903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54955" y="1604297"/>
          <a:ext cx="7834091" cy="365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4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3715577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38427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Time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Topic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Speaker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8:30am-8:45am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David E. Bernholdt, ORNL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8:45am-9:15am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</a:t>
                      </a:r>
                      <a:r>
                        <a:rPr lang="en-US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software </a:t>
                      </a: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icensing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David E. Bernholdt, ORNL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9:15am-9:45am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9:45am-10:00am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Improving Reproducibility Through Better Software Practices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/>
                        <a:t>10:00am-10:30am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/>
                        <a:t>Break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1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10:30am-10:45am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Testing of HPC Scientific Software: Introduction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Alicia M. </a:t>
                      </a:r>
                      <a:r>
                        <a:rPr lang="en-US" sz="1500" dirty="0" err="1"/>
                        <a:t>Klinvex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10:45am-11:15am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Verification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Anshu</a:t>
                      </a:r>
                      <a:r>
                        <a:rPr lang="en-US" sz="1500" dirty="0"/>
                        <a:t> 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11:15am-11:45am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Evaluating project testing needs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/>
                        <a:t>Anshu</a:t>
                      </a:r>
                      <a:r>
                        <a:rPr lang="en-US" sz="1500" dirty="0"/>
                        <a:t> 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11:45am-12:00pm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Code coverage demo and CI demo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Alicia M. </a:t>
                      </a:r>
                      <a:r>
                        <a:rPr lang="en-US" sz="1500" dirty="0" err="1"/>
                        <a:t>Klinvex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180521" y="5146975"/>
            <a:ext cx="8780181" cy="257886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D8CDB0A-1188-403C-B5B9-6DF323D6629F}"/>
              </a:ext>
            </a:extLst>
          </p:cNvPr>
          <p:cNvSpPr/>
          <p:nvPr/>
        </p:nvSpPr>
        <p:spPr>
          <a:xfrm>
            <a:off x="3687338" y="421224"/>
            <a:ext cx="481837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Tutorial evaluation form: </a:t>
            </a:r>
            <a:r>
              <a:rPr lang="en-US" dirty="0">
                <a:hlinkClick r:id="rId2"/>
              </a:rPr>
              <a:t>http://bit.ly/sc17-eval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5320-6A7E-4FEE-AD9D-DE797595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 and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C9D5-8074-4218-99EF-53A9F1B5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93" y="939302"/>
            <a:ext cx="8529578" cy="40477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License and Citation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Requested citation: Alicia </a:t>
            </a:r>
            <a:r>
              <a:rPr lang="en-US" sz="1800" dirty="0" err="1"/>
              <a:t>Klinvex</a:t>
            </a:r>
            <a:r>
              <a:rPr lang="en-US" sz="1800" dirty="0"/>
              <a:t>, Code Coverage Demo and CI Demo, tutorial, in SC ‘17: International Conference for High Performance Computing, Networking, Storage and Analysis, Denver, Colorado, 2017. DOI: </a:t>
            </a:r>
            <a:r>
              <a:rPr lang="en-US" sz="1800" dirty="0">
                <a:hlinkClick r:id="rId4"/>
              </a:rPr>
              <a:t>10.6084/m9.figshare.5593351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Acknowledgements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  <a:p>
            <a:endParaRPr lang="en-US" sz="1800" dirty="0"/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35A88F2E-C16E-494E-8ADF-45E002B2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704" y="867707"/>
            <a:ext cx="985432" cy="3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do we determine what other tests are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coverage tools</a:t>
            </a:r>
          </a:p>
          <a:p>
            <a:pPr lvl="1"/>
            <a:r>
              <a:rPr lang="en-US" dirty="0"/>
              <a:t>Expose parts of the code that aren’t being tested</a:t>
            </a:r>
          </a:p>
          <a:p>
            <a:pPr lvl="1"/>
            <a:r>
              <a:rPr lang="en-US" dirty="0" err="1"/>
              <a:t>gcov</a:t>
            </a:r>
            <a:endParaRPr lang="en-US" dirty="0"/>
          </a:p>
          <a:p>
            <a:pPr lvl="2"/>
            <a:r>
              <a:rPr lang="en-US" dirty="0"/>
              <a:t>standard utility with the GNU compiler collection suite</a:t>
            </a:r>
          </a:p>
          <a:p>
            <a:pPr lvl="2"/>
            <a:r>
              <a:rPr lang="en-US" dirty="0"/>
              <a:t>counts the number of times each statement is executed</a:t>
            </a:r>
          </a:p>
          <a:p>
            <a:pPr lvl="1"/>
            <a:r>
              <a:rPr lang="en-US" dirty="0" err="1"/>
              <a:t>lcov</a:t>
            </a:r>
            <a:endParaRPr lang="en-US" dirty="0"/>
          </a:p>
          <a:p>
            <a:pPr lvl="2"/>
            <a:r>
              <a:rPr lang="en-US" dirty="0"/>
              <a:t>a graphical front-end for </a:t>
            </a:r>
            <a:r>
              <a:rPr lang="en-US" dirty="0" err="1"/>
              <a:t>gcov</a:t>
            </a:r>
            <a:endParaRPr lang="en-US" dirty="0"/>
          </a:p>
          <a:p>
            <a:pPr lvl="2"/>
            <a:r>
              <a:rPr lang="en-US" dirty="0"/>
              <a:t>available at </a:t>
            </a:r>
            <a:r>
              <a:rPr lang="en-US" dirty="0">
                <a:hlinkClick r:id="rId2"/>
              </a:rPr>
              <a:t>http://ltp.sourceforge.net/coverage/lcov.php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27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gcov</a:t>
            </a:r>
            <a:r>
              <a:rPr lang="en-US" dirty="0"/>
              <a:t>/</a:t>
            </a:r>
            <a:r>
              <a:rPr lang="en-US" dirty="0" err="1"/>
              <a:t>lcov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and link your code with --coverage flag</a:t>
            </a:r>
          </a:p>
          <a:p>
            <a:pPr lvl="1"/>
            <a:r>
              <a:rPr lang="en-US" dirty="0"/>
              <a:t>It’s a good idea to disable optimization</a:t>
            </a:r>
          </a:p>
          <a:p>
            <a:r>
              <a:rPr lang="en-US" dirty="0"/>
              <a:t>Run your test suite</a:t>
            </a:r>
          </a:p>
          <a:p>
            <a:r>
              <a:rPr lang="en-US" dirty="0"/>
              <a:t>Collect coverage data using </a:t>
            </a:r>
            <a:r>
              <a:rPr lang="en-US" dirty="0" err="1"/>
              <a:t>gcov</a:t>
            </a:r>
            <a:r>
              <a:rPr lang="en-US" dirty="0"/>
              <a:t>/</a:t>
            </a:r>
            <a:r>
              <a:rPr lang="en-US" dirty="0" err="1"/>
              <a:t>lcov</a:t>
            </a:r>
            <a:endParaRPr lang="en-US" dirty="0"/>
          </a:p>
          <a:p>
            <a:r>
              <a:rPr lang="en-US" dirty="0"/>
              <a:t>Optional: generate html output using </a:t>
            </a:r>
            <a:r>
              <a:rPr lang="en-US" dirty="0" err="1"/>
              <a:t>genhtml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hands-on </a:t>
            </a:r>
            <a:r>
              <a:rPr lang="en-US" dirty="0" err="1"/>
              <a:t>gcov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https://amklinv.github.io/morpheus/index.html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2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use C++!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gcov</a:t>
            </a:r>
            <a:r>
              <a:rPr lang="en-US" dirty="0"/>
              <a:t> also works for C and Fortran</a:t>
            </a:r>
          </a:p>
          <a:p>
            <a:r>
              <a:rPr lang="en-US" dirty="0"/>
              <a:t>Other tools exist for other languages</a:t>
            </a:r>
          </a:p>
          <a:p>
            <a:pPr lvl="1"/>
            <a:r>
              <a:rPr lang="en-US" dirty="0" err="1"/>
              <a:t>JCov</a:t>
            </a:r>
            <a:r>
              <a:rPr lang="en-US" dirty="0"/>
              <a:t> for Java</a:t>
            </a:r>
          </a:p>
          <a:p>
            <a:pPr lvl="1"/>
            <a:r>
              <a:rPr lang="en-US" dirty="0"/>
              <a:t>Coverage.py for python</a:t>
            </a:r>
          </a:p>
          <a:p>
            <a:pPr lvl="1"/>
            <a:r>
              <a:rPr lang="en-US" dirty="0" err="1"/>
              <a:t>Devel</a:t>
            </a:r>
            <a:r>
              <a:rPr lang="en-US" dirty="0"/>
              <a:t>::Cover for </a:t>
            </a:r>
            <a:r>
              <a:rPr lang="en-US" dirty="0" err="1"/>
              <a:t>perl</a:t>
            </a:r>
            <a:endParaRPr lang="en-US" dirty="0"/>
          </a:p>
          <a:p>
            <a:pPr lvl="1"/>
            <a:r>
              <a:rPr lang="en-US" dirty="0"/>
              <a:t>profile for MATLAB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2048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integration (CI): a master branch that always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Code changes trigger automated builds/tests on target platforms</a:t>
            </a:r>
          </a:p>
          <a:p>
            <a:r>
              <a:rPr lang="en-US" dirty="0"/>
              <a:t>Builds/tests finish </a:t>
            </a:r>
            <a:r>
              <a:rPr lang="en-US" i="1" dirty="0"/>
              <a:t>in a reasonable amount of time</a:t>
            </a:r>
            <a:r>
              <a:rPr lang="en-US" dirty="0"/>
              <a:t>, providing useful feedback when it’s most needed</a:t>
            </a:r>
          </a:p>
          <a:p>
            <a:r>
              <a:rPr lang="en-US" dirty="0"/>
              <a:t>Immensely helpful!</a:t>
            </a:r>
          </a:p>
          <a:p>
            <a:r>
              <a:rPr lang="en-US" dirty="0"/>
              <a:t>Requires some work, though:</a:t>
            </a:r>
          </a:p>
          <a:p>
            <a:pPr lvl="1"/>
            <a:r>
              <a:rPr lang="en-US" dirty="0"/>
              <a:t>A reasonably automated build system</a:t>
            </a:r>
          </a:p>
          <a:p>
            <a:pPr lvl="1"/>
            <a:r>
              <a:rPr lang="en-US" dirty="0"/>
              <a:t>An automated test system with significant test coverage</a:t>
            </a:r>
          </a:p>
          <a:p>
            <a:pPr lvl="1"/>
            <a:r>
              <a:rPr lang="en-US" dirty="0"/>
              <a:t>A set of systems on which tests will be run, and a controller</a:t>
            </a:r>
          </a:p>
        </p:txBody>
      </p:sp>
    </p:spTree>
    <p:extLst>
      <p:ext uri="{BB962C8B-B14F-4D97-AF65-F5344CB8AC3E}">
        <p14:creationId xmlns:p14="http://schemas.microsoft.com/office/powerpoint/2010/main" val="24669556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9948</TotalTime>
  <Words>870</Words>
  <Application>Microsoft Office PowerPoint</Application>
  <PresentationFormat>On-screen Show (4:3)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Presentations (Wide Screen)</vt:lpstr>
      <vt:lpstr> Code Coverage Demo and CI Demo</vt:lpstr>
      <vt:lpstr>License, citation and acknowledgements</vt:lpstr>
      <vt:lpstr>Code Coverage</vt:lpstr>
      <vt:lpstr>How do we determine what other tests are needed?</vt:lpstr>
      <vt:lpstr>How to use gcov/lcov</vt:lpstr>
      <vt:lpstr>A hands-on gcov tutorial</vt:lpstr>
      <vt:lpstr>But I don’t use C++!</vt:lpstr>
      <vt:lpstr>Continuous integration</vt:lpstr>
      <vt:lpstr>Continuous integration (CI): a master branch that always works</vt:lpstr>
      <vt:lpstr>Continuous integration (CI): a master branch that always works</vt:lpstr>
      <vt:lpstr>Cloud-based CI is available as a service on GitHub</vt:lpstr>
      <vt:lpstr>Travis CI is a great choice for HPC</vt:lpstr>
      <vt:lpstr>Travis CI live demo</vt:lpstr>
      <vt:lpstr>Other resources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182</cp:revision>
  <cp:lastPrinted>2015-09-14T20:56:03Z</cp:lastPrinted>
  <dcterms:created xsi:type="dcterms:W3CDTF">2015-03-03T13:47:39Z</dcterms:created>
  <dcterms:modified xsi:type="dcterms:W3CDTF">2017-11-11T20:39:52Z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