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red jared" initials="j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1DB"/>
          </a:solidFill>
        </a:fill>
      </a:tcStyle>
    </a:wholeTbl>
    <a:band2H>
      <a:tcTxStyle/>
      <a:tcStyle>
        <a:tcBdr/>
        <a:fill>
          <a:solidFill>
            <a:srgbClr val="E7E9EE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4F5"/>
          </a:solidFill>
        </a:fill>
      </a:tcStyle>
    </a:wholeTbl>
    <a:band2H>
      <a:tcTxStyle/>
      <a:tcStyle>
        <a:tcBdr/>
        <a:fill>
          <a:solidFill>
            <a:srgbClr val="E8F2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6"/>
          </a:solidFill>
        </a:fill>
      </a:tcStyle>
    </a:wholeTbl>
    <a:band2H>
      <a:tcTxStyle/>
      <a:tcStyle>
        <a:tcBdr/>
        <a:fill>
          <a:solidFill>
            <a:srgbClr val="E6EB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55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dirty="0"/>
              <a:t>Qualitatively</a:t>
            </a:r>
            <a:r>
              <a:rPr lang="en-US" sz="1100" baseline="0" dirty="0"/>
              <a:t> new approach based on making productivity the explicit and primary principle guiding our decisions and efforts.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baseline="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baseline="0" dirty="0"/>
              <a:t>Developing and demonstrating new approaches for producing, using, and supporting scientific software: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baseline="0" dirty="0"/>
              <a:t>  - Enhancing </a:t>
            </a:r>
            <a:r>
              <a:rPr lang="en-US" sz="1100" dirty="0"/>
              <a:t>interoperability and performance portability of libraries and components </a:t>
            </a:r>
            <a:endParaRPr lang="en-US" sz="1100" baseline="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baseline="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baseline="0" dirty="0"/>
              <a:t>Establishing methodologies that facilitate delivery of software as reusable, interoperable components.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dirty="0"/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r>
              <a:rPr lang="en-US" sz="1100" dirty="0"/>
              <a:t>Right: Upper Colorado River System </a:t>
            </a:r>
          </a:p>
          <a:p>
            <a:pPr marL="162175" indent="-162175">
              <a:spcBef>
                <a:spcPts val="57"/>
              </a:spcBef>
              <a:spcAft>
                <a:spcPts val="57"/>
              </a:spcAft>
              <a:buSzPct val="100000"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A628-049C-4113-9A55-A2493E0D9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4"/>
          <p:cNvGrpSpPr/>
          <p:nvPr/>
        </p:nvGrpSpPr>
        <p:grpSpPr>
          <a:xfrm>
            <a:off x="-3447" y="6830568"/>
            <a:ext cx="9150956" cy="27433"/>
            <a:chOff x="0" y="0"/>
            <a:chExt cx="9150954" cy="27431"/>
          </a:xfrm>
        </p:grpSpPr>
        <p:sp>
          <p:nvSpPr>
            <p:cNvPr id="27" name="Rectangle 15"/>
            <p:cNvSpPr/>
            <p:nvPr/>
          </p:nvSpPr>
          <p:spPr>
            <a:xfrm>
              <a:off x="5523600" y="0"/>
              <a:ext cx="3627355" cy="27432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endParaRPr/>
            </a:p>
          </p:txBody>
        </p:sp>
        <p:sp>
          <p:nvSpPr>
            <p:cNvPr id="28" name="Rectangle 16"/>
            <p:cNvSpPr/>
            <p:nvPr/>
          </p:nvSpPr>
          <p:spPr>
            <a:xfrm>
              <a:off x="-1" y="0"/>
              <a:ext cx="5527397" cy="27432"/>
            </a:xfrm>
            <a:prstGeom prst="rect">
              <a:avLst/>
            </a:prstGeom>
            <a:solidFill>
              <a:srgbClr val="1B8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endParaRPr/>
            </a:p>
          </p:txBody>
        </p:sp>
      </p:grpSp>
      <p:sp>
        <p:nvSpPr>
          <p:cNvPr id="30" name="Rectangle 256"/>
          <p:cNvSpPr txBox="1"/>
          <p:nvPr/>
        </p:nvSpPr>
        <p:spPr>
          <a:xfrm>
            <a:off x="272940" y="6448885"/>
            <a:ext cx="3217235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000"/>
            </a:lvl1pPr>
          </a:lstStyle>
          <a:p>
            <a:r>
              <a:t>Better Scientific Software tutorial @ ECP 2018-02-06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 flipH="1">
            <a:off x="122563" y="6513051"/>
            <a:ext cx="153964" cy="135546"/>
          </a:xfrm>
          <a:prstGeom prst="rect">
            <a:avLst/>
          </a:prstGeom>
        </p:spPr>
        <p:txBody>
          <a:bodyPr lIns="0" tIns="0" rIns="0" bIns="0" anchor="t"/>
          <a:lstStyle>
            <a:lvl1pPr defTabSz="173041">
              <a:lnSpc>
                <a:spcPct val="90000"/>
              </a:lnSpc>
              <a:tabLst>
                <a:tab pos="228600" algn="l"/>
              </a:tabLst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2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872" y="6033554"/>
            <a:ext cx="2366964" cy="640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1257" y="6033554"/>
            <a:ext cx="1678599" cy="675801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274391" y="411483"/>
            <a:ext cx="8531578" cy="5110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idx="1"/>
          </p:nvPr>
        </p:nvSpPr>
        <p:spPr>
          <a:xfrm>
            <a:off x="274392" y="1615439"/>
            <a:ext cx="8529579" cy="404778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4"/>
          <p:cNvGrpSpPr/>
          <p:nvPr/>
        </p:nvGrpSpPr>
        <p:grpSpPr>
          <a:xfrm>
            <a:off x="-3447" y="6830568"/>
            <a:ext cx="9150956" cy="27433"/>
            <a:chOff x="0" y="0"/>
            <a:chExt cx="9150954" cy="27431"/>
          </a:xfrm>
        </p:grpSpPr>
        <p:sp>
          <p:nvSpPr>
            <p:cNvPr id="42" name="Rectangle 15"/>
            <p:cNvSpPr/>
            <p:nvPr/>
          </p:nvSpPr>
          <p:spPr>
            <a:xfrm>
              <a:off x="5523600" y="0"/>
              <a:ext cx="3627355" cy="27432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endParaRPr/>
            </a:p>
          </p:txBody>
        </p:sp>
        <p:sp>
          <p:nvSpPr>
            <p:cNvPr id="43" name="Rectangle 16"/>
            <p:cNvSpPr/>
            <p:nvPr/>
          </p:nvSpPr>
          <p:spPr>
            <a:xfrm>
              <a:off x="-1" y="0"/>
              <a:ext cx="5527397" cy="27432"/>
            </a:xfrm>
            <a:prstGeom prst="rect">
              <a:avLst/>
            </a:prstGeom>
            <a:solidFill>
              <a:srgbClr val="1B8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endParaRPr/>
            </a:p>
          </p:txBody>
        </p:sp>
      </p:grpSp>
      <p:sp>
        <p:nvSpPr>
          <p:cNvPr id="45" name="Rectangle 256"/>
          <p:cNvSpPr txBox="1"/>
          <p:nvPr/>
        </p:nvSpPr>
        <p:spPr>
          <a:xfrm>
            <a:off x="272940" y="6412729"/>
            <a:ext cx="359452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000"/>
            </a:lvl1pPr>
          </a:lstStyle>
          <a:p>
            <a:r>
              <a:rPr dirty="0"/>
              <a:t>Better Scientific Software tutorial @ </a:t>
            </a:r>
            <a:r>
              <a:rPr lang="en-US" dirty="0"/>
              <a:t>ECP meeting 02-06-2018</a:t>
            </a:r>
            <a:endParaRPr dirty="0"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 flipH="1">
            <a:off x="122563" y="6513051"/>
            <a:ext cx="153964" cy="135546"/>
          </a:xfrm>
          <a:prstGeom prst="rect">
            <a:avLst/>
          </a:prstGeom>
        </p:spPr>
        <p:txBody>
          <a:bodyPr lIns="0" tIns="0" rIns="0" bIns="0" anchor="t"/>
          <a:lstStyle>
            <a:lvl1pPr defTabSz="173041">
              <a:lnSpc>
                <a:spcPct val="90000"/>
              </a:lnSpc>
              <a:tabLst>
                <a:tab pos="228600" algn="l"/>
              </a:tabLst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7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872" y="6033554"/>
            <a:ext cx="2366964" cy="640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4525" y="6069274"/>
            <a:ext cx="1845331" cy="640081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274391" y="410604"/>
            <a:ext cx="8533575" cy="5110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74391" y="1553611"/>
            <a:ext cx="4192529" cy="82119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ClrTx/>
              <a:buSzTx/>
              <a:buFontTx/>
              <a:buNone/>
              <a:defRPr sz="2300" b="1">
                <a:solidFill>
                  <a:schemeClr val="accent1"/>
                </a:solidFill>
              </a:defRPr>
            </a:lvl1pPr>
            <a:lvl2pPr marL="0" indent="457206">
              <a:buClrTx/>
              <a:buSzTx/>
              <a:buFontTx/>
              <a:buNone/>
              <a:defRPr sz="2300" b="1">
                <a:solidFill>
                  <a:schemeClr val="accent1"/>
                </a:solidFill>
              </a:defRPr>
            </a:lvl2pPr>
            <a:lvl3pPr marL="0" indent="914415">
              <a:buClrTx/>
              <a:buSzTx/>
              <a:buFontTx/>
              <a:buNone/>
              <a:defRPr sz="2300" b="1">
                <a:solidFill>
                  <a:schemeClr val="accent1"/>
                </a:solidFill>
              </a:defRPr>
            </a:lvl3pPr>
            <a:lvl4pPr marL="0" indent="1371621">
              <a:buClrTx/>
              <a:buSzTx/>
              <a:buFontTx/>
              <a:buNone/>
              <a:defRPr sz="2300" b="1">
                <a:solidFill>
                  <a:schemeClr val="accent1"/>
                </a:solidFill>
              </a:defRPr>
            </a:lvl4pPr>
            <a:lvl5pPr marL="0" indent="1828831">
              <a:buClrTx/>
              <a:buSzTx/>
              <a:buFontTx/>
              <a:buNone/>
              <a:defRPr sz="2300" b="1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553611"/>
            <a:ext cx="4150033" cy="82119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ClrTx/>
              <a:buSzTx/>
              <a:buFontTx/>
              <a:buNone/>
              <a:defRPr sz="2300" b="1">
                <a:solidFill>
                  <a:schemeClr val="accent1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274392" y="411483"/>
            <a:ext cx="5223202" cy="92974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69" name="Group 12"/>
          <p:cNvGrpSpPr/>
          <p:nvPr/>
        </p:nvGrpSpPr>
        <p:grpSpPr>
          <a:xfrm>
            <a:off x="-3447" y="6002316"/>
            <a:ext cx="9150956" cy="27433"/>
            <a:chOff x="0" y="0"/>
            <a:chExt cx="9150954" cy="27431"/>
          </a:xfrm>
        </p:grpSpPr>
        <p:sp>
          <p:nvSpPr>
            <p:cNvPr id="67" name="Rectangle 13"/>
            <p:cNvSpPr/>
            <p:nvPr/>
          </p:nvSpPr>
          <p:spPr>
            <a:xfrm>
              <a:off x="5523600" y="0"/>
              <a:ext cx="3627355" cy="27432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endParaRPr/>
            </a:p>
          </p:txBody>
        </p:sp>
        <p:sp>
          <p:nvSpPr>
            <p:cNvPr id="68" name="Rectangle 14"/>
            <p:cNvSpPr/>
            <p:nvPr/>
          </p:nvSpPr>
          <p:spPr>
            <a:xfrm>
              <a:off x="-1" y="0"/>
              <a:ext cx="5527397" cy="27432"/>
            </a:xfrm>
            <a:prstGeom prst="rect">
              <a:avLst/>
            </a:prstGeom>
            <a:solidFill>
              <a:srgbClr val="1B8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endParaRPr/>
            </a:p>
          </p:txBody>
        </p:sp>
      </p:grpSp>
      <p:grpSp>
        <p:nvGrpSpPr>
          <p:cNvPr id="72" name="Group 10"/>
          <p:cNvGrpSpPr/>
          <p:nvPr/>
        </p:nvGrpSpPr>
        <p:grpSpPr>
          <a:xfrm>
            <a:off x="-3447" y="4272576"/>
            <a:ext cx="9150956" cy="27433"/>
            <a:chOff x="0" y="0"/>
            <a:chExt cx="9150954" cy="27431"/>
          </a:xfrm>
        </p:grpSpPr>
        <p:sp>
          <p:nvSpPr>
            <p:cNvPr id="70" name="Rectangle 17"/>
            <p:cNvSpPr/>
            <p:nvPr/>
          </p:nvSpPr>
          <p:spPr>
            <a:xfrm>
              <a:off x="5523600" y="0"/>
              <a:ext cx="3627355" cy="27432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endParaRPr/>
            </a:p>
          </p:txBody>
        </p:sp>
        <p:sp>
          <p:nvSpPr>
            <p:cNvPr id="71" name="Rectangle 18"/>
            <p:cNvSpPr/>
            <p:nvPr/>
          </p:nvSpPr>
          <p:spPr>
            <a:xfrm>
              <a:off x="-1" y="0"/>
              <a:ext cx="5527397" cy="27432"/>
            </a:xfrm>
            <a:prstGeom prst="rect">
              <a:avLst/>
            </a:prstGeom>
            <a:solidFill>
              <a:srgbClr val="1B8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endParaRPr/>
            </a:p>
          </p:txBody>
        </p:sp>
      </p:grpSp>
      <p:pic>
        <p:nvPicPr>
          <p:cNvPr id="73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7806" y="4458939"/>
            <a:ext cx="3047138" cy="1389961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14"/>
          <p:cNvGrpSpPr/>
          <p:nvPr/>
        </p:nvGrpSpPr>
        <p:grpSpPr>
          <a:xfrm>
            <a:off x="-3447" y="6830568"/>
            <a:ext cx="9150956" cy="27433"/>
            <a:chOff x="0" y="0"/>
            <a:chExt cx="9150954" cy="27431"/>
          </a:xfrm>
        </p:grpSpPr>
        <p:sp>
          <p:nvSpPr>
            <p:cNvPr id="81" name="Rectangle 15"/>
            <p:cNvSpPr/>
            <p:nvPr/>
          </p:nvSpPr>
          <p:spPr>
            <a:xfrm>
              <a:off x="5523600" y="0"/>
              <a:ext cx="3627355" cy="27432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endParaRPr/>
            </a:p>
          </p:txBody>
        </p:sp>
        <p:sp>
          <p:nvSpPr>
            <p:cNvPr id="82" name="Rectangle 16"/>
            <p:cNvSpPr/>
            <p:nvPr/>
          </p:nvSpPr>
          <p:spPr>
            <a:xfrm>
              <a:off x="-1" y="0"/>
              <a:ext cx="5527397" cy="27432"/>
            </a:xfrm>
            <a:prstGeom prst="rect">
              <a:avLst/>
            </a:prstGeom>
            <a:solidFill>
              <a:srgbClr val="1B8D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endParaRPr/>
            </a:p>
          </p:txBody>
        </p:sp>
      </p:grpSp>
      <p:sp>
        <p:nvSpPr>
          <p:cNvPr id="84" name="Rectangle 256"/>
          <p:cNvSpPr txBox="1"/>
          <p:nvPr/>
        </p:nvSpPr>
        <p:spPr>
          <a:xfrm>
            <a:off x="272940" y="6513051"/>
            <a:ext cx="374158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000"/>
            </a:lvl1pPr>
          </a:lstStyle>
          <a:p>
            <a:r>
              <a:rPr dirty="0"/>
              <a:t>Better Scientific Software tutorial @ </a:t>
            </a:r>
            <a:r>
              <a:rPr lang="en-US" dirty="0"/>
              <a:t>ECP 2018-02-06</a:t>
            </a:r>
            <a:endParaRPr dirty="0"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 flipH="1">
            <a:off x="122563" y="6513051"/>
            <a:ext cx="153964" cy="135546"/>
          </a:xfrm>
          <a:prstGeom prst="rect">
            <a:avLst/>
          </a:prstGeom>
        </p:spPr>
        <p:txBody>
          <a:bodyPr lIns="0" tIns="0" rIns="0" bIns="0" anchor="t"/>
          <a:lstStyle>
            <a:lvl1pPr defTabSz="173041">
              <a:lnSpc>
                <a:spcPct val="90000"/>
              </a:lnSpc>
              <a:tabLst>
                <a:tab pos="228600" algn="l"/>
              </a:tabLst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6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872" y="6033554"/>
            <a:ext cx="2366964" cy="640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4525" y="6069274"/>
            <a:ext cx="1845331" cy="640081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gradFill flip="none" rotWithShape="1">
          <a:gsLst>
            <a:gs pos="0">
              <a:srgbClr val="FFFFFF"/>
            </a:gs>
            <a:gs pos="100000">
              <a:srgbClr val="94949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743200"/>
            <a:ext cx="7123114" cy="1673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1pPr>
            <a:lvl2pPr marL="0" indent="346079"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2pPr>
            <a:lvl3pPr marL="0" indent="684223"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3pPr>
            <a:lvl4pPr marL="0" indent="971565"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4pPr>
            <a:lvl5pPr marL="0" indent="1260495"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</p:spPr>
        <p:txBody>
          <a:bodyPr/>
          <a:lstStyle>
            <a:lvl1pPr>
              <a:defRPr sz="4400" b="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74391" y="411482"/>
            <a:ext cx="8533575" cy="51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6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15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21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31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30192" marR="0" indent="-230192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686225" marR="0" indent="-340145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006491" marR="0" indent="-322268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240740" marR="0" indent="-269174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606223" marR="0" indent="-345728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06083" marR="0" indent="-320045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63290" marR="0" indent="-320045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20498" marR="0" indent="-320045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77705" marR="0" indent="-320045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hyperlink" Target="https://www.ecpannualmeeting.com/program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ideas-productivity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tiff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21 at 6.45.35 PM.png">
            <a:extLst>
              <a:ext uri="{FF2B5EF4-FFF2-40B4-BE49-F238E27FC236}">
                <a16:creationId xmlns:a16="http://schemas.microsoft.com/office/drawing/2014/main" xmlns="" id="{D1AD2B8D-3BCE-44B8-ACFC-D067B90009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764" y="2250321"/>
            <a:ext cx="2273500" cy="97544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B924E45D-7EB6-4894-A69F-0FF68F01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92" y="1165271"/>
            <a:ext cx="8533574" cy="383282"/>
          </a:xfrm>
        </p:spPr>
        <p:txBody>
          <a:bodyPr>
            <a:normAutofit fontScale="90000"/>
          </a:bodyPr>
          <a:lstStyle/>
          <a:p>
            <a:r>
              <a:rPr lang="en-US" dirty="0"/>
              <a:t>Welcome to…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36CC8C-A58A-45C6-9D93-521E1D4D1E7C}"/>
              </a:ext>
            </a:extLst>
          </p:cNvPr>
          <p:cNvSpPr txBox="1"/>
          <p:nvPr/>
        </p:nvSpPr>
        <p:spPr>
          <a:xfrm>
            <a:off x="1813028" y="4228748"/>
            <a:ext cx="5044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/>
              <a:t>Anshu</a:t>
            </a:r>
            <a:r>
              <a:rPr lang="en-US" b="1" dirty="0"/>
              <a:t> Dubey, Michael </a:t>
            </a:r>
            <a:r>
              <a:rPr lang="en-US" b="1" dirty="0" err="1"/>
              <a:t>Heroux</a:t>
            </a:r>
            <a:r>
              <a:rPr lang="en-US" b="1" dirty="0"/>
              <a:t>, Jared O’Neal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1:30pm-5:00pm, Tuesday 6 February 2018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CA02CB5-0C65-6A4E-AC6D-B4F6ABDAC65F}"/>
              </a:ext>
            </a:extLst>
          </p:cNvPr>
          <p:cNvSpPr/>
          <p:nvPr/>
        </p:nvSpPr>
        <p:spPr>
          <a:xfrm>
            <a:off x="2049514" y="3281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MyriadPro-Regular"/>
                <a:hlinkClick r:id="rId3"/>
              </a:rPr>
              <a:t>What All Codes Should Do: Overview of Best Practices in HPC Software Development</a:t>
            </a:r>
            <a:r>
              <a:rPr lang="en-US" dirty="0">
                <a:latin typeface="MyriadPro-Regular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770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B39A19-D647-413C-B09B-3D7FE2CB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93" y="1128295"/>
            <a:ext cx="8531577" cy="383282"/>
          </a:xfrm>
        </p:spPr>
        <p:txBody>
          <a:bodyPr>
            <a:normAutofit fontScale="90000"/>
          </a:bodyPr>
          <a:lstStyle/>
          <a:p>
            <a:r>
              <a:rPr lang="en-US"/>
              <a:t>Tutorial Instructors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22A37C-8390-4B04-B53A-B69306A5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750"/>
              </a:spcBef>
            </a:pPr>
            <a:endParaRPr lang="en-US" dirty="0"/>
          </a:p>
          <a:p>
            <a:pPr>
              <a:spcBef>
                <a:spcPts val="750"/>
              </a:spcBef>
            </a:pPr>
            <a:r>
              <a:rPr lang="en-US" dirty="0"/>
              <a:t>Anshu Dubey, ANL</a:t>
            </a:r>
          </a:p>
          <a:p>
            <a:pPr>
              <a:spcBef>
                <a:spcPts val="750"/>
              </a:spcBef>
            </a:pPr>
            <a:r>
              <a:rPr lang="en-US" dirty="0"/>
              <a:t>Mike </a:t>
            </a:r>
            <a:r>
              <a:rPr lang="en-US" dirty="0" err="1"/>
              <a:t>Heroux</a:t>
            </a:r>
            <a:r>
              <a:rPr lang="en-US" dirty="0"/>
              <a:t>, SNL</a:t>
            </a:r>
          </a:p>
          <a:p>
            <a:pPr>
              <a:spcBef>
                <a:spcPts val="750"/>
              </a:spcBef>
            </a:pPr>
            <a:r>
              <a:rPr lang="en-US" dirty="0"/>
              <a:t>Jared O’Neal, ANL</a:t>
            </a:r>
          </a:p>
          <a:p>
            <a:pPr marL="0" indent="0">
              <a:spcBef>
                <a:spcPts val="4801"/>
              </a:spcBef>
              <a:buNone/>
            </a:pPr>
            <a:r>
              <a:rPr lang="en-US" dirty="0"/>
              <a:t>Members of the IDEAS Scientific Software Productivity Project: </a:t>
            </a:r>
            <a:r>
              <a:rPr lang="en-US" dirty="0">
                <a:hlinkClick r:id="rId2"/>
              </a:rPr>
              <a:t>www.ideas-productivity.org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/>
              <a:t>Focus:  Increasing CSE software productivity, quality, and sustainability</a:t>
            </a:r>
          </a:p>
        </p:txBody>
      </p:sp>
    </p:spTree>
    <p:extLst>
      <p:ext uri="{BB962C8B-B14F-4D97-AF65-F5344CB8AC3E}">
        <p14:creationId xmlns:p14="http://schemas.microsoft.com/office/powerpoint/2010/main" val="16838985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</p:cNvCxnSpPr>
          <p:nvPr/>
        </p:nvCxnSpPr>
        <p:spPr>
          <a:xfrm>
            <a:off x="1199272" y="3795493"/>
            <a:ext cx="4805064" cy="0"/>
          </a:xfrm>
          <a:prstGeom prst="line">
            <a:avLst/>
          </a:prstGeom>
          <a:ln w="38100">
            <a:solidFill>
              <a:srgbClr val="FFA70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369" y="295158"/>
            <a:ext cx="5921507" cy="628814"/>
          </a:xfrm>
        </p:spPr>
        <p:txBody>
          <a:bodyPr>
            <a:noAutofit/>
          </a:bodyPr>
          <a:lstStyle/>
          <a:p>
            <a:r>
              <a:rPr lang="en-US" dirty="0"/>
              <a:t>Interoperable Design of Extreme-scale Application Software (IDEAS)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3459" y="2931102"/>
            <a:ext cx="1257627" cy="991763"/>
          </a:xfrm>
          <a:prstGeom prst="rect">
            <a:avLst/>
          </a:prstGeom>
        </p:spPr>
      </p:pic>
      <p:pic>
        <p:nvPicPr>
          <p:cNvPr id="52" name="Picture 51" descr="EastRiverFigure.tif.tif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6177975" y="2814629"/>
            <a:ext cx="857473" cy="120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3" descr="cover_low_res.pdf"/>
          <p:cNvPicPr>
            <a:picLocks noGrp="1"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80" r="-1212"/>
          <a:stretch/>
        </p:blipFill>
        <p:spPr>
          <a:xfrm>
            <a:off x="2696364" y="2633534"/>
            <a:ext cx="873328" cy="11026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36320" y="2581675"/>
            <a:ext cx="2495997" cy="129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25"/>
              </a:spcAft>
            </a:pPr>
            <a:r>
              <a:rPr lang="en-US" sz="1350" b="1" i="1" dirty="0">
                <a:solidFill>
                  <a:srgbClr val="F79646"/>
                </a:solidFill>
                <a:latin typeface="Arial" charset="0"/>
                <a:cs typeface="Arial" charset="0"/>
              </a:rPr>
              <a:t>Objectives</a:t>
            </a:r>
          </a:p>
          <a:p>
            <a:pPr marL="128622" indent="-128622">
              <a:spcBef>
                <a:spcPts val="45"/>
              </a:spcBef>
              <a:spcAft>
                <a:spcPts val="45"/>
              </a:spcAft>
              <a:buSzPct val="100000"/>
            </a:pPr>
            <a:r>
              <a:rPr lang="en-US" sz="900" dirty="0"/>
              <a:t>Address confluence of trends in hardware and increasing demands for predictive </a:t>
            </a:r>
            <a:r>
              <a:rPr lang="en-US" sz="900" dirty="0" err="1"/>
              <a:t>multiscale</a:t>
            </a:r>
            <a:r>
              <a:rPr lang="en-US" sz="900" dirty="0"/>
              <a:t>, </a:t>
            </a:r>
            <a:r>
              <a:rPr lang="en-US" sz="900" dirty="0" err="1"/>
              <a:t>multiphysics</a:t>
            </a:r>
            <a:r>
              <a:rPr lang="en-US" sz="900" dirty="0"/>
              <a:t> simulations.</a:t>
            </a:r>
          </a:p>
          <a:p>
            <a:pPr marL="128622" indent="-128622">
              <a:spcBef>
                <a:spcPts val="45"/>
              </a:spcBef>
              <a:spcAft>
                <a:spcPts val="45"/>
              </a:spcAft>
              <a:buSzPct val="100000"/>
            </a:pPr>
            <a:r>
              <a:rPr lang="en-US" sz="900" dirty="0"/>
              <a:t>Respond to trend of continuous refactoring with efficient agile software engineering methodologies &amp; improved software design.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74803" y="3828739"/>
            <a:ext cx="4580293" cy="196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25"/>
              </a:spcAft>
            </a:pPr>
            <a:r>
              <a:rPr lang="en-US" sz="1350" b="1" i="1" dirty="0">
                <a:solidFill>
                  <a:srgbClr val="F79646"/>
                </a:solidFill>
                <a:latin typeface="Arial" charset="0"/>
                <a:cs typeface="Arial" charset="0"/>
              </a:rPr>
              <a:t>Approach</a:t>
            </a:r>
            <a:r>
              <a:rPr lang="en-US" sz="1200" i="1" dirty="0">
                <a:solidFill>
                  <a:srgbClr val="F79646"/>
                </a:solidFill>
              </a:rPr>
              <a:t> </a:t>
            </a:r>
            <a:endParaRPr lang="en-US" sz="825" dirty="0"/>
          </a:p>
          <a:p>
            <a:pPr marL="128622" indent="-128622">
              <a:lnSpc>
                <a:spcPct val="95000"/>
              </a:lnSpc>
              <a:spcBef>
                <a:spcPts val="45"/>
              </a:spcBef>
              <a:spcAft>
                <a:spcPts val="225"/>
              </a:spcAft>
              <a:buSzPct val="100000"/>
            </a:pPr>
            <a:r>
              <a:rPr lang="en-US" sz="1050" b="1" dirty="0"/>
              <a:t>Interdisciplinary multi-institutional team </a:t>
            </a:r>
            <a:r>
              <a:rPr lang="en-US" sz="1050" dirty="0"/>
              <a:t>(ANL, LANL, LBNL, LLNL, ORNL, PNNL, SNL, U. Oregon) with broad experience in scientific software development</a:t>
            </a:r>
          </a:p>
          <a:p>
            <a:pPr marL="128622" indent="-128622">
              <a:lnSpc>
                <a:spcPct val="95000"/>
              </a:lnSpc>
              <a:spcBef>
                <a:spcPts val="45"/>
              </a:spcBef>
              <a:spcAft>
                <a:spcPts val="225"/>
              </a:spcAft>
              <a:buSzPct val="100000"/>
            </a:pPr>
            <a:r>
              <a:rPr lang="en-US" sz="1050" b="1" dirty="0"/>
              <a:t>Close partnerships with applications teams </a:t>
            </a:r>
            <a:r>
              <a:rPr lang="en-US" sz="1050" dirty="0"/>
              <a:t>ensures impact on science</a:t>
            </a:r>
          </a:p>
          <a:p>
            <a:pPr marL="128622" indent="-128622">
              <a:lnSpc>
                <a:spcPct val="95000"/>
              </a:lnSpc>
              <a:spcBef>
                <a:spcPts val="45"/>
              </a:spcBef>
              <a:spcAft>
                <a:spcPts val="225"/>
              </a:spcAft>
              <a:buSzPct val="100000"/>
            </a:pPr>
            <a:r>
              <a:rPr lang="en-US" sz="1050" dirty="0"/>
              <a:t>Identification, documentation and dissemination of </a:t>
            </a:r>
            <a:r>
              <a:rPr lang="en-US" sz="1050" b="1" dirty="0"/>
              <a:t>best practices </a:t>
            </a:r>
            <a:r>
              <a:rPr lang="en-US" sz="1050" dirty="0"/>
              <a:t>for BER and ECP software teams and the broader community</a:t>
            </a:r>
          </a:p>
          <a:p>
            <a:pPr marL="128622" indent="-128622">
              <a:lnSpc>
                <a:spcPct val="95000"/>
              </a:lnSpc>
              <a:spcBef>
                <a:spcPts val="45"/>
              </a:spcBef>
              <a:spcAft>
                <a:spcPts val="225"/>
              </a:spcAft>
              <a:buSzPct val="100000"/>
            </a:pPr>
            <a:r>
              <a:rPr lang="en-US" sz="1050" dirty="0"/>
              <a:t>Catalyzing </a:t>
            </a:r>
            <a:r>
              <a:rPr lang="en-US" sz="1050" b="1" dirty="0"/>
              <a:t>software process improvements </a:t>
            </a:r>
            <a:r>
              <a:rPr lang="en-US" sz="1050" dirty="0"/>
              <a:t>through tailored engagement with individual projects</a:t>
            </a:r>
          </a:p>
          <a:p>
            <a:pPr marL="128622" indent="-128622">
              <a:lnSpc>
                <a:spcPct val="95000"/>
              </a:lnSpc>
              <a:spcBef>
                <a:spcPts val="45"/>
              </a:spcBef>
              <a:spcAft>
                <a:spcPts val="225"/>
              </a:spcAft>
              <a:buSzPct val="100000"/>
            </a:pPr>
            <a:r>
              <a:rPr lang="en-US" sz="1050" b="1" dirty="0"/>
              <a:t>Working to bend the curve of software development costs downwards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85471" y="1857799"/>
            <a:ext cx="3100993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i="1" dirty="0">
                <a:solidFill>
                  <a:srgbClr val="F79646"/>
                </a:solidFill>
                <a:latin typeface="Arial" charset="0"/>
                <a:cs typeface="Arial" charset="0"/>
              </a:rPr>
              <a:t>Impact on Applications &amp; Programs </a:t>
            </a:r>
          </a:p>
          <a:p>
            <a:pPr>
              <a:spcBef>
                <a:spcPts val="225"/>
              </a:spcBef>
              <a:spcAft>
                <a:spcPts val="225"/>
              </a:spcAft>
              <a:buSzPct val="100000"/>
            </a:pPr>
            <a:r>
              <a:rPr lang="en-US" sz="900" dirty="0"/>
              <a:t>Terrestrial ecosystem use cases tied initial IDEAS activities to programs in DOE Biological and Environmental Research (BER). The </a:t>
            </a:r>
            <a:r>
              <a:rPr lang="en-US" sz="900" dirty="0" err="1"/>
              <a:t>Exascale</a:t>
            </a:r>
            <a:r>
              <a:rPr lang="en-US" sz="900" dirty="0"/>
              <a:t> Computing Project (ECP) supports a broad portfolio of applications furthering science, energy, national security, and economic competitiveness.</a:t>
            </a:r>
          </a:p>
        </p:txBody>
      </p:sp>
      <p:pic>
        <p:nvPicPr>
          <p:cNvPr id="5" name="Picture 4" descr="IDEAS_logo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298" y="764791"/>
            <a:ext cx="1816431" cy="83985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3746191" y="1957910"/>
            <a:ext cx="1362" cy="1831615"/>
          </a:xfrm>
          <a:prstGeom prst="line">
            <a:avLst/>
          </a:prstGeom>
          <a:ln w="38100">
            <a:solidFill>
              <a:srgbClr val="FFA70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83454" y="3896145"/>
            <a:ext cx="1802887" cy="1849568"/>
            <a:chOff x="166075" y="4277582"/>
            <a:chExt cx="2403223" cy="2465448"/>
          </a:xfrm>
        </p:grpSpPr>
        <p:grpSp>
          <p:nvGrpSpPr>
            <p:cNvPr id="44" name="Group 43"/>
            <p:cNvGrpSpPr/>
            <p:nvPr/>
          </p:nvGrpSpPr>
          <p:grpSpPr>
            <a:xfrm>
              <a:off x="166075" y="4277582"/>
              <a:ext cx="2403223" cy="2465448"/>
              <a:chOff x="2034653" y="1680239"/>
              <a:chExt cx="4970569" cy="4887602"/>
            </a:xfrm>
          </p:grpSpPr>
          <p:sp>
            <p:nvSpPr>
              <p:cNvPr id="46" name="Freeform 7"/>
              <p:cNvSpPr>
                <a:spLocks/>
              </p:cNvSpPr>
              <p:nvPr/>
            </p:nvSpPr>
            <p:spPr bwMode="auto">
              <a:xfrm>
                <a:off x="3459102" y="3152577"/>
                <a:ext cx="2098330" cy="2026218"/>
              </a:xfrm>
              <a:custGeom>
                <a:avLst/>
                <a:gdLst>
                  <a:gd name="T0" fmla="*/ 741 w 741"/>
                  <a:gd name="T1" fmla="*/ 309 h 687"/>
                  <a:gd name="T2" fmla="*/ 564 w 741"/>
                  <a:gd name="T3" fmla="*/ 433 h 687"/>
                  <a:gd name="T4" fmla="*/ 539 w 741"/>
                  <a:gd name="T5" fmla="*/ 626 h 687"/>
                  <a:gd name="T6" fmla="*/ 544 w 741"/>
                  <a:gd name="T7" fmla="*/ 643 h 687"/>
                  <a:gd name="T8" fmla="*/ 370 w 741"/>
                  <a:gd name="T9" fmla="*/ 687 h 687"/>
                  <a:gd name="T10" fmla="*/ 193 w 741"/>
                  <a:gd name="T11" fmla="*/ 642 h 687"/>
                  <a:gd name="T12" fmla="*/ 198 w 741"/>
                  <a:gd name="T13" fmla="*/ 626 h 687"/>
                  <a:gd name="T14" fmla="*/ 172 w 741"/>
                  <a:gd name="T15" fmla="*/ 433 h 687"/>
                  <a:gd name="T16" fmla="*/ 0 w 741"/>
                  <a:gd name="T17" fmla="*/ 310 h 687"/>
                  <a:gd name="T18" fmla="*/ 173 w 741"/>
                  <a:gd name="T19" fmla="*/ 2 h 687"/>
                  <a:gd name="T20" fmla="*/ 368 w 741"/>
                  <a:gd name="T21" fmla="*/ 93 h 687"/>
                  <a:gd name="T22" fmla="*/ 565 w 741"/>
                  <a:gd name="T23" fmla="*/ 0 h 687"/>
                  <a:gd name="T24" fmla="*/ 741 w 741"/>
                  <a:gd name="T25" fmla="*/ 309 h 68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41" h="687">
                    <a:moveTo>
                      <a:pt x="741" y="309"/>
                    </a:moveTo>
                    <a:cubicBezTo>
                      <a:pt x="667" y="322"/>
                      <a:pt x="602" y="367"/>
                      <a:pt x="564" y="433"/>
                    </a:cubicBezTo>
                    <a:cubicBezTo>
                      <a:pt x="530" y="492"/>
                      <a:pt x="521" y="560"/>
                      <a:pt x="539" y="626"/>
                    </a:cubicBezTo>
                    <a:cubicBezTo>
                      <a:pt x="540" y="632"/>
                      <a:pt x="542" y="638"/>
                      <a:pt x="544" y="643"/>
                    </a:cubicBezTo>
                    <a:cubicBezTo>
                      <a:pt x="492" y="671"/>
                      <a:pt x="433" y="687"/>
                      <a:pt x="370" y="687"/>
                    </a:cubicBezTo>
                    <a:cubicBezTo>
                      <a:pt x="306" y="687"/>
                      <a:pt x="246" y="670"/>
                      <a:pt x="193" y="642"/>
                    </a:cubicBezTo>
                    <a:cubicBezTo>
                      <a:pt x="195" y="637"/>
                      <a:pt x="196" y="632"/>
                      <a:pt x="198" y="626"/>
                    </a:cubicBezTo>
                    <a:cubicBezTo>
                      <a:pt x="215" y="560"/>
                      <a:pt x="206" y="492"/>
                      <a:pt x="172" y="433"/>
                    </a:cubicBezTo>
                    <a:cubicBezTo>
                      <a:pt x="135" y="368"/>
                      <a:pt x="71" y="324"/>
                      <a:pt x="0" y="310"/>
                    </a:cubicBezTo>
                    <a:cubicBezTo>
                      <a:pt x="2" y="180"/>
                      <a:pt x="70" y="67"/>
                      <a:pt x="173" y="2"/>
                    </a:cubicBezTo>
                    <a:cubicBezTo>
                      <a:pt x="220" y="58"/>
                      <a:pt x="290" y="93"/>
                      <a:pt x="368" y="93"/>
                    </a:cubicBezTo>
                    <a:cubicBezTo>
                      <a:pt x="447" y="93"/>
                      <a:pt x="518" y="57"/>
                      <a:pt x="565" y="0"/>
                    </a:cubicBezTo>
                    <a:cubicBezTo>
                      <a:pt x="669" y="65"/>
                      <a:pt x="738" y="178"/>
                      <a:pt x="741" y="309"/>
                    </a:cubicBezTo>
                    <a:close/>
                  </a:path>
                </a:pathLst>
              </a:custGeom>
              <a:solidFill>
                <a:srgbClr val="EFCDC1"/>
              </a:solidFill>
              <a:ln w="9525" cap="flat" cmpd="sng">
                <a:solidFill>
                  <a:srgbClr val="60606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25400" dir="5400000" algn="ctr" rotWithShape="0">
                  <a:srgbClr val="000000">
                    <a:alpha val="26666"/>
                  </a:srgbClr>
                </a:outerShdw>
              </a:effectLst>
            </p:spPr>
            <p:txBody>
              <a:bodyPr lIns="61609" tIns="30804" rIns="61609" bIns="30804" anchor="ctr"/>
              <a:lstStyle/>
              <a:p>
                <a:endParaRPr lang="en-US" sz="525"/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4942600" y="4012256"/>
                <a:ext cx="1646036" cy="1504370"/>
              </a:xfrm>
              <a:custGeom>
                <a:avLst/>
                <a:gdLst>
                  <a:gd name="T0" fmla="*/ 62 w 511"/>
                  <a:gd name="T1" fmla="*/ 144 h 510"/>
                  <a:gd name="T2" fmla="*/ 367 w 511"/>
                  <a:gd name="T3" fmla="*/ 62 h 510"/>
                  <a:gd name="T4" fmla="*/ 449 w 511"/>
                  <a:gd name="T5" fmla="*/ 367 h 510"/>
                  <a:gd name="T6" fmla="*/ 144 w 511"/>
                  <a:gd name="T7" fmla="*/ 449 h 510"/>
                  <a:gd name="T8" fmla="*/ 62 w 511"/>
                  <a:gd name="T9" fmla="*/ 144 h 5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1" h="510">
                    <a:moveTo>
                      <a:pt x="62" y="144"/>
                    </a:moveTo>
                    <a:cubicBezTo>
                      <a:pt x="124" y="37"/>
                      <a:pt x="260" y="0"/>
                      <a:pt x="367" y="62"/>
                    </a:cubicBezTo>
                    <a:cubicBezTo>
                      <a:pt x="474" y="123"/>
                      <a:pt x="511" y="260"/>
                      <a:pt x="449" y="367"/>
                    </a:cubicBezTo>
                    <a:cubicBezTo>
                      <a:pt x="387" y="474"/>
                      <a:pt x="250" y="510"/>
                      <a:pt x="144" y="449"/>
                    </a:cubicBezTo>
                    <a:cubicBezTo>
                      <a:pt x="37" y="387"/>
                      <a:pt x="0" y="250"/>
                      <a:pt x="62" y="144"/>
                    </a:cubicBezTo>
                    <a:close/>
                  </a:path>
                </a:pathLst>
              </a:custGeom>
              <a:solidFill>
                <a:srgbClr val="D3DEEA"/>
              </a:solidFill>
              <a:ln w="9525" cap="flat" cmpd="sng">
                <a:solidFill>
                  <a:srgbClr val="01568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25400" dir="5400000" algn="t" rotWithShape="0">
                  <a:srgbClr val="000000">
                    <a:alpha val="26999"/>
                  </a:srgbClr>
                </a:outerShdw>
              </a:effectLst>
            </p:spPr>
            <p:txBody>
              <a:bodyPr lIns="61609" tIns="30804" rIns="61609" bIns="30804" anchor="ctr"/>
              <a:lstStyle/>
              <a:p>
                <a:endParaRPr lang="en-US" sz="525"/>
              </a:p>
            </p:txBody>
          </p:sp>
          <p:sp>
            <p:nvSpPr>
              <p:cNvPr id="48" name="Freeform 10"/>
              <p:cNvSpPr>
                <a:spLocks/>
              </p:cNvSpPr>
              <p:nvPr/>
            </p:nvSpPr>
            <p:spPr bwMode="auto">
              <a:xfrm>
                <a:off x="2417891" y="4032761"/>
                <a:ext cx="1643528" cy="1504370"/>
              </a:xfrm>
              <a:custGeom>
                <a:avLst/>
                <a:gdLst>
                  <a:gd name="T0" fmla="*/ 62 w 510"/>
                  <a:gd name="T1" fmla="*/ 367 h 510"/>
                  <a:gd name="T2" fmla="*/ 143 w 510"/>
                  <a:gd name="T3" fmla="*/ 62 h 510"/>
                  <a:gd name="T4" fmla="*/ 449 w 510"/>
                  <a:gd name="T5" fmla="*/ 144 h 510"/>
                  <a:gd name="T6" fmla="*/ 367 w 510"/>
                  <a:gd name="T7" fmla="*/ 449 h 510"/>
                  <a:gd name="T8" fmla="*/ 62 w 510"/>
                  <a:gd name="T9" fmla="*/ 367 h 5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0" h="510">
                    <a:moveTo>
                      <a:pt x="62" y="367"/>
                    </a:moveTo>
                    <a:cubicBezTo>
                      <a:pt x="0" y="260"/>
                      <a:pt x="36" y="123"/>
                      <a:pt x="143" y="62"/>
                    </a:cubicBezTo>
                    <a:cubicBezTo>
                      <a:pt x="250" y="0"/>
                      <a:pt x="387" y="37"/>
                      <a:pt x="449" y="144"/>
                    </a:cubicBezTo>
                    <a:cubicBezTo>
                      <a:pt x="510" y="250"/>
                      <a:pt x="474" y="387"/>
                      <a:pt x="367" y="449"/>
                    </a:cubicBezTo>
                    <a:cubicBezTo>
                      <a:pt x="260" y="510"/>
                      <a:pt x="123" y="474"/>
                      <a:pt x="62" y="367"/>
                    </a:cubicBezTo>
                    <a:close/>
                  </a:path>
                </a:pathLst>
              </a:custGeom>
              <a:solidFill>
                <a:srgbClr val="E1E391"/>
              </a:solidFill>
              <a:ln w="9525" cap="flat" cmpd="sng">
                <a:solidFill>
                  <a:srgbClr val="01568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25400" dir="5400000" algn="t" rotWithShape="0">
                  <a:srgbClr val="000000">
                    <a:alpha val="26999"/>
                  </a:srgbClr>
                </a:outerShdw>
              </a:effectLst>
            </p:spPr>
            <p:txBody>
              <a:bodyPr lIns="61609" tIns="30804" rIns="61609" bIns="30804" anchor="ctr"/>
              <a:lstStyle/>
              <a:p>
                <a:endParaRPr lang="en-US" sz="525"/>
              </a:p>
            </p:txBody>
          </p:sp>
          <p:sp>
            <p:nvSpPr>
              <p:cNvPr id="49" name="Oval 10"/>
              <p:cNvSpPr>
                <a:spLocks noChangeArrowheads="1"/>
              </p:cNvSpPr>
              <p:nvPr/>
            </p:nvSpPr>
            <p:spPr bwMode="auto">
              <a:xfrm>
                <a:off x="3811530" y="2027856"/>
                <a:ext cx="1365903" cy="1317105"/>
              </a:xfrm>
              <a:prstGeom prst="ellipse">
                <a:avLst/>
              </a:prstGeom>
              <a:solidFill>
                <a:srgbClr val="A485B8">
                  <a:alpha val="40000"/>
                </a:srgbClr>
              </a:solidFill>
              <a:ln w="9525">
                <a:solidFill>
                  <a:srgbClr val="01568F"/>
                </a:solidFill>
                <a:round/>
                <a:headEnd/>
                <a:tailEnd/>
              </a:ln>
              <a:effectLst>
                <a:outerShdw blurRad="38100" dist="26940" dir="5400000" algn="t" rotWithShape="0">
                  <a:srgbClr val="000000">
                    <a:alpha val="26999"/>
                  </a:srgbClr>
                </a:outerShdw>
              </a:effectLst>
            </p:spPr>
            <p:txBody>
              <a:bodyPr lIns="61609" tIns="30804" rIns="61609" bIns="30804" anchor="ctr"/>
              <a:lstStyle/>
              <a:p>
                <a:pPr algn="ctr" defTabSz="610954">
                  <a:lnSpc>
                    <a:spcPct val="90000"/>
                  </a:lnSpc>
                  <a:defRPr/>
                </a:pPr>
                <a:endParaRPr lang="en-US" sz="675" dirty="0">
                  <a:cs typeface="+mn-cs"/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 rot="211790">
                <a:off x="3000485" y="2571289"/>
                <a:ext cx="475760" cy="1543412"/>
                <a:chOff x="2646699" y="1749336"/>
                <a:chExt cx="630252" cy="1962583"/>
              </a:xfrm>
            </p:grpSpPr>
            <p:sp>
              <p:nvSpPr>
                <p:cNvPr id="64" name="Curved Right Arrow 63"/>
                <p:cNvSpPr/>
                <p:nvPr/>
              </p:nvSpPr>
              <p:spPr bwMode="auto">
                <a:xfrm rot="1293829">
                  <a:off x="2646699" y="1872609"/>
                  <a:ext cx="573729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1609" tIns="30804" rIns="61609" bIns="30804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10954" eaLnBrk="0">
                    <a:lnSpc>
                      <a:spcPct val="90000"/>
                    </a:lnSpc>
                  </a:pPr>
                  <a:endParaRPr lang="en-US" sz="525" dirty="0"/>
                </a:p>
              </p:txBody>
            </p:sp>
            <p:sp>
              <p:nvSpPr>
                <p:cNvPr id="65" name="Curved Right Arrow 64"/>
                <p:cNvSpPr/>
                <p:nvPr/>
              </p:nvSpPr>
              <p:spPr bwMode="auto">
                <a:xfrm rot="1701519" flipV="1">
                  <a:off x="2703223" y="1749336"/>
                  <a:ext cx="573728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1609" tIns="30804" rIns="61609" bIns="30804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10954" eaLnBrk="0">
                    <a:lnSpc>
                      <a:spcPct val="90000"/>
                    </a:lnSpc>
                  </a:pPr>
                  <a:endParaRPr lang="en-US" sz="525" dirty="0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 rot="7522539">
                <a:off x="5493420" y="2654825"/>
                <a:ext cx="495642" cy="1481500"/>
                <a:chOff x="2646699" y="1749333"/>
                <a:chExt cx="630256" cy="1962586"/>
              </a:xfrm>
            </p:grpSpPr>
            <p:sp>
              <p:nvSpPr>
                <p:cNvPr id="62" name="Curved Right Arrow 61"/>
                <p:cNvSpPr/>
                <p:nvPr/>
              </p:nvSpPr>
              <p:spPr bwMode="auto">
                <a:xfrm rot="1293829">
                  <a:off x="2646699" y="1872609"/>
                  <a:ext cx="573729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1609" tIns="30804" rIns="61609" bIns="30804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10954" eaLnBrk="0">
                    <a:lnSpc>
                      <a:spcPct val="90000"/>
                    </a:lnSpc>
                  </a:pPr>
                  <a:endParaRPr lang="en-US" sz="525" dirty="0"/>
                </a:p>
              </p:txBody>
            </p:sp>
            <p:sp>
              <p:nvSpPr>
                <p:cNvPr id="63" name="Curved Right Arrow 62"/>
                <p:cNvSpPr/>
                <p:nvPr/>
              </p:nvSpPr>
              <p:spPr bwMode="auto">
                <a:xfrm rot="1701519" flipV="1">
                  <a:off x="2703227" y="1749333"/>
                  <a:ext cx="573728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1609" tIns="30804" rIns="61609" bIns="30804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10954" eaLnBrk="0">
                    <a:lnSpc>
                      <a:spcPct val="90000"/>
                    </a:lnSpc>
                  </a:pPr>
                  <a:endParaRPr lang="en-US" sz="525" dirty="0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 rot="6976374" flipH="1">
                <a:off x="4279080" y="4736807"/>
                <a:ext cx="495642" cy="1481500"/>
                <a:chOff x="2646699" y="1749336"/>
                <a:chExt cx="630252" cy="1962583"/>
              </a:xfrm>
            </p:grpSpPr>
            <p:sp>
              <p:nvSpPr>
                <p:cNvPr id="60" name="Curved Right Arrow 59"/>
                <p:cNvSpPr/>
                <p:nvPr/>
              </p:nvSpPr>
              <p:spPr bwMode="auto">
                <a:xfrm rot="1293829">
                  <a:off x="2646699" y="1872609"/>
                  <a:ext cx="573729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1609" tIns="30804" rIns="61609" bIns="30804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10954" eaLnBrk="0">
                    <a:lnSpc>
                      <a:spcPct val="90000"/>
                    </a:lnSpc>
                  </a:pPr>
                  <a:endParaRPr lang="en-US" sz="525" dirty="0"/>
                </a:p>
              </p:txBody>
            </p:sp>
            <p:sp>
              <p:nvSpPr>
                <p:cNvPr id="61" name="Curved Right Arrow 60"/>
                <p:cNvSpPr/>
                <p:nvPr/>
              </p:nvSpPr>
              <p:spPr bwMode="auto">
                <a:xfrm rot="1701519" flipV="1">
                  <a:off x="2703223" y="1749336"/>
                  <a:ext cx="573728" cy="1839310"/>
                </a:xfrm>
                <a:prstGeom prst="curvedRightArrow">
                  <a:avLst/>
                </a:prstGeom>
                <a:solidFill>
                  <a:schemeClr val="accent1">
                    <a:lumMod val="9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1609" tIns="30804" rIns="61609" bIns="30804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10954" eaLnBrk="0">
                    <a:lnSpc>
                      <a:spcPct val="90000"/>
                    </a:lnSpc>
                  </a:pPr>
                  <a:endParaRPr lang="en-US" sz="525" dirty="0"/>
                </a:p>
              </p:txBody>
            </p:sp>
          </p:grpSp>
          <p:sp>
            <p:nvSpPr>
              <p:cNvPr id="55" name="Donut 54"/>
              <p:cNvSpPr/>
              <p:nvPr/>
            </p:nvSpPr>
            <p:spPr bwMode="auto">
              <a:xfrm>
                <a:off x="2034653" y="1680239"/>
                <a:ext cx="4970569" cy="4887602"/>
              </a:xfrm>
              <a:prstGeom prst="donut">
                <a:avLst>
                  <a:gd name="adj" fmla="val 5728"/>
                </a:avLst>
              </a:prstGeom>
              <a:solidFill>
                <a:srgbClr val="008000">
                  <a:alpha val="23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1609" tIns="30804" rIns="61609" bIns="30804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10954" eaLnBrk="0">
                  <a:lnSpc>
                    <a:spcPct val="90000"/>
                  </a:lnSpc>
                </a:pPr>
                <a:endParaRPr lang="en-US" sz="525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157554" y="1740840"/>
                <a:ext cx="4697459" cy="4717766"/>
              </a:xfrm>
              <a:prstGeom prst="rect">
                <a:avLst/>
              </a:prstGeom>
              <a:noFill/>
            </p:spPr>
            <p:txBody>
              <a:bodyPr spcFirstLastPara="1" wrap="none" lIns="68598" tIns="34299" rIns="68598" bIns="34299" numCol="1">
                <a:prstTxWarp prst="textArchDown">
                  <a:avLst>
                    <a:gd name="adj" fmla="val 352996"/>
                  </a:avLst>
                </a:prstTxWarp>
                <a:spAutoFit/>
              </a:bodyPr>
              <a:lstStyle/>
              <a:p>
                <a:pPr algn="ctr"/>
                <a:r>
                  <a:rPr lang="en-US" sz="675" b="1" dirty="0">
                    <a:ln w="12700">
                      <a:noFill/>
                      <a:prstDash val="solid"/>
                    </a:ln>
                  </a:rPr>
                  <a:t>Outreach and Community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556633" y="3442885"/>
                <a:ext cx="1885665" cy="1341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10954">
                  <a:lnSpc>
                    <a:spcPct val="90000"/>
                  </a:lnSpc>
                  <a:defRPr/>
                </a:pPr>
                <a:r>
                  <a:rPr lang="en-US" sz="600" b="1" dirty="0"/>
                  <a:t>Software Productivity for Extreme-Scale Science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410256" y="4359791"/>
                <a:ext cx="1682642" cy="1097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25" b="1" dirty="0"/>
                  <a:t>Methodologies for Software</a:t>
                </a:r>
              </a:p>
              <a:p>
                <a:pPr algn="ctr"/>
                <a:r>
                  <a:rPr lang="en-US" sz="525" b="1" dirty="0"/>
                  <a:t>Productivity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34568" y="2233037"/>
                <a:ext cx="1735529" cy="884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25" b="1" dirty="0"/>
                  <a:t>Use Cases: Terrestrial Modeling</a:t>
                </a:r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519766" y="5598854"/>
              <a:ext cx="897467" cy="584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50" b="1" dirty="0"/>
                <a:t>Extreme-Scale Scientific Software Development Kit (</a:t>
              </a:r>
              <a:r>
                <a:rPr lang="en-US" sz="450" b="1" dirty="0" err="1"/>
                <a:t>xSDK</a:t>
              </a:r>
              <a:r>
                <a:rPr lang="en-US" sz="450" b="1" dirty="0"/>
                <a:t>)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50164" y="5781050"/>
            <a:ext cx="27029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err="1">
                <a:solidFill>
                  <a:srgbClr val="F79646"/>
                </a:solidFill>
              </a:rPr>
              <a:t>www.ideas-productivity.org</a:t>
            </a:r>
            <a:endParaRPr lang="en-US" sz="1500" b="1" i="1" dirty="0">
              <a:solidFill>
                <a:srgbClr val="F7964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8187544-EC40-46D8-994C-189FD3BE61FA}"/>
              </a:ext>
            </a:extLst>
          </p:cNvPr>
          <p:cNvSpPr txBox="1"/>
          <p:nvPr/>
        </p:nvSpPr>
        <p:spPr>
          <a:xfrm>
            <a:off x="3765069" y="1857799"/>
            <a:ext cx="1943839" cy="184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i="1" dirty="0">
                <a:solidFill>
                  <a:srgbClr val="F79646"/>
                </a:solidFill>
                <a:latin typeface="Arial" charset="0"/>
                <a:cs typeface="Arial" charset="0"/>
              </a:rPr>
              <a:t>Project History</a:t>
            </a:r>
          </a:p>
          <a:p>
            <a:pPr>
              <a:spcBef>
                <a:spcPts val="225"/>
              </a:spcBef>
              <a:spcAft>
                <a:spcPts val="225"/>
              </a:spcAft>
              <a:buSzPct val="100000"/>
            </a:pPr>
            <a:r>
              <a:rPr lang="en-US" sz="900" dirty="0"/>
              <a:t>IDEAS began in 2014 as a DOE ASRC/BER partnership to improve application software productivity, quality, and sustainability. In 2017, the DOE </a:t>
            </a:r>
            <a:r>
              <a:rPr lang="en-US" sz="900" dirty="0" err="1"/>
              <a:t>Exascale</a:t>
            </a:r>
            <a:r>
              <a:rPr lang="en-US" sz="900" dirty="0"/>
              <a:t> Computing Project began supporting IDEAS to help application teams improve developer productivity and software sustainability while making major changes for </a:t>
            </a:r>
            <a:r>
              <a:rPr lang="en-US" sz="900" dirty="0" err="1"/>
              <a:t>exascale</a:t>
            </a:r>
            <a:r>
              <a:rPr lang="en-US" sz="900" dirty="0"/>
              <a:t>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85A99972-6ABC-48F1-85FE-BF869DE22A78}"/>
              </a:ext>
            </a:extLst>
          </p:cNvPr>
          <p:cNvGrpSpPr/>
          <p:nvPr/>
        </p:nvGrpSpPr>
        <p:grpSpPr>
          <a:xfrm>
            <a:off x="6497518" y="4239180"/>
            <a:ext cx="2569434" cy="1168672"/>
            <a:chOff x="1197879" y="2819400"/>
            <a:chExt cx="5258957" cy="2857008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A660395D-FC70-4090-866A-2CC4B2D85ABD}"/>
                </a:ext>
              </a:extLst>
            </p:cNvPr>
            <p:cNvCxnSpPr/>
            <p:nvPr/>
          </p:nvCxnSpPr>
          <p:spPr>
            <a:xfrm flipV="1">
              <a:off x="1828800" y="2819400"/>
              <a:ext cx="0" cy="2133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78E0433A-9D79-44CD-97B8-DF1A54CC66A1}"/>
                </a:ext>
              </a:extLst>
            </p:cNvPr>
            <p:cNvCxnSpPr/>
            <p:nvPr/>
          </p:nvCxnSpPr>
          <p:spPr>
            <a:xfrm>
              <a:off x="1828800" y="4953000"/>
              <a:ext cx="426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5D0544F9-236D-4075-AF5F-1BB709B45A7A}"/>
                </a:ext>
              </a:extLst>
            </p:cNvPr>
            <p:cNvSpPr txBox="1"/>
            <p:nvPr/>
          </p:nvSpPr>
          <p:spPr>
            <a:xfrm rot="16200000">
              <a:off x="865598" y="3743299"/>
              <a:ext cx="1184262" cy="519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Cost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BE4F6F3F-4382-4450-89A0-5844CA274213}"/>
                </a:ext>
              </a:extLst>
            </p:cNvPr>
            <p:cNvSpPr txBox="1"/>
            <p:nvPr/>
          </p:nvSpPr>
          <p:spPr>
            <a:xfrm>
              <a:off x="3228867" y="5053525"/>
              <a:ext cx="1575503" cy="620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Progress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EF64EA43-9AD0-4812-A6BB-4956C4D2ADDC}"/>
                </a:ext>
              </a:extLst>
            </p:cNvPr>
            <p:cNvCxnSpPr/>
            <p:nvPr/>
          </p:nvCxnSpPr>
          <p:spPr>
            <a:xfrm>
              <a:off x="5715000" y="4816152"/>
              <a:ext cx="0" cy="273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E5737561-E019-42E3-8B49-B7C10E2E6D65}"/>
                </a:ext>
              </a:extLst>
            </p:cNvPr>
            <p:cNvSpPr txBox="1"/>
            <p:nvPr/>
          </p:nvSpPr>
          <p:spPr>
            <a:xfrm>
              <a:off x="1513455" y="5042030"/>
              <a:ext cx="958688" cy="620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i="1" dirty="0"/>
                <a:t>Start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05D6018E-4324-4D31-B380-EC337C9294CF}"/>
                </a:ext>
              </a:extLst>
            </p:cNvPr>
            <p:cNvSpPr txBox="1"/>
            <p:nvPr/>
          </p:nvSpPr>
          <p:spPr>
            <a:xfrm>
              <a:off x="5340664" y="5055669"/>
              <a:ext cx="1116172" cy="620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i="1" dirty="0"/>
                <a:t>Finish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5B21328D-52D5-450C-AA35-0BABE48410F8}"/>
                </a:ext>
              </a:extLst>
            </p:cNvPr>
            <p:cNvCxnSpPr/>
            <p:nvPr/>
          </p:nvCxnSpPr>
          <p:spPr>
            <a:xfrm flipV="1">
              <a:off x="1843033" y="2947405"/>
              <a:ext cx="3891330" cy="20055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44DD7194-EFEC-43A6-912D-74709950F464}"/>
                </a:ext>
              </a:extLst>
            </p:cNvPr>
            <p:cNvCxnSpPr/>
            <p:nvPr/>
          </p:nvCxnSpPr>
          <p:spPr>
            <a:xfrm flipV="1">
              <a:off x="1843033" y="4336335"/>
              <a:ext cx="629455" cy="61666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6FD31B9F-077A-47B7-9EB7-89F773244BBD}"/>
                </a:ext>
              </a:extLst>
            </p:cNvPr>
            <p:cNvCxnSpPr/>
            <p:nvPr/>
          </p:nvCxnSpPr>
          <p:spPr>
            <a:xfrm flipV="1">
              <a:off x="2472489" y="3826882"/>
              <a:ext cx="3235005" cy="50945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xmlns="" id="{73852D23-D8A1-47F9-BB11-A0FEE036CF0F}"/>
                </a:ext>
              </a:extLst>
            </p:cNvPr>
            <p:cNvGrpSpPr/>
            <p:nvPr/>
          </p:nvGrpSpPr>
          <p:grpSpPr>
            <a:xfrm>
              <a:off x="2057400" y="2947405"/>
              <a:ext cx="2461655" cy="1015754"/>
              <a:chOff x="6663843" y="2438400"/>
              <a:chExt cx="2461655" cy="1015754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3C02B86B-029B-494C-A0F0-1EF5CC9E8BFD}"/>
                  </a:ext>
                </a:extLst>
              </p:cNvPr>
              <p:cNvSpPr txBox="1"/>
              <p:nvPr/>
            </p:nvSpPr>
            <p:spPr>
              <a:xfrm>
                <a:off x="7120196" y="2438400"/>
                <a:ext cx="2005302" cy="1015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/>
                  <a:t>Old Process</a:t>
                </a:r>
              </a:p>
              <a:p>
                <a:pPr algn="l"/>
                <a:r>
                  <a:rPr lang="en-US" sz="1050" dirty="0"/>
                  <a:t>New Process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xmlns="" id="{FAE98CFF-AF98-4121-BFDA-2969CF9A278B}"/>
                  </a:ext>
                </a:extLst>
              </p:cNvPr>
              <p:cNvCxnSpPr/>
              <p:nvPr/>
            </p:nvCxnSpPr>
            <p:spPr>
              <a:xfrm>
                <a:off x="6663843" y="2590800"/>
                <a:ext cx="43376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xmlns="" id="{3C9202B2-DB83-4858-B6D6-CA79FE7C2EAD}"/>
                  </a:ext>
                </a:extLst>
              </p:cNvPr>
              <p:cNvCxnSpPr/>
              <p:nvPr/>
            </p:nvCxnSpPr>
            <p:spPr>
              <a:xfrm>
                <a:off x="6663843" y="2878138"/>
                <a:ext cx="445057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A28AE331-2E14-48BF-B17A-9A04404F572D}"/>
              </a:ext>
            </a:extLst>
          </p:cNvPr>
          <p:cNvCxnSpPr/>
          <p:nvPr/>
        </p:nvCxnSpPr>
        <p:spPr>
          <a:xfrm flipV="1">
            <a:off x="5706821" y="1959295"/>
            <a:ext cx="1362" cy="1831615"/>
          </a:xfrm>
          <a:prstGeom prst="line">
            <a:avLst/>
          </a:prstGeom>
          <a:ln w="38100">
            <a:solidFill>
              <a:srgbClr val="FFA70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320" y="1857800"/>
            <a:ext cx="3487058" cy="74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25"/>
              </a:spcAft>
            </a:pPr>
            <a:r>
              <a:rPr lang="en-US" sz="1350" b="1" i="1" dirty="0">
                <a:solidFill>
                  <a:srgbClr val="F79646"/>
                </a:solidFill>
                <a:latin typeface="Arial" charset="0"/>
                <a:cs typeface="Arial" charset="0"/>
              </a:rPr>
              <a:t>Motivation</a:t>
            </a:r>
          </a:p>
          <a:p>
            <a:pPr>
              <a:spcBef>
                <a:spcPts val="45"/>
              </a:spcBef>
            </a:pPr>
            <a:r>
              <a:rPr lang="en-US" sz="900" dirty="0"/>
              <a:t>Enable </a:t>
            </a:r>
            <a:r>
              <a:rPr lang="en-US" sz="900" b="1" i="1" dirty="0"/>
              <a:t>increased scientific productivity, </a:t>
            </a:r>
            <a:r>
              <a:rPr lang="en-US" sz="900" dirty="0"/>
              <a:t>realizing the potential of extreme- scale computing, through </a:t>
            </a:r>
            <a:r>
              <a:rPr lang="en-US" sz="900" b="1" i="1" dirty="0"/>
              <a:t>a new interdisciplinary and agile approach to the scientific software ecosystem</a:t>
            </a:r>
            <a:r>
              <a:rPr lang="en-US" sz="9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40432B-23B2-4134-96CF-898878818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48" y="5752489"/>
            <a:ext cx="2143683" cy="35728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0F4D2095-5E8E-4A5F-9165-A220F5DBDB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63" y="5704757"/>
            <a:ext cx="1674217" cy="45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766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E94EFD-5998-41E6-8BEF-B5BBCDFF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98D17-8DEF-45B4-B138-09C0CD7A9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Overview of best practices in software engineering explicitly tailored for CSE </a:t>
            </a:r>
          </a:p>
          <a:p>
            <a:r>
              <a:rPr lang="en-US" sz="1800" b="1" dirty="0"/>
              <a:t>Why: </a:t>
            </a:r>
            <a:r>
              <a:rPr lang="en-US" sz="1800" dirty="0"/>
              <a:t>Increase CSE software quality, sustainability, productivity </a:t>
            </a:r>
          </a:p>
          <a:p>
            <a:pPr lvl="1"/>
            <a:r>
              <a:rPr lang="en-US" sz="1500" dirty="0"/>
              <a:t>Better CSE software &gt; better CSE research &gt; broader CSE impact</a:t>
            </a:r>
          </a:p>
          <a:p>
            <a:r>
              <a:rPr lang="en-US" sz="1800" b="1" dirty="0"/>
              <a:t>Who: </a:t>
            </a:r>
            <a:r>
              <a:rPr lang="en-US" sz="1800" dirty="0"/>
              <a:t>Practices relevant for projects of all sizes</a:t>
            </a:r>
          </a:p>
          <a:p>
            <a:pPr lvl="1"/>
            <a:r>
              <a:rPr lang="en-US" sz="1500" b="1" dirty="0"/>
              <a:t>emphasis on small teams</a:t>
            </a:r>
            <a:r>
              <a:rPr lang="en-US" sz="1500" dirty="0"/>
              <a:t>, e.g., a faculty member and collaborating students  </a:t>
            </a:r>
          </a:p>
          <a:p>
            <a:r>
              <a:rPr lang="en-US" sz="1800" b="1" dirty="0"/>
              <a:t>Approach: </a:t>
            </a:r>
          </a:p>
          <a:p>
            <a:pPr lvl="1"/>
            <a:r>
              <a:rPr lang="en-US" sz="1500" dirty="0"/>
              <a:t>Information, examples, exercises, pointers to other resources</a:t>
            </a:r>
          </a:p>
          <a:p>
            <a:pPr lvl="1"/>
            <a:r>
              <a:rPr lang="en-US" sz="1500" dirty="0"/>
              <a:t>Not to prescribe any set of practices as “must use”</a:t>
            </a:r>
          </a:p>
          <a:p>
            <a:pPr lvl="2"/>
            <a:r>
              <a:rPr lang="en-US" sz="1350" dirty="0"/>
              <a:t>Be informative about practices that have worked for some projects </a:t>
            </a:r>
          </a:p>
          <a:p>
            <a:pPr lvl="2"/>
            <a:r>
              <a:rPr lang="en-US" sz="1350" dirty="0"/>
              <a:t>Emphasis on adoption of practices that help productivity rather than put unsustainable burden </a:t>
            </a:r>
          </a:p>
          <a:p>
            <a:pPr lvl="1"/>
            <a:r>
              <a:rPr lang="en-US" sz="1500" dirty="0"/>
              <a:t>Customize as needed for each project</a:t>
            </a:r>
          </a:p>
        </p:txBody>
      </p:sp>
    </p:spTree>
    <p:extLst>
      <p:ext uri="{BB962C8B-B14F-4D97-AF65-F5344CB8AC3E}">
        <p14:creationId xmlns:p14="http://schemas.microsoft.com/office/powerpoint/2010/main" val="33025565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AF4E862D-B006-9248-BCC2-BF0FE94FB3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290279"/>
              </p:ext>
            </p:extLst>
          </p:nvPr>
        </p:nvGraphicFramePr>
        <p:xfrm>
          <a:off x="652177" y="1903939"/>
          <a:ext cx="7728859" cy="3217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762">
                  <a:extLst>
                    <a:ext uri="{9D8B030D-6E8A-4147-A177-3AD203B41FA5}">
                      <a16:colId xmlns:a16="http://schemas.microsoft.com/office/drawing/2014/main" xmlns="" val="3446576009"/>
                    </a:ext>
                  </a:extLst>
                </a:gridCol>
                <a:gridCol w="3643849">
                  <a:extLst>
                    <a:ext uri="{9D8B030D-6E8A-4147-A177-3AD203B41FA5}">
                      <a16:colId xmlns:a16="http://schemas.microsoft.com/office/drawing/2014/main" xmlns="" val="1263998808"/>
                    </a:ext>
                  </a:extLst>
                </a:gridCol>
                <a:gridCol w="2384248">
                  <a:extLst>
                    <a:ext uri="{9D8B030D-6E8A-4147-A177-3AD203B41FA5}">
                      <a16:colId xmlns:a16="http://schemas.microsoft.com/office/drawing/2014/main" xmlns="" val="4097899022"/>
                    </a:ext>
                  </a:extLst>
                </a:gridCol>
              </a:tblGrid>
              <a:tr h="2229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/>
                        <a:t>Time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Topic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Speaker</a:t>
                      </a:r>
                    </a:p>
                  </a:txBody>
                  <a:tcPr marL="51462" marR="51462" marT="25731" marB="25731"/>
                </a:tc>
                <a:extLst>
                  <a:ext uri="{0D108BD9-81ED-4DB2-BD59-A6C34878D82A}">
                    <a16:rowId xmlns:a16="http://schemas.microsoft.com/office/drawing/2014/main" xmlns="" val="3602420430"/>
                  </a:ext>
                </a:extLst>
              </a:tr>
              <a:tr h="515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/>
                        <a:t>1:30pm-2:15pm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effective software practices are essential for CSE projects</a:t>
                      </a:r>
                      <a:endParaRPr lang="en-US" sz="1400" b="1" dirty="0"/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Anshu Dubey, ANL</a:t>
                      </a:r>
                    </a:p>
                  </a:txBody>
                  <a:tcPr marL="51462" marR="51462" marT="25731" marB="25731"/>
                </a:tc>
                <a:extLst>
                  <a:ext uri="{0D108BD9-81ED-4DB2-BD59-A6C34878D82A}">
                    <a16:rowId xmlns:a16="http://schemas.microsoft.com/office/drawing/2014/main" xmlns="" val="4236476034"/>
                  </a:ext>
                </a:extLst>
              </a:tr>
              <a:tr h="2916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/>
                        <a:t>2:15pm-2:45pm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(small) scientific software teams</a:t>
                      </a:r>
                      <a:endParaRPr lang="en-US" sz="1400" b="1" dirty="0"/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Michael A. </a:t>
                      </a:r>
                      <a:r>
                        <a:rPr lang="en-US" sz="1400" dirty="0" err="1"/>
                        <a:t>Heroux</a:t>
                      </a:r>
                      <a:r>
                        <a:rPr lang="en-US" sz="1400" dirty="0"/>
                        <a:t>, SNL</a:t>
                      </a:r>
                    </a:p>
                  </a:txBody>
                  <a:tcPr marL="51462" marR="51462" marT="25731" marB="25731"/>
                </a:tc>
                <a:extLst>
                  <a:ext uri="{0D108BD9-81ED-4DB2-BD59-A6C34878D82A}">
                    <a16:rowId xmlns:a16="http://schemas.microsoft.com/office/drawing/2014/main" xmlns="" val="1105160419"/>
                  </a:ext>
                </a:extLst>
              </a:tr>
              <a:tr h="515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/>
                        <a:t>2:45pm-3:00pm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Improving Reproducibility Through Better Software Practices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Michael A. </a:t>
                      </a:r>
                      <a:r>
                        <a:rPr lang="en-US" sz="1400" dirty="0" err="1"/>
                        <a:t>Heroux</a:t>
                      </a:r>
                      <a:r>
                        <a:rPr lang="en-US" sz="1400" dirty="0"/>
                        <a:t>, SNL</a:t>
                      </a:r>
                    </a:p>
                  </a:txBody>
                  <a:tcPr marL="51462" marR="51462" marT="25731" marB="25731"/>
                </a:tc>
                <a:extLst>
                  <a:ext uri="{0D108BD9-81ED-4DB2-BD59-A6C34878D82A}">
                    <a16:rowId xmlns:a16="http://schemas.microsoft.com/office/drawing/2014/main" xmlns="" val="910718610"/>
                  </a:ext>
                </a:extLst>
              </a:tr>
              <a:tr h="2916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/>
                        <a:t>3:00pm-3:30pm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Break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marL="51462" marR="51462" marT="25731" marB="25731"/>
                </a:tc>
                <a:extLst>
                  <a:ext uri="{0D108BD9-81ED-4DB2-BD59-A6C34878D82A}">
                    <a16:rowId xmlns:a16="http://schemas.microsoft.com/office/drawing/2014/main" xmlns="" val="3280342557"/>
                  </a:ext>
                </a:extLst>
              </a:tr>
              <a:tr h="4105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i="0" dirty="0"/>
                        <a:t>3:30pm-4:15pm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Testing HPC Scientific Software: Introduction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i="0" dirty="0"/>
                        <a:t>Jared O’Neal, ANL</a:t>
                      </a:r>
                    </a:p>
                  </a:txBody>
                  <a:tcPr marL="51462" marR="51462" marT="25731" marB="25731"/>
                </a:tc>
                <a:extLst>
                  <a:ext uri="{0D108BD9-81ED-4DB2-BD59-A6C34878D82A}">
                    <a16:rowId xmlns:a16="http://schemas.microsoft.com/office/drawing/2014/main" xmlns="" val="4073047263"/>
                  </a:ext>
                </a:extLst>
              </a:tr>
              <a:tr h="515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/>
                        <a:t>4:15pm-4:45pm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Verification, and Evaluating Project Testing Needs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Anshu</a:t>
                      </a:r>
                      <a:r>
                        <a:rPr lang="en-US" sz="1400" dirty="0"/>
                        <a:t> Dubey, ANL</a:t>
                      </a:r>
                    </a:p>
                  </a:txBody>
                  <a:tcPr marL="51462" marR="51462" marT="25731" marB="25731"/>
                </a:tc>
                <a:extLst>
                  <a:ext uri="{0D108BD9-81ED-4DB2-BD59-A6C34878D82A}">
                    <a16:rowId xmlns:a16="http://schemas.microsoft.com/office/drawing/2014/main" xmlns="" val="3550721019"/>
                  </a:ext>
                </a:extLst>
              </a:tr>
              <a:tr h="4105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/>
                        <a:t>4:45am-5:00pm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dirty="0"/>
                        <a:t>Code Coverage and CI</a:t>
                      </a:r>
                    </a:p>
                  </a:txBody>
                  <a:tcPr marL="51462" marR="51462" marT="25731" marB="2573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Jared O’Neal, ANL</a:t>
                      </a:r>
                    </a:p>
                  </a:txBody>
                  <a:tcPr marL="51462" marR="51462" marT="25731" marB="25731"/>
                </a:tc>
                <a:extLst>
                  <a:ext uri="{0D108BD9-81ED-4DB2-BD59-A6C34878D82A}">
                    <a16:rowId xmlns:a16="http://schemas.microsoft.com/office/drawing/2014/main" xmlns="" val="58102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450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esentations (Wide Screen)">
  <a:themeElements>
    <a:clrScheme name="Presentations (Wide Screen)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0000FF"/>
      </a:hlink>
      <a:folHlink>
        <a:srgbClr val="FF00FF"/>
      </a:folHlink>
    </a:clrScheme>
    <a:fontScheme name="Presentations (Wide Screen)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resentations (Wide Screen)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esentations (Wide Screen)">
  <a:themeElements>
    <a:clrScheme name="Presentations (Wide Screen)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0000FF"/>
      </a:hlink>
      <a:folHlink>
        <a:srgbClr val="FF00FF"/>
      </a:folHlink>
    </a:clrScheme>
    <a:fontScheme name="Presentations (Wide Screen)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resentations (Wide Screen)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546</Words>
  <Application>Microsoft Macintosh PowerPoint</Application>
  <PresentationFormat>On-screen Show (4:3)</PresentationFormat>
  <Paragraphs>86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MyriadPro-Regular</vt:lpstr>
      <vt:lpstr>Presentations (Wide Screen)</vt:lpstr>
      <vt:lpstr>Welcome to…</vt:lpstr>
      <vt:lpstr>Tutorial Instructors</vt:lpstr>
      <vt:lpstr>Interoperable Design of Extreme-scale Application Software (IDEAS)</vt:lpstr>
      <vt:lpstr>Tutorial objectives</vt:lpstr>
      <vt:lpstr>Agenda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of HPC Scientific Software Introduction</dc:title>
  <cp:lastModifiedBy>Jared O'Neal</cp:lastModifiedBy>
  <cp:revision>11</cp:revision>
  <dcterms:modified xsi:type="dcterms:W3CDTF">2018-02-06T18:09:59Z</dcterms:modified>
</cp:coreProperties>
</file>