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5"/>
  </p:notesMasterIdLst>
  <p:handoutMasterIdLst>
    <p:handoutMasterId r:id="rId26"/>
  </p:handoutMasterIdLst>
  <p:sldIdLst>
    <p:sldId id="256" r:id="rId5"/>
    <p:sldId id="275" r:id="rId6"/>
    <p:sldId id="261" r:id="rId7"/>
    <p:sldId id="262" r:id="rId8"/>
    <p:sldId id="321" r:id="rId9"/>
    <p:sldId id="322" r:id="rId10"/>
    <p:sldId id="325" r:id="rId11"/>
    <p:sldId id="263" r:id="rId12"/>
    <p:sldId id="326" r:id="rId13"/>
    <p:sldId id="323" r:id="rId14"/>
    <p:sldId id="265" r:id="rId15"/>
    <p:sldId id="266" r:id="rId16"/>
    <p:sldId id="267" r:id="rId17"/>
    <p:sldId id="324" r:id="rId18"/>
    <p:sldId id="327" r:id="rId19"/>
    <p:sldId id="268" r:id="rId20"/>
    <p:sldId id="269" r:id="rId21"/>
    <p:sldId id="273" r:id="rId22"/>
    <p:sldId id="271" r:id="rId23"/>
    <p:sldId id="276" r:id="rId2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53">
          <p15:clr>
            <a:srgbClr val="A4A3A4"/>
          </p15:clr>
        </p15:guide>
        <p15:guide id="2" pos="2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252F"/>
    <a:srgbClr val="BFBD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1" autoAdjust="0"/>
    <p:restoredTop sz="98749" autoAdjust="0"/>
  </p:normalViewPr>
  <p:slideViewPr>
    <p:cSldViewPr snapToGrid="0" showGuides="1">
      <p:cViewPr varScale="1">
        <p:scale>
          <a:sx n="122" d="100"/>
          <a:sy n="122" d="100"/>
        </p:scale>
        <p:origin x="224" y="288"/>
      </p:cViewPr>
      <p:guideLst>
        <p:guide orient="horz" pos="4153"/>
        <p:guide pos="282"/>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2/6/18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2/6/18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sp>
        <p:nvSpPr>
          <p:cNvPr id="3" name="Subtitle 2"/>
          <p:cNvSpPr>
            <a:spLocks noGrp="1"/>
          </p:cNvSpPr>
          <p:nvPr userDrawn="1">
            <p:ph type="subTitle" idx="1"/>
          </p:nvPr>
        </p:nvSpPr>
        <p:spPr>
          <a:xfrm>
            <a:off x="365760" y="1903575"/>
            <a:ext cx="6962456" cy="2778498"/>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46465" y="6234272"/>
            <a:ext cx="2588698" cy="430836"/>
          </a:xfrm>
          <a:prstGeom prst="rect">
            <a:avLst/>
          </a:prstGeom>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b="70693"/>
          <a:stretch/>
        </p:blipFill>
        <p:spPr>
          <a:xfrm>
            <a:off x="335845" y="6219281"/>
            <a:ext cx="1469261" cy="460818"/>
          </a:xfrm>
          <a:prstGeom prst="rect">
            <a:avLst/>
          </a:prstGeom>
        </p:spPr>
      </p:pic>
      <p:pic>
        <p:nvPicPr>
          <p:cNvPr id="18" name="Picture 17" descr="IDEAS_logo.png">
            <a:extLst>
              <a:ext uri="{FF2B5EF4-FFF2-40B4-BE49-F238E27FC236}">
                <a16:creationId xmlns:a16="http://schemas.microsoft.com/office/drawing/2014/main" xmlns="" id="{DDEBC783-3EAB-4C3D-ABE2-BDE7BDC90E8A}"/>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7027425" y="6133571"/>
            <a:ext cx="1845330" cy="64008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510909"/>
          </a:xfrm>
        </p:spPr>
        <p:txBody>
          <a:bodyPr anchor="t" anchorCtr="0"/>
          <a:lstStyle/>
          <a:p>
            <a:r>
              <a:rPr lang="en-US" dirty="0"/>
              <a:t>Click to edit Master title style</a:t>
            </a:r>
          </a:p>
        </p:txBody>
      </p:sp>
      <p:sp>
        <p:nvSpPr>
          <p:cNvPr id="3" name="Content Placeholder 2"/>
          <p:cNvSpPr>
            <a:spLocks noGrp="1"/>
          </p:cNvSpPr>
          <p:nvPr>
            <p:ph idx="1"/>
          </p:nvPr>
        </p:nvSpPr>
        <p:spPr>
          <a:xfrm>
            <a:off x="365760" y="161544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87782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65760" y="1553612"/>
            <a:ext cx="5588582"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2379194"/>
            <a:ext cx="5588582" cy="3373229"/>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1755" y="1553612"/>
            <a:ext cx="5531934"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5" y="2379194"/>
            <a:ext cx="5531934" cy="3373229"/>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6121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45427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510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a:t>Click to edit Master title style</a:t>
            </a:r>
          </a:p>
        </p:txBody>
      </p:sp>
      <p:sp>
        <p:nvSpPr>
          <p:cNvPr id="1027" name="Text Placeholder 2"/>
          <p:cNvSpPr>
            <a:spLocks noGrp="1"/>
          </p:cNvSpPr>
          <p:nvPr>
            <p:ph type="body" idx="1"/>
          </p:nvPr>
        </p:nvSpPr>
        <p:spPr bwMode="auto">
          <a:xfrm>
            <a:off x="365760" y="1623066"/>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36773" y="6033555"/>
            <a:ext cx="2366963" cy="640080"/>
          </a:xfrm>
          <a:prstGeom prst="rect">
            <a:avLst/>
          </a:prstGeom>
        </p:spPr>
      </p:pic>
      <p:grpSp>
        <p:nvGrpSpPr>
          <p:cNvPr id="15" name="Group 14"/>
          <p:cNvGrpSpPr/>
          <p:nvPr userDrawn="1"/>
        </p:nvGrpSpPr>
        <p:grpSpPr>
          <a:xfrm>
            <a:off x="-4595" y="6830568"/>
            <a:ext cx="12198096" cy="27432"/>
            <a:chOff x="-9675" y="6830568"/>
            <a:chExt cx="9176303" cy="27432"/>
          </a:xfrm>
        </p:grpSpPr>
        <p:sp>
          <p:nvSpPr>
            <p:cNvPr id="16" name="Rectangle 15"/>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7" name="Rectangle 16"/>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
        <p:nvSpPr>
          <p:cNvPr id="8" name="Rectangle 256"/>
          <p:cNvSpPr txBox="1">
            <a:spLocks noChangeArrowheads="1"/>
          </p:cNvSpPr>
          <p:nvPr userDrawn="1"/>
        </p:nvSpPr>
        <p:spPr>
          <a:xfrm>
            <a:off x="363828" y="6476999"/>
            <a:ext cx="3750972" cy="196635"/>
          </a:xfrm>
          <a:prstGeom prst="rect">
            <a:avLst/>
          </a:prstGeom>
          <a:ln/>
        </p:spPr>
        <p:txBody>
          <a:bodyPr anchor="ctr"/>
          <a:lstStyle/>
          <a:p>
            <a:pPr algn="l"/>
            <a:r>
              <a:rPr lang="en-US" sz="1000" dirty="0">
                <a:solidFill>
                  <a:schemeClr val="tx1"/>
                </a:solidFill>
                <a:latin typeface="Arial" pitchFamily="34" charset="0"/>
                <a:cs typeface="Arial" pitchFamily="34" charset="0"/>
              </a:rPr>
              <a:t>Better Scientific Software tutorial @ SC17 ECP 2018-02-06</a:t>
            </a:r>
          </a:p>
        </p:txBody>
      </p:sp>
      <p:sp>
        <p:nvSpPr>
          <p:cNvPr id="9" name="Rectangle 6"/>
          <p:cNvSpPr>
            <a:spLocks noChangeArrowheads="1"/>
          </p:cNvSpPr>
          <p:nvPr userDrawn="1"/>
        </p:nvSpPr>
        <p:spPr bwMode="auto">
          <a:xfrm flipH="1">
            <a:off x="163375" y="651305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r"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1" name="Picture 10" descr="IDEAS_logo.png">
            <a:extLst>
              <a:ext uri="{FF2B5EF4-FFF2-40B4-BE49-F238E27FC236}">
                <a16:creationId xmlns:a16="http://schemas.microsoft.com/office/drawing/2014/main" xmlns="" id="{8F5BC62A-FC5C-4405-9AB5-AE11B9D3C979}"/>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027425" y="6069275"/>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40" r:id="rId4"/>
    <p:sldLayoutId id="2147483950" r:id="rId5"/>
    <p:sldLayoutId id="2147483941" r:id="rId6"/>
  </p:sldLayoutIdLst>
  <p:hf hdr="0" ftr="0" dt="0"/>
  <p:txStyles>
    <p:titleStyle>
      <a:lvl1pPr algn="l" rtl="0" eaLnBrk="1" fontAlgn="base" hangingPunct="1">
        <a:lnSpc>
          <a:spcPct val="85000"/>
        </a:lnSpc>
        <a:spcBef>
          <a:spcPct val="0"/>
        </a:spcBef>
        <a:spcAft>
          <a:spcPct val="0"/>
        </a:spcAft>
        <a:defRPr sz="32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tiff"/><Relationship Id="rId4" Type="http://schemas.openxmlformats.org/officeDocument/2006/relationships/image" Target="../media/image13.tiff"/><Relationship Id="rId1" Type="http://schemas.openxmlformats.org/officeDocument/2006/relationships/slideLayout" Target="../slideLayouts/slideLayout2.xml"/><Relationship Id="rId2" Type="http://schemas.openxmlformats.org/officeDocument/2006/relationships/hyperlink" Target="https://ideas-productivity.org/resources/howt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ideas-productivity.org/events/hpc-best-practices-webinars/" TargetMode="External"/><Relationship Id="rId3" Type="http://schemas.openxmlformats.org/officeDocument/2006/relationships/hyperlink" Target="https://extremecomputingtraining.anl.gov/"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oftware-carpentry.org/lessons/" TargetMode="External"/><Relationship Id="rId4" Type="http://schemas.openxmlformats.org/officeDocument/2006/relationships/hyperlink" Target="http://www.software.ac.uk" TargetMode="External"/><Relationship Id="rId5" Type="http://schemas.openxmlformats.org/officeDocument/2006/relationships/hyperlink" Target="https://www.software.ac.uk/resources/guides-everything" TargetMode="External"/><Relationship Id="rId6" Type="http://schemas.openxmlformats.org/officeDocument/2006/relationships/hyperlink" Target="https://scicomp.stackexchange.com/" TargetMode="External"/><Relationship Id="rId1" Type="http://schemas.openxmlformats.org/officeDocument/2006/relationships/slideLayout" Target="../slideLayouts/slideLayout2.xml"/><Relationship Id="rId2" Type="http://schemas.openxmlformats.org/officeDocument/2006/relationships/hyperlink" Target="http://software-carpentry.or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hyperlink" Target="http://creativecommons.org/licenses/by/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s://arxiv.org/abs/1610.0260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c2.com/cgi/wiki?HeroicProgramm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38396" y="411480"/>
            <a:ext cx="6591342" cy="929485"/>
          </a:xfrm>
        </p:spPr>
        <p:txBody>
          <a:bodyPr/>
          <a:lstStyle/>
          <a:p>
            <a:pPr algn="ctr"/>
            <a:r>
              <a:rPr lang="en-US" dirty="0"/>
              <a:t>Why effective software practices are essential for CSE projects</a:t>
            </a:r>
          </a:p>
        </p:txBody>
      </p:sp>
      <p:sp>
        <p:nvSpPr>
          <p:cNvPr id="6" name="Subtitle 2"/>
          <p:cNvSpPr>
            <a:spLocks noGrp="1"/>
          </p:cNvSpPr>
          <p:nvPr>
            <p:ph type="subTitle" idx="1"/>
          </p:nvPr>
        </p:nvSpPr>
        <p:spPr>
          <a:xfrm>
            <a:off x="354172" y="1903575"/>
            <a:ext cx="6962456" cy="2778498"/>
          </a:xfrm>
        </p:spPr>
        <p:txBody>
          <a:bodyPr/>
          <a:lstStyle/>
          <a:p>
            <a:pPr>
              <a:defRPr sz="1800"/>
            </a:pPr>
            <a:r>
              <a:rPr lang="en-US" dirty="0"/>
              <a:t>Presented at </a:t>
            </a:r>
            <a:br>
              <a:rPr lang="en-US" dirty="0"/>
            </a:br>
            <a:r>
              <a:rPr lang="en-US" sz="1800" b="1" dirty="0"/>
              <a:t>Better Scientific Software tutorial</a:t>
            </a:r>
          </a:p>
          <a:p>
            <a:pPr>
              <a:defRPr b="1"/>
            </a:pPr>
            <a:r>
              <a:rPr lang="en-US" dirty="0"/>
              <a:t>ECP 2</a:t>
            </a:r>
            <a:r>
              <a:rPr lang="en-US" baseline="31999" dirty="0"/>
              <a:t>nd</a:t>
            </a:r>
            <a:r>
              <a:rPr lang="en-US" dirty="0"/>
              <a:t> Annual Meeting, Knoxville, Tennessee</a:t>
            </a:r>
          </a:p>
          <a:p>
            <a:pPr>
              <a:defRPr b="1"/>
            </a:pPr>
            <a:endParaRPr lang="en-US" sz="2000" b="1" dirty="0"/>
          </a:p>
          <a:p>
            <a:r>
              <a:rPr lang="en-US" sz="2000" b="1" dirty="0"/>
              <a:t>Anshu Dubey</a:t>
            </a:r>
          </a:p>
          <a:p>
            <a:r>
              <a:rPr lang="en-US" sz="2000" b="1" dirty="0"/>
              <a:t>Argonne National Laboratory</a:t>
            </a:r>
            <a:endParaRPr lang="en-US" sz="2000" dirty="0"/>
          </a:p>
        </p:txBody>
      </p:sp>
    </p:spTree>
    <p:extLst>
      <p:ext uri="{BB962C8B-B14F-4D97-AF65-F5344CB8AC3E}">
        <p14:creationId xmlns:p14="http://schemas.microsoft.com/office/powerpoint/2010/main" val="365126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6631FE-5B17-4BEA-AA17-6616A7F77223}"/>
              </a:ext>
            </a:extLst>
          </p:cNvPr>
          <p:cNvSpPr>
            <a:spLocks noGrp="1"/>
          </p:cNvSpPr>
          <p:nvPr>
            <p:ph type="title"/>
          </p:nvPr>
        </p:nvSpPr>
        <p:spPr>
          <a:xfrm>
            <a:off x="365760" y="411480"/>
            <a:ext cx="11372473" cy="510909"/>
          </a:xfrm>
        </p:spPr>
        <p:txBody>
          <a:bodyPr/>
          <a:lstStyle/>
          <a:p>
            <a:r>
              <a:rPr lang="en-US" dirty="0"/>
              <a:t>Challenges of CSE software</a:t>
            </a:r>
          </a:p>
        </p:txBody>
      </p:sp>
      <p:sp>
        <p:nvSpPr>
          <p:cNvPr id="3" name="Content Placeholder 2">
            <a:extLst>
              <a:ext uri="{FF2B5EF4-FFF2-40B4-BE49-F238E27FC236}">
                <a16:creationId xmlns:a16="http://schemas.microsoft.com/office/drawing/2014/main" xmlns="" id="{85F9E3B4-3885-4AC1-93C2-9E2082BB5D34}"/>
              </a:ext>
            </a:extLst>
          </p:cNvPr>
          <p:cNvSpPr>
            <a:spLocks noGrp="1"/>
          </p:cNvSpPr>
          <p:nvPr>
            <p:ph idx="1"/>
          </p:nvPr>
        </p:nvSpPr>
        <p:spPr>
          <a:xfrm>
            <a:off x="365760" y="1143946"/>
            <a:ext cx="11369809" cy="4047778"/>
          </a:xfrm>
        </p:spPr>
        <p:txBody>
          <a:bodyPr/>
          <a:lstStyle/>
          <a:p>
            <a:pPr marL="0" indent="0">
              <a:buNone/>
            </a:pPr>
            <a:r>
              <a:rPr lang="en-US" sz="2400" b="1" dirty="0"/>
              <a:t>Technical</a:t>
            </a:r>
            <a:r>
              <a:rPr lang="en-US" sz="2400" dirty="0"/>
              <a:t> </a:t>
            </a:r>
          </a:p>
          <a:p>
            <a:r>
              <a:rPr lang="en-US" sz="2400" dirty="0"/>
              <a:t>All parts of the cycle can be under research </a:t>
            </a:r>
            <a:endParaRPr lang="en-US" sz="2400" dirty="0">
              <a:latin typeface="Wingdings"/>
            </a:endParaRPr>
          </a:p>
          <a:p>
            <a:r>
              <a:rPr lang="en-US" sz="2400" dirty="0"/>
              <a:t>Requirements change throughout the lifecycle as knowledge grows</a:t>
            </a:r>
          </a:p>
          <a:p>
            <a:r>
              <a:rPr lang="en-US" sz="2400" dirty="0"/>
              <a:t>Verification complicated by floating point representation </a:t>
            </a:r>
          </a:p>
          <a:p>
            <a:r>
              <a:rPr lang="en-US" sz="2400" dirty="0"/>
              <a:t>Real world is messy, so is the software </a:t>
            </a:r>
          </a:p>
          <a:p>
            <a:pPr marL="0" indent="0">
              <a:buNone/>
            </a:pPr>
            <a:r>
              <a:rPr lang="en-US" sz="2400" b="1" dirty="0"/>
              <a:t>Sociological </a:t>
            </a:r>
          </a:p>
          <a:p>
            <a:r>
              <a:rPr lang="en-US" sz="2400" dirty="0"/>
              <a:t>Competing priorities and incentives</a:t>
            </a:r>
          </a:p>
          <a:p>
            <a:r>
              <a:rPr lang="en-US" sz="2400" dirty="0"/>
              <a:t>Limited resources</a:t>
            </a:r>
          </a:p>
          <a:p>
            <a:r>
              <a:rPr lang="en-US" sz="2400" dirty="0"/>
              <a:t>Perception of near-term overhead with deferred benefit</a:t>
            </a:r>
          </a:p>
          <a:p>
            <a:r>
              <a:rPr lang="en-US" sz="2400" dirty="0"/>
              <a:t>Need for interdisciplinary interactions </a:t>
            </a:r>
          </a:p>
        </p:txBody>
      </p:sp>
      <p:sp>
        <p:nvSpPr>
          <p:cNvPr id="4" name="TextBox 3">
            <a:extLst>
              <a:ext uri="{FF2B5EF4-FFF2-40B4-BE49-F238E27FC236}">
                <a16:creationId xmlns:a16="http://schemas.microsoft.com/office/drawing/2014/main" xmlns="" id="{BEDCD3D3-B041-4672-8D49-636C4116B3E2}"/>
              </a:ext>
            </a:extLst>
          </p:cNvPr>
          <p:cNvSpPr txBox="1"/>
          <p:nvPr/>
        </p:nvSpPr>
        <p:spPr>
          <a:xfrm>
            <a:off x="11896757" y="0"/>
            <a:ext cx="292068" cy="424732"/>
          </a:xfrm>
          <a:prstGeom prst="rect">
            <a:avLst/>
          </a:prstGeom>
          <a:noFill/>
        </p:spPr>
        <p:txBody>
          <a:bodyPr wrap="none" rtlCol="0">
            <a:spAutoFit/>
          </a:bodyPr>
          <a:lstStyle/>
          <a:p>
            <a:pPr algn="ctr">
              <a:lnSpc>
                <a:spcPct val="90000"/>
              </a:lnSpc>
            </a:pPr>
            <a:r>
              <a:rPr lang="en-US" sz="2400" dirty="0"/>
              <a:t>•</a:t>
            </a:r>
          </a:p>
        </p:txBody>
      </p:sp>
    </p:spTree>
    <p:extLst>
      <p:ext uri="{BB962C8B-B14F-4D97-AF65-F5344CB8AC3E}">
        <p14:creationId xmlns:p14="http://schemas.microsoft.com/office/powerpoint/2010/main" val="72879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678169-11FE-4370-8B76-1479249571FB}"/>
              </a:ext>
            </a:extLst>
          </p:cNvPr>
          <p:cNvSpPr>
            <a:spLocks noGrp="1"/>
          </p:cNvSpPr>
          <p:nvPr>
            <p:ph type="title"/>
          </p:nvPr>
        </p:nvSpPr>
        <p:spPr/>
        <p:txBody>
          <a:bodyPr/>
          <a:lstStyle/>
          <a:p>
            <a:r>
              <a:rPr lang="en-US"/>
              <a:t>Taking stock: Understanding what you want from your CSE software and how to achieve it</a:t>
            </a:r>
            <a:endParaRPr lang="en-US" dirty="0"/>
          </a:p>
        </p:txBody>
      </p:sp>
      <p:sp>
        <p:nvSpPr>
          <p:cNvPr id="3" name="Content Placeholder 2">
            <a:extLst>
              <a:ext uri="{FF2B5EF4-FFF2-40B4-BE49-F238E27FC236}">
                <a16:creationId xmlns:a16="http://schemas.microsoft.com/office/drawing/2014/main" xmlns="" id="{2EB51522-941B-4ACE-ACC3-C85840E5976D}"/>
              </a:ext>
            </a:extLst>
          </p:cNvPr>
          <p:cNvSpPr>
            <a:spLocks noGrp="1"/>
          </p:cNvSpPr>
          <p:nvPr>
            <p:ph idx="1"/>
          </p:nvPr>
        </p:nvSpPr>
        <p:spPr>
          <a:xfrm>
            <a:off x="365760" y="1351116"/>
            <a:ext cx="11369809" cy="4047778"/>
          </a:xfrm>
        </p:spPr>
        <p:txBody>
          <a:bodyPr/>
          <a:lstStyle/>
          <a:p>
            <a:r>
              <a:rPr lang="en-US" sz="2400" b="1" dirty="0"/>
              <a:t>Software architecture and process design</a:t>
            </a:r>
          </a:p>
          <a:p>
            <a:pPr lvl="1">
              <a:spcBef>
                <a:spcPts val="200"/>
              </a:spcBef>
            </a:pPr>
            <a:r>
              <a:rPr lang="en-US" sz="2000" dirty="0"/>
              <a:t>Managing complexity and avoiding technical debt (future saving)</a:t>
            </a:r>
          </a:p>
          <a:p>
            <a:pPr lvl="1">
              <a:spcBef>
                <a:spcPts val="200"/>
              </a:spcBef>
            </a:pPr>
            <a:r>
              <a:rPr lang="en-US" sz="2000" dirty="0"/>
              <a:t>Worthwhile to understand trade-offs</a:t>
            </a:r>
          </a:p>
          <a:p>
            <a:r>
              <a:rPr lang="en-US" sz="2400" b="1" dirty="0"/>
              <a:t>Issues to consider</a:t>
            </a:r>
          </a:p>
          <a:p>
            <a:pPr lvl="1">
              <a:spcBef>
                <a:spcPts val="200"/>
              </a:spcBef>
            </a:pPr>
            <a:r>
              <a:rPr lang="en-US" sz="2000" b="1" dirty="0"/>
              <a:t>The target of the software</a:t>
            </a:r>
          </a:p>
          <a:p>
            <a:pPr lvl="2">
              <a:spcBef>
                <a:spcPts val="200"/>
              </a:spcBef>
            </a:pPr>
            <a:r>
              <a:rPr lang="en-US" sz="1800" dirty="0"/>
              <a:t>Proof-of-concept</a:t>
            </a:r>
          </a:p>
          <a:p>
            <a:pPr lvl="2">
              <a:spcBef>
                <a:spcPts val="200"/>
              </a:spcBef>
            </a:pPr>
            <a:r>
              <a:rPr lang="en-US" sz="1800" dirty="0"/>
              <a:t>Discard once you’re done with it (or the student/postdoc leaves)</a:t>
            </a:r>
          </a:p>
          <a:p>
            <a:pPr lvl="2">
              <a:spcBef>
                <a:spcPts val="200"/>
              </a:spcBef>
            </a:pPr>
            <a:r>
              <a:rPr lang="en-US" sz="1800" dirty="0"/>
              <a:t>Long-term research tool that successive group members will extend</a:t>
            </a:r>
          </a:p>
          <a:p>
            <a:pPr lvl="2">
              <a:spcBef>
                <a:spcPts val="200"/>
              </a:spcBef>
            </a:pPr>
            <a:r>
              <a:rPr lang="en-US" sz="1800" dirty="0"/>
              <a:t>Others …</a:t>
            </a:r>
          </a:p>
          <a:p>
            <a:pPr lvl="1">
              <a:spcBef>
                <a:spcPts val="200"/>
              </a:spcBef>
            </a:pPr>
            <a:r>
              <a:rPr lang="en-US" sz="2000" b="1" dirty="0"/>
              <a:t>How important are performance, scalability, portability </a:t>
            </a:r>
            <a:r>
              <a:rPr lang="en-US" sz="2000" dirty="0"/>
              <a:t>to you?</a:t>
            </a:r>
          </a:p>
          <a:p>
            <a:pPr lvl="1">
              <a:spcBef>
                <a:spcPts val="200"/>
              </a:spcBef>
            </a:pPr>
            <a:r>
              <a:rPr lang="en-US" sz="2000" b="1" dirty="0"/>
              <a:t>Buy vs. build</a:t>
            </a:r>
            <a:r>
              <a:rPr lang="en-US" sz="2000" dirty="0"/>
              <a:t>: can you achieve your goals by contributing to </a:t>
            </a:r>
            <a:r>
              <a:rPr lang="en-US" sz="2000" dirty="0" err="1"/>
              <a:t>exisiting</a:t>
            </a:r>
            <a:r>
              <a:rPr lang="en-US" sz="2000" dirty="0"/>
              <a:t> software, or do you need to start from scratch?</a:t>
            </a:r>
          </a:p>
          <a:p>
            <a:pPr lvl="1">
              <a:spcBef>
                <a:spcPts val="200"/>
              </a:spcBef>
            </a:pPr>
            <a:r>
              <a:rPr lang="en-US" sz="2000" dirty="0"/>
              <a:t>What </a:t>
            </a:r>
            <a:r>
              <a:rPr lang="en-US" sz="2000" b="1" dirty="0"/>
              <a:t>3rd-party software </a:t>
            </a:r>
            <a:r>
              <a:rPr lang="en-US" sz="2000" dirty="0"/>
              <a:t>are you willing to depend on?</a:t>
            </a:r>
          </a:p>
          <a:p>
            <a:r>
              <a:rPr lang="en-US" sz="2400" b="1" dirty="0"/>
              <a:t>Target should dictate the rigor of the design and development process</a:t>
            </a:r>
          </a:p>
          <a:p>
            <a:pPr lvl="1">
              <a:spcBef>
                <a:spcPts val="200"/>
              </a:spcBef>
            </a:pPr>
            <a:r>
              <a:rPr lang="en-US" sz="2000" dirty="0"/>
              <a:t>Considering resource constraints</a:t>
            </a:r>
          </a:p>
        </p:txBody>
      </p:sp>
      <p:sp>
        <p:nvSpPr>
          <p:cNvPr id="6" name="TextBox 5">
            <a:extLst>
              <a:ext uri="{FF2B5EF4-FFF2-40B4-BE49-F238E27FC236}">
                <a16:creationId xmlns:a16="http://schemas.microsoft.com/office/drawing/2014/main" xmlns="" id="{195BAACF-C7F5-4BAC-B2A6-E9DFCE4738D3}"/>
              </a:ext>
            </a:extLst>
          </p:cNvPr>
          <p:cNvSpPr txBox="1"/>
          <p:nvPr/>
        </p:nvSpPr>
        <p:spPr>
          <a:xfrm>
            <a:off x="11243615" y="0"/>
            <a:ext cx="292068" cy="424732"/>
          </a:xfrm>
          <a:prstGeom prst="rect">
            <a:avLst/>
          </a:prstGeom>
          <a:noFill/>
        </p:spPr>
        <p:txBody>
          <a:bodyPr wrap="none" rtlCol="0">
            <a:spAutoFit/>
          </a:bodyPr>
          <a:lstStyle/>
          <a:p>
            <a:pPr algn="ctr">
              <a:lnSpc>
                <a:spcPct val="90000"/>
              </a:lnSpc>
            </a:pPr>
            <a:r>
              <a:rPr lang="en-US" sz="2400" dirty="0"/>
              <a:t>•</a:t>
            </a:r>
          </a:p>
        </p:txBody>
      </p:sp>
      <p:sp>
        <p:nvSpPr>
          <p:cNvPr id="7" name="TextBox 6">
            <a:extLst>
              <a:ext uri="{FF2B5EF4-FFF2-40B4-BE49-F238E27FC236}">
                <a16:creationId xmlns:a16="http://schemas.microsoft.com/office/drawing/2014/main" xmlns="" id="{3BCF2D1A-AD74-4720-B523-03E7A88524F3}"/>
              </a:ext>
            </a:extLst>
          </p:cNvPr>
          <p:cNvSpPr txBox="1"/>
          <p:nvPr/>
        </p:nvSpPr>
        <p:spPr>
          <a:xfrm>
            <a:off x="11396015" y="0"/>
            <a:ext cx="292068" cy="424732"/>
          </a:xfrm>
          <a:prstGeom prst="rect">
            <a:avLst/>
          </a:prstGeom>
          <a:noFill/>
        </p:spPr>
        <p:txBody>
          <a:bodyPr wrap="none" rtlCol="0">
            <a:spAutoFit/>
          </a:bodyPr>
          <a:lstStyle/>
          <a:p>
            <a:pPr algn="ctr">
              <a:lnSpc>
                <a:spcPct val="90000"/>
              </a:lnSpc>
            </a:pPr>
            <a:r>
              <a:rPr lang="en-US" sz="2400" dirty="0"/>
              <a:t>•</a:t>
            </a:r>
          </a:p>
        </p:txBody>
      </p:sp>
      <p:sp>
        <p:nvSpPr>
          <p:cNvPr id="8" name="TextBox 7">
            <a:extLst>
              <a:ext uri="{FF2B5EF4-FFF2-40B4-BE49-F238E27FC236}">
                <a16:creationId xmlns:a16="http://schemas.microsoft.com/office/drawing/2014/main" xmlns="" id="{35BF4672-4625-4781-8278-388C859EA4F2}"/>
              </a:ext>
            </a:extLst>
          </p:cNvPr>
          <p:cNvSpPr txBox="1"/>
          <p:nvPr/>
        </p:nvSpPr>
        <p:spPr>
          <a:xfrm>
            <a:off x="11548415" y="0"/>
            <a:ext cx="292068" cy="424732"/>
          </a:xfrm>
          <a:prstGeom prst="rect">
            <a:avLst/>
          </a:prstGeom>
          <a:noFill/>
        </p:spPr>
        <p:txBody>
          <a:bodyPr wrap="none" rtlCol="0">
            <a:spAutoFit/>
          </a:bodyPr>
          <a:lstStyle/>
          <a:p>
            <a:pPr algn="ctr">
              <a:lnSpc>
                <a:spcPct val="90000"/>
              </a:lnSpc>
            </a:pPr>
            <a:r>
              <a:rPr lang="en-US" sz="2400" dirty="0"/>
              <a:t>•</a:t>
            </a:r>
          </a:p>
        </p:txBody>
      </p:sp>
      <p:sp>
        <p:nvSpPr>
          <p:cNvPr id="9" name="TextBox 8">
            <a:extLst>
              <a:ext uri="{FF2B5EF4-FFF2-40B4-BE49-F238E27FC236}">
                <a16:creationId xmlns:a16="http://schemas.microsoft.com/office/drawing/2014/main" xmlns="" id="{39B58D25-DDB5-4DB0-813F-32E808BB7A92}"/>
              </a:ext>
            </a:extLst>
          </p:cNvPr>
          <p:cNvSpPr txBox="1"/>
          <p:nvPr/>
        </p:nvSpPr>
        <p:spPr>
          <a:xfrm>
            <a:off x="11700815" y="0"/>
            <a:ext cx="292068" cy="424732"/>
          </a:xfrm>
          <a:prstGeom prst="rect">
            <a:avLst/>
          </a:prstGeom>
          <a:noFill/>
        </p:spPr>
        <p:txBody>
          <a:bodyPr wrap="none" rtlCol="0">
            <a:spAutoFit/>
          </a:bodyPr>
          <a:lstStyle/>
          <a:p>
            <a:pPr algn="ctr">
              <a:lnSpc>
                <a:spcPct val="90000"/>
              </a:lnSpc>
            </a:pPr>
            <a:r>
              <a:rPr lang="en-US" sz="2400" dirty="0"/>
              <a:t>•</a:t>
            </a:r>
          </a:p>
        </p:txBody>
      </p:sp>
      <p:sp>
        <p:nvSpPr>
          <p:cNvPr id="10" name="TextBox 9">
            <a:extLst>
              <a:ext uri="{FF2B5EF4-FFF2-40B4-BE49-F238E27FC236}">
                <a16:creationId xmlns:a16="http://schemas.microsoft.com/office/drawing/2014/main" xmlns="" id="{354D202D-5139-4FF0-A93E-ECB4C721FB46}"/>
              </a:ext>
            </a:extLst>
          </p:cNvPr>
          <p:cNvSpPr txBox="1"/>
          <p:nvPr/>
        </p:nvSpPr>
        <p:spPr>
          <a:xfrm>
            <a:off x="11853215" y="0"/>
            <a:ext cx="292068" cy="424732"/>
          </a:xfrm>
          <a:prstGeom prst="rect">
            <a:avLst/>
          </a:prstGeom>
          <a:noFill/>
        </p:spPr>
        <p:txBody>
          <a:bodyPr wrap="none" rtlCol="0">
            <a:spAutoFit/>
          </a:bodyPr>
          <a:lstStyle/>
          <a:p>
            <a:pPr algn="ctr">
              <a:lnSpc>
                <a:spcPct val="90000"/>
              </a:lnSpc>
            </a:pPr>
            <a:r>
              <a:rPr lang="en-US" sz="2400" dirty="0"/>
              <a:t>•</a:t>
            </a:r>
          </a:p>
        </p:txBody>
      </p:sp>
    </p:spTree>
    <p:extLst>
      <p:ext uri="{BB962C8B-B14F-4D97-AF65-F5344CB8AC3E}">
        <p14:creationId xmlns:p14="http://schemas.microsoft.com/office/powerpoint/2010/main" val="184605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xit"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8F8C2-93F5-419E-B6F4-651484B44BB7}"/>
              </a:ext>
            </a:extLst>
          </p:cNvPr>
          <p:cNvSpPr>
            <a:spLocks noGrp="1"/>
          </p:cNvSpPr>
          <p:nvPr>
            <p:ph type="title"/>
          </p:nvPr>
        </p:nvSpPr>
        <p:spPr/>
        <p:txBody>
          <a:bodyPr/>
          <a:lstStyle/>
          <a:p>
            <a:r>
              <a:rPr lang="en-US" dirty="0"/>
              <a:t>Software process for CSE</a:t>
            </a:r>
          </a:p>
        </p:txBody>
      </p:sp>
      <p:sp>
        <p:nvSpPr>
          <p:cNvPr id="4" name="Text Placeholder 3">
            <a:extLst>
              <a:ext uri="{FF2B5EF4-FFF2-40B4-BE49-F238E27FC236}">
                <a16:creationId xmlns:a16="http://schemas.microsoft.com/office/drawing/2014/main" xmlns="" id="{90F4761F-CDBA-4885-8C36-CD6BE1F15C6E}"/>
              </a:ext>
            </a:extLst>
          </p:cNvPr>
          <p:cNvSpPr>
            <a:spLocks noGrp="1"/>
          </p:cNvSpPr>
          <p:nvPr>
            <p:ph type="body" idx="1"/>
          </p:nvPr>
        </p:nvSpPr>
        <p:spPr>
          <a:xfrm>
            <a:off x="365760" y="1224997"/>
            <a:ext cx="5588582" cy="821190"/>
          </a:xfrm>
        </p:spPr>
        <p:txBody>
          <a:bodyPr/>
          <a:lstStyle/>
          <a:p>
            <a:r>
              <a:rPr lang="en-US" dirty="0"/>
              <a:t>Baseline</a:t>
            </a:r>
          </a:p>
        </p:txBody>
      </p:sp>
      <p:sp>
        <p:nvSpPr>
          <p:cNvPr id="3" name="Content Placeholder 2">
            <a:extLst>
              <a:ext uri="{FF2B5EF4-FFF2-40B4-BE49-F238E27FC236}">
                <a16:creationId xmlns:a16="http://schemas.microsoft.com/office/drawing/2014/main" xmlns="" id="{F8863F67-EEE1-493B-B13D-09EECAE9959E}"/>
              </a:ext>
            </a:extLst>
          </p:cNvPr>
          <p:cNvSpPr>
            <a:spLocks noGrp="1"/>
          </p:cNvSpPr>
          <p:nvPr>
            <p:ph sz="half" idx="2"/>
          </p:nvPr>
        </p:nvSpPr>
        <p:spPr>
          <a:xfrm>
            <a:off x="365760" y="2050579"/>
            <a:ext cx="5588582" cy="3373229"/>
          </a:xfrm>
        </p:spPr>
        <p:txBody>
          <a:bodyPr/>
          <a:lstStyle/>
          <a:p>
            <a:pPr>
              <a:spcBef>
                <a:spcPts val="800"/>
              </a:spcBef>
            </a:pPr>
            <a:r>
              <a:rPr lang="en-US" sz="2400" b="1" dirty="0"/>
              <a:t>Invest in extensible code design</a:t>
            </a:r>
          </a:p>
          <a:p>
            <a:pPr lvl="1">
              <a:spcBef>
                <a:spcPts val="200"/>
              </a:spcBef>
            </a:pPr>
            <a:r>
              <a:rPr lang="en-US" sz="2000" dirty="0"/>
              <a:t>Most uses need additions and/or customizations</a:t>
            </a:r>
          </a:p>
          <a:p>
            <a:pPr lvl="1">
              <a:spcBef>
                <a:spcPts val="200"/>
              </a:spcBef>
            </a:pPr>
            <a:r>
              <a:rPr lang="en-US" sz="2000" dirty="0"/>
              <a:t>Use version control and automated testing</a:t>
            </a:r>
          </a:p>
          <a:p>
            <a:pPr lvl="1">
              <a:spcBef>
                <a:spcPts val="200"/>
              </a:spcBef>
            </a:pPr>
            <a:r>
              <a:rPr lang="en-US" sz="2000" dirty="0"/>
              <a:t>Institute a rigorous verification and validation regime</a:t>
            </a:r>
          </a:p>
          <a:p>
            <a:pPr lvl="1">
              <a:spcBef>
                <a:spcPts val="200"/>
              </a:spcBef>
            </a:pPr>
            <a:r>
              <a:rPr lang="en-US" sz="2000" dirty="0"/>
              <a:t>Define coding and testing standards </a:t>
            </a:r>
          </a:p>
          <a:p>
            <a:pPr>
              <a:spcBef>
                <a:spcPts val="800"/>
              </a:spcBef>
            </a:pPr>
            <a:r>
              <a:rPr lang="en-US" sz="2400" b="1" dirty="0"/>
              <a:t>Clear and well defined policies for</a:t>
            </a:r>
          </a:p>
          <a:p>
            <a:pPr lvl="1">
              <a:spcBef>
                <a:spcPts val="200"/>
              </a:spcBef>
            </a:pPr>
            <a:r>
              <a:rPr lang="en-US" sz="2000" dirty="0"/>
              <a:t>Auditing and maintenance</a:t>
            </a:r>
          </a:p>
          <a:p>
            <a:pPr lvl="1">
              <a:spcBef>
                <a:spcPts val="200"/>
              </a:spcBef>
            </a:pPr>
            <a:r>
              <a:rPr lang="en-US" sz="2000" dirty="0"/>
              <a:t>Distribution and contribution</a:t>
            </a:r>
          </a:p>
          <a:p>
            <a:pPr lvl="1">
              <a:spcBef>
                <a:spcPts val="200"/>
              </a:spcBef>
            </a:pPr>
            <a:r>
              <a:rPr lang="en-US" sz="2000" dirty="0"/>
              <a:t>Documentation</a:t>
            </a:r>
          </a:p>
        </p:txBody>
      </p:sp>
      <p:sp>
        <p:nvSpPr>
          <p:cNvPr id="5" name="Text Placeholder 4">
            <a:extLst>
              <a:ext uri="{FF2B5EF4-FFF2-40B4-BE49-F238E27FC236}">
                <a16:creationId xmlns:a16="http://schemas.microsoft.com/office/drawing/2014/main" xmlns="" id="{14BBFB43-A8D7-435A-A083-E8E19A60D40B}"/>
              </a:ext>
            </a:extLst>
          </p:cNvPr>
          <p:cNvSpPr>
            <a:spLocks noGrp="1"/>
          </p:cNvSpPr>
          <p:nvPr>
            <p:ph type="body" sz="quarter" idx="3"/>
          </p:nvPr>
        </p:nvSpPr>
        <p:spPr>
          <a:xfrm>
            <a:off x="6191755" y="1224997"/>
            <a:ext cx="5531934" cy="821190"/>
          </a:xfrm>
        </p:spPr>
        <p:txBody>
          <a:bodyPr/>
          <a:lstStyle/>
          <a:p>
            <a:r>
              <a:rPr lang="en-US" dirty="0"/>
              <a:t>Desirable</a:t>
            </a:r>
          </a:p>
        </p:txBody>
      </p:sp>
      <p:sp>
        <p:nvSpPr>
          <p:cNvPr id="6" name="Content Placeholder 5">
            <a:extLst>
              <a:ext uri="{FF2B5EF4-FFF2-40B4-BE49-F238E27FC236}">
                <a16:creationId xmlns:a16="http://schemas.microsoft.com/office/drawing/2014/main" xmlns="" id="{DF888000-38FF-4AF9-8578-788277E96B64}"/>
              </a:ext>
            </a:extLst>
          </p:cNvPr>
          <p:cNvSpPr>
            <a:spLocks noGrp="1"/>
          </p:cNvSpPr>
          <p:nvPr>
            <p:ph sz="quarter" idx="4"/>
          </p:nvPr>
        </p:nvSpPr>
        <p:spPr>
          <a:xfrm>
            <a:off x="6191755" y="2050579"/>
            <a:ext cx="5531934" cy="3373229"/>
          </a:xfrm>
        </p:spPr>
        <p:txBody>
          <a:bodyPr/>
          <a:lstStyle/>
          <a:p>
            <a:pPr>
              <a:spcBef>
                <a:spcPts val="800"/>
              </a:spcBef>
            </a:pPr>
            <a:r>
              <a:rPr lang="en-US" dirty="0"/>
              <a:t>Provenance and reproducibility</a:t>
            </a:r>
          </a:p>
          <a:p>
            <a:pPr>
              <a:spcBef>
                <a:spcPts val="800"/>
              </a:spcBef>
            </a:pPr>
            <a:r>
              <a:rPr lang="en-US" dirty="0"/>
              <a:t>Lifecycle management</a:t>
            </a:r>
          </a:p>
          <a:p>
            <a:pPr>
              <a:spcBef>
                <a:spcPts val="800"/>
              </a:spcBef>
            </a:pPr>
            <a:r>
              <a:rPr lang="en-US" dirty="0"/>
              <a:t>Open development and frequent releases </a:t>
            </a:r>
          </a:p>
        </p:txBody>
      </p:sp>
      <p:sp>
        <p:nvSpPr>
          <p:cNvPr id="7" name="TextBox 6">
            <a:extLst>
              <a:ext uri="{FF2B5EF4-FFF2-40B4-BE49-F238E27FC236}">
                <a16:creationId xmlns:a16="http://schemas.microsoft.com/office/drawing/2014/main" xmlns="" id="{8372F8F0-4CFB-4E8D-9000-0CA31262743A}"/>
              </a:ext>
            </a:extLst>
          </p:cNvPr>
          <p:cNvSpPr txBox="1"/>
          <p:nvPr/>
        </p:nvSpPr>
        <p:spPr>
          <a:xfrm>
            <a:off x="11896757" y="0"/>
            <a:ext cx="292068" cy="424732"/>
          </a:xfrm>
          <a:prstGeom prst="rect">
            <a:avLst/>
          </a:prstGeom>
          <a:noFill/>
        </p:spPr>
        <p:txBody>
          <a:bodyPr wrap="none" rtlCol="0">
            <a:spAutoFit/>
          </a:bodyPr>
          <a:lstStyle/>
          <a:p>
            <a:pPr algn="ctr">
              <a:lnSpc>
                <a:spcPct val="90000"/>
              </a:lnSpc>
            </a:pPr>
            <a:r>
              <a:rPr lang="en-US" sz="2400" dirty="0"/>
              <a:t>•</a:t>
            </a:r>
          </a:p>
        </p:txBody>
      </p:sp>
    </p:spTree>
    <p:extLst>
      <p:ext uri="{BB962C8B-B14F-4D97-AF65-F5344CB8AC3E}">
        <p14:creationId xmlns:p14="http://schemas.microsoft.com/office/powerpoint/2010/main" val="134433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5CD243-3E5F-4DD6-9335-8875103D509B}"/>
              </a:ext>
            </a:extLst>
          </p:cNvPr>
          <p:cNvSpPr>
            <a:spLocks noGrp="1"/>
          </p:cNvSpPr>
          <p:nvPr>
            <p:ph type="title"/>
          </p:nvPr>
        </p:nvSpPr>
        <p:spPr/>
        <p:txBody>
          <a:bodyPr/>
          <a:lstStyle/>
          <a:p>
            <a:r>
              <a:rPr lang="en-US" dirty="0"/>
              <a:t>Customize according to </a:t>
            </a:r>
            <a:r>
              <a:rPr lang="en-US" i="1" dirty="0"/>
              <a:t>your</a:t>
            </a:r>
            <a:r>
              <a:rPr lang="en-US" dirty="0"/>
              <a:t> needs</a:t>
            </a:r>
          </a:p>
        </p:txBody>
      </p:sp>
      <p:sp>
        <p:nvSpPr>
          <p:cNvPr id="3" name="Content Placeholder 2">
            <a:extLst>
              <a:ext uri="{FF2B5EF4-FFF2-40B4-BE49-F238E27FC236}">
                <a16:creationId xmlns:a16="http://schemas.microsoft.com/office/drawing/2014/main" xmlns="" id="{FD6C73E6-19CF-4687-B1DC-FEF1FF16BDC6}"/>
              </a:ext>
            </a:extLst>
          </p:cNvPr>
          <p:cNvSpPr>
            <a:spLocks noGrp="1"/>
          </p:cNvSpPr>
          <p:nvPr>
            <p:ph idx="1"/>
          </p:nvPr>
        </p:nvSpPr>
        <p:spPr>
          <a:xfrm>
            <a:off x="365760" y="1179667"/>
            <a:ext cx="11369809" cy="4047778"/>
          </a:xfrm>
        </p:spPr>
        <p:txBody>
          <a:bodyPr/>
          <a:lstStyle/>
          <a:p>
            <a:r>
              <a:rPr lang="en-US" dirty="0"/>
              <a:t>There is no “all or nothing” </a:t>
            </a:r>
          </a:p>
          <a:p>
            <a:r>
              <a:rPr lang="en-US" dirty="0"/>
              <a:t>Focus on improving productivity and sustainability rather than purity of process  </a:t>
            </a:r>
          </a:p>
          <a:p>
            <a:r>
              <a:rPr lang="en-US" dirty="0"/>
              <a:t>Danger of being too dismissive too soon</a:t>
            </a:r>
          </a:p>
          <a:p>
            <a:pPr lvl="1">
              <a:spcBef>
                <a:spcPts val="200"/>
              </a:spcBef>
            </a:pPr>
            <a:r>
              <a:rPr lang="en-US" dirty="0"/>
              <a:t>Examine options with as little bias as possible </a:t>
            </a:r>
          </a:p>
          <a:p>
            <a:r>
              <a:rPr lang="en-US" dirty="0"/>
              <a:t>Fine balance between getting a buy-in from the team and imposing process on them </a:t>
            </a:r>
          </a:p>
          <a:p>
            <a:r>
              <a:rPr lang="en-US" dirty="0"/>
              <a:t>First reaction usually is resistance to change and suspicion of new processes </a:t>
            </a:r>
          </a:p>
          <a:p>
            <a:r>
              <a:rPr lang="en-US" dirty="0"/>
              <a:t>Many skeptics get converted when they see the benefit </a:t>
            </a:r>
          </a:p>
        </p:txBody>
      </p:sp>
    </p:spTree>
    <p:extLst>
      <p:ext uri="{BB962C8B-B14F-4D97-AF65-F5344CB8AC3E}">
        <p14:creationId xmlns:p14="http://schemas.microsoft.com/office/powerpoint/2010/main" val="1362904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4D38E7-2CCE-CA47-8724-C594F9B22E0B}"/>
              </a:ext>
            </a:extLst>
          </p:cNvPr>
          <p:cNvSpPr>
            <a:spLocks noGrp="1"/>
          </p:cNvSpPr>
          <p:nvPr>
            <p:ph type="title"/>
          </p:nvPr>
        </p:nvSpPr>
        <p:spPr/>
        <p:txBody>
          <a:bodyPr/>
          <a:lstStyle/>
          <a:p>
            <a:r>
              <a:rPr lang="en-US" dirty="0"/>
              <a:t>Interdisciplinary Interactions</a:t>
            </a:r>
          </a:p>
        </p:txBody>
      </p:sp>
      <p:sp>
        <p:nvSpPr>
          <p:cNvPr id="4" name="Content Placeholder 2">
            <a:extLst>
              <a:ext uri="{FF2B5EF4-FFF2-40B4-BE49-F238E27FC236}">
                <a16:creationId xmlns:a16="http://schemas.microsoft.com/office/drawing/2014/main" xmlns="" id="{A9340917-E5B8-7A4E-996E-5EF28517F331}"/>
              </a:ext>
            </a:extLst>
          </p:cNvPr>
          <p:cNvSpPr txBox="1">
            <a:spLocks/>
          </p:cNvSpPr>
          <p:nvPr/>
        </p:nvSpPr>
        <p:spPr bwMode="auto">
          <a:xfrm>
            <a:off x="365760" y="1182414"/>
            <a:ext cx="10670102" cy="47454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dirty="0"/>
              <a:t>A partnership model that works</a:t>
            </a:r>
          </a:p>
          <a:p>
            <a:pPr lvl="1"/>
            <a:r>
              <a:rPr lang="en-US" dirty="0"/>
              <a:t>Science users treat the code as a research instrument that needs its own research</a:t>
            </a:r>
          </a:p>
          <a:p>
            <a:pPr lvl="1"/>
            <a:r>
              <a:rPr lang="en-US" dirty="0"/>
              <a:t>Developers and computer scientists interested in a product and the science being done with the code</a:t>
            </a:r>
          </a:p>
          <a:p>
            <a:pPr lvl="2"/>
            <a:r>
              <a:rPr lang="en-US" dirty="0"/>
              <a:t>Helps to have people with multidisciplinary training </a:t>
            </a:r>
          </a:p>
          <a:p>
            <a:pPr lvl="1"/>
            <a:r>
              <a:rPr lang="en-US" dirty="0"/>
              <a:t>Comparable resources and autonomy for the developers</a:t>
            </a:r>
          </a:p>
          <a:p>
            <a:pPr lvl="2"/>
            <a:r>
              <a:rPr lang="en-US" dirty="0"/>
              <a:t>And recognition of their intellectual contribution to scientific discovery</a:t>
            </a:r>
          </a:p>
          <a:p>
            <a:pPr lvl="1"/>
            <a:r>
              <a:rPr lang="en-US" dirty="0"/>
              <a:t>Careful balance between long term and short term objectives</a:t>
            </a:r>
          </a:p>
        </p:txBody>
      </p:sp>
    </p:spTree>
    <p:extLst>
      <p:ext uri="{BB962C8B-B14F-4D97-AF65-F5344CB8AC3E}">
        <p14:creationId xmlns:p14="http://schemas.microsoft.com/office/powerpoint/2010/main" val="1855580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216FC3-4070-D742-8409-CEA1E7B8294D}"/>
              </a:ext>
            </a:extLst>
          </p:cNvPr>
          <p:cNvSpPr>
            <a:spLocks noGrp="1"/>
          </p:cNvSpPr>
          <p:nvPr>
            <p:ph type="title"/>
          </p:nvPr>
        </p:nvSpPr>
        <p:spPr>
          <a:xfrm>
            <a:off x="365760" y="411480"/>
            <a:ext cx="11372473" cy="510909"/>
          </a:xfrm>
        </p:spPr>
        <p:txBody>
          <a:bodyPr/>
          <a:lstStyle/>
          <a:p>
            <a:r>
              <a:rPr lang="en-US" dirty="0"/>
              <a:t>What can happen without a process</a:t>
            </a:r>
          </a:p>
        </p:txBody>
      </p:sp>
      <p:pic>
        <p:nvPicPr>
          <p:cNvPr id="4" name="Content Placeholder 5" descr="particles.jpg">
            <a:extLst>
              <a:ext uri="{FF2B5EF4-FFF2-40B4-BE49-F238E27FC236}">
                <a16:creationId xmlns:a16="http://schemas.microsoft.com/office/drawing/2014/main" xmlns="" id="{1BA7E8A3-D42B-D942-8010-4B34CDEB9592}"/>
              </a:ext>
            </a:extLst>
          </p:cNvPr>
          <p:cNvPicPr>
            <a:picLocks noChangeAspect="1"/>
          </p:cNvPicPr>
          <p:nvPr/>
        </p:nvPicPr>
        <p:blipFill>
          <a:blip r:embed="rId2" cstate="print">
            <a:extLst>
              <a:ext uri="{28A0092B-C50C-407E-A947-70E740481C1C}">
                <a14:useLocalDpi xmlns:a14="http://schemas.microsoft.com/office/drawing/2010/main" val="0"/>
              </a:ext>
            </a:extLst>
          </a:blip>
          <a:srcRect t="15266" b="15266"/>
          <a:stretch>
            <a:fillRect/>
          </a:stretch>
        </p:blipFill>
        <p:spPr bwMode="auto">
          <a:xfrm>
            <a:off x="6927750" y="904680"/>
            <a:ext cx="3510062" cy="1828799"/>
          </a:xfrm>
          <a:prstGeom prst="rect">
            <a:avLst/>
          </a:prstGeom>
          <a:noFill/>
          <a:ln w="9525">
            <a:noFill/>
            <a:miter lim="800000"/>
            <a:headEnd/>
            <a:tailEnd/>
          </a:ln>
        </p:spPr>
      </p:pic>
      <p:sp>
        <p:nvSpPr>
          <p:cNvPr id="5" name="object 3">
            <a:extLst>
              <a:ext uri="{FF2B5EF4-FFF2-40B4-BE49-F238E27FC236}">
                <a16:creationId xmlns:a16="http://schemas.microsoft.com/office/drawing/2014/main" xmlns="" id="{FF1487D4-60F2-DA4F-A5F3-F108667C3B48}"/>
              </a:ext>
            </a:extLst>
          </p:cNvPr>
          <p:cNvSpPr txBox="1"/>
          <p:nvPr/>
        </p:nvSpPr>
        <p:spPr>
          <a:xfrm>
            <a:off x="365760" y="2577767"/>
            <a:ext cx="8305800" cy="2133600"/>
          </a:xfrm>
          <a:prstGeom prst="rect">
            <a:avLst/>
          </a:prstGeom>
        </p:spPr>
        <p:txBody>
          <a:bodyPr vert="horz" wrap="square" lIns="0" tIns="0" rIns="0" bIns="0" rtlCol="0">
            <a:normAutofit fontScale="92500" lnSpcReduction="20000"/>
          </a:bodyPr>
          <a:lstStyle/>
          <a:p>
            <a:pPr marL="466109" marR="280024" indent="-457200" defTabSz="319998" fontAlgn="auto">
              <a:spcBef>
                <a:spcPts val="0"/>
              </a:spcBef>
              <a:spcAft>
                <a:spcPts val="0"/>
              </a:spcAft>
              <a:buClr>
                <a:schemeClr val="accent6">
                  <a:lumMod val="50000"/>
                </a:schemeClr>
              </a:buClr>
              <a:buSzPct val="99000"/>
              <a:buFont typeface="Wingdings" charset="2"/>
              <a:buChar char="q"/>
              <a:tabLst>
                <a:tab pos="408903" algn="l"/>
              </a:tabLst>
            </a:pPr>
            <a:r>
              <a:rPr lang="en-US" sz="2900" dirty="0">
                <a:latin typeface="Gill Sans"/>
                <a:cs typeface="Gill Sans"/>
              </a:rPr>
              <a:t>Many in-flight corrections of defects</a:t>
            </a:r>
            <a:endParaRPr lang="en-US" sz="2900" b="1" dirty="0">
              <a:solidFill>
                <a:schemeClr val="accent4">
                  <a:lumMod val="50000"/>
                </a:schemeClr>
              </a:solidFill>
              <a:latin typeface="Gill Sans"/>
              <a:cs typeface="Gill Sans"/>
            </a:endParaRPr>
          </a:p>
          <a:p>
            <a:pPr marL="466109" marR="280024" indent="-457200" defTabSz="319998">
              <a:buClr>
                <a:schemeClr val="accent6">
                  <a:lumMod val="50000"/>
                </a:schemeClr>
              </a:buClr>
              <a:buSzPct val="99000"/>
              <a:buFont typeface="Wingdings" charset="2"/>
              <a:buChar char="q"/>
              <a:tabLst>
                <a:tab pos="408903" algn="l"/>
              </a:tabLst>
            </a:pPr>
            <a:r>
              <a:rPr lang="en-US" sz="2900" dirty="0">
                <a:latin typeface="Gill Sans"/>
                <a:cs typeface="Gill Sans"/>
              </a:rPr>
              <a:t>One was adding tags to track individual particles</a:t>
            </a:r>
          </a:p>
          <a:p>
            <a:pPr marL="923309" marR="280024" lvl="1" indent="-457200" defTabSz="319998">
              <a:buClr>
                <a:schemeClr val="accent6">
                  <a:lumMod val="50000"/>
                </a:schemeClr>
              </a:buClr>
              <a:buSzPct val="99000"/>
              <a:buFont typeface="Wingdings" charset="2"/>
              <a:buChar char="q"/>
              <a:tabLst>
                <a:tab pos="408903" algn="l"/>
              </a:tabLst>
            </a:pPr>
            <a:r>
              <a:rPr lang="en-US" sz="2900" b="1" dirty="0">
                <a:solidFill>
                  <a:schemeClr val="accent4">
                    <a:lumMod val="50000"/>
                  </a:schemeClr>
                </a:solidFill>
                <a:latin typeface="Gill Sans"/>
                <a:cs typeface="Gill Sans"/>
              </a:rPr>
              <a:t>Got many duplicated tags due to round-off</a:t>
            </a:r>
          </a:p>
          <a:p>
            <a:pPr marL="466109" marR="280024" indent="-457200" defTabSz="319998">
              <a:buClr>
                <a:schemeClr val="accent6">
                  <a:lumMod val="50000"/>
                </a:schemeClr>
              </a:buClr>
              <a:buSzPct val="99000"/>
              <a:buFont typeface="Wingdings" charset="2"/>
              <a:buChar char="q"/>
              <a:tabLst>
                <a:tab pos="408903" algn="l"/>
              </a:tabLst>
            </a:pPr>
            <a:r>
              <a:rPr lang="en-US" sz="2900" dirty="0">
                <a:latin typeface="Gill Sans"/>
                <a:cs typeface="Gill Sans"/>
              </a:rPr>
              <a:t>Had to develop post-processing tools to correctly identify trajectories</a:t>
            </a:r>
          </a:p>
          <a:p>
            <a:pPr marL="461245" marR="280024" indent="-457200" defTabSz="319998">
              <a:buClr>
                <a:schemeClr val="accent6">
                  <a:lumMod val="50000"/>
                </a:schemeClr>
              </a:buClr>
              <a:buSzPct val="99000"/>
              <a:buFont typeface="Wingdings" charset="2"/>
              <a:buChar char="q"/>
              <a:tabLst>
                <a:tab pos="408903" algn="l"/>
              </a:tabLst>
            </a:pPr>
            <a:endParaRPr lang="en-US" sz="2900" b="1" dirty="0">
              <a:solidFill>
                <a:schemeClr val="accent4">
                  <a:lumMod val="50000"/>
                </a:schemeClr>
              </a:solidFill>
              <a:latin typeface="Gill Sans"/>
              <a:cs typeface="Gill Sans"/>
            </a:endParaRPr>
          </a:p>
          <a:p>
            <a:pPr marL="461245" marR="280024" indent="-457200" defTabSz="319998">
              <a:buClr>
                <a:schemeClr val="accent6">
                  <a:lumMod val="50000"/>
                </a:schemeClr>
              </a:buClr>
              <a:buSzPct val="99000"/>
              <a:buFont typeface="Wingdings" charset="2"/>
              <a:buChar char="q"/>
              <a:tabLst>
                <a:tab pos="408903" algn="l"/>
              </a:tabLst>
            </a:pPr>
            <a:endParaRPr lang="en-US" sz="2900" dirty="0">
              <a:latin typeface="Gill Sans"/>
              <a:cs typeface="Gill Sans"/>
            </a:endParaRPr>
          </a:p>
        </p:txBody>
      </p:sp>
      <p:sp>
        <p:nvSpPr>
          <p:cNvPr id="6" name="object 3">
            <a:extLst>
              <a:ext uri="{FF2B5EF4-FFF2-40B4-BE49-F238E27FC236}">
                <a16:creationId xmlns:a16="http://schemas.microsoft.com/office/drawing/2014/main" xmlns="" id="{3EB059DE-C5A9-BF40-9A0D-E5B50756CE3F}"/>
              </a:ext>
            </a:extLst>
          </p:cNvPr>
          <p:cNvSpPr txBox="1"/>
          <p:nvPr/>
        </p:nvSpPr>
        <p:spPr>
          <a:xfrm>
            <a:off x="365760" y="1206167"/>
            <a:ext cx="4800600" cy="1371600"/>
          </a:xfrm>
          <a:prstGeom prst="rect">
            <a:avLst/>
          </a:prstGeom>
        </p:spPr>
        <p:txBody>
          <a:bodyPr vert="horz" wrap="square" lIns="0" tIns="0" rIns="0" bIns="0" rtlCol="0">
            <a:normAutofit fontScale="92500" lnSpcReduction="20000"/>
          </a:bodyPr>
          <a:lstStyle/>
          <a:p>
            <a:pPr marL="466109" marR="280024" indent="-457200" defTabSz="319998" fontAlgn="auto">
              <a:spcBef>
                <a:spcPts val="0"/>
              </a:spcBef>
              <a:spcAft>
                <a:spcPts val="0"/>
              </a:spcAft>
              <a:buClr>
                <a:schemeClr val="accent6">
                  <a:lumMod val="50000"/>
                </a:schemeClr>
              </a:buClr>
              <a:buSzPct val="99000"/>
              <a:buFont typeface="Wingdings" charset="2"/>
              <a:buChar char="q"/>
              <a:tabLst>
                <a:tab pos="408903" algn="l"/>
              </a:tabLst>
            </a:pPr>
            <a:r>
              <a:rPr lang="en-US" sz="2900" dirty="0">
                <a:latin typeface="Gill Sans"/>
                <a:cs typeface="Gill Sans"/>
              </a:rPr>
              <a:t>In 2005 BG/L was made available at short notice</a:t>
            </a:r>
          </a:p>
          <a:p>
            <a:pPr marL="466109" marR="280024" indent="-457200" defTabSz="319998" fontAlgn="auto">
              <a:spcBef>
                <a:spcPts val="0"/>
              </a:spcBef>
              <a:spcAft>
                <a:spcPts val="0"/>
              </a:spcAft>
              <a:buClr>
                <a:schemeClr val="accent6">
                  <a:lumMod val="50000"/>
                </a:schemeClr>
              </a:buClr>
              <a:buSzPct val="99000"/>
              <a:buFont typeface="Wingdings" charset="2"/>
              <a:buChar char="q"/>
              <a:tabLst>
                <a:tab pos="408903" algn="l"/>
              </a:tabLst>
            </a:pPr>
            <a:r>
              <a:rPr lang="en-US" sz="2900" dirty="0">
                <a:latin typeface="Gill Sans"/>
                <a:cs typeface="Gill Sans"/>
              </a:rPr>
              <a:t>Quick and dirty development of particles</a:t>
            </a:r>
          </a:p>
        </p:txBody>
      </p:sp>
      <p:sp>
        <p:nvSpPr>
          <p:cNvPr id="7" name="Rounded Rectangle 6">
            <a:extLst>
              <a:ext uri="{FF2B5EF4-FFF2-40B4-BE49-F238E27FC236}">
                <a16:creationId xmlns:a16="http://schemas.microsoft.com/office/drawing/2014/main" xmlns="" id="{0B48248A-D32B-7F47-956D-B3D1D2901CF8}"/>
              </a:ext>
            </a:extLst>
          </p:cNvPr>
          <p:cNvSpPr/>
          <p:nvPr/>
        </p:nvSpPr>
        <p:spPr>
          <a:xfrm>
            <a:off x="709447" y="4711367"/>
            <a:ext cx="10878207" cy="12322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FLASH had a software process in place. It was tested regularly. This was one instance when the full process could not be applied because of time constraints. We got ready for the run in less than a month, the run went for 1.5 weeks, and it took over 6 months before we could trust the processed results.</a:t>
            </a:r>
          </a:p>
        </p:txBody>
      </p:sp>
    </p:spTree>
    <p:extLst>
      <p:ext uri="{BB962C8B-B14F-4D97-AF65-F5344CB8AC3E}">
        <p14:creationId xmlns:p14="http://schemas.microsoft.com/office/powerpoint/2010/main" val="2766337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01E01A-A840-439B-AB76-11EAD98EC087}"/>
              </a:ext>
            </a:extLst>
          </p:cNvPr>
          <p:cNvSpPr>
            <a:spLocks noGrp="1"/>
          </p:cNvSpPr>
          <p:nvPr>
            <p:ph type="title"/>
          </p:nvPr>
        </p:nvSpPr>
        <p:spPr/>
        <p:txBody>
          <a:bodyPr/>
          <a:lstStyle/>
          <a:p>
            <a:r>
              <a:rPr lang="en-US" dirty="0"/>
              <a:t>Resources</a:t>
            </a:r>
          </a:p>
        </p:txBody>
      </p:sp>
      <p:pic>
        <p:nvPicPr>
          <p:cNvPr id="20" name="Picture 19" descr="Screen Shot 2017-01-21 at 6.45.35 PM.png">
            <a:extLst>
              <a:ext uri="{FF2B5EF4-FFF2-40B4-BE49-F238E27FC236}">
                <a16:creationId xmlns:a16="http://schemas.microsoft.com/office/drawing/2014/main" xmlns="" id="{7D84043C-FB51-4CC0-8CAE-862C8FFBC5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7039" y="389266"/>
            <a:ext cx="3030544" cy="1300250"/>
          </a:xfrm>
          <a:prstGeom prst="rect">
            <a:avLst/>
          </a:prstGeom>
        </p:spPr>
      </p:pic>
      <p:sp>
        <p:nvSpPr>
          <p:cNvPr id="24" name="TextBox 23">
            <a:extLst>
              <a:ext uri="{FF2B5EF4-FFF2-40B4-BE49-F238E27FC236}">
                <a16:creationId xmlns:a16="http://schemas.microsoft.com/office/drawing/2014/main" xmlns="" id="{9FD9A253-0598-4572-A06F-6AAD7B233426}"/>
              </a:ext>
            </a:extLst>
          </p:cNvPr>
          <p:cNvSpPr txBox="1"/>
          <p:nvPr/>
        </p:nvSpPr>
        <p:spPr>
          <a:xfrm>
            <a:off x="161474" y="1098727"/>
            <a:ext cx="3207609" cy="738664"/>
          </a:xfrm>
          <a:prstGeom prst="rect">
            <a:avLst/>
          </a:prstGeom>
          <a:noFill/>
          <a:ln>
            <a:solidFill>
              <a:schemeClr val="tx1"/>
            </a:solidFill>
          </a:ln>
        </p:spPr>
        <p:txBody>
          <a:bodyPr wrap="square" rtlCol="0">
            <a:spAutoFit/>
          </a:bodyPr>
          <a:lstStyle/>
          <a:p>
            <a:r>
              <a:rPr lang="en-US" sz="1400" b="1" dirty="0"/>
              <a:t>Key:</a:t>
            </a:r>
          </a:p>
          <a:p>
            <a:r>
              <a:rPr lang="en-US" sz="1400" b="1" dirty="0">
                <a:solidFill>
                  <a:schemeClr val="accent3"/>
                </a:solidFill>
              </a:rPr>
              <a:t>Blue text: covered in this tutorial</a:t>
            </a:r>
          </a:p>
          <a:p>
            <a:r>
              <a:rPr lang="en-US" sz="1400" dirty="0"/>
              <a:t>Black text: pointers to other resources</a:t>
            </a:r>
          </a:p>
        </p:txBody>
      </p:sp>
      <p:sp>
        <p:nvSpPr>
          <p:cNvPr id="25" name="Oval 24">
            <a:extLst>
              <a:ext uri="{FF2B5EF4-FFF2-40B4-BE49-F238E27FC236}">
                <a16:creationId xmlns:a16="http://schemas.microsoft.com/office/drawing/2014/main" xmlns="" id="{14DF3FFE-53A2-4720-898F-B358135C3633}"/>
              </a:ext>
            </a:extLst>
          </p:cNvPr>
          <p:cNvSpPr/>
          <p:nvPr/>
        </p:nvSpPr>
        <p:spPr>
          <a:xfrm>
            <a:off x="4912614" y="3014880"/>
            <a:ext cx="1775591" cy="881869"/>
          </a:xfrm>
          <a:prstGeom prst="ellipse">
            <a:avLst/>
          </a:prstGeom>
          <a:solidFill>
            <a:schemeClr val="accent1">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Software Productivity &amp; Sustainability</a:t>
            </a:r>
          </a:p>
        </p:txBody>
      </p:sp>
      <p:sp>
        <p:nvSpPr>
          <p:cNvPr id="26" name="Oval 25">
            <a:extLst>
              <a:ext uri="{FF2B5EF4-FFF2-40B4-BE49-F238E27FC236}">
                <a16:creationId xmlns:a16="http://schemas.microsoft.com/office/drawing/2014/main" xmlns="" id="{C09D01F0-1465-4535-B45A-A475691F73FD}"/>
              </a:ext>
            </a:extLst>
          </p:cNvPr>
          <p:cNvSpPr/>
          <p:nvPr/>
        </p:nvSpPr>
        <p:spPr>
          <a:xfrm>
            <a:off x="3376801" y="2811780"/>
            <a:ext cx="1490134"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Planning</a:t>
            </a:r>
          </a:p>
        </p:txBody>
      </p:sp>
      <p:sp>
        <p:nvSpPr>
          <p:cNvPr id="27" name="Oval 26">
            <a:extLst>
              <a:ext uri="{FF2B5EF4-FFF2-40B4-BE49-F238E27FC236}">
                <a16:creationId xmlns:a16="http://schemas.microsoft.com/office/drawing/2014/main" xmlns="" id="{DBBB17FB-FC01-433E-86D1-36376412ADFD}"/>
              </a:ext>
            </a:extLst>
          </p:cNvPr>
          <p:cNvSpPr/>
          <p:nvPr/>
        </p:nvSpPr>
        <p:spPr>
          <a:xfrm>
            <a:off x="5095248" y="2356105"/>
            <a:ext cx="1410323"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Performance</a:t>
            </a:r>
          </a:p>
        </p:txBody>
      </p:sp>
      <p:sp>
        <p:nvSpPr>
          <p:cNvPr id="28" name="Oval 27">
            <a:extLst>
              <a:ext uri="{FF2B5EF4-FFF2-40B4-BE49-F238E27FC236}">
                <a16:creationId xmlns:a16="http://schemas.microsoft.com/office/drawing/2014/main" xmlns="" id="{2888549D-C83D-486D-8551-C89958659237}"/>
              </a:ext>
            </a:extLst>
          </p:cNvPr>
          <p:cNvSpPr/>
          <p:nvPr/>
        </p:nvSpPr>
        <p:spPr>
          <a:xfrm>
            <a:off x="6721135" y="3839098"/>
            <a:ext cx="1499913"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Collaboration</a:t>
            </a:r>
          </a:p>
        </p:txBody>
      </p:sp>
      <p:sp>
        <p:nvSpPr>
          <p:cNvPr id="29" name="Oval 28">
            <a:extLst>
              <a:ext uri="{FF2B5EF4-FFF2-40B4-BE49-F238E27FC236}">
                <a16:creationId xmlns:a16="http://schemas.microsoft.com/office/drawing/2014/main" xmlns="" id="{D30B1625-F260-4E8E-86DF-2CE2A579E4AD}"/>
              </a:ext>
            </a:extLst>
          </p:cNvPr>
          <p:cNvSpPr/>
          <p:nvPr/>
        </p:nvSpPr>
        <p:spPr>
          <a:xfrm>
            <a:off x="6831201" y="2916189"/>
            <a:ext cx="1448127"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Skills</a:t>
            </a:r>
          </a:p>
        </p:txBody>
      </p:sp>
      <p:sp>
        <p:nvSpPr>
          <p:cNvPr id="30" name="Oval 29">
            <a:extLst>
              <a:ext uri="{FF2B5EF4-FFF2-40B4-BE49-F238E27FC236}">
                <a16:creationId xmlns:a16="http://schemas.microsoft.com/office/drawing/2014/main" xmlns="" id="{74A0DD28-37D9-4362-9A0A-601F34833659}"/>
              </a:ext>
            </a:extLst>
          </p:cNvPr>
          <p:cNvSpPr/>
          <p:nvPr/>
        </p:nvSpPr>
        <p:spPr>
          <a:xfrm>
            <a:off x="3495335" y="3905830"/>
            <a:ext cx="1481666"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Development</a:t>
            </a:r>
          </a:p>
        </p:txBody>
      </p:sp>
      <p:cxnSp>
        <p:nvCxnSpPr>
          <p:cNvPr id="31" name="Straight Connector 30">
            <a:extLst>
              <a:ext uri="{FF2B5EF4-FFF2-40B4-BE49-F238E27FC236}">
                <a16:creationId xmlns:a16="http://schemas.microsoft.com/office/drawing/2014/main" xmlns="" id="{BA7084B5-F271-42C8-85EA-511CE1CCB1CD}"/>
              </a:ext>
            </a:extLst>
          </p:cNvPr>
          <p:cNvCxnSpPr>
            <a:cxnSpLocks/>
            <a:stCxn id="25" idx="5"/>
            <a:endCxn id="28" idx="1"/>
          </p:cNvCxnSpPr>
          <p:nvPr/>
        </p:nvCxnSpPr>
        <p:spPr>
          <a:xfrm>
            <a:off x="6428176" y="3767602"/>
            <a:ext cx="512616" cy="138228"/>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xmlns="" id="{F4787B0D-C387-49FC-ADE5-4859CF97EBE1}"/>
              </a:ext>
            </a:extLst>
          </p:cNvPr>
          <p:cNvCxnSpPr>
            <a:cxnSpLocks/>
            <a:stCxn id="25" idx="6"/>
            <a:endCxn id="29" idx="3"/>
          </p:cNvCxnSpPr>
          <p:nvPr/>
        </p:nvCxnSpPr>
        <p:spPr>
          <a:xfrm flipV="1">
            <a:off x="6688205" y="3305132"/>
            <a:ext cx="355069" cy="15068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xmlns="" id="{847D78E1-B784-411C-938F-F1182F780E82}"/>
              </a:ext>
            </a:extLst>
          </p:cNvPr>
          <p:cNvCxnSpPr>
            <a:cxnSpLocks/>
            <a:stCxn id="25" idx="0"/>
            <a:endCxn id="27" idx="4"/>
          </p:cNvCxnSpPr>
          <p:nvPr/>
        </p:nvCxnSpPr>
        <p:spPr>
          <a:xfrm flipV="1">
            <a:off x="5800410" y="2811780"/>
            <a:ext cx="0" cy="20310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xmlns="" id="{B67871B2-D303-424A-8D6D-9C6B3EBBA77A}"/>
              </a:ext>
            </a:extLst>
          </p:cNvPr>
          <p:cNvCxnSpPr>
            <a:cxnSpLocks/>
            <a:stCxn id="25" idx="1"/>
            <a:endCxn id="26" idx="6"/>
          </p:cNvCxnSpPr>
          <p:nvPr/>
        </p:nvCxnSpPr>
        <p:spPr>
          <a:xfrm flipH="1" flipV="1">
            <a:off x="4866935" y="3039618"/>
            <a:ext cx="305708" cy="104409"/>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xmlns="" id="{F046D983-7E8F-49EB-8BD0-E60B74182602}"/>
              </a:ext>
            </a:extLst>
          </p:cNvPr>
          <p:cNvCxnSpPr>
            <a:cxnSpLocks/>
            <a:stCxn id="25" idx="3"/>
            <a:endCxn id="30" idx="7"/>
          </p:cNvCxnSpPr>
          <p:nvPr/>
        </p:nvCxnSpPr>
        <p:spPr>
          <a:xfrm flipH="1">
            <a:off x="4760016" y="3767602"/>
            <a:ext cx="412627" cy="20496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xmlns="" id="{E68596A3-B99F-4CF3-8BDB-5081C42B6218}"/>
              </a:ext>
            </a:extLst>
          </p:cNvPr>
          <p:cNvSpPr txBox="1"/>
          <p:nvPr/>
        </p:nvSpPr>
        <p:spPr>
          <a:xfrm>
            <a:off x="8379224" y="2867534"/>
            <a:ext cx="1965643" cy="3108543"/>
          </a:xfrm>
          <a:prstGeom prst="rect">
            <a:avLst/>
          </a:prstGeom>
          <a:noFill/>
        </p:spPr>
        <p:txBody>
          <a:bodyPr wrap="square" rtlCol="0">
            <a:spAutoFit/>
          </a:bodyPr>
          <a:lstStyle/>
          <a:p>
            <a:r>
              <a:rPr lang="en-US" sz="1400" b="1" dirty="0"/>
              <a:t>Better Collaboration:</a:t>
            </a:r>
          </a:p>
          <a:p>
            <a:pPr marL="285750" indent="-285750">
              <a:buFont typeface="Arial"/>
              <a:buChar char="•"/>
            </a:pPr>
            <a:r>
              <a:rPr lang="en-US" sz="1400" dirty="0">
                <a:solidFill>
                  <a:schemeClr val="accent3"/>
                </a:solidFill>
              </a:rPr>
              <a:t>Licensing</a:t>
            </a:r>
          </a:p>
          <a:p>
            <a:pPr marL="285750" indent="-285750">
              <a:buFont typeface="Arial"/>
              <a:buChar char="•"/>
            </a:pPr>
            <a:r>
              <a:rPr lang="en-US" sz="1400" dirty="0">
                <a:solidFill>
                  <a:schemeClr val="accent3"/>
                </a:solidFill>
              </a:rPr>
              <a:t>Strategies for more effective teams</a:t>
            </a:r>
          </a:p>
          <a:p>
            <a:pPr marL="285750" indent="-285750">
              <a:buFont typeface="Arial"/>
              <a:buChar char="•"/>
            </a:pPr>
            <a:r>
              <a:rPr lang="en-US" sz="1400" dirty="0"/>
              <a:t>Funding sources  and programs</a:t>
            </a:r>
          </a:p>
          <a:p>
            <a:pPr marL="285750" indent="-285750">
              <a:buFont typeface="Arial"/>
              <a:buChar char="•"/>
            </a:pPr>
            <a:r>
              <a:rPr lang="en-US" sz="1400" dirty="0"/>
              <a:t>Projects and organizations</a:t>
            </a:r>
          </a:p>
          <a:p>
            <a:pPr marL="285750" indent="-285750">
              <a:buFont typeface="Arial"/>
              <a:buChar char="•"/>
            </a:pPr>
            <a:r>
              <a:rPr lang="en-US" sz="1400" dirty="0"/>
              <a:t>Software publishing and citation</a:t>
            </a:r>
          </a:p>
          <a:p>
            <a:pPr marL="285750" indent="-285750">
              <a:buFont typeface="Arial"/>
              <a:buChar char="•"/>
            </a:pPr>
            <a:r>
              <a:rPr lang="en-US" sz="1400" dirty="0"/>
              <a:t>Discussion forums, Q&amp;A sites</a:t>
            </a:r>
          </a:p>
        </p:txBody>
      </p:sp>
      <p:sp>
        <p:nvSpPr>
          <p:cNvPr id="37" name="TextBox 36">
            <a:extLst>
              <a:ext uri="{FF2B5EF4-FFF2-40B4-BE49-F238E27FC236}">
                <a16:creationId xmlns:a16="http://schemas.microsoft.com/office/drawing/2014/main" xmlns="" id="{D6A98025-5A1C-43F0-BB52-21E4389ECC51}"/>
              </a:ext>
            </a:extLst>
          </p:cNvPr>
          <p:cNvSpPr txBox="1"/>
          <p:nvPr/>
        </p:nvSpPr>
        <p:spPr>
          <a:xfrm>
            <a:off x="1820083" y="2236843"/>
            <a:ext cx="1963118" cy="1169551"/>
          </a:xfrm>
          <a:prstGeom prst="rect">
            <a:avLst/>
          </a:prstGeom>
          <a:noFill/>
        </p:spPr>
        <p:txBody>
          <a:bodyPr wrap="square" rtlCol="0">
            <a:spAutoFit/>
          </a:bodyPr>
          <a:lstStyle/>
          <a:p>
            <a:r>
              <a:rPr lang="en-US" sz="1400" b="1" dirty="0"/>
              <a:t>Better Planning:</a:t>
            </a:r>
            <a:endParaRPr lang="en-US" sz="1400" dirty="0"/>
          </a:p>
          <a:p>
            <a:pPr marL="285750" indent="-285750">
              <a:buFont typeface="Arial"/>
              <a:buChar char="•"/>
            </a:pPr>
            <a:r>
              <a:rPr lang="en-US" sz="1400"/>
              <a:t>Requirements</a:t>
            </a:r>
            <a:endParaRPr lang="en-US" sz="1400" dirty="0"/>
          </a:p>
          <a:p>
            <a:pPr marL="285750" indent="-285750">
              <a:buFont typeface="Arial"/>
              <a:buChar char="•"/>
            </a:pPr>
            <a:r>
              <a:rPr lang="en-US" sz="1400" dirty="0"/>
              <a:t>Design</a:t>
            </a:r>
          </a:p>
          <a:p>
            <a:pPr marL="285750" indent="-285750">
              <a:buFont typeface="Arial"/>
              <a:buChar char="•"/>
            </a:pPr>
            <a:r>
              <a:rPr lang="en-US" sz="1400" dirty="0"/>
              <a:t>Software interoperability</a:t>
            </a:r>
          </a:p>
        </p:txBody>
      </p:sp>
      <p:sp>
        <p:nvSpPr>
          <p:cNvPr id="38" name="TextBox 37">
            <a:extLst>
              <a:ext uri="{FF2B5EF4-FFF2-40B4-BE49-F238E27FC236}">
                <a16:creationId xmlns:a16="http://schemas.microsoft.com/office/drawing/2014/main" xmlns="" id="{E17F1E6C-367B-450B-AB0B-C81C784F604A}"/>
              </a:ext>
            </a:extLst>
          </p:cNvPr>
          <p:cNvSpPr txBox="1"/>
          <p:nvPr/>
        </p:nvSpPr>
        <p:spPr>
          <a:xfrm>
            <a:off x="5014485" y="4638094"/>
            <a:ext cx="3002061" cy="1169551"/>
          </a:xfrm>
          <a:prstGeom prst="rect">
            <a:avLst/>
          </a:prstGeom>
          <a:noFill/>
        </p:spPr>
        <p:txBody>
          <a:bodyPr wrap="square" rtlCol="0">
            <a:spAutoFit/>
          </a:bodyPr>
          <a:lstStyle/>
          <a:p>
            <a:r>
              <a:rPr lang="en-US" sz="1400" b="1" dirty="0"/>
              <a:t>Better Reliability:</a:t>
            </a:r>
          </a:p>
          <a:p>
            <a:pPr marL="285750" indent="-285750">
              <a:buFont typeface="Arial"/>
              <a:buChar char="•"/>
            </a:pPr>
            <a:r>
              <a:rPr lang="en-US" sz="1400" dirty="0">
                <a:solidFill>
                  <a:schemeClr val="accent3"/>
                </a:solidFill>
              </a:rPr>
              <a:t>Testing</a:t>
            </a:r>
          </a:p>
          <a:p>
            <a:pPr marL="285750" indent="-285750">
              <a:buFont typeface="Arial"/>
              <a:buChar char="•"/>
            </a:pPr>
            <a:r>
              <a:rPr lang="en-US" sz="1400" dirty="0">
                <a:solidFill>
                  <a:schemeClr val="accent3"/>
                </a:solidFill>
              </a:rPr>
              <a:t>Continuous integration testing</a:t>
            </a:r>
          </a:p>
          <a:p>
            <a:pPr marL="285750" indent="-285750">
              <a:buFont typeface="Arial"/>
              <a:buChar char="•"/>
            </a:pPr>
            <a:r>
              <a:rPr lang="en-US" sz="1400" dirty="0">
                <a:solidFill>
                  <a:schemeClr val="accent3"/>
                </a:solidFill>
              </a:rPr>
              <a:t>Reproducibility</a:t>
            </a:r>
          </a:p>
          <a:p>
            <a:pPr marL="285750" indent="-285750">
              <a:buFont typeface="Arial"/>
              <a:buChar char="•"/>
            </a:pPr>
            <a:r>
              <a:rPr lang="en-US" sz="1400" dirty="0"/>
              <a:t>Debugging</a:t>
            </a:r>
          </a:p>
        </p:txBody>
      </p:sp>
      <p:sp>
        <p:nvSpPr>
          <p:cNvPr id="39" name="TextBox 38">
            <a:extLst>
              <a:ext uri="{FF2B5EF4-FFF2-40B4-BE49-F238E27FC236}">
                <a16:creationId xmlns:a16="http://schemas.microsoft.com/office/drawing/2014/main" xmlns="" id="{991BF068-0496-4A0F-B4AC-C47A770547DF}"/>
              </a:ext>
            </a:extLst>
          </p:cNvPr>
          <p:cNvSpPr txBox="1"/>
          <p:nvPr/>
        </p:nvSpPr>
        <p:spPr>
          <a:xfrm>
            <a:off x="6869275" y="1837391"/>
            <a:ext cx="3382460" cy="954107"/>
          </a:xfrm>
          <a:prstGeom prst="rect">
            <a:avLst/>
          </a:prstGeom>
          <a:noFill/>
        </p:spPr>
        <p:txBody>
          <a:bodyPr wrap="square" rtlCol="0">
            <a:spAutoFit/>
          </a:bodyPr>
          <a:lstStyle/>
          <a:p>
            <a:r>
              <a:rPr lang="en-US" sz="1400" b="1" dirty="0"/>
              <a:t>Better Skills:</a:t>
            </a:r>
          </a:p>
          <a:p>
            <a:pPr marL="285750" indent="-285750">
              <a:buFont typeface="Arial"/>
              <a:buChar char="•"/>
            </a:pPr>
            <a:r>
              <a:rPr lang="en-US" sz="1400" dirty="0">
                <a:solidFill>
                  <a:schemeClr val="accent3"/>
                </a:solidFill>
              </a:rPr>
              <a:t>Personal productivity and sustainability</a:t>
            </a:r>
          </a:p>
          <a:p>
            <a:pPr marL="285750" indent="-285750">
              <a:buFont typeface="Arial"/>
              <a:buChar char="•"/>
            </a:pPr>
            <a:r>
              <a:rPr lang="en-US" sz="1400" dirty="0"/>
              <a:t>Online learning</a:t>
            </a:r>
          </a:p>
        </p:txBody>
      </p:sp>
      <p:sp>
        <p:nvSpPr>
          <p:cNvPr id="40" name="TextBox 39">
            <a:extLst>
              <a:ext uri="{FF2B5EF4-FFF2-40B4-BE49-F238E27FC236}">
                <a16:creationId xmlns:a16="http://schemas.microsoft.com/office/drawing/2014/main" xmlns="" id="{6D361FFF-37A9-4445-A1A2-6CC6A111F233}"/>
              </a:ext>
            </a:extLst>
          </p:cNvPr>
          <p:cNvSpPr txBox="1"/>
          <p:nvPr/>
        </p:nvSpPr>
        <p:spPr>
          <a:xfrm>
            <a:off x="3612488" y="1327553"/>
            <a:ext cx="2769978" cy="954107"/>
          </a:xfrm>
          <a:prstGeom prst="rect">
            <a:avLst/>
          </a:prstGeom>
          <a:noFill/>
        </p:spPr>
        <p:txBody>
          <a:bodyPr wrap="square" rtlCol="0">
            <a:spAutoFit/>
          </a:bodyPr>
          <a:lstStyle/>
          <a:p>
            <a:r>
              <a:rPr lang="en-US" sz="1400" b="1" dirty="0"/>
              <a:t>Better Performance:</a:t>
            </a:r>
          </a:p>
          <a:p>
            <a:pPr marL="285750" indent="-285750">
              <a:buFont typeface="Arial"/>
              <a:buChar char="•"/>
            </a:pPr>
            <a:r>
              <a:rPr lang="en-US" sz="1400" dirty="0">
                <a:solidFill>
                  <a:srgbClr val="000000"/>
                </a:solidFill>
              </a:rPr>
              <a:t>High-performance computing</a:t>
            </a:r>
          </a:p>
          <a:p>
            <a:pPr marL="285750" indent="-285750">
              <a:buFont typeface="Arial"/>
              <a:buChar char="•"/>
            </a:pPr>
            <a:r>
              <a:rPr lang="en-US" sz="1400" dirty="0">
                <a:solidFill>
                  <a:srgbClr val="000000"/>
                </a:solidFill>
              </a:rPr>
              <a:t>Performance at LCFs</a:t>
            </a:r>
          </a:p>
          <a:p>
            <a:pPr marL="285750" indent="-285750">
              <a:buFont typeface="Arial"/>
              <a:buChar char="•"/>
            </a:pPr>
            <a:r>
              <a:rPr lang="en-US" sz="1400" dirty="0"/>
              <a:t>Performance portability</a:t>
            </a:r>
          </a:p>
        </p:txBody>
      </p:sp>
      <p:sp>
        <p:nvSpPr>
          <p:cNvPr id="41" name="Oval 40">
            <a:extLst>
              <a:ext uri="{FF2B5EF4-FFF2-40B4-BE49-F238E27FC236}">
                <a16:creationId xmlns:a16="http://schemas.microsoft.com/office/drawing/2014/main" xmlns="" id="{0025C659-56D8-4334-AFBD-7B40904DB94B}"/>
              </a:ext>
            </a:extLst>
          </p:cNvPr>
          <p:cNvSpPr/>
          <p:nvPr/>
        </p:nvSpPr>
        <p:spPr>
          <a:xfrm>
            <a:off x="5095248" y="4108699"/>
            <a:ext cx="1410323"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Reliability</a:t>
            </a:r>
          </a:p>
        </p:txBody>
      </p:sp>
      <p:cxnSp>
        <p:nvCxnSpPr>
          <p:cNvPr id="42" name="Straight Connector 41">
            <a:extLst>
              <a:ext uri="{FF2B5EF4-FFF2-40B4-BE49-F238E27FC236}">
                <a16:creationId xmlns:a16="http://schemas.microsoft.com/office/drawing/2014/main" xmlns="" id="{87F1B698-FAEC-4DBE-9309-186E20B14708}"/>
              </a:ext>
            </a:extLst>
          </p:cNvPr>
          <p:cNvCxnSpPr>
            <a:cxnSpLocks/>
            <a:stCxn id="41" idx="0"/>
            <a:endCxn id="25" idx="4"/>
          </p:cNvCxnSpPr>
          <p:nvPr/>
        </p:nvCxnSpPr>
        <p:spPr>
          <a:xfrm flipV="1">
            <a:off x="5800410" y="3896749"/>
            <a:ext cx="0" cy="21195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xmlns="" id="{E9FD5B2D-B493-4D2D-BB6B-56F824431F40}"/>
              </a:ext>
            </a:extLst>
          </p:cNvPr>
          <p:cNvSpPr txBox="1"/>
          <p:nvPr/>
        </p:nvSpPr>
        <p:spPr>
          <a:xfrm>
            <a:off x="1786219" y="3718512"/>
            <a:ext cx="2250986" cy="2031325"/>
          </a:xfrm>
          <a:prstGeom prst="rect">
            <a:avLst/>
          </a:prstGeom>
          <a:noFill/>
        </p:spPr>
        <p:txBody>
          <a:bodyPr wrap="square" rtlCol="0">
            <a:spAutoFit/>
          </a:bodyPr>
          <a:lstStyle/>
          <a:p>
            <a:r>
              <a:rPr lang="en-US" sz="1400" b="1" dirty="0"/>
              <a:t>Better Development:</a:t>
            </a:r>
            <a:endParaRPr lang="en-US" sz="1400" dirty="0"/>
          </a:p>
          <a:p>
            <a:pPr marL="285750" indent="-285750">
              <a:buFont typeface="Arial"/>
              <a:buChar char="•"/>
            </a:pPr>
            <a:r>
              <a:rPr lang="en-US" sz="1400" dirty="0"/>
              <a:t>Documentation</a:t>
            </a:r>
          </a:p>
          <a:p>
            <a:pPr marL="285750" indent="-285750">
              <a:buFont typeface="Arial"/>
              <a:buChar char="•"/>
            </a:pPr>
            <a:r>
              <a:rPr lang="en-US" sz="1400" dirty="0"/>
              <a:t>Version control</a:t>
            </a:r>
          </a:p>
          <a:p>
            <a:pPr marL="285750" indent="-285750">
              <a:buFont typeface="Arial"/>
              <a:buChar char="•"/>
            </a:pPr>
            <a:r>
              <a:rPr lang="en-US" sz="1400" dirty="0"/>
              <a:t>Configuration and builds</a:t>
            </a:r>
          </a:p>
          <a:p>
            <a:pPr marL="285750" indent="-285750">
              <a:buFont typeface="Arial"/>
              <a:buChar char="•"/>
            </a:pPr>
            <a:r>
              <a:rPr lang="en-US" sz="1400" dirty="0"/>
              <a:t>Deployment</a:t>
            </a:r>
          </a:p>
          <a:p>
            <a:pPr marL="285750" indent="-285750">
              <a:buFont typeface="Arial"/>
              <a:buChar char="•"/>
            </a:pPr>
            <a:r>
              <a:rPr lang="en-US" sz="1400" dirty="0"/>
              <a:t>Issue tracking</a:t>
            </a:r>
          </a:p>
          <a:p>
            <a:pPr marL="285750" indent="-285750">
              <a:buFont typeface="Arial"/>
              <a:buChar char="•"/>
            </a:pPr>
            <a:r>
              <a:rPr lang="en-US" sz="1400" dirty="0"/>
              <a:t>Refactoring</a:t>
            </a:r>
          </a:p>
          <a:p>
            <a:pPr marL="285750" indent="-285750">
              <a:buFont typeface="Arial"/>
              <a:buChar char="•"/>
            </a:pPr>
            <a:r>
              <a:rPr lang="en-US" sz="1400" dirty="0"/>
              <a:t>Software engineering</a:t>
            </a:r>
          </a:p>
          <a:p>
            <a:pPr marL="285750" indent="-285750">
              <a:buFont typeface="Arial"/>
              <a:buChar char="•"/>
            </a:pPr>
            <a:r>
              <a:rPr lang="en-US" sz="1400" dirty="0"/>
              <a:t>Development tools</a:t>
            </a:r>
          </a:p>
        </p:txBody>
      </p:sp>
    </p:spTree>
    <p:extLst>
      <p:ext uri="{BB962C8B-B14F-4D97-AF65-F5344CB8AC3E}">
        <p14:creationId xmlns:p14="http://schemas.microsoft.com/office/powerpoint/2010/main" val="2423604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C6EB9F-D09D-467B-B4F5-912DE70C8093}"/>
              </a:ext>
            </a:extLst>
          </p:cNvPr>
          <p:cNvSpPr>
            <a:spLocks noGrp="1"/>
          </p:cNvSpPr>
          <p:nvPr>
            <p:ph type="title"/>
          </p:nvPr>
        </p:nvSpPr>
        <p:spPr/>
        <p:txBody>
          <a:bodyPr/>
          <a:lstStyle/>
          <a:p>
            <a:r>
              <a:rPr lang="en-US" dirty="0"/>
              <a:t>IDEAS </a:t>
            </a:r>
            <a:r>
              <a:rPr lang="en-US" i="1" dirty="0" err="1"/>
              <a:t>WhatIs</a:t>
            </a:r>
            <a:r>
              <a:rPr lang="en-US" dirty="0"/>
              <a:t> and </a:t>
            </a:r>
            <a:r>
              <a:rPr lang="en-US" i="1" dirty="0" err="1"/>
              <a:t>HowTo</a:t>
            </a:r>
            <a:r>
              <a:rPr lang="en-US" dirty="0"/>
              <a:t> documents</a:t>
            </a:r>
          </a:p>
        </p:txBody>
      </p:sp>
      <p:sp>
        <p:nvSpPr>
          <p:cNvPr id="14" name="Content Placeholder 13">
            <a:extLst>
              <a:ext uri="{FF2B5EF4-FFF2-40B4-BE49-F238E27FC236}">
                <a16:creationId xmlns:a16="http://schemas.microsoft.com/office/drawing/2014/main" xmlns="" id="{0A27E3E7-A703-46A0-9CAA-37D563C5B34E}"/>
              </a:ext>
            </a:extLst>
          </p:cNvPr>
          <p:cNvSpPr>
            <a:spLocks noGrp="1"/>
          </p:cNvSpPr>
          <p:nvPr>
            <p:ph idx="1"/>
          </p:nvPr>
        </p:nvSpPr>
        <p:spPr>
          <a:xfrm>
            <a:off x="365760" y="1036796"/>
            <a:ext cx="11369809" cy="4047778"/>
          </a:xfrm>
        </p:spPr>
        <p:txBody>
          <a:bodyPr/>
          <a:lstStyle/>
          <a:p>
            <a:r>
              <a:rPr lang="en-US" sz="2400" b="1" dirty="0"/>
              <a:t>Motivation: </a:t>
            </a:r>
            <a:r>
              <a:rPr lang="en-US" sz="2400" dirty="0"/>
              <a:t>Software teams have a wide range of levels of maturity in SW engineering practices.</a:t>
            </a:r>
          </a:p>
          <a:p>
            <a:r>
              <a:rPr lang="en-US" sz="2400" b="1" dirty="0"/>
              <a:t>Resources:</a:t>
            </a:r>
          </a:p>
          <a:p>
            <a:pPr lvl="1">
              <a:spcBef>
                <a:spcPts val="200"/>
              </a:spcBef>
            </a:pPr>
            <a:r>
              <a:rPr lang="en-US" sz="2000" b="1" i="1" dirty="0"/>
              <a:t>‘What Is’ </a:t>
            </a:r>
            <a:r>
              <a:rPr lang="en-US" sz="2000" dirty="0"/>
              <a:t>docs: 2-page characterizations of important topics </a:t>
            </a:r>
            <a:br>
              <a:rPr lang="en-US" sz="2000" dirty="0"/>
            </a:br>
            <a:r>
              <a:rPr lang="en-US" sz="2000" dirty="0"/>
              <a:t>for CSE software projects</a:t>
            </a:r>
          </a:p>
          <a:p>
            <a:pPr lvl="1">
              <a:spcBef>
                <a:spcPts val="200"/>
              </a:spcBef>
            </a:pPr>
            <a:r>
              <a:rPr lang="en-US" sz="2000" b="1" i="1" dirty="0"/>
              <a:t>‘How To’ </a:t>
            </a:r>
            <a:r>
              <a:rPr lang="en-US" sz="2000" dirty="0"/>
              <a:t>docs: brief sketch of best practices</a:t>
            </a:r>
          </a:p>
          <a:p>
            <a:pPr lvl="2">
              <a:spcBef>
                <a:spcPts val="200"/>
              </a:spcBef>
            </a:pPr>
            <a:r>
              <a:rPr lang="en-US" sz="1800" dirty="0"/>
              <a:t>Emphasis on ``bite-sized'' topics enables CSE software teams to </a:t>
            </a:r>
            <a:br>
              <a:rPr lang="en-US" sz="1800" dirty="0"/>
            </a:br>
            <a:r>
              <a:rPr lang="en-US" sz="1800" dirty="0"/>
              <a:t>consider improvements at a small but impactful scale</a:t>
            </a:r>
          </a:p>
          <a:p>
            <a:pPr lvl="1">
              <a:spcBef>
                <a:spcPts val="200"/>
              </a:spcBef>
            </a:pPr>
            <a:r>
              <a:rPr lang="en-US" sz="2000" dirty="0"/>
              <a:t>Current topics:  </a:t>
            </a:r>
          </a:p>
          <a:p>
            <a:pPr lvl="2">
              <a:spcBef>
                <a:spcPts val="0"/>
              </a:spcBef>
            </a:pPr>
            <a:r>
              <a:rPr lang="en-US" sz="1600" i="1" dirty="0"/>
              <a:t>What Is CSE Software Productivity?</a:t>
            </a:r>
          </a:p>
          <a:p>
            <a:pPr lvl="2">
              <a:spcBef>
                <a:spcPts val="0"/>
              </a:spcBef>
            </a:pPr>
            <a:r>
              <a:rPr lang="en-US" sz="1600" i="1" dirty="0"/>
              <a:t>What Is Software Configuration?</a:t>
            </a:r>
          </a:p>
          <a:p>
            <a:pPr lvl="2">
              <a:spcBef>
                <a:spcPts val="0"/>
              </a:spcBef>
            </a:pPr>
            <a:r>
              <a:rPr lang="en-US" sz="1600" i="1" dirty="0"/>
              <a:t>How to Configure Software</a:t>
            </a:r>
          </a:p>
          <a:p>
            <a:pPr lvl="2">
              <a:spcBef>
                <a:spcPts val="0"/>
              </a:spcBef>
            </a:pPr>
            <a:r>
              <a:rPr lang="en-US" sz="1600" i="1" dirty="0"/>
              <a:t>What Is Performance Portability?</a:t>
            </a:r>
          </a:p>
          <a:p>
            <a:pPr lvl="2">
              <a:spcBef>
                <a:spcPts val="0"/>
              </a:spcBef>
            </a:pPr>
            <a:r>
              <a:rPr lang="en-US" sz="1600" i="1" dirty="0"/>
              <a:t>How to Enable Performance Portability</a:t>
            </a:r>
          </a:p>
          <a:p>
            <a:pPr lvl="2">
              <a:spcBef>
                <a:spcPts val="0"/>
              </a:spcBef>
            </a:pPr>
            <a:r>
              <a:rPr lang="en-US" sz="1600" i="1" dirty="0"/>
              <a:t>What Is CSE Software Testing?</a:t>
            </a:r>
          </a:p>
          <a:p>
            <a:pPr lvl="2">
              <a:spcBef>
                <a:spcPts val="0"/>
              </a:spcBef>
            </a:pPr>
            <a:r>
              <a:rPr lang="en-US" sz="1600" i="1" dirty="0"/>
              <a:t>What Are Software Testing Practices?</a:t>
            </a:r>
          </a:p>
          <a:p>
            <a:pPr lvl="2">
              <a:spcBef>
                <a:spcPts val="0"/>
              </a:spcBef>
            </a:pPr>
            <a:r>
              <a:rPr lang="en-US" sz="1600" i="1" dirty="0"/>
              <a:t>How to Add and Improve Testing in a CSE Software Project</a:t>
            </a:r>
          </a:p>
          <a:p>
            <a:pPr lvl="1">
              <a:spcBef>
                <a:spcPts val="200"/>
              </a:spcBef>
            </a:pPr>
            <a:r>
              <a:rPr lang="en-US" sz="2000" dirty="0"/>
              <a:t>More topics under development</a:t>
            </a:r>
          </a:p>
          <a:p>
            <a:pPr lvl="1">
              <a:spcBef>
                <a:spcPts val="200"/>
              </a:spcBef>
            </a:pPr>
            <a:r>
              <a:rPr lang="en-US" sz="2000" dirty="0"/>
              <a:t>See: </a:t>
            </a:r>
            <a:r>
              <a:rPr lang="en-US" sz="2000" dirty="0">
                <a:hlinkClick r:id="rId2"/>
              </a:rPr>
              <a:t>https://ideas-productivity.org/resources/howtos</a:t>
            </a:r>
            <a:endParaRPr lang="en-US" sz="2000" dirty="0"/>
          </a:p>
        </p:txBody>
      </p:sp>
      <p:grpSp>
        <p:nvGrpSpPr>
          <p:cNvPr id="3" name="Group 2">
            <a:extLst>
              <a:ext uri="{FF2B5EF4-FFF2-40B4-BE49-F238E27FC236}">
                <a16:creationId xmlns:a16="http://schemas.microsoft.com/office/drawing/2014/main" xmlns="" id="{DF4F3E67-EA6B-49E9-9A82-256BE380F80D}"/>
              </a:ext>
            </a:extLst>
          </p:cNvPr>
          <p:cNvGrpSpPr/>
          <p:nvPr/>
        </p:nvGrpSpPr>
        <p:grpSpPr>
          <a:xfrm>
            <a:off x="8833728" y="1441890"/>
            <a:ext cx="3215220" cy="4430369"/>
            <a:chOff x="5623980" y="1854200"/>
            <a:chExt cx="3215220" cy="4448010"/>
          </a:xfrm>
        </p:grpSpPr>
        <p:sp>
          <p:nvSpPr>
            <p:cNvPr id="4" name="Rectangle 3">
              <a:extLst>
                <a:ext uri="{FF2B5EF4-FFF2-40B4-BE49-F238E27FC236}">
                  <a16:creationId xmlns:a16="http://schemas.microsoft.com/office/drawing/2014/main" xmlns="" id="{21861986-B8B9-443D-8191-157E6CA33768}"/>
                </a:ext>
              </a:extLst>
            </p:cNvPr>
            <p:cNvSpPr/>
            <p:nvPr/>
          </p:nvSpPr>
          <p:spPr>
            <a:xfrm>
              <a:off x="5626100" y="1854200"/>
              <a:ext cx="3213100" cy="444794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xmlns="" id="{99ECF762-0D25-45F0-A7D0-2B0F27CD251A}"/>
                </a:ext>
              </a:extLst>
            </p:cNvPr>
            <p:cNvGrpSpPr/>
            <p:nvPr/>
          </p:nvGrpSpPr>
          <p:grpSpPr>
            <a:xfrm>
              <a:off x="5623980" y="1981200"/>
              <a:ext cx="3121808" cy="4321010"/>
              <a:chOff x="5623980" y="1981200"/>
              <a:chExt cx="3121808" cy="4321010"/>
            </a:xfrm>
          </p:grpSpPr>
          <p:sp>
            <p:nvSpPr>
              <p:cNvPr id="6" name="Content Placeholder 3">
                <a:extLst>
                  <a:ext uri="{FF2B5EF4-FFF2-40B4-BE49-F238E27FC236}">
                    <a16:creationId xmlns:a16="http://schemas.microsoft.com/office/drawing/2014/main" xmlns="" id="{BDFE2750-48BD-4EED-B3A7-E69F801B001C}"/>
                  </a:ext>
                </a:extLst>
              </p:cNvPr>
              <p:cNvSpPr txBox="1">
                <a:spLocks/>
              </p:cNvSpPr>
              <p:nvPr/>
            </p:nvSpPr>
            <p:spPr>
              <a:xfrm>
                <a:off x="5623980" y="5562670"/>
                <a:ext cx="3121808" cy="739540"/>
              </a:xfrm>
              <a:prstGeom prst="rect">
                <a:avLst/>
              </a:prstGeom>
            </p:spPr>
            <p:txBody>
              <a:bodyPr vert="horz">
                <a:normAutofit fontScale="550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300" b="1" dirty="0"/>
                  <a:t>Impact: </a:t>
                </a:r>
                <a:r>
                  <a:rPr lang="en-US" sz="2300" dirty="0"/>
                  <a:t>Provide baseline nomenclature and foundation for next steps in software productivity and software engineering for CSE teams.</a:t>
                </a:r>
              </a:p>
              <a:p>
                <a:pPr marL="0" indent="0">
                  <a:buNone/>
                </a:pPr>
                <a:endParaRPr lang="en-US" dirty="0"/>
              </a:p>
            </p:txBody>
          </p:sp>
          <p:grpSp>
            <p:nvGrpSpPr>
              <p:cNvPr id="7" name="Group 6">
                <a:extLst>
                  <a:ext uri="{FF2B5EF4-FFF2-40B4-BE49-F238E27FC236}">
                    <a16:creationId xmlns:a16="http://schemas.microsoft.com/office/drawing/2014/main" xmlns="" id="{FD9BB557-7D49-414A-8B4A-D7B9AE7AEBDD}"/>
                  </a:ext>
                </a:extLst>
              </p:cNvPr>
              <p:cNvGrpSpPr/>
              <p:nvPr/>
            </p:nvGrpSpPr>
            <p:grpSpPr>
              <a:xfrm>
                <a:off x="5727691" y="1981200"/>
                <a:ext cx="2997206" cy="3581400"/>
                <a:chOff x="5727691" y="1981200"/>
                <a:chExt cx="2997206" cy="3581400"/>
              </a:xfrm>
            </p:grpSpPr>
            <p:grpSp>
              <p:nvGrpSpPr>
                <p:cNvPr id="8" name="Group 7">
                  <a:extLst>
                    <a:ext uri="{FF2B5EF4-FFF2-40B4-BE49-F238E27FC236}">
                      <a16:creationId xmlns:a16="http://schemas.microsoft.com/office/drawing/2014/main" xmlns="" id="{A93ABF81-A452-424C-9057-C2A15F2FBE85}"/>
                    </a:ext>
                  </a:extLst>
                </p:cNvPr>
                <p:cNvGrpSpPr/>
                <p:nvPr/>
              </p:nvGrpSpPr>
              <p:grpSpPr>
                <a:xfrm>
                  <a:off x="5727691" y="1981200"/>
                  <a:ext cx="2184396" cy="3098800"/>
                  <a:chOff x="3416300" y="2032000"/>
                  <a:chExt cx="2374900" cy="3467100"/>
                </a:xfrm>
              </p:grpSpPr>
              <p:sp>
                <p:nvSpPr>
                  <p:cNvPr id="12" name="Rectangle 11">
                    <a:extLst>
                      <a:ext uri="{FF2B5EF4-FFF2-40B4-BE49-F238E27FC236}">
                        <a16:creationId xmlns:a16="http://schemas.microsoft.com/office/drawing/2014/main" xmlns="" id="{182AE823-CF37-4643-A4A9-35D0A94BB0D6}"/>
                      </a:ext>
                    </a:extLst>
                  </p:cNvPr>
                  <p:cNvSpPr/>
                  <p:nvPr/>
                </p:nvSpPr>
                <p:spPr>
                  <a:xfrm>
                    <a:off x="3416300" y="2032000"/>
                    <a:ext cx="2374900" cy="34671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whatis-portability.tiff">
                    <a:extLst>
                      <a:ext uri="{FF2B5EF4-FFF2-40B4-BE49-F238E27FC236}">
                        <a16:creationId xmlns:a16="http://schemas.microsoft.com/office/drawing/2014/main" xmlns="" id="{9B3D01C0-04CE-4918-AFC5-4D6BFB0ABA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4410" y="2041782"/>
                    <a:ext cx="2287553" cy="3418130"/>
                  </a:xfrm>
                  <a:prstGeom prst="rect">
                    <a:avLst/>
                  </a:prstGeom>
                </p:spPr>
              </p:pic>
            </p:grpSp>
            <p:grpSp>
              <p:nvGrpSpPr>
                <p:cNvPr id="9" name="Group 8">
                  <a:extLst>
                    <a:ext uri="{FF2B5EF4-FFF2-40B4-BE49-F238E27FC236}">
                      <a16:creationId xmlns:a16="http://schemas.microsoft.com/office/drawing/2014/main" xmlns="" id="{31542102-67DF-49D2-A03D-ECDF838C8759}"/>
                    </a:ext>
                  </a:extLst>
                </p:cNvPr>
                <p:cNvGrpSpPr/>
                <p:nvPr/>
              </p:nvGrpSpPr>
              <p:grpSpPr>
                <a:xfrm>
                  <a:off x="6642098" y="2578100"/>
                  <a:ext cx="2082799" cy="2984500"/>
                  <a:chOff x="6210300" y="2070100"/>
                  <a:chExt cx="2094839" cy="3327400"/>
                </a:xfrm>
              </p:grpSpPr>
              <p:sp>
                <p:nvSpPr>
                  <p:cNvPr id="10" name="Rectangle 9">
                    <a:extLst>
                      <a:ext uri="{FF2B5EF4-FFF2-40B4-BE49-F238E27FC236}">
                        <a16:creationId xmlns:a16="http://schemas.microsoft.com/office/drawing/2014/main" xmlns="" id="{A9D38D34-66C0-4BFD-AB1C-6B4EADE8A60D}"/>
                      </a:ext>
                    </a:extLst>
                  </p:cNvPr>
                  <p:cNvSpPr/>
                  <p:nvPr/>
                </p:nvSpPr>
                <p:spPr>
                  <a:xfrm>
                    <a:off x="6210300" y="2070100"/>
                    <a:ext cx="2094839" cy="3327400"/>
                  </a:xfrm>
                  <a:prstGeom prst="rect">
                    <a:avLst/>
                  </a:prstGeom>
                  <a:solidFill>
                    <a:schemeClr val="bg1"/>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howto-portability.tiff">
                    <a:extLst>
                      <a:ext uri="{FF2B5EF4-FFF2-40B4-BE49-F238E27FC236}">
                        <a16:creationId xmlns:a16="http://schemas.microsoft.com/office/drawing/2014/main" xmlns="" id="{AA1C82F5-E203-4508-BFBC-69CDAC5062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1983" y="2105280"/>
                    <a:ext cx="2034837" cy="3248710"/>
                  </a:xfrm>
                  <a:prstGeom prst="rect">
                    <a:avLst/>
                  </a:prstGeom>
                </p:spPr>
              </p:pic>
            </p:grpSp>
          </p:grpSp>
        </p:grpSp>
      </p:grpSp>
      <p:sp>
        <p:nvSpPr>
          <p:cNvPr id="19" name="TextBox 18">
            <a:extLst>
              <a:ext uri="{FF2B5EF4-FFF2-40B4-BE49-F238E27FC236}">
                <a16:creationId xmlns:a16="http://schemas.microsoft.com/office/drawing/2014/main" xmlns="" id="{7A7C1B15-4992-4CDF-A37E-5F97DDFCE86E}"/>
              </a:ext>
            </a:extLst>
          </p:cNvPr>
          <p:cNvSpPr txBox="1"/>
          <p:nvPr/>
        </p:nvSpPr>
        <p:spPr>
          <a:xfrm>
            <a:off x="5072987" y="4058236"/>
            <a:ext cx="3643946" cy="1421928"/>
          </a:xfrm>
          <a:prstGeom prst="rect">
            <a:avLst/>
          </a:prstGeom>
          <a:noFill/>
        </p:spPr>
        <p:txBody>
          <a:bodyPr wrap="none" rtlCol="0">
            <a:spAutoFit/>
          </a:bodyPr>
          <a:lstStyle/>
          <a:p>
            <a:pPr marL="285750" indent="-285750">
              <a:lnSpc>
                <a:spcPct val="90000"/>
              </a:lnSpc>
              <a:buFont typeface="Arial" panose="020B0604020202020204" pitchFamily="34" charset="0"/>
              <a:buChar char="•"/>
            </a:pPr>
            <a:r>
              <a:rPr lang="en-US" sz="1600" i="1" dirty="0"/>
              <a:t>What Is Good Documentation?</a:t>
            </a:r>
          </a:p>
          <a:p>
            <a:pPr marL="285750" indent="-285750">
              <a:lnSpc>
                <a:spcPct val="90000"/>
              </a:lnSpc>
              <a:buFont typeface="Arial" panose="020B0604020202020204" pitchFamily="34" charset="0"/>
              <a:buChar char="•"/>
            </a:pPr>
            <a:r>
              <a:rPr lang="en-US" sz="1600" i="1" dirty="0"/>
              <a:t>How to Write Good Documentation</a:t>
            </a:r>
          </a:p>
          <a:p>
            <a:pPr marL="285750" indent="-285750">
              <a:lnSpc>
                <a:spcPct val="90000"/>
              </a:lnSpc>
              <a:buFont typeface="Arial" panose="020B0604020202020204" pitchFamily="34" charset="0"/>
              <a:buChar char="•"/>
            </a:pPr>
            <a:r>
              <a:rPr lang="en-US" sz="1600" i="1" dirty="0"/>
              <a:t>What Are Interoperable</a:t>
            </a:r>
            <a:br>
              <a:rPr lang="en-US" sz="1600" i="1" dirty="0"/>
            </a:br>
            <a:r>
              <a:rPr lang="en-US" sz="1600" i="1" dirty="0"/>
              <a:t>Software Libraries? </a:t>
            </a:r>
          </a:p>
          <a:p>
            <a:pPr marL="285750" indent="-285750">
              <a:lnSpc>
                <a:spcPct val="90000"/>
              </a:lnSpc>
              <a:buFont typeface="Arial" panose="020B0604020202020204" pitchFamily="34" charset="0"/>
              <a:buChar char="•"/>
            </a:pPr>
            <a:r>
              <a:rPr lang="en-US" sz="1600" i="1" dirty="0"/>
              <a:t>What Is Version Control?</a:t>
            </a:r>
          </a:p>
          <a:p>
            <a:pPr marL="285750" indent="-285750">
              <a:lnSpc>
                <a:spcPct val="90000"/>
              </a:lnSpc>
              <a:buFont typeface="Arial" panose="020B0604020202020204" pitchFamily="34" charset="0"/>
              <a:buChar char="•"/>
            </a:pPr>
            <a:r>
              <a:rPr lang="en-US" sz="1600" i="1" dirty="0"/>
              <a:t>How to Do Version Control with Git</a:t>
            </a:r>
          </a:p>
        </p:txBody>
      </p:sp>
    </p:spTree>
    <p:extLst>
      <p:ext uri="{BB962C8B-B14F-4D97-AF65-F5344CB8AC3E}">
        <p14:creationId xmlns:p14="http://schemas.microsoft.com/office/powerpoint/2010/main" val="1618923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0A45E-0F75-4BA4-8444-36E9FD9F1D11}"/>
              </a:ext>
            </a:extLst>
          </p:cNvPr>
          <p:cNvSpPr>
            <a:spLocks noGrp="1"/>
          </p:cNvSpPr>
          <p:nvPr>
            <p:ph type="title"/>
          </p:nvPr>
        </p:nvSpPr>
        <p:spPr/>
        <p:txBody>
          <a:bodyPr/>
          <a:lstStyle/>
          <a:p>
            <a:r>
              <a:rPr lang="en-US" dirty="0"/>
              <a:t>Other Tutorials: Slides and video</a:t>
            </a:r>
          </a:p>
        </p:txBody>
      </p:sp>
      <p:sp>
        <p:nvSpPr>
          <p:cNvPr id="5" name="Text Placeholder 4">
            <a:extLst>
              <a:ext uri="{FF2B5EF4-FFF2-40B4-BE49-F238E27FC236}">
                <a16:creationId xmlns:a16="http://schemas.microsoft.com/office/drawing/2014/main" xmlns="" id="{05C40242-0E73-4FC5-9472-F43513328252}"/>
              </a:ext>
            </a:extLst>
          </p:cNvPr>
          <p:cNvSpPr>
            <a:spLocks noGrp="1"/>
          </p:cNvSpPr>
          <p:nvPr>
            <p:ph type="body" idx="1"/>
          </p:nvPr>
        </p:nvSpPr>
        <p:spPr>
          <a:xfrm>
            <a:off x="365760" y="917808"/>
            <a:ext cx="5588582" cy="821190"/>
          </a:xfrm>
        </p:spPr>
        <p:txBody>
          <a:bodyPr/>
          <a:lstStyle/>
          <a:p>
            <a:r>
              <a:rPr lang="en-US" i="1" dirty="0"/>
              <a:t>Best Practices for HPC Software Developers</a:t>
            </a:r>
            <a:endParaRPr lang="en-US" dirty="0"/>
          </a:p>
        </p:txBody>
      </p:sp>
      <p:sp>
        <p:nvSpPr>
          <p:cNvPr id="3" name="Content Placeholder 2">
            <a:extLst>
              <a:ext uri="{FF2B5EF4-FFF2-40B4-BE49-F238E27FC236}">
                <a16:creationId xmlns:a16="http://schemas.microsoft.com/office/drawing/2014/main" xmlns="" id="{B888E03A-9D73-4B3B-BFD1-8465B8C05757}"/>
              </a:ext>
            </a:extLst>
          </p:cNvPr>
          <p:cNvSpPr>
            <a:spLocks noGrp="1"/>
          </p:cNvSpPr>
          <p:nvPr>
            <p:ph sz="half" idx="2"/>
          </p:nvPr>
        </p:nvSpPr>
        <p:spPr>
          <a:xfrm>
            <a:off x="365760" y="1743390"/>
            <a:ext cx="5588582" cy="3373229"/>
          </a:xfrm>
        </p:spPr>
        <p:txBody>
          <a:bodyPr/>
          <a:lstStyle/>
          <a:p>
            <a:r>
              <a:rPr lang="en-US" dirty="0"/>
              <a:t>On-going monthly webinar series</a:t>
            </a:r>
            <a:endParaRPr lang="en-US" dirty="0">
              <a:hlinkClick r:id="rId2"/>
            </a:endParaRPr>
          </a:p>
          <a:p>
            <a:pPr lvl="1">
              <a:spcBef>
                <a:spcPts val="200"/>
              </a:spcBef>
            </a:pPr>
            <a:r>
              <a:rPr lang="en-US" dirty="0">
                <a:hlinkClick r:id="rId2"/>
              </a:rPr>
              <a:t>https://ideas-productivity.org/events/hpc-best-practices-webinars/</a:t>
            </a:r>
            <a:endParaRPr lang="en-US" dirty="0"/>
          </a:p>
          <a:p>
            <a:pPr lvl="1"/>
            <a:r>
              <a:rPr lang="en-US" dirty="0"/>
              <a:t>Topics to date:</a:t>
            </a:r>
          </a:p>
          <a:p>
            <a:pPr lvl="2">
              <a:spcBef>
                <a:spcPts val="0"/>
              </a:spcBef>
            </a:pPr>
            <a:r>
              <a:rPr lang="en-US" sz="1600" i="1" dirty="0"/>
              <a:t>What All Codes Should Do: Overview of Best Practices in HPC Software Development</a:t>
            </a:r>
          </a:p>
          <a:p>
            <a:pPr lvl="2">
              <a:spcBef>
                <a:spcPts val="0"/>
              </a:spcBef>
            </a:pPr>
            <a:r>
              <a:rPr lang="en-US" sz="1600" i="1" dirty="0"/>
              <a:t>Developing, Configuring, Building, and Deploying HPC Software</a:t>
            </a:r>
          </a:p>
          <a:p>
            <a:pPr lvl="2">
              <a:spcBef>
                <a:spcPts val="0"/>
              </a:spcBef>
            </a:pPr>
            <a:r>
              <a:rPr lang="en-US" sz="1600" i="1" dirty="0"/>
              <a:t>Distributed Version Control and Continuous Integration Testing</a:t>
            </a:r>
          </a:p>
          <a:p>
            <a:pPr lvl="2">
              <a:spcBef>
                <a:spcPts val="0"/>
              </a:spcBef>
            </a:pPr>
            <a:r>
              <a:rPr lang="en-US" sz="1600" i="1" dirty="0"/>
              <a:t>Testing and Documenting your Code</a:t>
            </a:r>
          </a:p>
          <a:p>
            <a:pPr lvl="2">
              <a:spcBef>
                <a:spcPts val="0"/>
              </a:spcBef>
            </a:pPr>
            <a:r>
              <a:rPr lang="en-US" sz="1600" i="1" dirty="0"/>
              <a:t>How the HPC Environment is Different from the Desktop (and Why)</a:t>
            </a:r>
          </a:p>
          <a:p>
            <a:pPr lvl="2">
              <a:spcBef>
                <a:spcPts val="0"/>
              </a:spcBef>
            </a:pPr>
            <a:r>
              <a:rPr lang="en-US" sz="1600" i="1" dirty="0"/>
              <a:t>Best Practices for I/O on HPC Systems</a:t>
            </a:r>
          </a:p>
          <a:p>
            <a:pPr lvl="2">
              <a:spcBef>
                <a:spcPts val="0"/>
              </a:spcBef>
            </a:pPr>
            <a:r>
              <a:rPr lang="en-US" sz="1600" i="1" dirty="0"/>
              <a:t>Basic Performance Analysis and Optimization</a:t>
            </a:r>
          </a:p>
          <a:p>
            <a:pPr lvl="2">
              <a:spcBef>
                <a:spcPts val="0"/>
              </a:spcBef>
            </a:pPr>
            <a:r>
              <a:rPr lang="en-US" sz="1600" i="1" dirty="0"/>
              <a:t>Python in HPC</a:t>
            </a:r>
          </a:p>
          <a:p>
            <a:pPr lvl="2">
              <a:spcBef>
                <a:spcPts val="0"/>
              </a:spcBef>
            </a:pPr>
            <a:r>
              <a:rPr lang="en-US" sz="1600" i="1" dirty="0"/>
              <a:t>Intermediate Git</a:t>
            </a:r>
          </a:p>
          <a:p>
            <a:pPr lvl="2">
              <a:spcBef>
                <a:spcPts val="0"/>
              </a:spcBef>
            </a:pPr>
            <a:r>
              <a:rPr lang="en-US" sz="1600" i="1" dirty="0"/>
              <a:t>Using the Roofline Model and Intel Advisor</a:t>
            </a:r>
          </a:p>
        </p:txBody>
      </p:sp>
      <p:sp>
        <p:nvSpPr>
          <p:cNvPr id="6" name="Text Placeholder 5">
            <a:extLst>
              <a:ext uri="{FF2B5EF4-FFF2-40B4-BE49-F238E27FC236}">
                <a16:creationId xmlns:a16="http://schemas.microsoft.com/office/drawing/2014/main" xmlns="" id="{09C9B628-0D32-4CF2-9ED7-BB77D3DBFCEB}"/>
              </a:ext>
            </a:extLst>
          </p:cNvPr>
          <p:cNvSpPr>
            <a:spLocks noGrp="1"/>
          </p:cNvSpPr>
          <p:nvPr>
            <p:ph type="body" sz="quarter" idx="3"/>
          </p:nvPr>
        </p:nvSpPr>
        <p:spPr>
          <a:xfrm>
            <a:off x="6191755" y="917808"/>
            <a:ext cx="5531934" cy="821190"/>
          </a:xfrm>
        </p:spPr>
        <p:txBody>
          <a:bodyPr/>
          <a:lstStyle/>
          <a:p>
            <a:r>
              <a:rPr lang="en-US" i="1" dirty="0"/>
              <a:t>Argonne Training Program on Extreme-Scale Computing</a:t>
            </a:r>
          </a:p>
        </p:txBody>
      </p:sp>
      <p:sp>
        <p:nvSpPr>
          <p:cNvPr id="7" name="Content Placeholder 6">
            <a:extLst>
              <a:ext uri="{FF2B5EF4-FFF2-40B4-BE49-F238E27FC236}">
                <a16:creationId xmlns:a16="http://schemas.microsoft.com/office/drawing/2014/main" xmlns="" id="{278C33B3-E303-4432-9918-9A1CA8F6CD44}"/>
              </a:ext>
            </a:extLst>
          </p:cNvPr>
          <p:cNvSpPr>
            <a:spLocks noGrp="1"/>
          </p:cNvSpPr>
          <p:nvPr>
            <p:ph sz="quarter" idx="4"/>
          </p:nvPr>
        </p:nvSpPr>
        <p:spPr>
          <a:xfrm>
            <a:off x="6191755" y="1743390"/>
            <a:ext cx="5531934" cy="3373229"/>
          </a:xfrm>
        </p:spPr>
        <p:txBody>
          <a:bodyPr/>
          <a:lstStyle/>
          <a:p>
            <a:r>
              <a:rPr lang="en-US" dirty="0"/>
              <a:t>Annual two-week short course</a:t>
            </a:r>
          </a:p>
          <a:p>
            <a:pPr lvl="1">
              <a:spcBef>
                <a:spcPts val="200"/>
              </a:spcBef>
            </a:pPr>
            <a:r>
              <a:rPr lang="en-US" dirty="0">
                <a:hlinkClick r:id="rId3"/>
              </a:rPr>
              <a:t>https://extremecomputingtraining.anl.gov/</a:t>
            </a:r>
            <a:endParaRPr lang="en-US" dirty="0"/>
          </a:p>
          <a:p>
            <a:pPr lvl="1"/>
            <a:r>
              <a:rPr lang="en-US" b="1" dirty="0"/>
              <a:t>Software Engineering and Community Codes</a:t>
            </a:r>
            <a:r>
              <a:rPr lang="en-US" dirty="0"/>
              <a:t> track (2016) – </a:t>
            </a:r>
            <a:r>
              <a:rPr lang="en-US" i="1" dirty="0"/>
              <a:t>6 presentations</a:t>
            </a:r>
          </a:p>
          <a:p>
            <a:pPr lvl="1"/>
            <a:r>
              <a:rPr lang="en-US" b="1" dirty="0"/>
              <a:t>Software Productivity </a:t>
            </a:r>
            <a:r>
              <a:rPr lang="en-US" dirty="0"/>
              <a:t>track (2017)</a:t>
            </a:r>
          </a:p>
          <a:p>
            <a:pPr lvl="2">
              <a:spcBef>
                <a:spcPts val="0"/>
              </a:spcBef>
            </a:pPr>
            <a:r>
              <a:rPr lang="en-US" sz="1600" i="1" dirty="0"/>
              <a:t>What All Codes Should Do: Overview of Best Practices in HPC Software Development</a:t>
            </a:r>
          </a:p>
          <a:p>
            <a:pPr lvl="2">
              <a:spcBef>
                <a:spcPts val="0"/>
              </a:spcBef>
            </a:pPr>
            <a:r>
              <a:rPr lang="en-US" sz="1600" i="1" dirty="0"/>
              <a:t>Git Introduction</a:t>
            </a:r>
          </a:p>
          <a:p>
            <a:pPr lvl="2">
              <a:spcBef>
                <a:spcPts val="0"/>
              </a:spcBef>
            </a:pPr>
            <a:r>
              <a:rPr lang="en-US" sz="1600" i="1" dirty="0"/>
              <a:t>Better (Small) Scientific Software Teams</a:t>
            </a:r>
          </a:p>
          <a:p>
            <a:pPr lvl="2">
              <a:spcBef>
                <a:spcPts val="0"/>
              </a:spcBef>
            </a:pPr>
            <a:r>
              <a:rPr lang="en-US" sz="1600" i="1" dirty="0"/>
              <a:t>Improving Reproducibility through Better Software Practices</a:t>
            </a:r>
          </a:p>
          <a:p>
            <a:pPr lvl="2">
              <a:spcBef>
                <a:spcPts val="0"/>
              </a:spcBef>
            </a:pPr>
            <a:r>
              <a:rPr lang="en-US" sz="1600" i="1" dirty="0"/>
              <a:t>Testing and Verification</a:t>
            </a:r>
          </a:p>
          <a:p>
            <a:pPr lvl="2">
              <a:spcBef>
                <a:spcPts val="0"/>
              </a:spcBef>
            </a:pPr>
            <a:r>
              <a:rPr lang="en-US" sz="1600" i="1" dirty="0"/>
              <a:t>Code Coverage and Continuous Integration</a:t>
            </a:r>
          </a:p>
          <a:p>
            <a:pPr lvl="2">
              <a:spcBef>
                <a:spcPts val="0"/>
              </a:spcBef>
            </a:pPr>
            <a:r>
              <a:rPr lang="en-US" sz="1600" i="1" dirty="0"/>
              <a:t>Software Lifecycle with an Example.  Community Impact</a:t>
            </a:r>
          </a:p>
          <a:p>
            <a:pPr lvl="2">
              <a:spcBef>
                <a:spcPts val="0"/>
              </a:spcBef>
            </a:pPr>
            <a:r>
              <a:rPr lang="en-US" sz="1600" i="1" dirty="0"/>
              <a:t>An Introduction to Software Licensing</a:t>
            </a:r>
          </a:p>
        </p:txBody>
      </p:sp>
    </p:spTree>
    <p:extLst>
      <p:ext uri="{BB962C8B-B14F-4D97-AF65-F5344CB8AC3E}">
        <p14:creationId xmlns:p14="http://schemas.microsoft.com/office/powerpoint/2010/main" val="3489999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94F45-2281-47B0-BDA9-C68B2087D17F}"/>
              </a:ext>
            </a:extLst>
          </p:cNvPr>
          <p:cNvSpPr>
            <a:spLocks noGrp="1"/>
          </p:cNvSpPr>
          <p:nvPr>
            <p:ph type="title"/>
          </p:nvPr>
        </p:nvSpPr>
        <p:spPr/>
        <p:txBody>
          <a:bodyPr/>
          <a:lstStyle/>
          <a:p>
            <a:r>
              <a:rPr lang="en-US"/>
              <a:t>More resources</a:t>
            </a:r>
            <a:endParaRPr lang="en-US" dirty="0"/>
          </a:p>
        </p:txBody>
      </p:sp>
      <p:sp>
        <p:nvSpPr>
          <p:cNvPr id="3" name="Content Placeholder 2">
            <a:extLst>
              <a:ext uri="{FF2B5EF4-FFF2-40B4-BE49-F238E27FC236}">
                <a16:creationId xmlns:a16="http://schemas.microsoft.com/office/drawing/2014/main" xmlns="" id="{39E03F48-1380-46B9-8DD7-BD3076E6BAD8}"/>
              </a:ext>
            </a:extLst>
          </p:cNvPr>
          <p:cNvSpPr>
            <a:spLocks noGrp="1"/>
          </p:cNvSpPr>
          <p:nvPr>
            <p:ph idx="1"/>
          </p:nvPr>
        </p:nvSpPr>
        <p:spPr>
          <a:xfrm>
            <a:off x="365760" y="1193953"/>
            <a:ext cx="11369809" cy="4047778"/>
          </a:xfrm>
        </p:spPr>
        <p:txBody>
          <a:bodyPr/>
          <a:lstStyle/>
          <a:p>
            <a:r>
              <a:rPr lang="en-US" sz="2400" b="1" dirty="0"/>
              <a:t>Software Carpentry</a:t>
            </a:r>
            <a:r>
              <a:rPr lang="en-US" sz="2400" dirty="0"/>
              <a:t>: </a:t>
            </a:r>
            <a:r>
              <a:rPr lang="en-US" sz="2400" dirty="0">
                <a:hlinkClick r:id="rId2"/>
              </a:rPr>
              <a:t>http://software-carpentry.org</a:t>
            </a:r>
            <a:r>
              <a:rPr lang="en-US" sz="2400" dirty="0"/>
              <a:t> </a:t>
            </a:r>
          </a:p>
          <a:p>
            <a:pPr lvl="1"/>
            <a:r>
              <a:rPr lang="en-US" sz="2000" dirty="0"/>
              <a:t>Since 1998, Software Carpentry has been teaching researchers in science, engineering, medicine, and related disciplines the computing skills they need to get more done in less time and with less pain. </a:t>
            </a:r>
          </a:p>
          <a:p>
            <a:pPr lvl="1"/>
            <a:r>
              <a:rPr lang="en-US" sz="2000" dirty="0"/>
              <a:t>Lessons: </a:t>
            </a:r>
            <a:r>
              <a:rPr lang="en-US" sz="2000" dirty="0">
                <a:hlinkClick r:id="rId3"/>
              </a:rPr>
              <a:t>https://software-carpentry.org/lessons/</a:t>
            </a:r>
            <a:r>
              <a:rPr lang="en-US" sz="2000" dirty="0"/>
              <a:t> </a:t>
            </a:r>
          </a:p>
          <a:p>
            <a:pPr lvl="2"/>
            <a:r>
              <a:rPr lang="en-US" sz="1800" dirty="0"/>
              <a:t>freely reusable under the Creative Commons Attribution license </a:t>
            </a:r>
          </a:p>
          <a:p>
            <a:pPr>
              <a:spcBef>
                <a:spcPts val="2400"/>
              </a:spcBef>
            </a:pPr>
            <a:r>
              <a:rPr lang="en-US" sz="2400" b="1" dirty="0"/>
              <a:t>Software Sustainability Institute</a:t>
            </a:r>
            <a:r>
              <a:rPr lang="en-US" sz="2400" dirty="0"/>
              <a:t>: </a:t>
            </a:r>
            <a:r>
              <a:rPr lang="en-US" sz="2400" dirty="0">
                <a:hlinkClick r:id="rId4"/>
              </a:rPr>
              <a:t>http://www.software.ac.uk</a:t>
            </a:r>
            <a:r>
              <a:rPr lang="en-US" sz="2400" dirty="0"/>
              <a:t> </a:t>
            </a:r>
          </a:p>
          <a:p>
            <a:pPr lvl="1"/>
            <a:r>
              <a:rPr lang="en-US" sz="2000" dirty="0"/>
              <a:t>UK national facility for cultivating and improving research software to support world-class research</a:t>
            </a:r>
          </a:p>
          <a:p>
            <a:pPr lvl="1"/>
            <a:r>
              <a:rPr lang="en-US" sz="2000" dirty="0"/>
              <a:t>Guides: </a:t>
            </a:r>
            <a:r>
              <a:rPr lang="en-US" sz="2000" dirty="0">
                <a:hlinkClick r:id="rId5"/>
              </a:rPr>
              <a:t>https://www.software.ac.uk/resources/guides-everything</a:t>
            </a:r>
            <a:r>
              <a:rPr lang="en-US" sz="2000" dirty="0"/>
              <a:t> </a:t>
            </a:r>
          </a:p>
          <a:p>
            <a:pPr>
              <a:spcBef>
                <a:spcPts val="2400"/>
              </a:spcBef>
            </a:pPr>
            <a:r>
              <a:rPr lang="en-US" sz="2400" b="1" dirty="0"/>
              <a:t>Computational Sci. Stack Exchange</a:t>
            </a:r>
            <a:r>
              <a:rPr lang="en-US" sz="2400" dirty="0"/>
              <a:t>: </a:t>
            </a:r>
            <a:r>
              <a:rPr lang="en-US" sz="2400" dirty="0">
                <a:hlinkClick r:id="rId6"/>
              </a:rPr>
              <a:t>https://SciComp.StackExchange.com</a:t>
            </a:r>
            <a:endParaRPr lang="en-US" sz="2400" dirty="0"/>
          </a:p>
          <a:p>
            <a:pPr lvl="1"/>
            <a:r>
              <a:rPr lang="en-US" sz="2000" dirty="0"/>
              <a:t>Question and answer site for scientists using computers to solve scientific problems</a:t>
            </a:r>
          </a:p>
        </p:txBody>
      </p:sp>
    </p:spTree>
    <p:extLst>
      <p:ext uri="{BB962C8B-B14F-4D97-AF65-F5344CB8AC3E}">
        <p14:creationId xmlns:p14="http://schemas.microsoft.com/office/powerpoint/2010/main" val="269052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2B5320-6A7E-4FEE-AD9D-DE7975954BC2}"/>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xmlns="" id="{7EB0C9D5-8074-4218-99EF-53A9F1B5585F}"/>
              </a:ext>
            </a:extLst>
          </p:cNvPr>
          <p:cNvSpPr>
            <a:spLocks noGrp="1"/>
          </p:cNvSpPr>
          <p:nvPr>
            <p:ph idx="1"/>
          </p:nvPr>
        </p:nvSpPr>
        <p:spPr>
          <a:xfrm>
            <a:off x="365760" y="1171111"/>
            <a:ext cx="11489243" cy="4047778"/>
          </a:xfrm>
        </p:spPr>
        <p:txBody>
          <a:bodyPr/>
          <a:lstStyle/>
          <a:p>
            <a:pPr marL="0" indent="0">
              <a:buNone/>
            </a:pPr>
            <a:r>
              <a:rPr lang="en-US" sz="2400" b="1" dirty="0"/>
              <a:t>License and Citation</a:t>
            </a:r>
          </a:p>
          <a:p>
            <a:pPr>
              <a:spcBef>
                <a:spcPts val="400"/>
              </a:spcBef>
            </a:pPr>
            <a:r>
              <a:rPr lang="en-US" sz="2000" dirty="0"/>
              <a:t>This work is licensed under a </a:t>
            </a:r>
            <a:r>
              <a:rPr lang="en-US" sz="2000" dirty="0">
                <a:hlinkClick r:id="rId2"/>
              </a:rPr>
              <a:t>Creative</a:t>
            </a:r>
            <a:r>
              <a:rPr lang="en-US" sz="2000" dirty="0">
                <a:hlinkClick r:id="rId3"/>
              </a:rPr>
              <a:t> Commons Attribution 4.0 International License</a:t>
            </a:r>
            <a:r>
              <a:rPr lang="en-US" sz="2000" dirty="0"/>
              <a:t> (CC BY 4.0). </a:t>
            </a:r>
          </a:p>
          <a:p>
            <a:r>
              <a:rPr lang="en-US" sz="2000" dirty="0"/>
              <a:t>Requested </a:t>
            </a:r>
            <a:r>
              <a:rPr lang="en-US" sz="2000" dirty="0" err="1"/>
              <a:t>citation:Anshu</a:t>
            </a:r>
            <a:r>
              <a:rPr lang="en-US" sz="2000" dirty="0"/>
              <a:t> Dubey , Why effective software practices are essential for CSE projects, tutorial, in </a:t>
            </a:r>
            <a:r>
              <a:rPr lang="en-US" sz="2000" dirty="0" err="1"/>
              <a:t>Exascale</a:t>
            </a:r>
            <a:r>
              <a:rPr lang="en-US" sz="2000" dirty="0"/>
              <a:t> Computing Project 2</a:t>
            </a:r>
            <a:r>
              <a:rPr lang="en-US" sz="2000" baseline="31999" dirty="0"/>
              <a:t>nd</a:t>
            </a:r>
            <a:r>
              <a:rPr lang="en-US" sz="2000" dirty="0"/>
              <a:t> Annual Meeting, Knoxville, Tennessee, 2018. DOI: </a:t>
            </a:r>
            <a:r>
              <a:rPr lang="en-US" sz="2000" i="1" dirty="0"/>
              <a:t>TBA</a:t>
            </a:r>
            <a:r>
              <a:rPr lang="en-US" sz="2000" dirty="0"/>
              <a:t>.</a:t>
            </a:r>
            <a:endParaRPr lang="en-US" sz="2400" dirty="0"/>
          </a:p>
          <a:p>
            <a:pPr marL="0" indent="0">
              <a:buNone/>
            </a:pPr>
            <a:r>
              <a:rPr lang="en-US" sz="2400" b="1" dirty="0"/>
              <a:t>Acknowledgements</a:t>
            </a:r>
          </a:p>
          <a:p>
            <a:pPr>
              <a:spcBef>
                <a:spcPts val="400"/>
              </a:spcBef>
            </a:pPr>
            <a:r>
              <a:rPr lang="en-US" sz="2000" dirty="0"/>
              <a:t>This work was supported by the U.S. Department of Energy Office of Science, Office of Advanced Scientific Computing Research (ASCR), and by the </a:t>
            </a:r>
            <a:r>
              <a:rPr lang="en-US" sz="2000" dirty="0" err="1"/>
              <a:t>Exascale</a:t>
            </a:r>
            <a:r>
              <a:rPr lang="en-US" sz="2000" dirty="0"/>
              <a:t> Computing Project (17-SC-20-SC), a collaborative effort of the U.S. Department of Energy Office of Science and the National Nuclear Security Administration.</a:t>
            </a:r>
          </a:p>
        </p:txBody>
      </p:sp>
      <p:pic>
        <p:nvPicPr>
          <p:cNvPr id="4" name="Picture 2" descr="https://licensebuttons.net/l/by/4.0/88x31.png">
            <a:extLst>
              <a:ext uri="{FF2B5EF4-FFF2-40B4-BE49-F238E27FC236}">
                <a16:creationId xmlns:a16="http://schemas.microsoft.com/office/drawing/2014/main" xmlns="" id="{35A88F2E-C16E-494E-8ADF-45E002B266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6975" y="922389"/>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671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652AD8-340F-4E8B-B0C4-7ABAA20B6F6A}"/>
              </a:ext>
            </a:extLst>
          </p:cNvPr>
          <p:cNvSpPr>
            <a:spLocks noGrp="1"/>
          </p:cNvSpPr>
          <p:nvPr>
            <p:ph type="title"/>
          </p:nvPr>
        </p:nvSpPr>
        <p:spPr/>
        <p:txBody>
          <a:bodyPr/>
          <a:lstStyle/>
          <a:p>
            <a:r>
              <a:rPr lang="en-US" dirty="0"/>
              <a:t>Agenda</a:t>
            </a:r>
          </a:p>
        </p:txBody>
      </p:sp>
      <p:graphicFrame>
        <p:nvGraphicFramePr>
          <p:cNvPr id="11" name="Content Placeholder 3">
            <a:extLst>
              <a:ext uri="{FF2B5EF4-FFF2-40B4-BE49-F238E27FC236}">
                <a16:creationId xmlns:a16="http://schemas.microsoft.com/office/drawing/2014/main" xmlns="" id="{9CD15B89-9DE8-524D-8420-086DEE81466F}"/>
              </a:ext>
            </a:extLst>
          </p:cNvPr>
          <p:cNvGraphicFramePr>
            <a:graphicFrameLocks/>
          </p:cNvGraphicFramePr>
          <p:nvPr>
            <p:extLst>
              <p:ext uri="{D42A27DB-BD31-4B8C-83A1-F6EECF244321}">
                <p14:modId xmlns:p14="http://schemas.microsoft.com/office/powerpoint/2010/main" val="1454300425"/>
              </p:ext>
            </p:extLst>
          </p:nvPr>
        </p:nvGraphicFramePr>
        <p:xfrm>
          <a:off x="869342" y="1082040"/>
          <a:ext cx="10302462" cy="4343399"/>
        </p:xfrm>
        <a:graphic>
          <a:graphicData uri="http://schemas.openxmlformats.org/drawingml/2006/table">
            <a:tbl>
              <a:tblPr firstRow="1" bandRow="1">
                <a:tableStyleId>{5C22544A-7EE6-4342-B048-85BDC9FD1C3A}</a:tableStyleId>
              </a:tblPr>
              <a:tblGrid>
                <a:gridCol w="2267092">
                  <a:extLst>
                    <a:ext uri="{9D8B030D-6E8A-4147-A177-3AD203B41FA5}">
                      <a16:colId xmlns:a16="http://schemas.microsoft.com/office/drawing/2014/main" xmlns="" val="3446576009"/>
                    </a:ext>
                  </a:extLst>
                </a:gridCol>
                <a:gridCol w="4857200">
                  <a:extLst>
                    <a:ext uri="{9D8B030D-6E8A-4147-A177-3AD203B41FA5}">
                      <a16:colId xmlns:a16="http://schemas.microsoft.com/office/drawing/2014/main" xmlns="" val="1263998808"/>
                    </a:ext>
                  </a:extLst>
                </a:gridCol>
                <a:gridCol w="3178170">
                  <a:extLst>
                    <a:ext uri="{9D8B030D-6E8A-4147-A177-3AD203B41FA5}">
                      <a16:colId xmlns:a16="http://schemas.microsoft.com/office/drawing/2014/main" xmlns="" val="4097899022"/>
                    </a:ext>
                  </a:extLst>
                </a:gridCol>
              </a:tblGrid>
              <a:tr h="408072">
                <a:tc>
                  <a:txBody>
                    <a:bodyPr/>
                    <a:lstStyle/>
                    <a:p>
                      <a:pPr>
                        <a:lnSpc>
                          <a:spcPct val="100000"/>
                        </a:lnSpc>
                      </a:pPr>
                      <a:r>
                        <a:rPr lang="en-US" sz="1500" dirty="0"/>
                        <a:t>Time</a:t>
                      </a:r>
                    </a:p>
                  </a:txBody>
                  <a:tcPr marL="68598" marR="68598" marT="34299" marB="34299"/>
                </a:tc>
                <a:tc>
                  <a:txBody>
                    <a:bodyPr/>
                    <a:lstStyle/>
                    <a:p>
                      <a:pPr>
                        <a:lnSpc>
                          <a:spcPct val="100000"/>
                        </a:lnSpc>
                      </a:pPr>
                      <a:r>
                        <a:rPr lang="en-US" sz="1500" dirty="0"/>
                        <a:t>Topic</a:t>
                      </a:r>
                    </a:p>
                  </a:txBody>
                  <a:tcPr marL="68598" marR="68598" marT="34299" marB="34299"/>
                </a:tc>
                <a:tc>
                  <a:txBody>
                    <a:bodyPr/>
                    <a:lstStyle/>
                    <a:p>
                      <a:pPr>
                        <a:lnSpc>
                          <a:spcPct val="100000"/>
                        </a:lnSpc>
                      </a:pPr>
                      <a:r>
                        <a:rPr lang="en-US" sz="1500" dirty="0"/>
                        <a:t>Speaker</a:t>
                      </a:r>
                    </a:p>
                  </a:txBody>
                  <a:tcPr marL="68598" marR="68598" marT="34299" marB="34299"/>
                </a:tc>
                <a:extLst>
                  <a:ext uri="{0D108BD9-81ED-4DB2-BD59-A6C34878D82A}">
                    <a16:rowId xmlns:a16="http://schemas.microsoft.com/office/drawing/2014/main" xmlns="" val="3602420430"/>
                  </a:ext>
                </a:extLst>
              </a:tr>
              <a:tr h="687747">
                <a:tc>
                  <a:txBody>
                    <a:bodyPr/>
                    <a:lstStyle/>
                    <a:p>
                      <a:pPr>
                        <a:lnSpc>
                          <a:spcPct val="100000"/>
                        </a:lnSpc>
                      </a:pPr>
                      <a:r>
                        <a:rPr lang="en-US" sz="1500" dirty="0"/>
                        <a:t>1:30pm-2:15pm</a:t>
                      </a:r>
                    </a:p>
                  </a:txBody>
                  <a:tcPr marL="68598" marR="68598" marT="34299" marB="34299"/>
                </a:tc>
                <a:tc>
                  <a:txBody>
                    <a:bodyPr/>
                    <a:lstStyle/>
                    <a:p>
                      <a:pPr>
                        <a:lnSpc>
                          <a:spcPct val="100000"/>
                        </a:lnSpc>
                      </a:pPr>
                      <a:r>
                        <a:rPr lang="en-US" sz="1500" b="0" i="0" u="none" strike="noStrike" kern="1200" dirty="0">
                          <a:solidFill>
                            <a:schemeClr val="dk1"/>
                          </a:solidFill>
                          <a:effectLst/>
                          <a:latin typeface="+mn-lt"/>
                          <a:ea typeface="+mn-ea"/>
                          <a:cs typeface="+mn-cs"/>
                        </a:rPr>
                        <a:t>Why effective software practices are essential for CSE projects</a:t>
                      </a:r>
                      <a:endParaRPr lang="en-US" sz="1500" dirty="0"/>
                    </a:p>
                  </a:txBody>
                  <a:tcPr marL="68598" marR="68598" marT="34299" marB="34299"/>
                </a:tc>
                <a:tc>
                  <a:txBody>
                    <a:bodyPr/>
                    <a:lstStyle/>
                    <a:p>
                      <a:pPr algn="ctr">
                        <a:lnSpc>
                          <a:spcPct val="100000"/>
                        </a:lnSpc>
                      </a:pPr>
                      <a:r>
                        <a:rPr lang="en-US" sz="1500" dirty="0"/>
                        <a:t>Anshu Dubey, ANL</a:t>
                      </a:r>
                    </a:p>
                  </a:txBody>
                  <a:tcPr marL="68598" marR="68598" marT="34299" marB="34299"/>
                </a:tc>
                <a:extLst>
                  <a:ext uri="{0D108BD9-81ED-4DB2-BD59-A6C34878D82A}">
                    <a16:rowId xmlns:a16="http://schemas.microsoft.com/office/drawing/2014/main" xmlns="" val="4236476034"/>
                  </a:ext>
                </a:extLst>
              </a:tr>
              <a:tr h="388736">
                <a:tc>
                  <a:txBody>
                    <a:bodyPr/>
                    <a:lstStyle/>
                    <a:p>
                      <a:pPr>
                        <a:lnSpc>
                          <a:spcPct val="100000"/>
                        </a:lnSpc>
                      </a:pPr>
                      <a:r>
                        <a:rPr lang="en-US" sz="1500" dirty="0"/>
                        <a:t>2:15pm-2:45pm</a:t>
                      </a:r>
                    </a:p>
                  </a:txBody>
                  <a:tcPr marL="68598" marR="68598" marT="34299" marB="342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dirty="0">
                          <a:solidFill>
                            <a:schemeClr val="dk1"/>
                          </a:solidFill>
                          <a:effectLst/>
                          <a:latin typeface="+mn-lt"/>
                          <a:ea typeface="+mn-ea"/>
                          <a:cs typeface="+mn-cs"/>
                        </a:rPr>
                        <a:t>Better (small) scientific software teams</a:t>
                      </a:r>
                      <a:endParaRPr lang="en-US" sz="1500" dirty="0"/>
                    </a:p>
                  </a:txBody>
                  <a:tcPr marL="68598" marR="68598" marT="34299" marB="3429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Michael A. </a:t>
                      </a:r>
                      <a:r>
                        <a:rPr lang="en-US" sz="1500" dirty="0" err="1"/>
                        <a:t>Heroux</a:t>
                      </a:r>
                      <a:r>
                        <a:rPr lang="en-US" sz="1500" dirty="0"/>
                        <a:t>, SNL</a:t>
                      </a:r>
                    </a:p>
                  </a:txBody>
                  <a:tcPr marL="68598" marR="68598" marT="34299" marB="34299"/>
                </a:tc>
                <a:extLst>
                  <a:ext uri="{0D108BD9-81ED-4DB2-BD59-A6C34878D82A}">
                    <a16:rowId xmlns:a16="http://schemas.microsoft.com/office/drawing/2014/main" xmlns="" val="1105160419"/>
                  </a:ext>
                </a:extLst>
              </a:tr>
              <a:tr h="687747">
                <a:tc>
                  <a:txBody>
                    <a:bodyPr/>
                    <a:lstStyle/>
                    <a:p>
                      <a:pPr>
                        <a:lnSpc>
                          <a:spcPct val="100000"/>
                        </a:lnSpc>
                      </a:pPr>
                      <a:r>
                        <a:rPr lang="en-US" sz="1500" dirty="0"/>
                        <a:t>2:45pm-3:00pm</a:t>
                      </a:r>
                    </a:p>
                  </a:txBody>
                  <a:tcPr marL="68598" marR="68598" marT="34299" marB="342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Improving Reproducibility Through Better Software Practices</a:t>
                      </a:r>
                    </a:p>
                  </a:txBody>
                  <a:tcPr marL="68598" marR="68598" marT="34299" marB="34299"/>
                </a:tc>
                <a:tc>
                  <a:txBody>
                    <a:bodyPr/>
                    <a:lstStyle/>
                    <a:p>
                      <a:pPr algn="ctr">
                        <a:lnSpc>
                          <a:spcPct val="100000"/>
                        </a:lnSpc>
                      </a:pPr>
                      <a:r>
                        <a:rPr lang="en-US" sz="1500" dirty="0"/>
                        <a:t>Michael A. </a:t>
                      </a:r>
                      <a:r>
                        <a:rPr lang="en-US" sz="1500" dirty="0" err="1"/>
                        <a:t>Heroux</a:t>
                      </a:r>
                      <a:r>
                        <a:rPr lang="en-US" sz="1500" dirty="0"/>
                        <a:t>, SNL</a:t>
                      </a:r>
                    </a:p>
                  </a:txBody>
                  <a:tcPr marL="68598" marR="68598" marT="34299" marB="34299"/>
                </a:tc>
                <a:extLst>
                  <a:ext uri="{0D108BD9-81ED-4DB2-BD59-A6C34878D82A}">
                    <a16:rowId xmlns:a16="http://schemas.microsoft.com/office/drawing/2014/main" xmlns="" val="910718610"/>
                  </a:ext>
                </a:extLst>
              </a:tr>
              <a:tr h="388736">
                <a:tc>
                  <a:txBody>
                    <a:bodyPr/>
                    <a:lstStyle/>
                    <a:p>
                      <a:pPr>
                        <a:lnSpc>
                          <a:spcPct val="100000"/>
                        </a:lnSpc>
                      </a:pPr>
                      <a:r>
                        <a:rPr lang="en-US" sz="1500" dirty="0"/>
                        <a:t>3:00pm-3:30pm</a:t>
                      </a:r>
                    </a:p>
                  </a:txBody>
                  <a:tcPr marL="68598" marR="68598" marT="34299" marB="34299"/>
                </a:tc>
                <a:tc>
                  <a:txBody>
                    <a:bodyPr/>
                    <a:lstStyle/>
                    <a:p>
                      <a:pPr>
                        <a:lnSpc>
                          <a:spcPct val="100000"/>
                        </a:lnSpc>
                      </a:pPr>
                      <a:r>
                        <a:rPr lang="en-US" sz="1500" dirty="0"/>
                        <a:t>Break</a:t>
                      </a:r>
                    </a:p>
                  </a:txBody>
                  <a:tcPr marL="68598" marR="68598" marT="34299" marB="342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dirty="0"/>
                    </a:p>
                  </a:txBody>
                  <a:tcPr marL="68598" marR="68598" marT="34299" marB="34299"/>
                </a:tc>
                <a:extLst>
                  <a:ext uri="{0D108BD9-81ED-4DB2-BD59-A6C34878D82A}">
                    <a16:rowId xmlns:a16="http://schemas.microsoft.com/office/drawing/2014/main" xmlns="" val="3280342557"/>
                  </a:ext>
                </a:extLst>
              </a:tr>
              <a:tr h="547307">
                <a:tc>
                  <a:txBody>
                    <a:bodyPr/>
                    <a:lstStyle/>
                    <a:p>
                      <a:pPr>
                        <a:lnSpc>
                          <a:spcPct val="100000"/>
                        </a:lnSpc>
                      </a:pPr>
                      <a:r>
                        <a:rPr lang="en-US" sz="1500" i="1" dirty="0"/>
                        <a:t>3:30pm-4:15pm</a:t>
                      </a:r>
                    </a:p>
                  </a:txBody>
                  <a:tcPr marL="68598" marR="68598" marT="34299" marB="342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Testing HPC Scientific Software: Introduction</a:t>
                      </a:r>
                    </a:p>
                  </a:txBody>
                  <a:tcPr marL="68598" marR="68598" marT="34299" marB="34299"/>
                </a:tc>
                <a:tc>
                  <a:txBody>
                    <a:bodyPr/>
                    <a:lstStyle/>
                    <a:p>
                      <a:pPr algn="ctr">
                        <a:lnSpc>
                          <a:spcPct val="100000"/>
                        </a:lnSpc>
                      </a:pPr>
                      <a:r>
                        <a:rPr lang="en-US" sz="1500" i="0" dirty="0"/>
                        <a:t>Jared O’Neal, ANL</a:t>
                      </a:r>
                    </a:p>
                  </a:txBody>
                  <a:tcPr marL="68598" marR="68598" marT="34299" marB="34299"/>
                </a:tc>
                <a:extLst>
                  <a:ext uri="{0D108BD9-81ED-4DB2-BD59-A6C34878D82A}">
                    <a16:rowId xmlns:a16="http://schemas.microsoft.com/office/drawing/2014/main" xmlns="" val="4073047263"/>
                  </a:ext>
                </a:extLst>
              </a:tr>
              <a:tr h="687747">
                <a:tc>
                  <a:txBody>
                    <a:bodyPr/>
                    <a:lstStyle/>
                    <a:p>
                      <a:pPr>
                        <a:lnSpc>
                          <a:spcPct val="100000"/>
                        </a:lnSpc>
                      </a:pPr>
                      <a:r>
                        <a:rPr lang="en-US" sz="1500" dirty="0"/>
                        <a:t>4:15pm-4:45pm</a:t>
                      </a:r>
                    </a:p>
                  </a:txBody>
                  <a:tcPr marL="68598" marR="68598" marT="34299" marB="342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Verification, and Evaluating Project Testing Needs</a:t>
                      </a:r>
                    </a:p>
                  </a:txBody>
                  <a:tcPr marL="68598" marR="68598" marT="34299" marB="3429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Anshu</a:t>
                      </a:r>
                      <a:r>
                        <a:rPr lang="en-US" sz="1500" dirty="0" smtClean="0"/>
                        <a:t> </a:t>
                      </a:r>
                      <a:r>
                        <a:rPr lang="en-US" sz="1500" dirty="0"/>
                        <a:t>Dubey, ANL</a:t>
                      </a:r>
                    </a:p>
                  </a:txBody>
                  <a:tcPr marL="68598" marR="68598" marT="34299" marB="34299"/>
                </a:tc>
                <a:extLst>
                  <a:ext uri="{0D108BD9-81ED-4DB2-BD59-A6C34878D82A}">
                    <a16:rowId xmlns:a16="http://schemas.microsoft.com/office/drawing/2014/main" xmlns="" val="3550721019"/>
                  </a:ext>
                </a:extLst>
              </a:tr>
              <a:tr h="547307">
                <a:tc>
                  <a:txBody>
                    <a:bodyPr/>
                    <a:lstStyle/>
                    <a:p>
                      <a:pPr>
                        <a:lnSpc>
                          <a:spcPct val="100000"/>
                        </a:lnSpc>
                      </a:pPr>
                      <a:r>
                        <a:rPr lang="en-US" sz="1500" dirty="0"/>
                        <a:t>4:45am-5:00pm</a:t>
                      </a:r>
                    </a:p>
                  </a:txBody>
                  <a:tcPr marL="68598" marR="68598" marT="34299" marB="34299"/>
                </a:tc>
                <a:tc>
                  <a:txBody>
                    <a:bodyPr/>
                    <a:lstStyle/>
                    <a:p>
                      <a:pPr>
                        <a:lnSpc>
                          <a:spcPct val="100000"/>
                        </a:lnSpc>
                      </a:pPr>
                      <a:r>
                        <a:rPr lang="en-US" sz="1500" dirty="0"/>
                        <a:t>Code Coverage and CI</a:t>
                      </a:r>
                    </a:p>
                  </a:txBody>
                  <a:tcPr marL="68598" marR="68598" marT="34299" marB="3429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smtClean="0"/>
                        <a:t>Jared </a:t>
                      </a:r>
                      <a:r>
                        <a:rPr lang="en-US" sz="1500" dirty="0"/>
                        <a:t>O’Neal, ANL</a:t>
                      </a:r>
                    </a:p>
                  </a:txBody>
                  <a:tcPr marL="68598" marR="68598" marT="34299" marB="34299"/>
                </a:tc>
                <a:extLst>
                  <a:ext uri="{0D108BD9-81ED-4DB2-BD59-A6C34878D82A}">
                    <a16:rowId xmlns:a16="http://schemas.microsoft.com/office/drawing/2014/main" xmlns="" val="581027421"/>
                  </a:ext>
                </a:extLst>
              </a:tr>
            </a:tbl>
          </a:graphicData>
        </a:graphic>
      </p:graphicFrame>
      <p:grpSp>
        <p:nvGrpSpPr>
          <p:cNvPr id="5" name="Group 4">
            <a:extLst>
              <a:ext uri="{FF2B5EF4-FFF2-40B4-BE49-F238E27FC236}">
                <a16:creationId xmlns:a16="http://schemas.microsoft.com/office/drawing/2014/main" xmlns="" id="{8176F8EA-37C6-4DC2-9665-6939AFD53116}"/>
              </a:ext>
            </a:extLst>
          </p:cNvPr>
          <p:cNvGrpSpPr/>
          <p:nvPr/>
        </p:nvGrpSpPr>
        <p:grpSpPr>
          <a:xfrm>
            <a:off x="240631" y="1915227"/>
            <a:ext cx="11703859" cy="343759"/>
            <a:chOff x="240631" y="1973178"/>
            <a:chExt cx="11703859" cy="343759"/>
          </a:xfrm>
        </p:grpSpPr>
        <p:cxnSp>
          <p:nvCxnSpPr>
            <p:cNvPr id="6" name="Straight Connector 5">
              <a:extLst>
                <a:ext uri="{FF2B5EF4-FFF2-40B4-BE49-F238E27FC236}">
                  <a16:creationId xmlns:a16="http://schemas.microsoft.com/office/drawing/2014/main" xmlns="" id="{9856386A-26B4-45C2-8758-E39D2E61D9E5}"/>
                </a:ext>
              </a:extLst>
            </p:cNvPr>
            <p:cNvCxnSpPr/>
            <p:nvPr/>
          </p:nvCxnSpPr>
          <p:spPr>
            <a:xfrm>
              <a:off x="873045" y="2145057"/>
              <a:ext cx="1044273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6">
              <a:extLst>
                <a:ext uri="{FF2B5EF4-FFF2-40B4-BE49-F238E27FC236}">
                  <a16:creationId xmlns:a16="http://schemas.microsoft.com/office/drawing/2014/main" xmlns="" id="{C15F9BF3-FFDA-4013-98C8-B6B240EEA116}"/>
                </a:ext>
              </a:extLst>
            </p:cNvPr>
            <p:cNvSpPr/>
            <p:nvPr/>
          </p:nvSpPr>
          <p:spPr>
            <a:xfrm>
              <a:off x="240631" y="1973178"/>
              <a:ext cx="563765" cy="34375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7">
              <a:extLst>
                <a:ext uri="{FF2B5EF4-FFF2-40B4-BE49-F238E27FC236}">
                  <a16:creationId xmlns:a16="http://schemas.microsoft.com/office/drawing/2014/main" xmlns="" id="{56BC7D6E-2ADC-40F7-BA78-582FF09A3A2D}"/>
                </a:ext>
              </a:extLst>
            </p:cNvPr>
            <p:cNvSpPr/>
            <p:nvPr/>
          </p:nvSpPr>
          <p:spPr>
            <a:xfrm rot="10800000">
              <a:off x="11380725" y="1973178"/>
              <a:ext cx="563765" cy="34375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305145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4A560-A8C6-47EF-A0FE-0DB3A1CA52C0}"/>
              </a:ext>
            </a:extLst>
          </p:cNvPr>
          <p:cNvSpPr>
            <a:spLocks noGrp="1"/>
          </p:cNvSpPr>
          <p:nvPr>
            <p:ph type="title"/>
          </p:nvPr>
        </p:nvSpPr>
        <p:spPr/>
        <p:txBody>
          <a:bodyPr/>
          <a:lstStyle/>
          <a:p>
            <a:r>
              <a:rPr lang="en-US"/>
              <a:t>What is CSE?</a:t>
            </a:r>
            <a:endParaRPr lang="en-US" dirty="0"/>
          </a:p>
        </p:txBody>
      </p:sp>
      <p:pic>
        <p:nvPicPr>
          <p:cNvPr id="4" name="Picture 3" descr="cse-figure-1.png">
            <a:extLst>
              <a:ext uri="{FF2B5EF4-FFF2-40B4-BE49-F238E27FC236}">
                <a16:creationId xmlns:a16="http://schemas.microsoft.com/office/drawing/2014/main" xmlns="" id="{709994BC-ABEA-4E87-B6D1-B3B5F29D88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7974" y="715850"/>
            <a:ext cx="5457825" cy="5027834"/>
          </a:xfrm>
          <a:prstGeom prst="rect">
            <a:avLst/>
          </a:prstGeom>
        </p:spPr>
      </p:pic>
      <p:sp>
        <p:nvSpPr>
          <p:cNvPr id="5" name="TextBox 4">
            <a:extLst>
              <a:ext uri="{FF2B5EF4-FFF2-40B4-BE49-F238E27FC236}">
                <a16:creationId xmlns:a16="http://schemas.microsoft.com/office/drawing/2014/main" xmlns="" id="{04373E39-EF67-40AB-9743-694B7E8CF823}"/>
              </a:ext>
            </a:extLst>
          </p:cNvPr>
          <p:cNvSpPr txBox="1"/>
          <p:nvPr/>
        </p:nvSpPr>
        <p:spPr>
          <a:xfrm>
            <a:off x="365760" y="5252147"/>
            <a:ext cx="6691863" cy="923330"/>
          </a:xfrm>
          <a:prstGeom prst="rect">
            <a:avLst/>
          </a:prstGeom>
          <a:noFill/>
          <a:ln>
            <a:noFill/>
          </a:ln>
        </p:spPr>
        <p:txBody>
          <a:bodyPr wrap="square" rtlCol="0">
            <a:spAutoFit/>
          </a:bodyPr>
          <a:lstStyle/>
          <a:p>
            <a:r>
              <a:rPr lang="en-US" b="1" i="1" dirty="0"/>
              <a:t>Reference: Research and Education in Computational Science and Engineering, </a:t>
            </a:r>
            <a:r>
              <a:rPr lang="en-US" dirty="0"/>
              <a:t>U. </a:t>
            </a:r>
            <a:r>
              <a:rPr lang="en-US" dirty="0" err="1"/>
              <a:t>Rüde</a:t>
            </a:r>
            <a:r>
              <a:rPr lang="en-US" dirty="0"/>
              <a:t>, K. </a:t>
            </a:r>
            <a:r>
              <a:rPr lang="en-US" dirty="0" err="1"/>
              <a:t>Willcox</a:t>
            </a:r>
            <a:r>
              <a:rPr lang="en-US" dirty="0"/>
              <a:t>, L.C. McInnes, H. De </a:t>
            </a:r>
            <a:r>
              <a:rPr lang="en-US" dirty="0" err="1"/>
              <a:t>Sterck</a:t>
            </a:r>
            <a:r>
              <a:rPr lang="en-US" dirty="0"/>
              <a:t>, et al., Oct 2016,  </a:t>
            </a:r>
            <a:r>
              <a:rPr lang="en-US" dirty="0">
                <a:hlinkClick r:id="rId3"/>
              </a:rPr>
              <a:t>https://arxiv.org/abs/1610.02608</a:t>
            </a:r>
            <a:endParaRPr lang="en-US" dirty="0"/>
          </a:p>
        </p:txBody>
      </p:sp>
      <p:sp>
        <p:nvSpPr>
          <p:cNvPr id="3" name="Content Placeholder 2">
            <a:extLst>
              <a:ext uri="{FF2B5EF4-FFF2-40B4-BE49-F238E27FC236}">
                <a16:creationId xmlns:a16="http://schemas.microsoft.com/office/drawing/2014/main" xmlns="" id="{2C0218FA-4CB5-4B33-8C0E-4C00AC4DEDCA}"/>
              </a:ext>
            </a:extLst>
          </p:cNvPr>
          <p:cNvSpPr>
            <a:spLocks noGrp="1"/>
          </p:cNvSpPr>
          <p:nvPr>
            <p:ph idx="1"/>
          </p:nvPr>
        </p:nvSpPr>
        <p:spPr>
          <a:xfrm>
            <a:off x="365761" y="1236430"/>
            <a:ext cx="7129743" cy="4047778"/>
          </a:xfrm>
        </p:spPr>
        <p:txBody>
          <a:bodyPr/>
          <a:lstStyle/>
          <a:p>
            <a:r>
              <a:rPr lang="en-US" sz="2400" b="1" dirty="0"/>
              <a:t>Computational Science &amp; Engineering (CSE): development and use of computational methods for scientific discovery</a:t>
            </a:r>
          </a:p>
          <a:p>
            <a:pPr lvl="1"/>
            <a:r>
              <a:rPr lang="en-US" sz="2000" dirty="0"/>
              <a:t>all branches of the sciences</a:t>
            </a:r>
          </a:p>
          <a:p>
            <a:pPr lvl="1"/>
            <a:r>
              <a:rPr lang="en-US" sz="2000" dirty="0"/>
              <a:t>engineering and technology</a:t>
            </a:r>
          </a:p>
          <a:p>
            <a:pPr lvl="1"/>
            <a:r>
              <a:rPr lang="en-US" sz="2000" dirty="0"/>
              <a:t>support of decision-making across a spectrum of societally important apps</a:t>
            </a:r>
          </a:p>
          <a:p>
            <a:r>
              <a:rPr lang="en-US" sz="2400" b="1" dirty="0"/>
              <a:t>CSE: essential driver of scientific and technological progress </a:t>
            </a:r>
            <a:r>
              <a:rPr lang="en-US" sz="2400" dirty="0"/>
              <a:t>in conjunction with theory and experiment</a:t>
            </a:r>
          </a:p>
        </p:txBody>
      </p:sp>
    </p:spTree>
    <p:extLst>
      <p:ext uri="{BB962C8B-B14F-4D97-AF65-F5344CB8AC3E}">
        <p14:creationId xmlns:p14="http://schemas.microsoft.com/office/powerpoint/2010/main" val="367515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7F4B68-DFCA-434C-B642-8ED938E8FA08}"/>
              </a:ext>
            </a:extLst>
          </p:cNvPr>
          <p:cNvSpPr>
            <a:spLocks noGrp="1"/>
          </p:cNvSpPr>
          <p:nvPr>
            <p:ph type="title"/>
          </p:nvPr>
        </p:nvSpPr>
        <p:spPr/>
        <p:txBody>
          <a:bodyPr/>
          <a:lstStyle/>
          <a:p>
            <a:r>
              <a:rPr lang="en-US" dirty="0"/>
              <a:t>Software is at the core of CSE</a:t>
            </a:r>
          </a:p>
        </p:txBody>
      </p:sp>
      <p:pic>
        <p:nvPicPr>
          <p:cNvPr id="5" name="Picture 4" descr="cse_components3.pdf">
            <a:extLst>
              <a:ext uri="{FF2B5EF4-FFF2-40B4-BE49-F238E27FC236}">
                <a16:creationId xmlns:a16="http://schemas.microsoft.com/office/drawing/2014/main" xmlns="" id="{B474BBE2-707E-4CB5-ADEF-6FF86C70A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162" y="1014547"/>
            <a:ext cx="8737734" cy="4836184"/>
          </a:xfrm>
          <a:prstGeom prst="rect">
            <a:avLst/>
          </a:prstGeom>
        </p:spPr>
      </p:pic>
      <p:grpSp>
        <p:nvGrpSpPr>
          <p:cNvPr id="12" name="Group 11">
            <a:extLst>
              <a:ext uri="{FF2B5EF4-FFF2-40B4-BE49-F238E27FC236}">
                <a16:creationId xmlns:a16="http://schemas.microsoft.com/office/drawing/2014/main" xmlns="" id="{DB5C3336-C6F5-4674-AB99-FB29F6AA9218}"/>
              </a:ext>
            </a:extLst>
          </p:cNvPr>
          <p:cNvGrpSpPr/>
          <p:nvPr/>
        </p:nvGrpSpPr>
        <p:grpSpPr>
          <a:xfrm>
            <a:off x="258048" y="3377902"/>
            <a:ext cx="8564486" cy="2971253"/>
            <a:chOff x="258048" y="3377902"/>
            <a:chExt cx="8564486" cy="2971253"/>
          </a:xfrm>
        </p:grpSpPr>
        <p:sp>
          <p:nvSpPr>
            <p:cNvPr id="9" name="Oval 8">
              <a:extLst>
                <a:ext uri="{FF2B5EF4-FFF2-40B4-BE49-F238E27FC236}">
                  <a16:creationId xmlns:a16="http://schemas.microsoft.com/office/drawing/2014/main" xmlns="" id="{D4D281A9-3DFB-4175-96E0-A132192E4E56}"/>
                </a:ext>
              </a:extLst>
            </p:cNvPr>
            <p:cNvSpPr/>
            <p:nvPr/>
          </p:nvSpPr>
          <p:spPr>
            <a:xfrm>
              <a:off x="5930280" y="3377902"/>
              <a:ext cx="2892254" cy="1407318"/>
            </a:xfrm>
            <a:prstGeom prst="ellipse">
              <a:avLst/>
            </a:prstGeom>
            <a:noFill/>
            <a:ln w="76200">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 name="Content Placeholder 3">
              <a:extLst>
                <a:ext uri="{FF2B5EF4-FFF2-40B4-BE49-F238E27FC236}">
                  <a16:creationId xmlns:a16="http://schemas.microsoft.com/office/drawing/2014/main" xmlns="" id="{C3F4DDEF-F153-400F-9CD0-91E3BED6E074}"/>
                </a:ext>
              </a:extLst>
            </p:cNvPr>
            <p:cNvSpPr txBox="1">
              <a:spLocks/>
            </p:cNvSpPr>
            <p:nvPr/>
          </p:nvSpPr>
          <p:spPr>
            <a:xfrm>
              <a:off x="258048" y="5148826"/>
              <a:ext cx="4356259" cy="1200329"/>
            </a:xfrm>
            <a:prstGeom prst="rect">
              <a:avLst/>
            </a:prstGeom>
            <a:solidFill>
              <a:schemeClr val="bg1"/>
            </a:solidFill>
          </p:spPr>
          <p:txBody>
            <a:bodyPr wrap="square">
              <a:sp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400"/>
                </a:spcBef>
                <a:buFont typeface="Arial" charset="0"/>
                <a:buNone/>
              </a:pPr>
              <a:r>
                <a:rPr lang="en-US" sz="2400" b="1" i="1" dirty="0"/>
                <a:t>Software: foundation of sustained CSE collaboration and scientific progress</a:t>
              </a:r>
            </a:p>
          </p:txBody>
        </p:sp>
        <p:sp>
          <p:nvSpPr>
            <p:cNvPr id="8" name="Right Arrow 7">
              <a:extLst>
                <a:ext uri="{FF2B5EF4-FFF2-40B4-BE49-F238E27FC236}">
                  <a16:creationId xmlns:a16="http://schemas.microsoft.com/office/drawing/2014/main" xmlns="" id="{4666EB5A-965B-424F-B8CB-14464E710B8E}"/>
                </a:ext>
              </a:extLst>
            </p:cNvPr>
            <p:cNvSpPr/>
            <p:nvPr/>
          </p:nvSpPr>
          <p:spPr>
            <a:xfrm rot="20056262">
              <a:off x="4062736" y="4732914"/>
              <a:ext cx="2060660" cy="486943"/>
            </a:xfrm>
            <a:prstGeom prst="rightArrow">
              <a:avLst/>
            </a:prstGeom>
            <a:solidFill>
              <a:srgbClr val="FF0000"/>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xmlns="" id="{181317B1-BF5B-4E4F-BB30-C103AA5E3E70}"/>
              </a:ext>
            </a:extLst>
          </p:cNvPr>
          <p:cNvSpPr txBox="1"/>
          <p:nvPr/>
        </p:nvSpPr>
        <p:spPr>
          <a:xfrm>
            <a:off x="11896757" y="0"/>
            <a:ext cx="292068" cy="424732"/>
          </a:xfrm>
          <a:prstGeom prst="rect">
            <a:avLst/>
          </a:prstGeom>
          <a:noFill/>
        </p:spPr>
        <p:txBody>
          <a:bodyPr wrap="none" rtlCol="0">
            <a:spAutoFit/>
          </a:bodyPr>
          <a:lstStyle/>
          <a:p>
            <a:pPr algn="ctr">
              <a:lnSpc>
                <a:spcPct val="90000"/>
              </a:lnSpc>
            </a:pPr>
            <a:r>
              <a:rPr lang="en-US" sz="2400" dirty="0"/>
              <a:t>•</a:t>
            </a:r>
          </a:p>
        </p:txBody>
      </p:sp>
    </p:spTree>
    <p:extLst>
      <p:ext uri="{BB962C8B-B14F-4D97-AF65-F5344CB8AC3E}">
        <p14:creationId xmlns:p14="http://schemas.microsoft.com/office/powerpoint/2010/main" val="13459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9C1D6E-BBDD-1B49-8202-CF59FA03138D}"/>
              </a:ext>
            </a:extLst>
          </p:cNvPr>
          <p:cNvSpPr>
            <a:spLocks noGrp="1"/>
          </p:cNvSpPr>
          <p:nvPr>
            <p:ph type="title"/>
          </p:nvPr>
        </p:nvSpPr>
        <p:spPr>
          <a:xfrm>
            <a:off x="365760" y="411480"/>
            <a:ext cx="11375136" cy="510909"/>
          </a:xfrm>
        </p:spPr>
        <p:txBody>
          <a:bodyPr/>
          <a:lstStyle/>
          <a:p>
            <a:r>
              <a:rPr lang="en-US" dirty="0"/>
              <a:t>Heroic Programming</a:t>
            </a:r>
          </a:p>
        </p:txBody>
      </p:sp>
      <p:sp>
        <p:nvSpPr>
          <p:cNvPr id="4" name="Content Placeholder 2">
            <a:extLst>
              <a:ext uri="{FF2B5EF4-FFF2-40B4-BE49-F238E27FC236}">
                <a16:creationId xmlns:a16="http://schemas.microsoft.com/office/drawing/2014/main" xmlns="" id="{D0781CFC-7513-0A4F-B11E-551A60312994}"/>
              </a:ext>
            </a:extLst>
          </p:cNvPr>
          <p:cNvSpPr txBox="1">
            <a:spLocks/>
          </p:cNvSpPr>
          <p:nvPr/>
        </p:nvSpPr>
        <p:spPr>
          <a:xfrm>
            <a:off x="1751012" y="1219201"/>
            <a:ext cx="8686800" cy="4525963"/>
          </a:xfrm>
          <a:prstGeom prst="rect">
            <a:avLst/>
          </a:prstGeom>
        </p:spPr>
        <p:txBody>
          <a:bodyPr>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endParaRPr lang="en-US"/>
          </a:p>
          <a:p>
            <a:pPr marL="0" indent="0">
              <a:buFont typeface="Arial" charset="0"/>
              <a:buNone/>
            </a:pPr>
            <a:r>
              <a:rPr lang="en-US" sz="2000"/>
              <a:t>Usually a pejorative term, is used to describe the expenditure of huge amounts of (coding) effort by talented people to overcome shortcomings in process, project management, scheduling, architecture or any other shortfalls in the execution of a software development project in order to complete it. Heroic Programming is often the only course of action left when poor planning, insufficient funds, and impractical schedules leave a project stranded and unlikely to complete successfully.</a:t>
            </a:r>
          </a:p>
          <a:p>
            <a:pPr marL="0" indent="0">
              <a:buFont typeface="Arial" charset="0"/>
              <a:buNone/>
            </a:pPr>
            <a:r>
              <a:rPr lang="en-US" sz="2000"/>
              <a:t>From </a:t>
            </a:r>
            <a:r>
              <a:rPr lang="en-US" sz="2000">
                <a:hlinkClick r:id="rId2"/>
              </a:rPr>
              <a:t>http://c2.com/cgi/wiki?HeroicProgramming</a:t>
            </a:r>
            <a:endParaRPr lang="en-US" sz="2000"/>
          </a:p>
          <a:p>
            <a:pPr marL="0" indent="0">
              <a:buFont typeface="Arial" charset="0"/>
              <a:buNone/>
            </a:pPr>
            <a:endParaRPr lang="en-US" sz="1700"/>
          </a:p>
          <a:p>
            <a:pPr marL="0" indent="0" algn="ctr">
              <a:buFont typeface="Arial" charset="0"/>
              <a:buNone/>
            </a:pPr>
            <a:r>
              <a:rPr lang="en-US" sz="2400" b="1">
                <a:solidFill>
                  <a:schemeClr val="accent4">
                    <a:lumMod val="75000"/>
                  </a:schemeClr>
                </a:solidFill>
              </a:rPr>
              <a:t>Science teams often resemble heroic programming</a:t>
            </a:r>
          </a:p>
          <a:p>
            <a:pPr marL="0" indent="0" algn="ctr">
              <a:buFont typeface="Arial" charset="0"/>
              <a:buNone/>
            </a:pPr>
            <a:r>
              <a:rPr lang="en-US" sz="2400">
                <a:solidFill>
                  <a:schemeClr val="accent4">
                    <a:lumMod val="75000"/>
                  </a:schemeClr>
                </a:solidFill>
              </a:rPr>
              <a:t>Many do not see anything wrong with that approach</a:t>
            </a:r>
            <a:endParaRPr lang="en-US" sz="2400" dirty="0">
              <a:solidFill>
                <a:schemeClr val="accent4">
                  <a:lumMod val="75000"/>
                </a:schemeClr>
              </a:solidFill>
            </a:endParaRPr>
          </a:p>
        </p:txBody>
      </p:sp>
    </p:spTree>
    <p:extLst>
      <p:ext uri="{BB962C8B-B14F-4D97-AF65-F5344CB8AC3E}">
        <p14:creationId xmlns:p14="http://schemas.microsoft.com/office/powerpoint/2010/main" val="408227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789B47-791A-5740-9AE5-9C2E3B56C051}"/>
              </a:ext>
            </a:extLst>
          </p:cNvPr>
          <p:cNvSpPr>
            <a:spLocks noGrp="1"/>
          </p:cNvSpPr>
          <p:nvPr>
            <p:ph type="title"/>
          </p:nvPr>
        </p:nvSpPr>
        <p:spPr>
          <a:xfrm>
            <a:off x="365760" y="411480"/>
            <a:ext cx="11375136" cy="510909"/>
          </a:xfrm>
        </p:spPr>
        <p:txBody>
          <a:bodyPr/>
          <a:lstStyle/>
          <a:p>
            <a:r>
              <a:rPr lang="en-US" dirty="0"/>
              <a:t>What is wrong with heroic programming</a:t>
            </a:r>
          </a:p>
        </p:txBody>
      </p:sp>
      <p:sp>
        <p:nvSpPr>
          <p:cNvPr id="4" name="Content Placeholder 2">
            <a:extLst>
              <a:ext uri="{FF2B5EF4-FFF2-40B4-BE49-F238E27FC236}">
                <a16:creationId xmlns:a16="http://schemas.microsoft.com/office/drawing/2014/main" xmlns="" id="{F010BC9D-AFD3-3E45-976C-C136E10CB077}"/>
              </a:ext>
            </a:extLst>
          </p:cNvPr>
          <p:cNvSpPr txBox="1">
            <a:spLocks/>
          </p:cNvSpPr>
          <p:nvPr/>
        </p:nvSpPr>
        <p:spPr>
          <a:xfrm>
            <a:off x="1674812" y="1371600"/>
            <a:ext cx="8610600" cy="5105400"/>
          </a:xfrm>
          <a:prstGeom prst="rect">
            <a:avLst/>
          </a:prstGeom>
        </p:spPr>
        <p:txBody>
          <a:bodyPr>
            <a:normAutofit fontScale="92500" lnSpcReduction="2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t>Scientific results that could be obtained with heroic programming have run their course, because:</a:t>
            </a:r>
          </a:p>
          <a:p>
            <a:pPr marL="457200" lvl="1" indent="0">
              <a:buFont typeface="Arial" charset="0"/>
              <a:buNone/>
            </a:pPr>
            <a:endParaRPr lang="en-US"/>
          </a:p>
          <a:p>
            <a:pPr marL="457200" lvl="1" indent="0">
              <a:buFont typeface="Arial" charset="0"/>
              <a:buNone/>
            </a:pPr>
            <a:endParaRPr lang="en-US"/>
          </a:p>
          <a:p>
            <a:pPr marL="457200" lvl="1" indent="0">
              <a:buFont typeface="Arial" charset="0"/>
              <a:buNone/>
            </a:pPr>
            <a:endParaRPr lang="en-US"/>
          </a:p>
          <a:p>
            <a:pPr marL="457200" lvl="1" indent="0">
              <a:buFont typeface="Arial" charset="0"/>
              <a:buNone/>
            </a:pPr>
            <a:endParaRPr lang="en-US"/>
          </a:p>
          <a:p>
            <a:pPr marL="457200" lvl="1" indent="0">
              <a:buFont typeface="Arial" charset="0"/>
              <a:buNone/>
            </a:pPr>
            <a:endParaRPr lang="en-US"/>
          </a:p>
          <a:p>
            <a:pPr marL="457200" lvl="1" indent="0">
              <a:buFont typeface="Arial" charset="0"/>
              <a:buNone/>
            </a:pPr>
            <a:endParaRPr lang="en-US"/>
          </a:p>
          <a:p>
            <a:pPr marL="457200" lvl="1" indent="0">
              <a:buFont typeface="Arial" charset="0"/>
              <a:buNone/>
            </a:pPr>
            <a:endParaRPr lang="en-US"/>
          </a:p>
          <a:p>
            <a:pPr marL="457200" lvl="1" indent="0">
              <a:buFont typeface="Arial" charset="0"/>
              <a:buNone/>
            </a:pPr>
            <a:endParaRPr lang="en-US"/>
          </a:p>
          <a:p>
            <a:pPr marL="457200" lvl="1" indent="0">
              <a:buFont typeface="Arial" charset="0"/>
              <a:buNone/>
            </a:pPr>
            <a:endParaRPr lang="en-US"/>
          </a:p>
          <a:p>
            <a:pPr marL="0" indent="0">
              <a:buFont typeface="Arial" charset="0"/>
              <a:buNone/>
            </a:pPr>
            <a:endParaRPr lang="en-US"/>
          </a:p>
          <a:p>
            <a:pPr marL="0" indent="0">
              <a:buFont typeface="Arial" charset="0"/>
              <a:buNone/>
            </a:pPr>
            <a:r>
              <a:rPr lang="en-US"/>
              <a:t>It is not possible for a single person to take on all these roles</a:t>
            </a:r>
            <a:endParaRPr lang="en-US" dirty="0"/>
          </a:p>
        </p:txBody>
      </p:sp>
      <p:grpSp>
        <p:nvGrpSpPr>
          <p:cNvPr id="5" name="Group 4">
            <a:extLst>
              <a:ext uri="{FF2B5EF4-FFF2-40B4-BE49-F238E27FC236}">
                <a16:creationId xmlns:a16="http://schemas.microsoft.com/office/drawing/2014/main" xmlns="" id="{C99BA7E7-16D7-4042-99A0-3E8C538B8CE4}"/>
              </a:ext>
            </a:extLst>
          </p:cNvPr>
          <p:cNvGrpSpPr/>
          <p:nvPr/>
        </p:nvGrpSpPr>
        <p:grpSpPr>
          <a:xfrm>
            <a:off x="2970212" y="2133600"/>
            <a:ext cx="7315200" cy="3200400"/>
            <a:chOff x="2970212" y="2133600"/>
            <a:chExt cx="7315200" cy="3200400"/>
          </a:xfrm>
        </p:grpSpPr>
        <p:sp>
          <p:nvSpPr>
            <p:cNvPr id="6" name="Rounded Rectangle 5">
              <a:extLst>
                <a:ext uri="{FF2B5EF4-FFF2-40B4-BE49-F238E27FC236}">
                  <a16:creationId xmlns:a16="http://schemas.microsoft.com/office/drawing/2014/main" xmlns="" id="{90DDB374-D781-7745-AA79-8AE7BC97A693}"/>
                </a:ext>
              </a:extLst>
            </p:cNvPr>
            <p:cNvSpPr/>
            <p:nvPr/>
          </p:nvSpPr>
          <p:spPr>
            <a:xfrm>
              <a:off x="2970212" y="2133600"/>
              <a:ext cx="2286000" cy="990600"/>
            </a:xfrm>
            <a:prstGeom prst="roundRect">
              <a:avLst/>
            </a:prstGeom>
            <a:solidFill>
              <a:schemeClr val="accent2">
                <a:lumMod val="60000"/>
                <a:lumOff val="4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2">
                      <a:lumMod val="50000"/>
                    </a:schemeClr>
                  </a:solidFill>
                </a:rPr>
                <a:t>Better scientific understanding</a:t>
              </a:r>
            </a:p>
          </p:txBody>
        </p:sp>
        <p:sp>
          <p:nvSpPr>
            <p:cNvPr id="7" name="Right Brace 6">
              <a:extLst>
                <a:ext uri="{FF2B5EF4-FFF2-40B4-BE49-F238E27FC236}">
                  <a16:creationId xmlns:a16="http://schemas.microsoft.com/office/drawing/2014/main" xmlns="" id="{E8506C64-53CE-8945-B424-5C4577452C8E}"/>
                </a:ext>
              </a:extLst>
            </p:cNvPr>
            <p:cNvSpPr/>
            <p:nvPr/>
          </p:nvSpPr>
          <p:spPr>
            <a:xfrm>
              <a:off x="8228012" y="2514600"/>
              <a:ext cx="685800" cy="2819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xmlns="" id="{D6AC32A7-49D6-F04C-9C02-7071EFF8B51D}"/>
                </a:ext>
              </a:extLst>
            </p:cNvPr>
            <p:cNvSpPr txBox="1"/>
            <p:nvPr/>
          </p:nvSpPr>
          <p:spPr>
            <a:xfrm>
              <a:off x="8990012" y="3048000"/>
              <a:ext cx="1295400" cy="1631216"/>
            </a:xfrm>
            <a:prstGeom prst="rect">
              <a:avLst/>
            </a:prstGeom>
            <a:noFill/>
          </p:spPr>
          <p:txBody>
            <a:bodyPr wrap="square" rtlCol="0">
              <a:spAutoFit/>
            </a:bodyPr>
            <a:lstStyle/>
            <a:p>
              <a:r>
                <a:rPr lang="en-US" sz="2000" dirty="0"/>
                <a:t>Different roles </a:t>
              </a:r>
            </a:p>
            <a:p>
              <a:r>
                <a:rPr lang="en-US" sz="2000" dirty="0"/>
                <a:t>and </a:t>
              </a:r>
              <a:r>
                <a:rPr lang="en-US" sz="2000" dirty="0" err="1"/>
                <a:t>responsi-bilities</a:t>
              </a:r>
              <a:endParaRPr lang="en-US" sz="2000" dirty="0"/>
            </a:p>
          </p:txBody>
        </p:sp>
        <p:grpSp>
          <p:nvGrpSpPr>
            <p:cNvPr id="9" name="Group 8">
              <a:extLst>
                <a:ext uri="{FF2B5EF4-FFF2-40B4-BE49-F238E27FC236}">
                  <a16:creationId xmlns:a16="http://schemas.microsoft.com/office/drawing/2014/main" xmlns="" id="{FCD6D734-9D83-984A-9925-0BEAA894DD33}"/>
                </a:ext>
              </a:extLst>
            </p:cNvPr>
            <p:cNvGrpSpPr/>
            <p:nvPr/>
          </p:nvGrpSpPr>
          <p:grpSpPr>
            <a:xfrm>
              <a:off x="5256212" y="2667000"/>
              <a:ext cx="1371600" cy="2667000"/>
              <a:chOff x="3733800" y="2667000"/>
              <a:chExt cx="1371600" cy="2667000"/>
            </a:xfrm>
          </p:grpSpPr>
          <p:grpSp>
            <p:nvGrpSpPr>
              <p:cNvPr id="18" name="Group 17">
                <a:extLst>
                  <a:ext uri="{FF2B5EF4-FFF2-40B4-BE49-F238E27FC236}">
                    <a16:creationId xmlns:a16="http://schemas.microsoft.com/office/drawing/2014/main" xmlns="" id="{A5A98113-40FE-9E41-BD82-1087FD00F445}"/>
                  </a:ext>
                </a:extLst>
              </p:cNvPr>
              <p:cNvGrpSpPr/>
              <p:nvPr/>
            </p:nvGrpSpPr>
            <p:grpSpPr>
              <a:xfrm>
                <a:off x="4419600" y="2667000"/>
                <a:ext cx="685800" cy="2667000"/>
                <a:chOff x="6324600" y="2590800"/>
                <a:chExt cx="685800" cy="2667000"/>
              </a:xfrm>
            </p:grpSpPr>
            <p:sp>
              <p:nvSpPr>
                <p:cNvPr id="23" name="Oval 22">
                  <a:extLst>
                    <a:ext uri="{FF2B5EF4-FFF2-40B4-BE49-F238E27FC236}">
                      <a16:creationId xmlns:a16="http://schemas.microsoft.com/office/drawing/2014/main" xmlns="" id="{CF08C0B0-A706-F84A-B4EC-FBB68CBC2F81}"/>
                    </a:ext>
                  </a:extLst>
                </p:cNvPr>
                <p:cNvSpPr/>
                <p:nvPr/>
              </p:nvSpPr>
              <p:spPr>
                <a:xfrm>
                  <a:off x="6324600" y="2590800"/>
                  <a:ext cx="685800" cy="609600"/>
                </a:xfrm>
                <a:prstGeom prst="ellips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xmlns="" id="{9E469C54-6FAE-D94B-9FD2-A5D0A9B6617B}"/>
                    </a:ext>
                  </a:extLst>
                </p:cNvPr>
                <p:cNvSpPr/>
                <p:nvPr/>
              </p:nvSpPr>
              <p:spPr>
                <a:xfrm>
                  <a:off x="6324600" y="3276600"/>
                  <a:ext cx="685800" cy="609600"/>
                </a:xfrm>
                <a:prstGeom prst="ellips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xmlns="" id="{EC20505C-34C3-D94D-8EE9-973A26D036BD}"/>
                    </a:ext>
                  </a:extLst>
                </p:cNvPr>
                <p:cNvSpPr/>
                <p:nvPr/>
              </p:nvSpPr>
              <p:spPr>
                <a:xfrm>
                  <a:off x="6324600" y="3962400"/>
                  <a:ext cx="685800" cy="609600"/>
                </a:xfrm>
                <a:prstGeom prst="ellipse">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xmlns="" id="{D6BA8B95-E797-EC45-A6B5-12F736370505}"/>
                    </a:ext>
                  </a:extLst>
                </p:cNvPr>
                <p:cNvSpPr/>
                <p:nvPr/>
              </p:nvSpPr>
              <p:spPr>
                <a:xfrm>
                  <a:off x="6324600" y="4648200"/>
                  <a:ext cx="685800" cy="609600"/>
                </a:xfrm>
                <a:prstGeom prst="ellipse">
                  <a:avLst/>
                </a:prstGeom>
                <a:solidFill>
                  <a:schemeClr val="accent6"/>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xmlns="" id="{B8CD0300-B096-B440-B66D-6E8B662DFD32}"/>
                  </a:ext>
                </a:extLst>
              </p:cNvPr>
              <p:cNvCxnSpPr>
                <a:endCxn id="14" idx="2"/>
              </p:cNvCxnSpPr>
              <p:nvPr/>
            </p:nvCxnSpPr>
            <p:spPr>
              <a:xfrm flipV="1">
                <a:off x="3733800" y="2971800"/>
                <a:ext cx="6858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xmlns="" id="{A04FB744-C53A-454A-AC4E-889D62D23551}"/>
                  </a:ext>
                </a:extLst>
              </p:cNvPr>
              <p:cNvCxnSpPr>
                <a:stCxn id="13" idx="3"/>
                <a:endCxn id="17" idx="2"/>
              </p:cNvCxnSpPr>
              <p:nvPr/>
            </p:nvCxnSpPr>
            <p:spPr>
              <a:xfrm>
                <a:off x="3733800" y="4000500"/>
                <a:ext cx="685800" cy="1028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xmlns="" id="{71F109FE-0DE4-1F43-A04C-39D52D63CB73}"/>
                  </a:ext>
                </a:extLst>
              </p:cNvPr>
              <p:cNvCxnSpPr>
                <a:stCxn id="13" idx="3"/>
                <a:endCxn id="15" idx="2"/>
              </p:cNvCxnSpPr>
              <p:nvPr/>
            </p:nvCxnSpPr>
            <p:spPr>
              <a:xfrm flipV="1">
                <a:off x="3733800" y="3657600"/>
                <a:ext cx="6858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xmlns="" id="{551D0C8D-4333-0F44-92E3-9859DA13AC02}"/>
                  </a:ext>
                </a:extLst>
              </p:cNvPr>
              <p:cNvCxnSpPr>
                <a:stCxn id="13" idx="3"/>
                <a:endCxn id="16" idx="2"/>
              </p:cNvCxnSpPr>
              <p:nvPr/>
            </p:nvCxnSpPr>
            <p:spPr>
              <a:xfrm>
                <a:off x="3733800" y="4000500"/>
                <a:ext cx="6858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Group 9">
              <a:extLst>
                <a:ext uri="{FF2B5EF4-FFF2-40B4-BE49-F238E27FC236}">
                  <a16:creationId xmlns:a16="http://schemas.microsoft.com/office/drawing/2014/main" xmlns="" id="{F96DBFFB-0E7B-D042-B81B-F5758ABE878A}"/>
                </a:ext>
              </a:extLst>
            </p:cNvPr>
            <p:cNvGrpSpPr/>
            <p:nvPr/>
          </p:nvGrpSpPr>
          <p:grpSpPr>
            <a:xfrm>
              <a:off x="2970212" y="3124200"/>
              <a:ext cx="2286000" cy="1371600"/>
              <a:chOff x="1447800" y="3124200"/>
              <a:chExt cx="2286000" cy="1371600"/>
            </a:xfrm>
          </p:grpSpPr>
          <p:sp>
            <p:nvSpPr>
              <p:cNvPr id="16" name="Rounded Rectangle 15">
                <a:extLst>
                  <a:ext uri="{FF2B5EF4-FFF2-40B4-BE49-F238E27FC236}">
                    <a16:creationId xmlns:a16="http://schemas.microsoft.com/office/drawing/2014/main" xmlns="" id="{611D48B0-99E0-844F-B40A-2E0EA792A191}"/>
                  </a:ext>
                </a:extLst>
              </p:cNvPr>
              <p:cNvSpPr/>
              <p:nvPr/>
            </p:nvSpPr>
            <p:spPr>
              <a:xfrm>
                <a:off x="1447800" y="3505200"/>
                <a:ext cx="2286000" cy="990600"/>
              </a:xfrm>
              <a:prstGeom prst="roundRect">
                <a:avLst/>
              </a:prstGeom>
              <a:solidFill>
                <a:schemeClr val="accent6">
                  <a:lumMod val="60000"/>
                  <a:lumOff val="4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6">
                        <a:lumMod val="50000"/>
                      </a:schemeClr>
                    </a:solidFill>
                  </a:rPr>
                  <a:t>More complex software</a:t>
                </a:r>
              </a:p>
            </p:txBody>
          </p:sp>
          <p:sp>
            <p:nvSpPr>
              <p:cNvPr id="17" name="Down Arrow 16">
                <a:extLst>
                  <a:ext uri="{FF2B5EF4-FFF2-40B4-BE49-F238E27FC236}">
                    <a16:creationId xmlns:a16="http://schemas.microsoft.com/office/drawing/2014/main" xmlns="" id="{8138B43C-088A-7341-B291-909F179ACC79}"/>
                  </a:ext>
                </a:extLst>
              </p:cNvPr>
              <p:cNvSpPr/>
              <p:nvPr/>
            </p:nvSpPr>
            <p:spPr>
              <a:xfrm>
                <a:off x="2438400" y="3124200"/>
                <a:ext cx="381000" cy="3810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xmlns="" id="{909DFF97-CAA0-AF48-84BF-3F36E740602E}"/>
                </a:ext>
              </a:extLst>
            </p:cNvPr>
            <p:cNvGrpSpPr/>
            <p:nvPr/>
          </p:nvGrpSpPr>
          <p:grpSpPr>
            <a:xfrm>
              <a:off x="6704012" y="2743200"/>
              <a:ext cx="1905000" cy="2533710"/>
              <a:chOff x="5181600" y="2743200"/>
              <a:chExt cx="1905000" cy="2533710"/>
            </a:xfrm>
          </p:grpSpPr>
          <p:sp>
            <p:nvSpPr>
              <p:cNvPr id="12" name="TextBox 11">
                <a:extLst>
                  <a:ext uri="{FF2B5EF4-FFF2-40B4-BE49-F238E27FC236}">
                    <a16:creationId xmlns:a16="http://schemas.microsoft.com/office/drawing/2014/main" xmlns="" id="{8EA1DE00-B248-5D4E-B37B-EBF13F5BE008}"/>
                  </a:ext>
                </a:extLst>
              </p:cNvPr>
              <p:cNvSpPr txBox="1"/>
              <p:nvPr/>
            </p:nvSpPr>
            <p:spPr>
              <a:xfrm>
                <a:off x="5181600" y="2743200"/>
                <a:ext cx="1828800" cy="400110"/>
              </a:xfrm>
              <a:prstGeom prst="rect">
                <a:avLst/>
              </a:prstGeom>
              <a:noFill/>
            </p:spPr>
            <p:txBody>
              <a:bodyPr wrap="square" rtlCol="0">
                <a:spAutoFit/>
              </a:bodyPr>
              <a:lstStyle/>
              <a:p>
                <a:r>
                  <a:rPr lang="en-US" sz="2000" dirty="0"/>
                  <a:t>Math model </a:t>
                </a:r>
              </a:p>
            </p:txBody>
          </p:sp>
          <p:sp>
            <p:nvSpPr>
              <p:cNvPr id="13" name="TextBox 12">
                <a:extLst>
                  <a:ext uri="{FF2B5EF4-FFF2-40B4-BE49-F238E27FC236}">
                    <a16:creationId xmlns:a16="http://schemas.microsoft.com/office/drawing/2014/main" xmlns="" id="{7C9652A8-2EF2-644B-8D8A-B34515450E4A}"/>
                  </a:ext>
                </a:extLst>
              </p:cNvPr>
              <p:cNvSpPr txBox="1"/>
              <p:nvPr/>
            </p:nvSpPr>
            <p:spPr>
              <a:xfrm>
                <a:off x="5181600" y="3429000"/>
                <a:ext cx="1828800" cy="400110"/>
              </a:xfrm>
              <a:prstGeom prst="rect">
                <a:avLst/>
              </a:prstGeom>
              <a:noFill/>
            </p:spPr>
            <p:txBody>
              <a:bodyPr wrap="square" rtlCol="0">
                <a:spAutoFit/>
              </a:bodyPr>
              <a:lstStyle/>
              <a:p>
                <a:r>
                  <a:rPr lang="en-US" sz="2000" dirty="0" err="1"/>
                  <a:t>Numerics</a:t>
                </a:r>
                <a:endParaRPr lang="en-US" sz="2000" dirty="0"/>
              </a:p>
            </p:txBody>
          </p:sp>
          <p:sp>
            <p:nvSpPr>
              <p:cNvPr id="14" name="TextBox 13">
                <a:extLst>
                  <a:ext uri="{FF2B5EF4-FFF2-40B4-BE49-F238E27FC236}">
                    <a16:creationId xmlns:a16="http://schemas.microsoft.com/office/drawing/2014/main" xmlns="" id="{9741F4E5-6865-5847-98CE-B462CE5905AD}"/>
                  </a:ext>
                </a:extLst>
              </p:cNvPr>
              <p:cNvSpPr txBox="1"/>
              <p:nvPr/>
            </p:nvSpPr>
            <p:spPr>
              <a:xfrm>
                <a:off x="5257800" y="4191000"/>
                <a:ext cx="1828800" cy="400110"/>
              </a:xfrm>
              <a:prstGeom prst="rect">
                <a:avLst/>
              </a:prstGeom>
              <a:noFill/>
            </p:spPr>
            <p:txBody>
              <a:bodyPr wrap="square" rtlCol="0">
                <a:spAutoFit/>
              </a:bodyPr>
              <a:lstStyle/>
              <a:p>
                <a:r>
                  <a:rPr lang="en-US" sz="2000" dirty="0"/>
                  <a:t>Verification</a:t>
                </a:r>
              </a:p>
            </p:txBody>
          </p:sp>
          <p:sp>
            <p:nvSpPr>
              <p:cNvPr id="15" name="TextBox 14">
                <a:extLst>
                  <a:ext uri="{FF2B5EF4-FFF2-40B4-BE49-F238E27FC236}">
                    <a16:creationId xmlns:a16="http://schemas.microsoft.com/office/drawing/2014/main" xmlns="" id="{904DA143-3E38-4C46-8704-1CD52C1F6937}"/>
                  </a:ext>
                </a:extLst>
              </p:cNvPr>
              <p:cNvSpPr txBox="1"/>
              <p:nvPr/>
            </p:nvSpPr>
            <p:spPr>
              <a:xfrm>
                <a:off x="5181600" y="4876800"/>
                <a:ext cx="1828800" cy="400110"/>
              </a:xfrm>
              <a:prstGeom prst="rect">
                <a:avLst/>
              </a:prstGeom>
              <a:noFill/>
            </p:spPr>
            <p:txBody>
              <a:bodyPr wrap="square" rtlCol="0">
                <a:spAutoFit/>
              </a:bodyPr>
              <a:lstStyle/>
              <a:p>
                <a:r>
                  <a:rPr lang="en-US" sz="2000" dirty="0"/>
                  <a:t>Performance</a:t>
                </a:r>
              </a:p>
            </p:txBody>
          </p:sp>
        </p:grpSp>
      </p:grpSp>
    </p:spTree>
    <p:extLst>
      <p:ext uri="{BB962C8B-B14F-4D97-AF65-F5344CB8AC3E}">
        <p14:creationId xmlns:p14="http://schemas.microsoft.com/office/powerpoint/2010/main" val="422030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CF6F1E-6406-2944-91E6-367CF286B7FC}"/>
              </a:ext>
            </a:extLst>
          </p:cNvPr>
          <p:cNvSpPr>
            <a:spLocks noGrp="1"/>
          </p:cNvSpPr>
          <p:nvPr>
            <p:ph type="title"/>
          </p:nvPr>
        </p:nvSpPr>
        <p:spPr>
          <a:xfrm>
            <a:off x="365760" y="411480"/>
            <a:ext cx="11375136" cy="510909"/>
          </a:xfrm>
        </p:spPr>
        <p:txBody>
          <a:bodyPr/>
          <a:lstStyle/>
          <a:p>
            <a:r>
              <a:rPr lang="en-US" dirty="0"/>
              <a:t>Other reasons</a:t>
            </a:r>
          </a:p>
        </p:txBody>
      </p:sp>
      <p:sp>
        <p:nvSpPr>
          <p:cNvPr id="3" name="Content Placeholder 2">
            <a:extLst>
              <a:ext uri="{FF2B5EF4-FFF2-40B4-BE49-F238E27FC236}">
                <a16:creationId xmlns:a16="http://schemas.microsoft.com/office/drawing/2014/main" xmlns="" id="{51886C6B-4C87-C84B-BA63-E09991C25A87}"/>
              </a:ext>
            </a:extLst>
          </p:cNvPr>
          <p:cNvSpPr txBox="1">
            <a:spLocks/>
          </p:cNvSpPr>
          <p:nvPr/>
        </p:nvSpPr>
        <p:spPr>
          <a:xfrm>
            <a:off x="365760" y="1274378"/>
            <a:ext cx="10559743" cy="4072759"/>
          </a:xfrm>
          <a:prstGeom prst="rect">
            <a:avLst/>
          </a:prstGeom>
        </p:spPr>
        <p:txBody>
          <a:bodyPr>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Accretion leads to unmanageable software</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ramp-on time for new developers</a:t>
            </a:r>
          </a:p>
          <a:p>
            <a:r>
              <a:rPr lang="en-US" dirty="0"/>
              <a:t>Reduces software and science productivity due to technical debt</a:t>
            </a:r>
          </a:p>
          <a:p>
            <a:endParaRPr lang="en-US" dirty="0"/>
          </a:p>
          <a:p>
            <a:endParaRPr lang="en-US" dirty="0"/>
          </a:p>
          <a:p>
            <a:pPr marL="0" indent="0">
              <a:buFont typeface="Arial" charset="0"/>
              <a:buNone/>
            </a:pPr>
            <a:endParaRPr lang="en-US" dirty="0"/>
          </a:p>
        </p:txBody>
      </p:sp>
      <p:sp>
        <p:nvSpPr>
          <p:cNvPr id="4" name="Rounded Rectangle 3">
            <a:extLst>
              <a:ext uri="{FF2B5EF4-FFF2-40B4-BE49-F238E27FC236}">
                <a16:creationId xmlns:a16="http://schemas.microsoft.com/office/drawing/2014/main" xmlns="" id="{F6A5B40E-291A-BF49-94D8-8375E991126E}"/>
              </a:ext>
            </a:extLst>
          </p:cNvPr>
          <p:cNvSpPr/>
          <p:nvPr/>
        </p:nvSpPr>
        <p:spPr>
          <a:xfrm>
            <a:off x="365760" y="4817678"/>
            <a:ext cx="10559743" cy="10589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rPr>
              <a:t>consequence of choices – quick and dirty incurs </a:t>
            </a:r>
            <a:r>
              <a:rPr lang="en-US" sz="2400" b="1" dirty="0">
                <a:solidFill>
                  <a:schemeClr val="bg1"/>
                </a:solidFill>
              </a:rPr>
              <a:t>technical debt</a:t>
            </a:r>
            <a:r>
              <a:rPr lang="en-US" sz="2000" dirty="0">
                <a:solidFill>
                  <a:schemeClr val="bg1"/>
                </a:solidFill>
              </a:rPr>
              <a:t>, collects interest which means more effort required to add features. </a:t>
            </a:r>
          </a:p>
        </p:txBody>
      </p:sp>
    </p:spTree>
    <p:extLst>
      <p:ext uri="{BB962C8B-B14F-4D97-AF65-F5344CB8AC3E}">
        <p14:creationId xmlns:p14="http://schemas.microsoft.com/office/powerpoint/2010/main" val="400397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334EE0-AF19-4745-BBE7-4B7D15662064}"/>
              </a:ext>
            </a:extLst>
          </p:cNvPr>
          <p:cNvSpPr>
            <a:spLocks noGrp="1"/>
          </p:cNvSpPr>
          <p:nvPr>
            <p:ph type="title"/>
          </p:nvPr>
        </p:nvSpPr>
        <p:spPr/>
        <p:txBody>
          <a:bodyPr/>
          <a:lstStyle/>
          <a:p>
            <a:r>
              <a:rPr lang="en-US"/>
              <a:t>Increasing complexity of CSE software</a:t>
            </a:r>
            <a:endParaRPr lang="en-US" dirty="0"/>
          </a:p>
        </p:txBody>
      </p:sp>
      <p:sp>
        <p:nvSpPr>
          <p:cNvPr id="3" name="Content Placeholder 2">
            <a:extLst>
              <a:ext uri="{FF2B5EF4-FFF2-40B4-BE49-F238E27FC236}">
                <a16:creationId xmlns:a16="http://schemas.microsoft.com/office/drawing/2014/main" xmlns="" id="{1D18A2B2-1961-40D0-9B0B-25DEF1B687DE}"/>
              </a:ext>
            </a:extLst>
          </p:cNvPr>
          <p:cNvSpPr>
            <a:spLocks noGrp="1"/>
          </p:cNvSpPr>
          <p:nvPr>
            <p:ph idx="1"/>
          </p:nvPr>
        </p:nvSpPr>
        <p:spPr/>
        <p:txBody>
          <a:bodyPr/>
          <a:lstStyle/>
          <a:p>
            <a:r>
              <a:rPr lang="en-US" dirty="0"/>
              <a:t>Multiphysics and multiscale modeling</a:t>
            </a:r>
          </a:p>
          <a:p>
            <a:r>
              <a:rPr lang="en-US" dirty="0"/>
              <a:t>Coupling of data analytics</a:t>
            </a:r>
          </a:p>
          <a:p>
            <a:r>
              <a:rPr lang="en-US" dirty="0"/>
              <a:t>Disruptive changes in computer hardware</a:t>
            </a:r>
          </a:p>
          <a:p>
            <a:pPr lvl="1"/>
            <a:r>
              <a:rPr lang="en-US" dirty="0"/>
              <a:t>Requires algorithm/code refactoring</a:t>
            </a:r>
          </a:p>
          <a:p>
            <a:r>
              <a:rPr lang="en-US" dirty="0"/>
              <a:t>Importance of reproducibility</a:t>
            </a:r>
          </a:p>
          <a:p>
            <a:pPr lvl="1"/>
            <a:r>
              <a:rPr lang="en-US" dirty="0"/>
              <a:t>Science requirements are unfolding, evolving, not fully known a priori</a:t>
            </a:r>
          </a:p>
        </p:txBody>
      </p:sp>
      <p:sp>
        <p:nvSpPr>
          <p:cNvPr id="6" name="TextBox 5">
            <a:extLst>
              <a:ext uri="{FF2B5EF4-FFF2-40B4-BE49-F238E27FC236}">
                <a16:creationId xmlns:a16="http://schemas.microsoft.com/office/drawing/2014/main" xmlns="" id="{616BC4A9-8D11-4CF5-AA65-42ABCC0B270A}"/>
              </a:ext>
            </a:extLst>
          </p:cNvPr>
          <p:cNvSpPr txBox="1"/>
          <p:nvPr/>
        </p:nvSpPr>
        <p:spPr>
          <a:xfrm>
            <a:off x="2779399" y="4903201"/>
            <a:ext cx="6630027" cy="954107"/>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r>
              <a:rPr lang="en-US" sz="2800" b="1" dirty="0"/>
              <a:t>Science through computing is only as good as the software that produces it.</a:t>
            </a:r>
          </a:p>
        </p:txBody>
      </p:sp>
      <p:sp>
        <p:nvSpPr>
          <p:cNvPr id="9" name="TextBox 8">
            <a:extLst>
              <a:ext uri="{FF2B5EF4-FFF2-40B4-BE49-F238E27FC236}">
                <a16:creationId xmlns:a16="http://schemas.microsoft.com/office/drawing/2014/main" xmlns="" id="{4B07B51C-BEF4-4043-8C7D-6F4C6726272D}"/>
              </a:ext>
            </a:extLst>
          </p:cNvPr>
          <p:cNvSpPr txBox="1"/>
          <p:nvPr/>
        </p:nvSpPr>
        <p:spPr>
          <a:xfrm>
            <a:off x="11896757" y="0"/>
            <a:ext cx="292068" cy="424732"/>
          </a:xfrm>
          <a:prstGeom prst="rect">
            <a:avLst/>
          </a:prstGeom>
          <a:noFill/>
        </p:spPr>
        <p:txBody>
          <a:bodyPr wrap="none" rtlCol="0">
            <a:spAutoFit/>
          </a:bodyPr>
          <a:lstStyle/>
          <a:p>
            <a:pPr algn="ctr">
              <a:lnSpc>
                <a:spcPct val="90000"/>
              </a:lnSpc>
            </a:pPr>
            <a:r>
              <a:rPr lang="en-US" sz="2400" dirty="0"/>
              <a:t>•</a:t>
            </a:r>
          </a:p>
        </p:txBody>
      </p:sp>
    </p:spTree>
    <p:extLst>
      <p:ext uri="{BB962C8B-B14F-4D97-AF65-F5344CB8AC3E}">
        <p14:creationId xmlns:p14="http://schemas.microsoft.com/office/powerpoint/2010/main" val="364193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7D7C9F-A097-D544-A36A-BF1C7F7B128B}"/>
              </a:ext>
            </a:extLst>
          </p:cNvPr>
          <p:cNvSpPr>
            <a:spLocks noGrp="1"/>
          </p:cNvSpPr>
          <p:nvPr>
            <p:ph type="title"/>
          </p:nvPr>
        </p:nvSpPr>
        <p:spPr/>
        <p:txBody>
          <a:bodyPr/>
          <a:lstStyle/>
          <a:p>
            <a:r>
              <a:rPr lang="en-US" dirty="0"/>
              <a:t>Lifecycle</a:t>
            </a:r>
          </a:p>
        </p:txBody>
      </p:sp>
      <p:pic>
        <p:nvPicPr>
          <p:cNvPr id="4" name="Picture 3" descr="lifecycle.pdf">
            <a:extLst>
              <a:ext uri="{FF2B5EF4-FFF2-40B4-BE49-F238E27FC236}">
                <a16:creationId xmlns:a16="http://schemas.microsoft.com/office/drawing/2014/main" xmlns="" id="{D2E958F2-94D2-4248-8934-746A46515722}"/>
              </a:ext>
            </a:extLst>
          </p:cNvPr>
          <p:cNvPicPr>
            <a:picLocks noChangeAspect="1"/>
          </p:cNvPicPr>
          <p:nvPr/>
        </p:nvPicPr>
        <p:blipFill rotWithShape="1">
          <a:blip r:embed="rId2">
            <a:extLst>
              <a:ext uri="{28A0092B-C50C-407E-A947-70E740481C1C}">
                <a14:useLocalDpi xmlns:a14="http://schemas.microsoft.com/office/drawing/2010/main" val="0"/>
              </a:ext>
            </a:extLst>
          </a:blip>
          <a:srcRect l="10999" t="9329" r="12000" b="13338"/>
          <a:stretch/>
        </p:blipFill>
        <p:spPr>
          <a:xfrm>
            <a:off x="690314" y="1334813"/>
            <a:ext cx="5361682" cy="4038600"/>
          </a:xfrm>
          <a:prstGeom prst="rect">
            <a:avLst/>
          </a:prstGeom>
        </p:spPr>
      </p:pic>
      <p:sp>
        <p:nvSpPr>
          <p:cNvPr id="5" name="Content Placeholder 2">
            <a:extLst>
              <a:ext uri="{FF2B5EF4-FFF2-40B4-BE49-F238E27FC236}">
                <a16:creationId xmlns:a16="http://schemas.microsoft.com/office/drawing/2014/main" xmlns="" id="{8D33B0EA-5301-0742-9F20-44EB1B678342}"/>
              </a:ext>
            </a:extLst>
          </p:cNvPr>
          <p:cNvSpPr>
            <a:spLocks noGrp="1"/>
          </p:cNvSpPr>
          <p:nvPr>
            <p:ph idx="1"/>
          </p:nvPr>
        </p:nvSpPr>
        <p:spPr>
          <a:xfrm>
            <a:off x="7085012" y="457200"/>
            <a:ext cx="4218864" cy="5249917"/>
          </a:xfrm>
        </p:spPr>
        <p:txBody>
          <a:bodyPr>
            <a:normAutofit/>
          </a:bodyPr>
          <a:lstStyle/>
          <a:p>
            <a:r>
              <a:rPr lang="en-US" dirty="0"/>
              <a:t>Modeling</a:t>
            </a:r>
          </a:p>
          <a:p>
            <a:pPr lvl="1"/>
            <a:r>
              <a:rPr lang="en-US" dirty="0"/>
              <a:t>Approximations</a:t>
            </a:r>
          </a:p>
          <a:p>
            <a:pPr lvl="1"/>
            <a:r>
              <a:rPr lang="en-US" dirty="0" err="1"/>
              <a:t>Discretizations</a:t>
            </a:r>
            <a:endParaRPr lang="en-US" dirty="0"/>
          </a:p>
          <a:p>
            <a:pPr lvl="1"/>
            <a:r>
              <a:rPr lang="en-US" dirty="0" err="1"/>
              <a:t>Numerics</a:t>
            </a:r>
            <a:endParaRPr lang="en-US" dirty="0"/>
          </a:p>
          <a:p>
            <a:pPr lvl="2"/>
            <a:r>
              <a:rPr lang="en-US" dirty="0"/>
              <a:t>Convergence</a:t>
            </a:r>
          </a:p>
          <a:p>
            <a:pPr lvl="2"/>
            <a:r>
              <a:rPr lang="en-US" dirty="0"/>
              <a:t>Stability</a:t>
            </a:r>
          </a:p>
          <a:p>
            <a:r>
              <a:rPr lang="en-US" dirty="0"/>
              <a:t>Implementation</a:t>
            </a:r>
          </a:p>
          <a:p>
            <a:pPr lvl="1"/>
            <a:r>
              <a:rPr lang="en-US" dirty="0"/>
              <a:t>Verification</a:t>
            </a:r>
          </a:p>
          <a:p>
            <a:pPr lvl="2"/>
            <a:r>
              <a:rPr lang="en-US" dirty="0"/>
              <a:t>Expected behavior</a:t>
            </a:r>
          </a:p>
          <a:p>
            <a:pPr lvl="1"/>
            <a:r>
              <a:rPr lang="en-US" dirty="0"/>
              <a:t>Validation</a:t>
            </a:r>
          </a:p>
          <a:p>
            <a:pPr lvl="2"/>
            <a:r>
              <a:rPr lang="en-US" dirty="0"/>
              <a:t>Experiment/observation</a:t>
            </a:r>
          </a:p>
          <a:p>
            <a:endParaRPr lang="en-US" dirty="0"/>
          </a:p>
        </p:txBody>
      </p:sp>
    </p:spTree>
    <p:extLst>
      <p:ext uri="{BB962C8B-B14F-4D97-AF65-F5344CB8AC3E}">
        <p14:creationId xmlns:p14="http://schemas.microsoft.com/office/powerpoint/2010/main" val="2734918667"/>
      </p:ext>
    </p:extLst>
  </p:cSld>
  <p:clrMapOvr>
    <a:masterClrMapping/>
  </p:clrMapOvr>
</p:sld>
</file>

<file path=ppt/theme/theme1.xml><?xml version="1.0" encoding="utf-8"?>
<a:theme xmlns:a="http://schemas.openxmlformats.org/drawingml/2006/main" name="Presentations (Wide Screen)">
  <a:themeElements>
    <a:clrScheme name="ECP color palette">
      <a:dk1>
        <a:sysClr val="windowText" lastClr="000000"/>
      </a:dk1>
      <a:lt1>
        <a:sysClr val="window" lastClr="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8C9FA997CE7149ACE841742BF8ADC0" ma:contentTypeVersion="5" ma:contentTypeDescription="Create a new document." ma:contentTypeScope="" ma:versionID="762a9ac1f3b34a26b8aaf1013e3cc88e">
  <xsd:schema xmlns:xsd="http://www.w3.org/2001/XMLSchema" xmlns:p="http://schemas.microsoft.com/office/2006/metadata/properties" xmlns:ns1="http://schemas.microsoft.com/sharepoint/v3" targetNamespace="http://schemas.microsoft.com/office/2006/metadata/properties" ma:root="true" ma:fieldsID="2d9f53027e0e86f806c5f46fb149790f" ns1:_="">
    <xsd:import namespace="http://schemas.microsoft.com/sharepoint/v3"/>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EmailSender" ma:index="8" nillable="true" ma:displayName="E-Mail Sender" ma:hidden="true" ma:internalName="EmailSender">
      <xsd:simpleType>
        <xsd:restriction base="dms:Note"/>
      </xsd:simpleType>
    </xsd:element>
    <xsd:element name="EmailTo" ma:index="9" nillable="true" ma:displayName="E-Mail To" ma:hidden="true" ma:internalName="EmailTo">
      <xsd:simpleType>
        <xsd:restriction base="dms:Note"/>
      </xsd:simpleType>
    </xsd:element>
    <xsd:element name="EmailCc" ma:index="10" nillable="true" ma:displayName="E-Mail Cc" ma:hidden="true" ma:internalName="EmailCc">
      <xsd:simpleType>
        <xsd:restriction base="dms:Note"/>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EmailTo xmlns="http://schemas.microsoft.com/sharepoint/v3" xsi:nil="true"/>
    <EmailSender xmlns="http://schemas.microsoft.com/sharepoint/v3" xsi:nil="true"/>
    <EmailFrom xmlns="http://schemas.microsoft.com/sharepoint/v3" xsi:nil="true"/>
    <EmailSubject xmlns="http://schemas.microsoft.com/sharepoint/v3" xsi:nil="true"/>
    <EmailCc xmlns="http://schemas.microsoft.com/sharepoint/v3" xsi:nil="true"/>
  </documentManagement>
</p:properties>
</file>

<file path=customXml/itemProps1.xml><?xml version="1.0" encoding="utf-8"?>
<ds:datastoreItem xmlns:ds="http://schemas.openxmlformats.org/officeDocument/2006/customXml" ds:itemID="{E7969CDF-6150-40A5-9F8A-136C5DA0B5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schemas.microsoft.com/office/2006/metadata/properties"/>
    <ds:schemaRef ds:uri="http://schemas.microsoft.com/sharepoint/v3"/>
    <ds:schemaRef ds:uri="http://purl.org/dc/terms/"/>
    <ds:schemaRef ds:uri="http://schemas.microsoft.com/office/2006/documentManagement/types"/>
    <ds:schemaRef ds:uri="http://purl.org/dc/dcmitype/"/>
    <ds:schemaRef ds:uri="http://purl.org/dc/elements/1.1/"/>
    <ds:schemaRef ds:uri="http://schemas.openxmlformats.org/package/2006/metadata/core-properties"/>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Presentations (Wide Screen)</Template>
  <TotalTime>10608</TotalTime>
  <Words>1549</Words>
  <Application>Microsoft Macintosh PowerPoint</Application>
  <PresentationFormat>Custom</PresentationFormat>
  <Paragraphs>280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Gill Sans</vt:lpstr>
      <vt:lpstr>Wingdings</vt:lpstr>
      <vt:lpstr>Presentations (Wide Screen)</vt:lpstr>
      <vt:lpstr>Why effective software practices are essential for CSE projects</vt:lpstr>
      <vt:lpstr>License, citation and acknowledgements</vt:lpstr>
      <vt:lpstr>What is CSE?</vt:lpstr>
      <vt:lpstr>Software is at the core of CSE</vt:lpstr>
      <vt:lpstr>Heroic Programming</vt:lpstr>
      <vt:lpstr>What is wrong with heroic programming</vt:lpstr>
      <vt:lpstr>Other reasons</vt:lpstr>
      <vt:lpstr>Increasing complexity of CSE software</vt:lpstr>
      <vt:lpstr>Lifecycle</vt:lpstr>
      <vt:lpstr>Challenges of CSE software</vt:lpstr>
      <vt:lpstr>Taking stock: Understanding what you want from your CSE software and how to achieve it</vt:lpstr>
      <vt:lpstr>Software process for CSE</vt:lpstr>
      <vt:lpstr>Customize according to your needs</vt:lpstr>
      <vt:lpstr>Interdisciplinary Interactions</vt:lpstr>
      <vt:lpstr>What can happen without a process</vt:lpstr>
      <vt:lpstr>Resources</vt:lpstr>
      <vt:lpstr>IDEAS WhatIs and HowTo documents</vt:lpstr>
      <vt:lpstr>Other Tutorials: Slides and video</vt:lpstr>
      <vt:lpstr>More resources</vt:lpstr>
      <vt:lpstr>Agenda</vt:lpstr>
    </vt:vector>
  </TitlesOfParts>
  <Company>ORNL</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Jared O'Neal</cp:lastModifiedBy>
  <cp:revision>393</cp:revision>
  <cp:lastPrinted>2015-09-14T20:56:03Z</cp:lastPrinted>
  <dcterms:created xsi:type="dcterms:W3CDTF">2015-03-03T13:47:39Z</dcterms:created>
  <dcterms:modified xsi:type="dcterms:W3CDTF">2018-02-06T17:58:37Z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0x010100FD8C9FA997CE7149ACE841742BF8ADC0</vt:lpwstr>
  </property>
</Properties>
</file>