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2"/>
  </p:notesMasterIdLst>
  <p:handoutMasterIdLst>
    <p:handoutMasterId r:id="rId33"/>
  </p:handout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4153">
          <p15:clr>
            <a:srgbClr val="A4A3A4"/>
          </p15:clr>
        </p15:guide>
        <p15:guide id="2" pos="28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252F"/>
    <a:srgbClr val="BFBD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96" autoAdjust="0"/>
    <p:restoredTop sz="50000" autoAdjust="0"/>
  </p:normalViewPr>
  <p:slideViewPr>
    <p:cSldViewPr snapToGrid="0" showGuides="1">
      <p:cViewPr varScale="1">
        <p:scale>
          <a:sx n="122" d="100"/>
          <a:sy n="122" d="100"/>
        </p:scale>
        <p:origin x="216" y="288"/>
      </p:cViewPr>
      <p:guideLst>
        <p:guide orient="horz" pos="4153"/>
        <p:guide pos="282"/>
      </p:guideLst>
    </p:cSldViewPr>
  </p:slideViewPr>
  <p:notesTextViewPr>
    <p:cViewPr>
      <p:scale>
        <a:sx n="1" d="1"/>
        <a:sy n="1" d="1"/>
      </p:scale>
      <p:origin x="0" y="0"/>
    </p:cViewPr>
  </p:notesTextViewPr>
  <p:sorterViewPr>
    <p:cViewPr>
      <p:scale>
        <a:sx n="60" d="100"/>
        <a:sy n="60" d="100"/>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notesMaster" Target="notesMasters/notesMaster1.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handoutMaster" Target="handoutMasters/handout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2/6/18</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2/6/18</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3</a:t>
            </a:fld>
            <a:endParaRPr lang="en-US"/>
          </a:p>
        </p:txBody>
      </p:sp>
    </p:spTree>
    <p:extLst>
      <p:ext uri="{BB962C8B-B14F-4D97-AF65-F5344CB8AC3E}">
        <p14:creationId xmlns:p14="http://schemas.microsoft.com/office/powerpoint/2010/main" val="2010909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7</a:t>
            </a:fld>
            <a:endParaRPr lang="en-US"/>
          </a:p>
        </p:txBody>
      </p:sp>
    </p:spTree>
    <p:extLst>
      <p:ext uri="{BB962C8B-B14F-4D97-AF65-F5344CB8AC3E}">
        <p14:creationId xmlns:p14="http://schemas.microsoft.com/office/powerpoint/2010/main" val="17909979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7_Title Slide">
    <p:spTree>
      <p:nvGrpSpPr>
        <p:cNvPr id="1" name=""/>
        <p:cNvGrpSpPr/>
        <p:nvPr/>
      </p:nvGrpSpPr>
      <p:grpSpPr>
        <a:xfrm>
          <a:off x="0" y="0"/>
          <a:ext cx="0" cy="0"/>
          <a:chOff x="0" y="0"/>
          <a:chExt cx="0" cy="0"/>
        </a:xfrm>
      </p:grpSpPr>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latin typeface="+mn-lt"/>
              </a:defRPr>
            </a:lvl1pPr>
          </a:lstStyle>
          <a:p>
            <a:r>
              <a:rPr lang="en-US" dirty="0"/>
              <a:t>Click to edit Master title style</a:t>
            </a:r>
          </a:p>
        </p:txBody>
      </p:sp>
      <p:sp>
        <p:nvSpPr>
          <p:cNvPr id="3" name="Subtitle 2"/>
          <p:cNvSpPr>
            <a:spLocks noGrp="1"/>
          </p:cNvSpPr>
          <p:nvPr userDrawn="1">
            <p:ph type="subTitle" idx="1"/>
          </p:nvPr>
        </p:nvSpPr>
        <p:spPr>
          <a:xfrm>
            <a:off x="365760" y="1903575"/>
            <a:ext cx="6962456" cy="2778498"/>
          </a:xfrm>
        </p:spPr>
        <p:txBody>
          <a:bodyPr/>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14"/>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46465" y="6234272"/>
            <a:ext cx="2588698" cy="430836"/>
          </a:xfrm>
          <a:prstGeom prst="rect">
            <a:avLst/>
          </a:prstGeom>
        </p:spPr>
      </p:pic>
      <p:pic>
        <p:nvPicPr>
          <p:cNvPr id="17" name="Picture 16"/>
          <p:cNvPicPr>
            <a:picLocks noChangeAspect="1"/>
          </p:cNvPicPr>
          <p:nvPr userDrawn="1"/>
        </p:nvPicPr>
        <p:blipFill rotWithShape="1">
          <a:blip r:embed="rId4" cstate="print">
            <a:extLst>
              <a:ext uri="{28A0092B-C50C-407E-A947-70E740481C1C}">
                <a14:useLocalDpi xmlns:a14="http://schemas.microsoft.com/office/drawing/2010/main" val="0"/>
              </a:ext>
            </a:extLst>
          </a:blip>
          <a:srcRect b="70693"/>
          <a:stretch/>
        </p:blipFill>
        <p:spPr>
          <a:xfrm>
            <a:off x="335845" y="6219281"/>
            <a:ext cx="1469261" cy="460818"/>
          </a:xfrm>
          <a:prstGeom prst="rect">
            <a:avLst/>
          </a:prstGeom>
        </p:spPr>
      </p:pic>
      <p:pic>
        <p:nvPicPr>
          <p:cNvPr id="18" name="Picture 17" descr="IDEAS_logo.png">
            <a:extLst>
              <a:ext uri="{FF2B5EF4-FFF2-40B4-BE49-F238E27FC236}">
                <a16:creationId xmlns:a16="http://schemas.microsoft.com/office/drawing/2014/main" xmlns="" id="{DDEBC783-3EAB-4C3D-ABE2-BDE7BDC90E8A}"/>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7027425" y="6133571"/>
            <a:ext cx="1845330" cy="64008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510909"/>
          </a:xfrm>
        </p:spPr>
        <p:txBody>
          <a:bodyPr anchor="t" anchorCtr="0"/>
          <a:lstStyle/>
          <a:p>
            <a:r>
              <a:rPr lang="en-US" dirty="0"/>
              <a:t>Click to edit Master title style</a:t>
            </a:r>
          </a:p>
        </p:txBody>
      </p:sp>
      <p:sp>
        <p:nvSpPr>
          <p:cNvPr id="3" name="Content Placeholder 2"/>
          <p:cNvSpPr>
            <a:spLocks noGrp="1"/>
          </p:cNvSpPr>
          <p:nvPr>
            <p:ph idx="1"/>
          </p:nvPr>
        </p:nvSpPr>
        <p:spPr>
          <a:xfrm>
            <a:off x="365760" y="161544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0602"/>
            <a:ext cx="11375136" cy="877824"/>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365760" y="1553612"/>
            <a:ext cx="5588582" cy="821190"/>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760" y="2379194"/>
            <a:ext cx="5588582" cy="3373229"/>
          </a:xfrm>
        </p:spPr>
        <p:txBody>
          <a:bodyPr/>
          <a:lstStyle>
            <a:lvl1pPr>
              <a:defRPr sz="2400"/>
            </a:lvl1pPr>
            <a:lvl2pPr>
              <a:defRPr sz="2000"/>
            </a:lvl2pPr>
            <a:lvl3pPr>
              <a:defRPr sz="1800"/>
            </a:lvl3pPr>
            <a:lvl4pPr>
              <a:defRPr sz="1600"/>
            </a:lvl4pPr>
            <a:lvl5pPr marL="1482725" indent="-222250">
              <a:buFont typeface="Arial" panose="020B0604020202020204" pitchFamily="34" charset="0"/>
              <a:buChar cha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1755" y="1553612"/>
            <a:ext cx="5531934" cy="821190"/>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5" y="2379194"/>
            <a:ext cx="5531934" cy="3373229"/>
          </a:xfrm>
        </p:spPr>
        <p:txBody>
          <a:bodyPr/>
          <a:lstStyle>
            <a:lvl1pPr>
              <a:defRPr sz="2400"/>
            </a:lvl1pPr>
            <a:lvl2pPr>
              <a:defRPr sz="2000"/>
            </a:lvl2pPr>
            <a:lvl3pPr>
              <a:defRPr sz="1800"/>
            </a:lvl3pPr>
            <a:lvl4pPr>
              <a:defRPr sz="1600"/>
            </a:lvl4pPr>
            <a:lvl5pPr marL="1482725" indent="-222250">
              <a:defRPr lang="en-US" sz="18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877824"/>
          </a:xfrm>
        </p:spPr>
        <p:txBody>
          <a:bodyPr/>
          <a:lstStyle/>
          <a:p>
            <a:r>
              <a:rPr lang="en-US" dirty="0"/>
              <a:t>Click to edit Master title style</a:t>
            </a:r>
          </a:p>
        </p:txBody>
      </p:sp>
    </p:spTree>
    <p:extLst>
      <p:ext uri="{BB962C8B-B14F-4D97-AF65-F5344CB8AC3E}">
        <p14:creationId xmlns:p14="http://schemas.microsoft.com/office/powerpoint/2010/main" val="612109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14"/>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grpSp>
        <p:nvGrpSpPr>
          <p:cNvPr id="11" name="Group 10"/>
          <p:cNvGrpSpPr/>
          <p:nvPr userDrawn="1"/>
        </p:nvGrpSpPr>
        <p:grpSpPr>
          <a:xfrm>
            <a:off x="-4595" y="4272576"/>
            <a:ext cx="12198096" cy="27432"/>
            <a:chOff x="-9675" y="6830568"/>
            <a:chExt cx="9176303" cy="27432"/>
          </a:xfrm>
        </p:grpSpPr>
        <p:sp>
          <p:nvSpPr>
            <p:cNvPr id="18" name="Rectangle 17"/>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9" name="Rectangle 18"/>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spTree>
    <p:extLst>
      <p:ext uri="{BB962C8B-B14F-4D97-AF65-F5344CB8AC3E}">
        <p14:creationId xmlns:p14="http://schemas.microsoft.com/office/powerpoint/2010/main" val="1454271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877824"/>
          </a:xfrm>
        </p:spPr>
        <p:txBody>
          <a:bodyPr/>
          <a:lstStyle/>
          <a:p>
            <a:r>
              <a:rPr lang="en-US" dirty="0"/>
              <a:t>Click to edit Master title style</a:t>
            </a:r>
          </a:p>
        </p:txBody>
      </p:sp>
    </p:spTree>
    <p:extLst>
      <p:ext uri="{BB962C8B-B14F-4D97-AF65-F5344CB8AC3E}">
        <p14:creationId xmlns:p14="http://schemas.microsoft.com/office/powerpoint/2010/main" val="219886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324" y="2743200"/>
            <a:ext cx="9495011"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88825"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2675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28324" y="1600200"/>
            <a:ext cx="10360501"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28324" y="1600200"/>
            <a:ext cx="10157354" cy="667875"/>
          </a:xfrm>
        </p:spPr>
        <p:txBody>
          <a:bodyPr/>
          <a:lstStyle>
            <a:lvl1pPr algn="l">
              <a:buNone/>
              <a:defRPr sz="4400" b="0" cap="none">
                <a:solidFill>
                  <a:srgbClr val="FFFFFF"/>
                </a:solidFill>
              </a:defRPr>
            </a:lvl1pPr>
          </a:lstStyle>
          <a:p>
            <a:r>
              <a:rPr kumimoji="0" lang="en-US"/>
              <a:t>Click to edit Master title style</a:t>
            </a:r>
            <a:endParaRPr kumimoji="0" lang="en-US" dirty="0"/>
          </a:p>
        </p:txBody>
      </p:sp>
      <p:sp>
        <p:nvSpPr>
          <p:cNvPr id="13" name="Slide Number Placeholder 12"/>
          <p:cNvSpPr>
            <a:spLocks noGrp="1"/>
          </p:cNvSpPr>
          <p:nvPr>
            <p:ph type="sldNum" sz="quarter" idx="11"/>
          </p:nvPr>
        </p:nvSpPr>
        <p:spPr>
          <a:xfrm>
            <a:off x="0" y="1752600"/>
            <a:ext cx="1726750" cy="701676"/>
          </a:xfrm>
          <a:prstGeom prst="rect">
            <a:avLst/>
          </a:prstGeo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0" name="Footer Placeholder 4"/>
          <p:cNvSpPr>
            <a:spLocks noGrp="1"/>
          </p:cNvSpPr>
          <p:nvPr>
            <p:ph type="ftr" sz="quarter" idx="3"/>
          </p:nvPr>
        </p:nvSpPr>
        <p:spPr>
          <a:xfrm>
            <a:off x="4104862" y="6513223"/>
            <a:ext cx="4059169" cy="218473"/>
          </a:xfrm>
          <a:prstGeom prst="rect">
            <a:avLst/>
          </a:prstGeom>
        </p:spPr>
        <p:txBody>
          <a:bodyPr/>
          <a:lstStyle>
            <a:lvl1pPr>
              <a:defRPr sz="1200">
                <a:latin typeface="Calibri"/>
                <a:cs typeface="Calibri"/>
              </a:defRPr>
            </a:lvl1pPr>
          </a:lstStyle>
          <a:p>
            <a:r>
              <a:rPr lang="en-US" dirty="0"/>
              <a:t>SC17, Denver, CO 	Michael Heroux</a:t>
            </a:r>
          </a:p>
        </p:txBody>
      </p:sp>
      <p:pic>
        <p:nvPicPr>
          <p:cNvPr id="11" name="Picture 10" descr="IDEAS_logo.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982044" y="6417642"/>
            <a:ext cx="1086190" cy="376761"/>
          </a:xfrm>
          <a:prstGeom prst="rect">
            <a:avLst/>
          </a:prstGeom>
        </p:spPr>
      </p:pic>
    </p:spTree>
    <p:extLst>
      <p:ext uri="{BB962C8B-B14F-4D97-AF65-F5344CB8AC3E}">
        <p14:creationId xmlns:p14="http://schemas.microsoft.com/office/powerpoint/2010/main" val="25809471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0" y="6248400"/>
            <a:ext cx="711015" cy="381000"/>
          </a:xfrm>
          <a:prstGeom prst="rect">
            <a:avLst/>
          </a:prstGeom>
        </p:spPr>
        <p:txBody>
          <a:bodyPr/>
          <a:lstStyle>
            <a:lvl1pPr>
              <a:defRPr>
                <a:solidFill>
                  <a:schemeClr val="tx2"/>
                </a:solidFill>
                <a:latin typeface="Calibri"/>
                <a:cs typeface="Calibri"/>
              </a:defRPr>
            </a:lvl1pPr>
          </a:lstStyle>
          <a:p>
            <a:fld id="{F0C94032-CD4C-4C25-B0C2-CEC720522D92}" type="slidenum">
              <a:rPr lang="en-US" smtClean="0"/>
              <a:pPr/>
              <a:t>‹#›</a:t>
            </a:fld>
            <a:endParaRPr lang="en-US" dirty="0"/>
          </a:p>
        </p:txBody>
      </p:sp>
      <p:sp>
        <p:nvSpPr>
          <p:cNvPr id="5" name="Footer Placeholder 4"/>
          <p:cNvSpPr>
            <a:spLocks noGrp="1"/>
          </p:cNvSpPr>
          <p:nvPr>
            <p:ph type="ftr" sz="quarter" idx="3"/>
          </p:nvPr>
        </p:nvSpPr>
        <p:spPr>
          <a:xfrm>
            <a:off x="4104862" y="6497543"/>
            <a:ext cx="4059169" cy="218473"/>
          </a:xfrm>
          <a:prstGeom prst="rect">
            <a:avLst/>
          </a:prstGeom>
        </p:spPr>
        <p:txBody>
          <a:bodyPr/>
          <a:lstStyle>
            <a:lvl1pPr>
              <a:defRPr sz="1400">
                <a:latin typeface="Calibri"/>
                <a:cs typeface="Calibri"/>
              </a:defRPr>
            </a:lvl1pPr>
          </a:lstStyle>
          <a:p>
            <a:r>
              <a:rPr lang="en-US" dirty="0"/>
              <a:t>SC17, Denver, CO 	Michael Heroux</a:t>
            </a:r>
          </a:p>
        </p:txBody>
      </p:sp>
    </p:spTree>
    <p:extLst>
      <p:ext uri="{BB962C8B-B14F-4D97-AF65-F5344CB8AC3E}">
        <p14:creationId xmlns:p14="http://schemas.microsoft.com/office/powerpoint/2010/main" val="11275694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png"/><Relationship Id="rId11"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5109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dirty="0"/>
              <a:t>Click to edit Master title style</a:t>
            </a:r>
          </a:p>
        </p:txBody>
      </p:sp>
      <p:sp>
        <p:nvSpPr>
          <p:cNvPr id="1027" name="Text Placeholder 2"/>
          <p:cNvSpPr>
            <a:spLocks noGrp="1"/>
          </p:cNvSpPr>
          <p:nvPr>
            <p:ph type="body" idx="1"/>
          </p:nvPr>
        </p:nvSpPr>
        <p:spPr bwMode="auto">
          <a:xfrm>
            <a:off x="365760" y="1623066"/>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236773" y="6033555"/>
            <a:ext cx="2366963" cy="640080"/>
          </a:xfrm>
          <a:prstGeom prst="rect">
            <a:avLst/>
          </a:prstGeom>
        </p:spPr>
      </p:pic>
      <p:grpSp>
        <p:nvGrpSpPr>
          <p:cNvPr id="15" name="Group 14"/>
          <p:cNvGrpSpPr/>
          <p:nvPr userDrawn="1"/>
        </p:nvGrpSpPr>
        <p:grpSpPr>
          <a:xfrm>
            <a:off x="-4595" y="6830568"/>
            <a:ext cx="12198096" cy="27432"/>
            <a:chOff x="-9675" y="6830568"/>
            <a:chExt cx="9176303" cy="27432"/>
          </a:xfrm>
        </p:grpSpPr>
        <p:sp>
          <p:nvSpPr>
            <p:cNvPr id="16" name="Rectangle 15"/>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7" name="Rectangle 16"/>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Better Scientific Software tutorial @ SC17 2017-11-13</a:t>
            </a:r>
          </a:p>
        </p:txBody>
      </p:sp>
      <p:sp>
        <p:nvSpPr>
          <p:cNvPr id="9" name="Rectangle 6"/>
          <p:cNvSpPr>
            <a:spLocks noChangeArrowheads="1"/>
          </p:cNvSpPr>
          <p:nvPr userDrawn="1"/>
        </p:nvSpPr>
        <p:spPr bwMode="auto">
          <a:xfrm flipH="1">
            <a:off x="163375" y="6513051"/>
            <a:ext cx="210301" cy="152400"/>
          </a:xfrm>
          <a:prstGeom prst="rect">
            <a:avLst/>
          </a:prstGeom>
          <a:noFill/>
          <a:ln w="9525">
            <a:noFill/>
            <a:miter lim="800000"/>
            <a:headEnd/>
            <a:tailEnd/>
          </a:ln>
          <a:effectLst/>
        </p:spPr>
        <p:txBody>
          <a:bodyPr lIns="0" tIns="0" rIns="0" bIns="0"/>
          <a:lstStyle/>
          <a:p>
            <a:pPr algn="r"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r"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1" name="Picture 10" descr="IDEAS_logo.png">
            <a:extLst>
              <a:ext uri="{FF2B5EF4-FFF2-40B4-BE49-F238E27FC236}">
                <a16:creationId xmlns:a16="http://schemas.microsoft.com/office/drawing/2014/main" xmlns="" id="{8F5BC62A-FC5C-4405-9AB5-AE11B9D3C979}"/>
              </a:ext>
            </a:extLst>
          </p:cNvPr>
          <p:cNvPicPr>
            <a:picLocks noChangeAspect="1"/>
          </p:cNvPicPr>
          <p:nvPr userDrawn="1"/>
        </p:nvPicPr>
        <p:blipFill>
          <a:blip r:embed="rId11" cstate="print">
            <a:extLst>
              <a:ext uri="{28A0092B-C50C-407E-A947-70E740481C1C}">
                <a14:useLocalDpi xmlns:a14="http://schemas.microsoft.com/office/drawing/2010/main"/>
              </a:ext>
            </a:extLst>
          </a:blip>
          <a:stretch>
            <a:fillRect/>
          </a:stretch>
        </p:blipFill>
        <p:spPr>
          <a:xfrm>
            <a:off x="7027425" y="6069275"/>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40" r:id="rId4"/>
    <p:sldLayoutId id="2147483950" r:id="rId5"/>
    <p:sldLayoutId id="2147483941" r:id="rId6"/>
    <p:sldLayoutId id="2147483951" r:id="rId7"/>
    <p:sldLayoutId id="2147483952" r:id="rId8"/>
  </p:sldLayoutIdLst>
  <p:hf hdr="0" ftr="0" dt="0"/>
  <p:txStyles>
    <p:titleStyle>
      <a:lvl1pPr algn="l" rtl="0" eaLnBrk="1" fontAlgn="base" hangingPunct="1">
        <a:lnSpc>
          <a:spcPct val="85000"/>
        </a:lnSpc>
        <a:spcBef>
          <a:spcPct val="0"/>
        </a:spcBef>
        <a:spcAft>
          <a:spcPct val="0"/>
        </a:spcAft>
        <a:defRPr sz="32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toms.acm.org/replicated-computational-results.cfm" TargetMode="External"/><Relationship Id="rId4" Type="http://schemas.openxmlformats.org/officeDocument/2006/relationships/hyperlink" Target="https://www.acm.org/publications/policies/artifact-review-badging" TargetMode="External"/><Relationship Id="rId1" Type="http://schemas.openxmlformats.org/officeDocument/2006/relationships/slideLayout" Target="../slideLayouts/slideLayout2.xml"/><Relationship Id="rId2" Type="http://schemas.openxmlformats.org/officeDocument/2006/relationships/hyperlink" Target="http://fursin.net/reproducibility.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17.supercomputing.org/submitters/technical-papers/reproducibility-initiatives-for-technical-paper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hyperlink" Target="http://creativecommons.org/licenses/by/4.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github.com/trilinos/Trilinos/wiki/Productivity---Initiative" TargetMode="External"/><Relationship Id="rId3" Type="http://schemas.openxmlformats.org/officeDocument/2006/relationships/image" Target="../media/image10.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x.doi.org/10.1145/2743015"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44827" y="411480"/>
            <a:ext cx="6978480" cy="929485"/>
          </a:xfrm>
        </p:spPr>
        <p:txBody>
          <a:bodyPr/>
          <a:lstStyle/>
          <a:p>
            <a:pPr algn="ctr"/>
            <a:r>
              <a:rPr lang="en-US" dirty="0"/>
              <a:t>Improving Reproducibility Through Better Software Practices</a:t>
            </a:r>
          </a:p>
        </p:txBody>
      </p:sp>
      <p:sp>
        <p:nvSpPr>
          <p:cNvPr id="6" name="Subtitle 2"/>
          <p:cNvSpPr>
            <a:spLocks noGrp="1"/>
          </p:cNvSpPr>
          <p:nvPr>
            <p:ph type="subTitle" idx="1"/>
          </p:nvPr>
        </p:nvSpPr>
        <p:spPr/>
        <p:txBody>
          <a:bodyPr/>
          <a:lstStyle/>
          <a:p>
            <a:pPr>
              <a:defRPr sz="1800"/>
            </a:pPr>
            <a:r>
              <a:rPr lang="en-US" sz="1800" dirty="0"/>
              <a:t>Presented at </a:t>
            </a:r>
            <a:br>
              <a:rPr lang="en-US" sz="1800" dirty="0"/>
            </a:br>
            <a:r>
              <a:rPr lang="en-US" sz="1800" b="1" dirty="0"/>
              <a:t>Better Scientific Software tutorial</a:t>
            </a:r>
          </a:p>
          <a:p>
            <a:pPr>
              <a:defRPr b="1"/>
            </a:pPr>
            <a:r>
              <a:rPr lang="en-US" sz="2000" dirty="0"/>
              <a:t>ECP 2</a:t>
            </a:r>
            <a:r>
              <a:rPr lang="en-US" sz="2000" baseline="31999" dirty="0"/>
              <a:t>nd</a:t>
            </a:r>
            <a:r>
              <a:rPr lang="en-US" sz="2000" dirty="0"/>
              <a:t> Annual Meeting, Knoxville, Tennessee</a:t>
            </a:r>
          </a:p>
          <a:p>
            <a:pPr>
              <a:defRPr b="1"/>
            </a:pPr>
            <a:endParaRPr lang="en-US" sz="2000" b="1" dirty="0"/>
          </a:p>
          <a:p>
            <a:r>
              <a:rPr lang="en-US" sz="2000" b="1" dirty="0"/>
              <a:t>Michael A. Heroux</a:t>
            </a:r>
            <a:r>
              <a:rPr lang="en-US" sz="2000" dirty="0"/>
              <a:t/>
            </a:r>
            <a:br>
              <a:rPr lang="en-US" sz="2000" dirty="0"/>
            </a:br>
            <a:r>
              <a:rPr lang="en-US" sz="2000" dirty="0"/>
              <a:t>Senior Scientist, Sandia National Laboratories</a:t>
            </a:r>
            <a:br>
              <a:rPr lang="en-US" sz="2000" dirty="0"/>
            </a:br>
            <a:r>
              <a:rPr lang="en-US" sz="2000" dirty="0"/>
              <a:t>Scientist in Residence, St. John’s University, MN</a:t>
            </a:r>
          </a:p>
        </p:txBody>
      </p:sp>
    </p:spTree>
    <p:extLst>
      <p:ext uri="{BB962C8B-B14F-4D97-AF65-F5344CB8AC3E}">
        <p14:creationId xmlns:p14="http://schemas.microsoft.com/office/powerpoint/2010/main" val="3651266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Improved software sustainability</a:t>
            </a:r>
          </a:p>
        </p:txBody>
      </p:sp>
      <p:sp>
        <p:nvSpPr>
          <p:cNvPr id="4" name="Content Placeholder 3"/>
          <p:cNvSpPr>
            <a:spLocks noGrp="1"/>
          </p:cNvSpPr>
          <p:nvPr>
            <p:ph sz="quarter" idx="1"/>
          </p:nvPr>
        </p:nvSpPr>
        <p:spPr>
          <a:xfrm>
            <a:off x="250723" y="1120877"/>
            <a:ext cx="11487510" cy="4984955"/>
          </a:xfrm>
        </p:spPr>
        <p:txBody>
          <a:bodyPr>
            <a:normAutofit/>
          </a:bodyPr>
          <a:lstStyle/>
          <a:p>
            <a:pPr marL="0" indent="0">
              <a:buNone/>
            </a:pPr>
            <a:r>
              <a:rPr lang="en-US" sz="3600" dirty="0"/>
              <a:t>“Better, faster, cheaper: Pick all three.” – Long term.</a:t>
            </a:r>
          </a:p>
          <a:p>
            <a:pPr marL="365760" lvl="1" indent="0">
              <a:buNone/>
            </a:pPr>
            <a:r>
              <a:rPr lang="en-US" sz="3200" dirty="0"/>
              <a:t>Scenario: (3 years later) </a:t>
            </a:r>
            <a:br>
              <a:rPr lang="en-US" sz="3200" dirty="0"/>
            </a:br>
            <a:r>
              <a:rPr lang="en-US" sz="3200" dirty="0"/>
              <a:t>After investing in </a:t>
            </a:r>
            <a:r>
              <a:rPr lang="en-US" sz="3200" b="1" dirty="0"/>
              <a:t>software sustainability improvements</a:t>
            </a:r>
            <a:r>
              <a:rPr lang="en-US" sz="3200" dirty="0"/>
              <a:t>, you are on time in developing </a:t>
            </a:r>
            <a:r>
              <a:rPr lang="en-US" sz="3200" b="1" dirty="0"/>
              <a:t>several</a:t>
            </a:r>
            <a:r>
              <a:rPr lang="en-US" sz="3200" dirty="0"/>
              <a:t> sophisticated new models in your software that you want to use for results in upcoming papers.</a:t>
            </a:r>
          </a:p>
          <a:p>
            <a:pPr marL="365760" lvl="1" indent="0">
              <a:buNone/>
            </a:pPr>
            <a:endParaRPr lang="en-US" sz="3200" dirty="0"/>
          </a:p>
          <a:p>
            <a:pPr marL="365760" lvl="1" indent="0">
              <a:buNone/>
            </a:pPr>
            <a:r>
              <a:rPr lang="en-US" sz="3200" dirty="0"/>
              <a:t>Invest in testing, documentation, integration for long-term software usability.</a:t>
            </a:r>
          </a:p>
        </p:txBody>
      </p:sp>
    </p:spTree>
    <p:extLst>
      <p:ext uri="{BB962C8B-B14F-4D97-AF65-F5344CB8AC3E}">
        <p14:creationId xmlns:p14="http://schemas.microsoft.com/office/powerpoint/2010/main" val="649719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766" y="228600"/>
            <a:ext cx="8736037" cy="990600"/>
          </a:xfrm>
        </p:spPr>
        <p:txBody>
          <a:bodyPr>
            <a:normAutofit/>
          </a:bodyPr>
          <a:lstStyle/>
          <a:p>
            <a:r>
              <a:rPr lang="en-US" dirty="0"/>
              <a:t>Which of These Enhance Reproducibility?</a:t>
            </a:r>
          </a:p>
        </p:txBody>
      </p:sp>
      <p:sp>
        <p:nvSpPr>
          <p:cNvPr id="4" name="Content Placeholder 3"/>
          <p:cNvSpPr>
            <a:spLocks noGrp="1"/>
          </p:cNvSpPr>
          <p:nvPr>
            <p:ph sz="quarter" idx="1"/>
          </p:nvPr>
        </p:nvSpPr>
        <p:spPr>
          <a:xfrm>
            <a:off x="365760" y="986118"/>
            <a:ext cx="11369809" cy="4677100"/>
          </a:xfrm>
        </p:spPr>
        <p:txBody>
          <a:bodyPr/>
          <a:lstStyle/>
          <a:p>
            <a:r>
              <a:rPr lang="en-US" sz="3600" dirty="0"/>
              <a:t>Code written by first-year, untrained grad student.</a:t>
            </a:r>
          </a:p>
          <a:p>
            <a:r>
              <a:rPr lang="en-US" sz="3600" dirty="0"/>
              <a:t>Tuning for high performance.</a:t>
            </a:r>
          </a:p>
          <a:p>
            <a:r>
              <a:rPr lang="en-US" sz="3600" dirty="0"/>
              <a:t>Dynamic parallelism of modern processors.</a:t>
            </a:r>
          </a:p>
          <a:p>
            <a:r>
              <a:rPr lang="en-US" sz="3600" dirty="0"/>
              <a:t>Better software testing.</a:t>
            </a:r>
          </a:p>
          <a:p>
            <a:r>
              <a:rPr lang="en-US" sz="3600" dirty="0"/>
              <a:t>Source code and versioning management.</a:t>
            </a:r>
          </a:p>
          <a:p>
            <a:r>
              <a:rPr lang="en-US" sz="3600" dirty="0"/>
              <a:t>Investing in developer productivity.</a:t>
            </a:r>
          </a:p>
          <a:p>
            <a:r>
              <a:rPr lang="en-US" sz="3600" dirty="0"/>
              <a:t>Investing in software sustainability.</a:t>
            </a:r>
          </a:p>
        </p:txBody>
      </p:sp>
    </p:spTree>
    <p:extLst>
      <p:ext uri="{BB962C8B-B14F-4D97-AF65-F5344CB8AC3E}">
        <p14:creationId xmlns:p14="http://schemas.microsoft.com/office/powerpoint/2010/main" val="2027699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2412" y="1"/>
            <a:ext cx="8229600" cy="510909"/>
          </a:xfrm>
        </p:spPr>
        <p:txBody>
          <a:bodyPr/>
          <a:lstStyle/>
          <a:p>
            <a:r>
              <a:rPr lang="en-US" b="0" dirty="0"/>
              <a:t>Incentives To Change</a:t>
            </a:r>
            <a:endParaRPr lang="en-US" sz="4400" dirty="0"/>
          </a:p>
        </p:txBody>
      </p:sp>
      <p:grpSp>
        <p:nvGrpSpPr>
          <p:cNvPr id="4" name="Group 3"/>
          <p:cNvGrpSpPr/>
          <p:nvPr/>
        </p:nvGrpSpPr>
        <p:grpSpPr>
          <a:xfrm>
            <a:off x="1596324" y="938839"/>
            <a:ext cx="8363101" cy="3180436"/>
            <a:chOff x="1609966" y="1338521"/>
            <a:chExt cx="8363101" cy="3180436"/>
          </a:xfrm>
        </p:grpSpPr>
        <p:grpSp>
          <p:nvGrpSpPr>
            <p:cNvPr id="12" name="Group 11"/>
            <p:cNvGrpSpPr/>
            <p:nvPr/>
          </p:nvGrpSpPr>
          <p:grpSpPr>
            <a:xfrm>
              <a:off x="1609966" y="1424300"/>
              <a:ext cx="8363101" cy="2917800"/>
              <a:chOff x="-325027" y="1484784"/>
              <a:chExt cx="8363101" cy="2448272"/>
            </a:xfrm>
          </p:grpSpPr>
          <p:sp>
            <p:nvSpPr>
              <p:cNvPr id="8" name="TextBox 7"/>
              <p:cNvSpPr txBox="1"/>
              <p:nvPr/>
            </p:nvSpPr>
            <p:spPr>
              <a:xfrm>
                <a:off x="-325027" y="2189647"/>
                <a:ext cx="4334493" cy="10071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fontAlgn="auto">
                  <a:spcBef>
                    <a:spcPts val="0"/>
                  </a:spcBef>
                  <a:spcAft>
                    <a:spcPts val="0"/>
                  </a:spcAft>
                  <a:buFont typeface="Arial" charset="0"/>
                  <a:buChar char="•"/>
                </a:pPr>
                <a:r>
                  <a:rPr lang="en-US" sz="2400" b="1" dirty="0">
                    <a:solidFill>
                      <a:prstClr val="black"/>
                    </a:solidFill>
                    <a:latin typeface="Arial"/>
                  </a:rPr>
                  <a:t>Reproducibility </a:t>
                </a:r>
              </a:p>
              <a:p>
                <a:pPr marL="342900" indent="-342900" fontAlgn="auto">
                  <a:spcBef>
                    <a:spcPts val="0"/>
                  </a:spcBef>
                  <a:spcAft>
                    <a:spcPts val="0"/>
                  </a:spcAft>
                  <a:buFont typeface="Arial" charset="0"/>
                  <a:buChar char="•"/>
                </a:pPr>
                <a:r>
                  <a:rPr lang="en-US" sz="2400" dirty="0">
                    <a:solidFill>
                      <a:prstClr val="black"/>
                    </a:solidFill>
                    <a:latin typeface="Arial"/>
                  </a:rPr>
                  <a:t>SW Quality Requirements</a:t>
                </a:r>
              </a:p>
              <a:p>
                <a:pPr marL="342900" indent="-342900" fontAlgn="auto">
                  <a:spcBef>
                    <a:spcPts val="0"/>
                  </a:spcBef>
                  <a:spcAft>
                    <a:spcPts val="0"/>
                  </a:spcAft>
                  <a:buFont typeface="Arial" charset="0"/>
                  <a:buChar char="•"/>
                </a:pPr>
                <a:r>
                  <a:rPr lang="en-US" sz="2400" dirty="0">
                    <a:solidFill>
                      <a:prstClr val="black"/>
                    </a:solidFill>
                    <a:latin typeface="Arial"/>
                  </a:rPr>
                  <a:t>Employer Recognition</a:t>
                </a:r>
              </a:p>
            </p:txBody>
          </p:sp>
          <p:sp>
            <p:nvSpPr>
              <p:cNvPr id="9" name="TextBox 8"/>
              <p:cNvSpPr txBox="1"/>
              <p:nvPr/>
            </p:nvSpPr>
            <p:spPr>
              <a:xfrm>
                <a:off x="4239340" y="2171466"/>
                <a:ext cx="3798734" cy="10071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Productivity &amp; Sustainability </a:t>
                </a:r>
                <a:br>
                  <a:rPr lang="en-US" sz="2400" dirty="0">
                    <a:solidFill>
                      <a:prstClr val="black"/>
                    </a:solidFill>
                    <a:latin typeface="Arial"/>
                  </a:rPr>
                </a:br>
                <a:r>
                  <a:rPr lang="en-US" sz="2400" dirty="0">
                    <a:solidFill>
                      <a:prstClr val="black"/>
                    </a:solidFill>
                    <a:latin typeface="Arial"/>
                  </a:rPr>
                  <a:t>Investments</a:t>
                </a:r>
              </a:p>
            </p:txBody>
          </p:sp>
          <p:sp>
            <p:nvSpPr>
              <p:cNvPr id="10" name="U-Turn Arrow 9"/>
              <p:cNvSpPr/>
              <p:nvPr/>
            </p:nvSpPr>
            <p:spPr>
              <a:xfrm>
                <a:off x="1979712" y="1484784"/>
                <a:ext cx="3960440" cy="658859"/>
              </a:xfrm>
              <a:prstGeom prst="uturnArrow">
                <a:avLst>
                  <a:gd name="adj1" fmla="val 25000"/>
                  <a:gd name="adj2" fmla="val 25000"/>
                  <a:gd name="adj3" fmla="val 26485"/>
                  <a:gd name="adj4" fmla="val 43750"/>
                  <a:gd name="adj5" fmla="val 100000"/>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black"/>
                  </a:solidFill>
                  <a:latin typeface="Arial"/>
                </a:endParaRPr>
              </a:p>
            </p:txBody>
          </p:sp>
          <p:sp>
            <p:nvSpPr>
              <p:cNvPr id="11" name="U-Turn Arrow 10"/>
              <p:cNvSpPr/>
              <p:nvPr/>
            </p:nvSpPr>
            <p:spPr>
              <a:xfrm flipH="1" flipV="1">
                <a:off x="1859372" y="3203967"/>
                <a:ext cx="4080780" cy="729089"/>
              </a:xfrm>
              <a:prstGeom prst="uturnArrow">
                <a:avLst>
                  <a:gd name="adj1" fmla="val 25000"/>
                  <a:gd name="adj2" fmla="val 25000"/>
                  <a:gd name="adj3" fmla="val 25000"/>
                  <a:gd name="adj4" fmla="val 43750"/>
                  <a:gd name="adj5" fmla="val 99940"/>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black"/>
                  </a:solidFill>
                  <a:latin typeface="Arial"/>
                </a:endParaRPr>
              </a:p>
            </p:txBody>
          </p:sp>
        </p:grpSp>
        <p:sp>
          <p:nvSpPr>
            <p:cNvPr id="13" name="TextBox 12"/>
            <p:cNvSpPr txBox="1"/>
            <p:nvPr/>
          </p:nvSpPr>
          <p:spPr>
            <a:xfrm>
              <a:off x="5194312" y="1338521"/>
              <a:ext cx="140415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fontAlgn="auto">
                <a:spcBef>
                  <a:spcPts val="0"/>
                </a:spcBef>
                <a:spcAft>
                  <a:spcPts val="0"/>
                </a:spcAft>
              </a:pPr>
              <a:r>
                <a:rPr lang="en-US" sz="2400" dirty="0">
                  <a:solidFill>
                    <a:prstClr val="black"/>
                  </a:solidFill>
                  <a:latin typeface="Arial"/>
                </a:rPr>
                <a:t>Demand</a:t>
              </a:r>
            </a:p>
          </p:txBody>
        </p:sp>
        <p:sp>
          <p:nvSpPr>
            <p:cNvPr id="14" name="TextBox 13"/>
            <p:cNvSpPr txBox="1"/>
            <p:nvPr/>
          </p:nvSpPr>
          <p:spPr>
            <a:xfrm>
              <a:off x="5194312" y="4057292"/>
              <a:ext cx="122413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fontAlgn="auto">
                <a:spcBef>
                  <a:spcPts val="0"/>
                </a:spcBef>
                <a:spcAft>
                  <a:spcPts val="0"/>
                </a:spcAft>
              </a:pPr>
              <a:r>
                <a:rPr lang="en-US" sz="2400" dirty="0">
                  <a:solidFill>
                    <a:prstClr val="black"/>
                  </a:solidFill>
                  <a:latin typeface="Arial"/>
                </a:rPr>
                <a:t>Enable</a:t>
              </a:r>
            </a:p>
          </p:txBody>
        </p:sp>
      </p:grpSp>
      <p:sp>
        <p:nvSpPr>
          <p:cNvPr id="3" name="TextBox 2"/>
          <p:cNvSpPr txBox="1"/>
          <p:nvPr/>
        </p:nvSpPr>
        <p:spPr>
          <a:xfrm>
            <a:off x="1522412" y="4375401"/>
            <a:ext cx="9328888" cy="2308324"/>
          </a:xfrm>
          <a:prstGeom prst="rect">
            <a:avLst/>
          </a:prstGeom>
          <a:noFill/>
        </p:spPr>
        <p:txBody>
          <a:bodyPr wrap="square" rtlCol="0">
            <a:spAutoFit/>
          </a:bodyPr>
          <a:lstStyle/>
          <a:p>
            <a:pPr algn="l"/>
            <a:r>
              <a:rPr lang="en-US" sz="2400" dirty="0">
                <a:latin typeface="+mn-lt"/>
              </a:rPr>
              <a:t>Common statement: “I would love to do a better job, but I need to:</a:t>
            </a:r>
          </a:p>
          <a:p>
            <a:pPr marL="342900" indent="-342900">
              <a:buFont typeface="Arial" charset="0"/>
              <a:buChar char="•"/>
            </a:pPr>
            <a:r>
              <a:rPr lang="en-US" sz="2400" dirty="0">
                <a:latin typeface="+mn-lt"/>
              </a:rPr>
              <a:t>Get this paper submitted.</a:t>
            </a:r>
          </a:p>
          <a:p>
            <a:pPr marL="342900" indent="-342900">
              <a:buFont typeface="Arial" charset="0"/>
              <a:buChar char="•"/>
            </a:pPr>
            <a:r>
              <a:rPr lang="en-US" sz="2400" dirty="0">
                <a:latin typeface="+mn-lt"/>
              </a:rPr>
              <a:t>Complete this project task.</a:t>
            </a:r>
          </a:p>
          <a:p>
            <a:pPr marL="342900" indent="-342900">
              <a:buFont typeface="Arial" charset="0"/>
              <a:buChar char="•"/>
            </a:pPr>
            <a:r>
              <a:rPr lang="en-US" sz="2400" dirty="0">
                <a:latin typeface="+mn-lt"/>
              </a:rPr>
              <a:t>Do something my employer values more.</a:t>
            </a:r>
          </a:p>
          <a:p>
            <a:pPr algn="l"/>
            <a:endParaRPr lang="en-US" sz="2400" dirty="0">
              <a:latin typeface="+mn-lt"/>
            </a:endParaRPr>
          </a:p>
          <a:p>
            <a:pPr algn="l"/>
            <a:r>
              <a:rPr lang="en-US" sz="2400" dirty="0">
                <a:latin typeface="+mn-lt"/>
              </a:rPr>
              <a:t>Goal: Change incentives to include value of better software.</a:t>
            </a:r>
          </a:p>
        </p:txBody>
      </p:sp>
    </p:spTree>
    <p:extLst>
      <p:ext uri="{BB962C8B-B14F-4D97-AF65-F5344CB8AC3E}">
        <p14:creationId xmlns:p14="http://schemas.microsoft.com/office/powerpoint/2010/main" val="1664633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2" y="139124"/>
            <a:ext cx="2283324" cy="720197"/>
          </a:xfrm>
        </p:spPr>
        <p:txBody>
          <a:bodyPr/>
          <a:lstStyle/>
          <a:p>
            <a:r>
              <a:rPr lang="en-US" sz="2400" b="0" dirty="0"/>
              <a:t>Reproducibility Terminology</a:t>
            </a:r>
          </a:p>
        </p:txBody>
      </p:sp>
      <p:sp>
        <p:nvSpPr>
          <p:cNvPr id="3" name="Content Placeholder 2"/>
          <p:cNvSpPr>
            <a:spLocks noGrp="1"/>
          </p:cNvSpPr>
          <p:nvPr>
            <p:ph idx="1"/>
          </p:nvPr>
        </p:nvSpPr>
        <p:spPr>
          <a:xfrm>
            <a:off x="206477" y="1455255"/>
            <a:ext cx="11872451" cy="4572000"/>
          </a:xfrm>
        </p:spPr>
        <p:txBody>
          <a:bodyPr>
            <a:noAutofit/>
          </a:bodyPr>
          <a:lstStyle/>
          <a:p>
            <a:pPr>
              <a:spcBef>
                <a:spcPts val="100"/>
              </a:spcBef>
            </a:pPr>
            <a:r>
              <a:rPr lang="en-US" sz="1800" b="1" dirty="0"/>
              <a:t>Reviewable Research. </a:t>
            </a:r>
            <a:r>
              <a:rPr lang="en-US" sz="1800" dirty="0"/>
              <a:t>The descriptions of the research methods can be independently assessed and the results judged credible. (This includes both traditional peer review and community review, and does not necessarily imply reproducibility.)</a:t>
            </a:r>
          </a:p>
          <a:p>
            <a:pPr>
              <a:spcBef>
                <a:spcPts val="100"/>
              </a:spcBef>
            </a:pPr>
            <a:r>
              <a:rPr lang="en-US" sz="1800" b="1" dirty="0"/>
              <a:t>Replicable Research. </a:t>
            </a:r>
            <a:r>
              <a:rPr lang="en-US" sz="1800" dirty="0"/>
              <a:t>Tools are made available that would allow one to duplicate the results of the research, for example by running the authors’ code to produce the plots shown in the publication. (Here tools might be limited in scope, e.g., only essential data or </a:t>
            </a:r>
            <a:r>
              <a:rPr lang="en-US" sz="1800" dirty="0" err="1"/>
              <a:t>executables</a:t>
            </a:r>
            <a:r>
              <a:rPr lang="en-US" sz="1800" dirty="0"/>
              <a:t>, and might only be made available to referees or only upon request.)</a:t>
            </a:r>
          </a:p>
          <a:p>
            <a:pPr>
              <a:spcBef>
                <a:spcPts val="100"/>
              </a:spcBef>
            </a:pPr>
            <a:r>
              <a:rPr lang="en-US" sz="1800" b="1" dirty="0"/>
              <a:t>Confirmable Research. </a:t>
            </a:r>
            <a:r>
              <a:rPr lang="en-US" sz="1800" dirty="0"/>
              <a:t>The main conclusions of the research can be attained independently without the use of software provided by the author. (But using the complete description of algorithms and methodology provided in the publication and any supplementary materials.)</a:t>
            </a:r>
          </a:p>
          <a:p>
            <a:pPr>
              <a:spcBef>
                <a:spcPts val="100"/>
              </a:spcBef>
            </a:pPr>
            <a:r>
              <a:rPr lang="en-US" sz="1800" b="1" dirty="0"/>
              <a:t>Auditable Research. </a:t>
            </a:r>
            <a:r>
              <a:rPr lang="en-US" sz="1800" dirty="0"/>
              <a:t>Sufficient records (including data and software) have been archived so that the research can be defended later if necessary or differences between independent confirmations resolved. The archive might be private, as with traditional laboratory notebooks.</a:t>
            </a:r>
          </a:p>
          <a:p>
            <a:pPr>
              <a:spcBef>
                <a:spcPts val="100"/>
              </a:spcBef>
            </a:pPr>
            <a:r>
              <a:rPr lang="en-US" sz="1800" b="1" dirty="0"/>
              <a:t>Open or Reproducible Research. </a:t>
            </a:r>
            <a:r>
              <a:rPr lang="en-US" sz="1800" dirty="0"/>
              <a:t>Auditable research made openly available. This comprised well-documented and fully open code and data that are publicly available that would allow one to (a) fully audit the computational procedure, (b) replicate and also independently reproduce the results of the research, and (c) extend the results or apply the method to new problems.</a:t>
            </a:r>
          </a:p>
        </p:txBody>
      </p:sp>
      <p:sp>
        <p:nvSpPr>
          <p:cNvPr id="4" name="TextBox 3"/>
          <p:cNvSpPr txBox="1"/>
          <p:nvPr/>
        </p:nvSpPr>
        <p:spPr>
          <a:xfrm>
            <a:off x="4301337" y="124004"/>
            <a:ext cx="6934935"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t>V. </a:t>
            </a:r>
            <a:r>
              <a:rPr lang="en-US" sz="1600" dirty="0" err="1"/>
              <a:t>Stodden</a:t>
            </a:r>
            <a:r>
              <a:rPr lang="en-US" sz="1600" dirty="0"/>
              <a:t>, D. H. Bailey, J. </a:t>
            </a:r>
            <a:r>
              <a:rPr lang="en-US" sz="1600" dirty="0" err="1"/>
              <a:t>Borwein</a:t>
            </a:r>
            <a:r>
              <a:rPr lang="en-US" sz="1600" dirty="0"/>
              <a:t>, R. J. </a:t>
            </a:r>
            <a:r>
              <a:rPr lang="en-US" sz="1600" dirty="0" err="1"/>
              <a:t>LeVeque</a:t>
            </a:r>
            <a:r>
              <a:rPr lang="en-US" sz="1600" dirty="0"/>
              <a:t>, W. Rider, and W. Stein. 2013. Setting the Default to Reproducible: Reproducibility in Computational and Experimental Mathematics. (2013). </a:t>
            </a:r>
            <a:br>
              <a:rPr lang="en-US" sz="1600" dirty="0"/>
            </a:br>
            <a:r>
              <a:rPr lang="en-US" sz="1600" dirty="0"/>
              <a:t>https://</a:t>
            </a:r>
            <a:r>
              <a:rPr lang="en-US" sz="1600" dirty="0" err="1"/>
              <a:t>icerm.brown.edu</a:t>
            </a:r>
            <a:r>
              <a:rPr lang="en-US" sz="1600" dirty="0"/>
              <a:t>/tw12-5-rcem/</a:t>
            </a:r>
            <a:r>
              <a:rPr lang="en-US" sz="1600" dirty="0" err="1"/>
              <a:t>icerm_report.pdf</a:t>
            </a:r>
            <a:endParaRPr lang="en-US" sz="1600" dirty="0"/>
          </a:p>
        </p:txBody>
      </p:sp>
      <p:sp>
        <p:nvSpPr>
          <p:cNvPr id="5" name="Oval 4"/>
          <p:cNvSpPr/>
          <p:nvPr/>
        </p:nvSpPr>
        <p:spPr bwMode="auto">
          <a:xfrm>
            <a:off x="0" y="1738164"/>
            <a:ext cx="9011920" cy="1801503"/>
          </a:xfrm>
          <a:prstGeom prst="ellipse">
            <a:avLst/>
          </a:prstGeom>
          <a:noFill/>
          <a:ln w="28575" cap="flat" cmpd="sng" algn="ctr">
            <a:solidFill>
              <a:schemeClr val="accent1"/>
            </a:solidFill>
            <a:prstDash val="solid"/>
            <a:round/>
            <a:headEnd type="none" w="med" len="med"/>
            <a:tailEnd type="none" w="med" len="med"/>
          </a:ln>
          <a:effectLst/>
        </p:spPr>
        <p:txBody>
          <a:bodyPr vert="horz" wrap="square" lIns="90487" tIns="44450" rIns="90487" bIns="44450" numCol="1" rtlCol="0" anchor="t" anchorCtr="0" compatLnSpc="1">
            <a:prstTxWarp prst="textNoShape">
              <a:avLst/>
            </a:prstTxWarp>
          </a:bodyPr>
          <a:lstStyle/>
          <a:p>
            <a:pPr defTabSz="839788" eaLnBrk="0" hangingPunct="0">
              <a:spcBef>
                <a:spcPct val="20000"/>
              </a:spcBef>
              <a:buSzPct val="100000"/>
            </a:pPr>
            <a:endParaRPr lang="en-US" sz="1600" b="1">
              <a:latin typeface="Times" charset="0"/>
            </a:endParaRPr>
          </a:p>
        </p:txBody>
      </p:sp>
    </p:spTree>
    <p:extLst>
      <p:ext uri="{BB962C8B-B14F-4D97-AF65-F5344CB8AC3E}">
        <p14:creationId xmlns:p14="http://schemas.microsoft.com/office/powerpoint/2010/main" val="74365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 ACM TOMS Replicated Computational Results (RCR)</a:t>
            </a:r>
          </a:p>
        </p:txBody>
      </p:sp>
      <p:sp>
        <p:nvSpPr>
          <p:cNvPr id="3" name="Content Placeholder 2"/>
          <p:cNvSpPr>
            <a:spLocks noGrp="1"/>
          </p:cNvSpPr>
          <p:nvPr>
            <p:ph sz="quarter" idx="1"/>
          </p:nvPr>
        </p:nvSpPr>
        <p:spPr>
          <a:xfrm>
            <a:off x="143436" y="922389"/>
            <a:ext cx="11592134" cy="4740829"/>
          </a:xfrm>
        </p:spPr>
        <p:txBody>
          <a:bodyPr>
            <a:normAutofit fontScale="92500" lnSpcReduction="20000"/>
          </a:bodyPr>
          <a:lstStyle/>
          <a:p>
            <a:r>
              <a:rPr lang="en-US" b="0" dirty="0"/>
              <a:t>Submission: Optional RCR option.</a:t>
            </a:r>
          </a:p>
          <a:p>
            <a:r>
              <a:rPr lang="en-US" b="0" dirty="0"/>
              <a:t>Standard reviewer assignment: Nothing changes. </a:t>
            </a:r>
          </a:p>
          <a:p>
            <a:r>
              <a:rPr lang="en-US" b="0" dirty="0"/>
              <a:t>RCR reviewer assignment:</a:t>
            </a:r>
          </a:p>
          <a:p>
            <a:pPr lvl="1"/>
            <a:r>
              <a:rPr lang="en-US" b="0" dirty="0"/>
              <a:t>Concurrent with standard reviews.</a:t>
            </a:r>
          </a:p>
          <a:p>
            <a:pPr lvl="1"/>
            <a:r>
              <a:rPr lang="en-US" b="0" dirty="0"/>
              <a:t>As early as possible in review process.</a:t>
            </a:r>
          </a:p>
          <a:p>
            <a:pPr lvl="1"/>
            <a:r>
              <a:rPr lang="en-US" b="0" dirty="0"/>
              <a:t>Known to and works with authors during the RCR process.  </a:t>
            </a:r>
          </a:p>
          <a:p>
            <a:r>
              <a:rPr lang="en-US" b="0" dirty="0"/>
              <a:t>RCR process: </a:t>
            </a:r>
          </a:p>
          <a:p>
            <a:pPr lvl="1"/>
            <a:r>
              <a:rPr lang="en-US" b="0" dirty="0"/>
              <a:t>Multi-faceted approach, Bottom line: Trust the reviewer.</a:t>
            </a:r>
          </a:p>
          <a:p>
            <a:r>
              <a:rPr lang="en-US" b="0" dirty="0"/>
              <a:t>Publication: </a:t>
            </a:r>
          </a:p>
          <a:p>
            <a:pPr lvl="1"/>
            <a:r>
              <a:rPr lang="en-US" b="0" dirty="0"/>
              <a:t>Replicated Computational Results Designation.  </a:t>
            </a:r>
          </a:p>
          <a:p>
            <a:pPr lvl="1"/>
            <a:r>
              <a:rPr lang="en-US" b="0" dirty="0"/>
              <a:t>The RCR referee acknowledged. </a:t>
            </a:r>
          </a:p>
          <a:p>
            <a:pPr lvl="1"/>
            <a:r>
              <a:rPr lang="en-US" b="0" dirty="0"/>
              <a:t>Review report appears with published manuscript.</a:t>
            </a:r>
          </a:p>
        </p:txBody>
      </p:sp>
      <p:pic>
        <p:nvPicPr>
          <p:cNvPr id="4" name="Picture 3" descr="TOMS_RCR_Badg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84039" y="1182644"/>
            <a:ext cx="1735947" cy="1753752"/>
          </a:xfrm>
          <a:prstGeom prst="rect">
            <a:avLst/>
          </a:prstGeom>
        </p:spPr>
      </p:pic>
    </p:spTree>
    <p:extLst>
      <p:ext uri="{BB962C8B-B14F-4D97-AF65-F5344CB8AC3E}">
        <p14:creationId xmlns:p14="http://schemas.microsoft.com/office/powerpoint/2010/main" val="23005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RCR Process: Two Basic Approaches</a:t>
            </a:r>
            <a:endParaRPr lang="en-US" sz="3600" dirty="0"/>
          </a:p>
        </p:txBody>
      </p:sp>
      <p:sp>
        <p:nvSpPr>
          <p:cNvPr id="3" name="Content Placeholder 2"/>
          <p:cNvSpPr>
            <a:spLocks noGrp="1"/>
          </p:cNvSpPr>
          <p:nvPr>
            <p:ph sz="quarter" idx="1"/>
          </p:nvPr>
        </p:nvSpPr>
        <p:spPr>
          <a:xfrm>
            <a:off x="365760" y="922389"/>
            <a:ext cx="11369809" cy="5155682"/>
          </a:xfrm>
        </p:spPr>
        <p:txBody>
          <a:bodyPr>
            <a:normAutofit/>
          </a:bodyPr>
          <a:lstStyle/>
          <a:p>
            <a:pPr marL="0" indent="0">
              <a:buNone/>
            </a:pPr>
            <a:r>
              <a:rPr lang="en-US" dirty="0"/>
              <a:t>1. Independent replication (3 options):</a:t>
            </a:r>
          </a:p>
          <a:p>
            <a:pPr marL="914400" lvl="1" indent="-457200">
              <a:buClrTx/>
              <a:buFont typeface="+mj-lt"/>
              <a:buAutoNum type="alphaUcPeriod"/>
            </a:pPr>
            <a:r>
              <a:rPr lang="en-US" dirty="0"/>
              <a:t>Transfer of, or pointer to, author’s software.</a:t>
            </a:r>
          </a:p>
          <a:p>
            <a:pPr marL="914400" lvl="1" indent="-457200">
              <a:buClrTx/>
              <a:buFont typeface="+mj-lt"/>
              <a:buAutoNum type="alphaUcPeriod"/>
            </a:pPr>
            <a:r>
              <a:rPr lang="en-US" dirty="0"/>
              <a:t>Guest account, access to author’s software.</a:t>
            </a:r>
          </a:p>
          <a:p>
            <a:pPr marL="914400" lvl="1" indent="-457200">
              <a:buClrTx/>
              <a:buFont typeface="+mj-lt"/>
              <a:buAutoNum type="alphaUcPeriod"/>
            </a:pPr>
            <a:r>
              <a:rPr lang="en-US" dirty="0"/>
              <a:t>Observation of authors replicating results.</a:t>
            </a:r>
          </a:p>
          <a:p>
            <a:pPr marL="57150" indent="0">
              <a:buClrTx/>
              <a:buNone/>
            </a:pPr>
            <a:r>
              <a:rPr lang="en-US" dirty="0"/>
              <a:t>Or (Untested, rare)</a:t>
            </a:r>
          </a:p>
          <a:p>
            <a:pPr marL="0" indent="0">
              <a:buNone/>
            </a:pPr>
            <a:r>
              <a:rPr lang="en-US" dirty="0"/>
              <a:t>2. Review of computational results artifacts:</a:t>
            </a:r>
          </a:p>
          <a:p>
            <a:pPr lvl="1"/>
            <a:r>
              <a:rPr lang="en-US" dirty="0"/>
              <a:t>Results may be from an unavailable system.</a:t>
            </a:r>
          </a:p>
          <a:p>
            <a:pPr lvl="1"/>
            <a:r>
              <a:rPr lang="en-US" dirty="0"/>
              <a:t>Leadership class computing system.</a:t>
            </a:r>
          </a:p>
          <a:p>
            <a:pPr lvl="1"/>
            <a:r>
              <a:rPr lang="en-US" dirty="0"/>
              <a:t>In this situation:</a:t>
            </a:r>
          </a:p>
          <a:p>
            <a:pPr lvl="2"/>
            <a:r>
              <a:rPr lang="en-US" dirty="0"/>
              <a:t>Careful documentation of the process. </a:t>
            </a:r>
          </a:p>
          <a:p>
            <a:pPr lvl="2"/>
            <a:r>
              <a:rPr lang="en-US" dirty="0"/>
              <a:t>Software should have its own substantial V&amp;V process.</a:t>
            </a:r>
          </a:p>
        </p:txBody>
      </p:sp>
      <p:sp>
        <p:nvSpPr>
          <p:cNvPr id="6" name="Content Placeholder 2"/>
          <p:cNvSpPr txBox="1">
            <a:spLocks/>
          </p:cNvSpPr>
          <p:nvPr/>
        </p:nvSpPr>
        <p:spPr bwMode="auto">
          <a:xfrm>
            <a:off x="8301318" y="666934"/>
            <a:ext cx="3434251" cy="494497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0487" tIns="44450" rIns="90487" bIns="44450" numCol="1" anchor="t" anchorCtr="0" compatLnSpc="1">
            <a:prstTxWarp prst="textNoShape">
              <a:avLst/>
            </a:prstTxWarp>
          </a:bodyPr>
          <a:lstStyle>
            <a:lvl1pPr marL="342900" indent="-171450" algn="l" rtl="0" eaLnBrk="0" fontAlgn="base" hangingPunct="0">
              <a:spcBef>
                <a:spcPct val="20000"/>
              </a:spcBef>
              <a:spcAft>
                <a:spcPct val="0"/>
              </a:spcAft>
              <a:buSzPct val="100000"/>
              <a:buChar char="•"/>
              <a:defRPr sz="2400" b="1">
                <a:solidFill>
                  <a:srgbClr val="000000"/>
                </a:solidFill>
                <a:latin typeface="+mn-lt"/>
                <a:ea typeface="+mn-ea"/>
                <a:cs typeface="+mn-cs"/>
              </a:defRPr>
            </a:lvl1pPr>
            <a:lvl2pPr marL="685800" indent="-228600" algn="l" rtl="0" eaLnBrk="0" fontAlgn="base" hangingPunct="0">
              <a:spcBef>
                <a:spcPct val="20000"/>
              </a:spcBef>
              <a:spcAft>
                <a:spcPct val="0"/>
              </a:spcAft>
              <a:buSzPct val="100000"/>
              <a:buChar char="–"/>
              <a:defRPr sz="2200" b="1">
                <a:solidFill>
                  <a:srgbClr val="612900"/>
                </a:solidFill>
                <a:latin typeface="+mn-lt"/>
                <a:ea typeface="ＭＳ Ｐゴシック" charset="-128"/>
              </a:defRPr>
            </a:lvl2pPr>
            <a:lvl3pPr marL="1085850" indent="-171450" algn="l" rtl="0" eaLnBrk="0" fontAlgn="base" hangingPunct="0">
              <a:spcBef>
                <a:spcPct val="20000"/>
              </a:spcBef>
              <a:spcAft>
                <a:spcPct val="0"/>
              </a:spcAft>
              <a:buSzPct val="100000"/>
              <a:buChar char="•"/>
              <a:defRPr sz="2000" b="1">
                <a:solidFill>
                  <a:srgbClr val="612900"/>
                </a:solidFill>
                <a:latin typeface="+mn-lt"/>
                <a:ea typeface="ＭＳ Ｐゴシック" charset="-128"/>
              </a:defRPr>
            </a:lvl3pPr>
            <a:lvl4pPr marL="1543050" indent="-171450" algn="l" rtl="0" eaLnBrk="0" fontAlgn="base" hangingPunct="0">
              <a:spcBef>
                <a:spcPct val="20000"/>
              </a:spcBef>
              <a:spcAft>
                <a:spcPct val="0"/>
              </a:spcAft>
              <a:buSzPct val="100000"/>
              <a:buChar char="–"/>
              <a:defRPr b="1">
                <a:solidFill>
                  <a:srgbClr val="612900"/>
                </a:solidFill>
                <a:latin typeface="+mn-lt"/>
                <a:ea typeface="ＭＳ Ｐゴシック" charset="-128"/>
              </a:defRPr>
            </a:lvl4pPr>
            <a:lvl5pPr marL="1943100" indent="-114300" algn="l" rtl="0" eaLnBrk="0" fontAlgn="base" hangingPunct="0">
              <a:spcBef>
                <a:spcPct val="20000"/>
              </a:spcBef>
              <a:spcAft>
                <a:spcPct val="0"/>
              </a:spcAft>
              <a:buSzPct val="100000"/>
              <a:buChar char="•"/>
              <a:defRPr b="1">
                <a:solidFill>
                  <a:srgbClr val="612900"/>
                </a:solidFill>
                <a:latin typeface="+mn-lt"/>
                <a:ea typeface="ＭＳ Ｐゴシック" charset="-128"/>
              </a:defRPr>
            </a:lvl5pPr>
            <a:lvl6pPr marL="24003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6pPr>
            <a:lvl7pPr marL="28575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7pPr>
            <a:lvl8pPr marL="33147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8pPr>
            <a:lvl9pPr marL="37719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9pPr>
          </a:lstStyle>
          <a:p>
            <a:pPr marL="171450" indent="0" defTabSz="409575">
              <a:buNone/>
            </a:pPr>
            <a:r>
              <a:rPr lang="en-US" sz="1800" b="0" dirty="0">
                <a:latin typeface="Arial"/>
                <a:sym typeface="Helvetica Light" charset="0"/>
              </a:rPr>
              <a:t>TOMS:</a:t>
            </a:r>
          </a:p>
          <a:p>
            <a:pPr defTabSz="409575"/>
            <a:r>
              <a:rPr lang="en-US" sz="1800" b="0" dirty="0">
                <a:latin typeface="Arial"/>
                <a:sym typeface="Helvetica Light" charset="0"/>
              </a:rPr>
              <a:t>First RCR paper in TOMS issue 41:3</a:t>
            </a:r>
          </a:p>
          <a:p>
            <a:pPr lvl="1" defTabSz="409575"/>
            <a:r>
              <a:rPr lang="en-US" sz="1800" b="0" dirty="0">
                <a:latin typeface="Arial"/>
                <a:sym typeface="Helvetica Light" charset="0"/>
              </a:rPr>
              <a:t>Editorial introduction.</a:t>
            </a:r>
          </a:p>
          <a:p>
            <a:pPr lvl="1" defTabSz="409575"/>
            <a:r>
              <a:rPr lang="en-US" sz="1800" b="0" dirty="0">
                <a:latin typeface="Arial"/>
                <a:sym typeface="Helvetica Light" charset="0"/>
              </a:rPr>
              <a:t>van Zee &amp; van de </a:t>
            </a:r>
            <a:r>
              <a:rPr lang="en-US" sz="1800" b="0" dirty="0" err="1">
                <a:latin typeface="Arial"/>
                <a:sym typeface="Helvetica Light" charset="0"/>
              </a:rPr>
              <a:t>Geijn</a:t>
            </a:r>
            <a:r>
              <a:rPr lang="en-US" sz="1800" b="0" dirty="0">
                <a:latin typeface="Arial"/>
                <a:sym typeface="Helvetica Light" charset="0"/>
              </a:rPr>
              <a:t>, BLIS paper.</a:t>
            </a:r>
          </a:p>
          <a:p>
            <a:pPr lvl="1" defTabSz="409575"/>
            <a:r>
              <a:rPr lang="en-US" sz="1800" b="0" dirty="0">
                <a:latin typeface="Arial"/>
                <a:sym typeface="Helvetica Light" charset="0"/>
              </a:rPr>
              <a:t>Referee report.</a:t>
            </a:r>
          </a:p>
          <a:p>
            <a:pPr defTabSz="409575"/>
            <a:r>
              <a:rPr lang="en-US" sz="1800" b="0" dirty="0">
                <a:latin typeface="Arial"/>
                <a:sym typeface="Helvetica Light" charset="0"/>
              </a:rPr>
              <a:t>Second: TOMS 42:1</a:t>
            </a:r>
          </a:p>
          <a:p>
            <a:pPr lvl="1" defTabSz="409575"/>
            <a:r>
              <a:rPr lang="en-US" sz="1800" b="0" dirty="0">
                <a:latin typeface="Arial"/>
                <a:sym typeface="Helvetica Light" charset="0"/>
              </a:rPr>
              <a:t>Hogg &amp; Scott.</a:t>
            </a:r>
          </a:p>
          <a:p>
            <a:pPr defTabSz="409575"/>
            <a:r>
              <a:rPr lang="en-US" sz="1800" b="0" dirty="0">
                <a:latin typeface="Arial"/>
                <a:sym typeface="Helvetica Light" charset="0"/>
              </a:rPr>
              <a:t>Third: TOMS 42:4.</a:t>
            </a:r>
          </a:p>
          <a:p>
            <a:pPr defTabSz="409575"/>
            <a:r>
              <a:rPr lang="en-US" sz="1800" b="0" dirty="0">
                <a:latin typeface="Arial"/>
                <a:sym typeface="Helvetica Light" charset="0"/>
              </a:rPr>
              <a:t>More in the meantime.</a:t>
            </a:r>
          </a:p>
          <a:p>
            <a:pPr marL="171450" indent="0" defTabSz="409575">
              <a:buNone/>
            </a:pPr>
            <a:endParaRPr lang="en-US" sz="1800" b="0" dirty="0">
              <a:latin typeface="Arial"/>
              <a:sym typeface="Helvetica Light" charset="0"/>
            </a:endParaRPr>
          </a:p>
          <a:p>
            <a:pPr marL="171450" indent="0" defTabSz="409575">
              <a:buNone/>
            </a:pPr>
            <a:r>
              <a:rPr lang="en-US" sz="1800" b="0" dirty="0">
                <a:latin typeface="Arial"/>
                <a:sym typeface="Helvetica Light" charset="0"/>
              </a:rPr>
              <a:t>TOMACS</a:t>
            </a:r>
          </a:p>
          <a:p>
            <a:pPr defTabSz="409575"/>
            <a:r>
              <a:rPr lang="en-US" sz="1800" b="0" dirty="0">
                <a:latin typeface="Arial"/>
                <a:sym typeface="Helvetica Light" charset="0"/>
              </a:rPr>
              <a:t>Similar.</a:t>
            </a:r>
          </a:p>
        </p:txBody>
      </p:sp>
    </p:spTree>
    <p:extLst>
      <p:ext uri="{BB962C8B-B14F-4D97-AF65-F5344CB8AC3E}">
        <p14:creationId xmlns:p14="http://schemas.microsoft.com/office/powerpoint/2010/main" val="103306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306" y="0"/>
            <a:ext cx="5629835" cy="591671"/>
          </a:xfrm>
        </p:spPr>
        <p:txBody>
          <a:bodyPr>
            <a:normAutofit/>
          </a:bodyPr>
          <a:lstStyle/>
          <a:p>
            <a:r>
              <a:rPr lang="en-US" b="0" dirty="0"/>
              <a:t>Big </a:t>
            </a:r>
            <a:r>
              <a:rPr lang="en-US" b="0"/>
              <a:t>Picture of ACM </a:t>
            </a:r>
            <a:r>
              <a:rPr lang="en-US" b="0" dirty="0"/>
              <a:t>RCR</a:t>
            </a:r>
          </a:p>
        </p:txBody>
      </p:sp>
      <p:sp>
        <p:nvSpPr>
          <p:cNvPr id="3" name="Content Placeholder 2"/>
          <p:cNvSpPr>
            <a:spLocks noGrp="1"/>
          </p:cNvSpPr>
          <p:nvPr>
            <p:ph idx="1"/>
          </p:nvPr>
        </p:nvSpPr>
        <p:spPr>
          <a:xfrm>
            <a:off x="161365" y="466166"/>
            <a:ext cx="9590647" cy="5898776"/>
          </a:xfrm>
        </p:spPr>
        <p:txBody>
          <a:bodyPr>
            <a:noAutofit/>
          </a:bodyPr>
          <a:lstStyle/>
          <a:p>
            <a:r>
              <a:rPr lang="en-US" sz="3200" b="0" dirty="0"/>
              <a:t>Improve science.</a:t>
            </a:r>
          </a:p>
          <a:p>
            <a:pPr lvl="1"/>
            <a:r>
              <a:rPr lang="en-US" sz="2800" b="0" dirty="0"/>
              <a:t>Quality of prose: Good.</a:t>
            </a:r>
          </a:p>
          <a:p>
            <a:pPr lvl="1"/>
            <a:r>
              <a:rPr lang="en-US" sz="2800" b="0" dirty="0"/>
              <a:t>Quality of data: Poor.</a:t>
            </a:r>
          </a:p>
          <a:p>
            <a:r>
              <a:rPr lang="en-US" sz="3200" b="0" dirty="0"/>
              <a:t>So bad now:</a:t>
            </a:r>
          </a:p>
          <a:p>
            <a:pPr lvl="1"/>
            <a:r>
              <a:rPr lang="en-US" sz="2800" b="0" dirty="0"/>
              <a:t>Trust comes from seeing a “cloud” </a:t>
            </a:r>
            <a:br>
              <a:rPr lang="en-US" sz="2800" b="0" dirty="0"/>
            </a:br>
            <a:r>
              <a:rPr lang="en-US" sz="2800" b="0" dirty="0"/>
              <a:t>of similar papers with similar results.</a:t>
            </a:r>
          </a:p>
          <a:p>
            <a:pPr lvl="1"/>
            <a:r>
              <a:rPr lang="en-US" sz="2800" b="0" dirty="0"/>
              <a:t>Which could still be wrong (built on a common bad piece).</a:t>
            </a:r>
          </a:p>
          <a:p>
            <a:pPr lvl="1"/>
            <a:r>
              <a:rPr lang="en-US" sz="2800" b="0" dirty="0" err="1"/>
              <a:t>Replicability</a:t>
            </a:r>
            <a:r>
              <a:rPr lang="en-US" sz="2800" b="0" dirty="0"/>
              <a:t>: First step toward improvement.</a:t>
            </a:r>
          </a:p>
          <a:p>
            <a:r>
              <a:rPr lang="en-US" sz="3200" b="0" dirty="0"/>
              <a:t>Engage a “dark portion” of the R&amp;D community.</a:t>
            </a:r>
          </a:p>
          <a:p>
            <a:pPr lvl="1"/>
            <a:r>
              <a:rPr lang="en-US" b="0" dirty="0"/>
              <a:t>Reviewers not among typical reviewer pool.</a:t>
            </a:r>
          </a:p>
          <a:p>
            <a:pPr lvl="1"/>
            <a:r>
              <a:rPr lang="en-US" b="0" dirty="0"/>
              <a:t>Practitioners, users. Expert at use of Math SW.</a:t>
            </a:r>
          </a:p>
        </p:txBody>
      </p:sp>
      <p:sp>
        <p:nvSpPr>
          <p:cNvPr id="4" name="Content Placeholder 4"/>
          <p:cNvSpPr txBox="1">
            <a:spLocks/>
          </p:cNvSpPr>
          <p:nvPr/>
        </p:nvSpPr>
        <p:spPr bwMode="auto">
          <a:xfrm>
            <a:off x="6723690" y="0"/>
            <a:ext cx="5465135" cy="3083442"/>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0487" tIns="44450" rIns="90487" bIns="44450" numCol="1" anchor="t" anchorCtr="0" compatLnSpc="1">
            <a:prstTxWarp prst="textNoShape">
              <a:avLst/>
            </a:prstTxWarp>
          </a:bodyPr>
          <a:lstStyle>
            <a:lvl1pPr marL="342900" indent="-171450" algn="l" rtl="0" eaLnBrk="0" fontAlgn="base" hangingPunct="0">
              <a:spcBef>
                <a:spcPct val="20000"/>
              </a:spcBef>
              <a:spcAft>
                <a:spcPct val="0"/>
              </a:spcAft>
              <a:buSzPct val="100000"/>
              <a:buChar char="•"/>
              <a:defRPr sz="2400" b="1">
                <a:solidFill>
                  <a:srgbClr val="000000"/>
                </a:solidFill>
                <a:latin typeface="+mn-lt"/>
                <a:ea typeface="+mn-ea"/>
                <a:cs typeface="+mn-cs"/>
              </a:defRPr>
            </a:lvl1pPr>
            <a:lvl2pPr marL="685800" indent="-228600" algn="l" rtl="0" eaLnBrk="0" fontAlgn="base" hangingPunct="0">
              <a:spcBef>
                <a:spcPct val="20000"/>
              </a:spcBef>
              <a:spcAft>
                <a:spcPct val="0"/>
              </a:spcAft>
              <a:buSzPct val="100000"/>
              <a:buChar char="–"/>
              <a:defRPr sz="2200" b="1">
                <a:solidFill>
                  <a:srgbClr val="612900"/>
                </a:solidFill>
                <a:latin typeface="+mn-lt"/>
                <a:ea typeface="ＭＳ Ｐゴシック" charset="-128"/>
              </a:defRPr>
            </a:lvl2pPr>
            <a:lvl3pPr marL="1085850" indent="-171450" algn="l" rtl="0" eaLnBrk="0" fontAlgn="base" hangingPunct="0">
              <a:spcBef>
                <a:spcPct val="20000"/>
              </a:spcBef>
              <a:spcAft>
                <a:spcPct val="0"/>
              </a:spcAft>
              <a:buSzPct val="100000"/>
              <a:buChar char="•"/>
              <a:defRPr sz="2000" b="1">
                <a:solidFill>
                  <a:srgbClr val="612900"/>
                </a:solidFill>
                <a:latin typeface="+mn-lt"/>
                <a:ea typeface="ＭＳ Ｐゴシック" charset="-128"/>
              </a:defRPr>
            </a:lvl3pPr>
            <a:lvl4pPr marL="1543050" indent="-171450" algn="l" rtl="0" eaLnBrk="0" fontAlgn="base" hangingPunct="0">
              <a:spcBef>
                <a:spcPct val="20000"/>
              </a:spcBef>
              <a:spcAft>
                <a:spcPct val="0"/>
              </a:spcAft>
              <a:buSzPct val="100000"/>
              <a:buChar char="–"/>
              <a:defRPr b="1">
                <a:solidFill>
                  <a:srgbClr val="612900"/>
                </a:solidFill>
                <a:latin typeface="+mn-lt"/>
                <a:ea typeface="ＭＳ Ｐゴシック" charset="-128"/>
              </a:defRPr>
            </a:lvl4pPr>
            <a:lvl5pPr marL="1943100" indent="-114300" algn="l" rtl="0" eaLnBrk="0" fontAlgn="base" hangingPunct="0">
              <a:spcBef>
                <a:spcPct val="20000"/>
              </a:spcBef>
              <a:spcAft>
                <a:spcPct val="0"/>
              </a:spcAft>
              <a:buSzPct val="100000"/>
              <a:buChar char="•"/>
              <a:defRPr b="1">
                <a:solidFill>
                  <a:srgbClr val="612900"/>
                </a:solidFill>
                <a:latin typeface="+mn-lt"/>
                <a:ea typeface="ＭＳ Ｐゴシック" charset="-128"/>
              </a:defRPr>
            </a:lvl5pPr>
            <a:lvl6pPr marL="24003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6pPr>
            <a:lvl7pPr marL="28575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7pPr>
            <a:lvl8pPr marL="33147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8pPr>
            <a:lvl9pPr marL="37719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9pPr>
          </a:lstStyle>
          <a:p>
            <a:pPr marL="171450" indent="0">
              <a:buNone/>
            </a:pPr>
            <a:r>
              <a:rPr lang="en-US" sz="1800" b="0" kern="0" dirty="0"/>
              <a:t>Thank you for taking the time to consider our paper for your journal. </a:t>
            </a:r>
          </a:p>
          <a:p>
            <a:pPr marL="171450" indent="0">
              <a:buNone/>
            </a:pPr>
            <a:endParaRPr lang="en-US" sz="1800" b="0" kern="0" dirty="0"/>
          </a:p>
          <a:p>
            <a:pPr marL="171450" indent="0">
              <a:buNone/>
            </a:pPr>
            <a:r>
              <a:rPr lang="en-US" sz="1800" b="0" kern="0" dirty="0"/>
              <a:t>XXX has agreed to undergo the RCR process should the paper proceed far enough in the review process to qualify. </a:t>
            </a:r>
            <a:r>
              <a:rPr lang="en-US" sz="1800" i="1" kern="0" dirty="0"/>
              <a:t>To make this easier we have preserved the exact copy of the code used for the results (including additional code for generating detailed statistics that is not in the library version of the code). </a:t>
            </a:r>
            <a:endParaRPr lang="en-US" sz="1800" b="0" kern="0" dirty="0"/>
          </a:p>
        </p:txBody>
      </p:sp>
    </p:spTree>
    <p:extLst>
      <p:ext uri="{BB962C8B-B14F-4D97-AF65-F5344CB8AC3E}">
        <p14:creationId xmlns:p14="http://schemas.microsoft.com/office/powerpoint/2010/main" val="1103188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060" y="192378"/>
            <a:ext cx="8153400" cy="990600"/>
          </a:xfrm>
        </p:spPr>
        <p:txBody>
          <a:bodyPr>
            <a:normAutofit/>
          </a:bodyPr>
          <a:lstStyle/>
          <a:p>
            <a:r>
              <a:rPr lang="en-US" dirty="0"/>
              <a:t>Coming to Your World Soon:</a:t>
            </a:r>
            <a:br>
              <a:rPr lang="en-US" dirty="0"/>
            </a:br>
            <a:r>
              <a:rPr lang="en-US"/>
              <a:t>Reproducibility Requirements</a:t>
            </a:r>
            <a:endParaRPr lang="en-US" dirty="0"/>
          </a:p>
        </p:txBody>
      </p:sp>
      <p:sp>
        <p:nvSpPr>
          <p:cNvPr id="4" name="Content Placeholder 3"/>
          <p:cNvSpPr>
            <a:spLocks noGrp="1"/>
          </p:cNvSpPr>
          <p:nvPr>
            <p:ph sz="quarter" idx="1"/>
          </p:nvPr>
        </p:nvSpPr>
        <p:spPr>
          <a:xfrm>
            <a:off x="1129553" y="1182978"/>
            <a:ext cx="9158907" cy="5548717"/>
          </a:xfrm>
        </p:spPr>
        <p:txBody>
          <a:bodyPr>
            <a:normAutofit/>
          </a:bodyPr>
          <a:lstStyle/>
          <a:p>
            <a:r>
              <a:rPr lang="en-US" dirty="0"/>
              <a:t>These conferences expect artifact evaluation appendices (most optionally):</a:t>
            </a:r>
          </a:p>
          <a:p>
            <a:pPr lvl="1"/>
            <a:r>
              <a:rPr lang="en-US" dirty="0"/>
              <a:t>CGO, </a:t>
            </a:r>
            <a:r>
              <a:rPr lang="en-US" dirty="0" err="1"/>
              <a:t>PPoPP</a:t>
            </a:r>
            <a:r>
              <a:rPr lang="en-US" dirty="0"/>
              <a:t>, PACT, RTSS and SC.</a:t>
            </a:r>
          </a:p>
          <a:p>
            <a:pPr lvl="1"/>
            <a:r>
              <a:rPr lang="en-US" dirty="0">
                <a:hlinkClick r:id="rId2"/>
              </a:rPr>
              <a:t>http://fursin.net/reproducibility.html</a:t>
            </a:r>
            <a:endParaRPr lang="en-US" dirty="0"/>
          </a:p>
          <a:p>
            <a:r>
              <a:rPr lang="en-US" dirty="0"/>
              <a:t>ACM Replicated Computational Results (RCR).</a:t>
            </a:r>
          </a:p>
          <a:p>
            <a:pPr lvl="1"/>
            <a:r>
              <a:rPr lang="en-US" dirty="0"/>
              <a:t>ACM TOMS, TOMACS.</a:t>
            </a:r>
          </a:p>
          <a:p>
            <a:pPr lvl="1"/>
            <a:r>
              <a:rPr lang="en-US" dirty="0">
                <a:hlinkClick r:id="rId3"/>
              </a:rPr>
              <a:t>http://toms.acm.org/replicated-computational-results.cfm</a:t>
            </a:r>
            <a:r>
              <a:rPr lang="en-US" dirty="0"/>
              <a:t> </a:t>
            </a:r>
          </a:p>
          <a:p>
            <a:r>
              <a:rPr lang="en-US" dirty="0"/>
              <a:t>ACM Badging.</a:t>
            </a:r>
          </a:p>
          <a:p>
            <a:pPr lvl="1"/>
            <a:r>
              <a:rPr lang="en-US" dirty="0">
                <a:hlinkClick r:id="rId4"/>
              </a:rPr>
              <a:t>https://www.acm.org/publications/policies/artifact-review-badging</a:t>
            </a:r>
            <a:r>
              <a:rPr lang="en-US" dirty="0"/>
              <a:t> </a:t>
            </a:r>
          </a:p>
          <a:p>
            <a:pPr marL="0" indent="0">
              <a:buNone/>
            </a:pPr>
            <a:r>
              <a:rPr lang="en-US" dirty="0"/>
              <a:t>How can you prepare?</a:t>
            </a:r>
          </a:p>
        </p:txBody>
      </p:sp>
    </p:spTree>
    <p:extLst>
      <p:ext uri="{BB962C8B-B14F-4D97-AF65-F5344CB8AC3E}">
        <p14:creationId xmlns:p14="http://schemas.microsoft.com/office/powerpoint/2010/main" val="2070139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5760" y="196327"/>
            <a:ext cx="11372473" cy="510909"/>
          </a:xfrm>
        </p:spPr>
        <p:txBody>
          <a:bodyPr/>
          <a:lstStyle/>
          <a:p>
            <a:r>
              <a:rPr lang="en-US" dirty="0"/>
              <a:t>SC17 Reproducibility Initiative</a:t>
            </a:r>
          </a:p>
        </p:txBody>
      </p:sp>
      <p:sp>
        <p:nvSpPr>
          <p:cNvPr id="5" name="Content Placeholder 4"/>
          <p:cNvSpPr>
            <a:spLocks noGrp="1"/>
          </p:cNvSpPr>
          <p:nvPr>
            <p:ph sz="quarter" idx="1"/>
          </p:nvPr>
        </p:nvSpPr>
        <p:spPr>
          <a:xfrm>
            <a:off x="291276" y="707236"/>
            <a:ext cx="11521440" cy="4740829"/>
          </a:xfrm>
        </p:spPr>
        <p:txBody>
          <a:bodyPr>
            <a:noAutofit/>
          </a:bodyPr>
          <a:lstStyle/>
          <a:p>
            <a:r>
              <a:rPr lang="en-US" sz="3200" dirty="0"/>
              <a:t>Two appendices: </a:t>
            </a:r>
          </a:p>
          <a:p>
            <a:pPr lvl="1"/>
            <a:r>
              <a:rPr lang="en-US" sz="2800" dirty="0"/>
              <a:t>Artifact description (AD).</a:t>
            </a:r>
          </a:p>
          <a:p>
            <a:pPr lvl="2"/>
            <a:r>
              <a:rPr lang="en-US" sz="2400" dirty="0"/>
              <a:t>Blue print for setting up your computational experiment.</a:t>
            </a:r>
          </a:p>
          <a:p>
            <a:pPr lvl="2"/>
            <a:r>
              <a:rPr lang="en-US" sz="2400" dirty="0"/>
              <a:t>Makes it easier to rerun computations in future.</a:t>
            </a:r>
          </a:p>
          <a:p>
            <a:pPr lvl="1"/>
            <a:r>
              <a:rPr lang="en-US" sz="2800" dirty="0"/>
              <a:t>Computational Results Analysis (CRA).</a:t>
            </a:r>
          </a:p>
          <a:p>
            <a:pPr lvl="2"/>
            <a:r>
              <a:rPr lang="en-US" sz="2400" dirty="0"/>
              <a:t>Targets ”boutique” environments.</a:t>
            </a:r>
          </a:p>
          <a:p>
            <a:pPr lvl="2"/>
            <a:r>
              <a:rPr lang="en-US" sz="2400" dirty="0"/>
              <a:t>Improves trustworthiness when re-running hard, impossible.</a:t>
            </a:r>
          </a:p>
          <a:p>
            <a:pPr lvl="2"/>
            <a:r>
              <a:rPr lang="en-US" sz="2400" dirty="0"/>
              <a:t>For SC18, called the Trust Appendix</a:t>
            </a:r>
          </a:p>
          <a:p>
            <a:r>
              <a:rPr lang="en-US" sz="3200" dirty="0"/>
              <a:t>Details:</a:t>
            </a:r>
          </a:p>
          <a:p>
            <a:pPr lvl="1"/>
            <a:r>
              <a:rPr lang="en-US" sz="2800" dirty="0">
                <a:hlinkClick r:id="rId2"/>
              </a:rPr>
              <a:t>http://sc17.supercomputing.org/submitters/technical-papers/reproducibility-initiatives-for-technical-papers/</a:t>
            </a:r>
            <a:endParaRPr lang="en-US" sz="2800" dirty="0"/>
          </a:p>
        </p:txBody>
      </p:sp>
    </p:spTree>
    <p:extLst>
      <p:ext uri="{BB962C8B-B14F-4D97-AF65-F5344CB8AC3E}">
        <p14:creationId xmlns:p14="http://schemas.microsoft.com/office/powerpoint/2010/main" val="1453826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dirty="0"/>
              <a:t>What if we can re-run a computational experiment?</a:t>
            </a:r>
          </a:p>
        </p:txBody>
      </p:sp>
      <p:sp>
        <p:nvSpPr>
          <p:cNvPr id="6" name="Title 5"/>
          <p:cNvSpPr>
            <a:spLocks noGrp="1"/>
          </p:cNvSpPr>
          <p:nvPr>
            <p:ph type="title"/>
          </p:nvPr>
        </p:nvSpPr>
        <p:spPr/>
        <p:txBody>
          <a:bodyPr>
            <a:normAutofit/>
          </a:bodyPr>
          <a:lstStyle/>
          <a:p>
            <a:r>
              <a:rPr lang="en-US" dirty="0"/>
              <a:t>Improving Trustworthiness at Scale</a:t>
            </a:r>
          </a:p>
        </p:txBody>
      </p:sp>
      <p:sp>
        <p:nvSpPr>
          <p:cNvPr id="3" name="Slide Number Placeholder 2"/>
          <p:cNvSpPr>
            <a:spLocks noGrp="1"/>
          </p:cNvSpPr>
          <p:nvPr>
            <p:ph type="sldNum" sz="quarter" idx="11"/>
          </p:nvPr>
        </p:nvSpPr>
        <p:spPr/>
        <p:txBody>
          <a:bodyPr>
            <a:normAutofit/>
          </a:bodyPr>
          <a:lstStyle/>
          <a:p>
            <a:pPr eaLnBrk="1" latinLnBrk="0" hangingPunct="1"/>
            <a:fld id="{F0C94032-CD4C-4C25-B0C2-CEC720522D92}" type="slidenum">
              <a:rPr kumimoji="0" lang="en-US" smtClean="0"/>
              <a:pPr eaLnBrk="1" latinLnBrk="0" hangingPunct="1"/>
              <a:t>19</a:t>
            </a:fld>
            <a:endParaRPr kumimoji="0" lang="en-US" dirty="0">
              <a:solidFill>
                <a:srgbClr val="FFFFFF"/>
              </a:solidFill>
            </a:endParaRPr>
          </a:p>
        </p:txBody>
      </p:sp>
    </p:spTree>
    <p:extLst>
      <p:ext uri="{BB962C8B-B14F-4D97-AF65-F5344CB8AC3E}">
        <p14:creationId xmlns:p14="http://schemas.microsoft.com/office/powerpoint/2010/main" val="394881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License, citation, and acknowledgments</a:t>
            </a:r>
            <a:endParaRPr lang="en-US" dirty="0"/>
          </a:p>
        </p:txBody>
      </p:sp>
      <p:sp>
        <p:nvSpPr>
          <p:cNvPr id="5" name="Content Placeholder 4"/>
          <p:cNvSpPr>
            <a:spLocks noGrp="1"/>
          </p:cNvSpPr>
          <p:nvPr>
            <p:ph sz="quarter" idx="1"/>
          </p:nvPr>
        </p:nvSpPr>
        <p:spPr>
          <a:xfrm>
            <a:off x="365760" y="1073573"/>
            <a:ext cx="11369809" cy="4047778"/>
          </a:xfrm>
        </p:spPr>
        <p:txBody>
          <a:bodyPr/>
          <a:lstStyle/>
          <a:p>
            <a:pPr marL="0" indent="0">
              <a:buNone/>
            </a:pPr>
            <a:r>
              <a:rPr lang="en-US" sz="2000" b="1" dirty="0"/>
              <a:t>License and Citation</a:t>
            </a:r>
          </a:p>
          <a:p>
            <a:r>
              <a:rPr lang="en-US" sz="2000" dirty="0"/>
              <a:t>This work is licensed under a </a:t>
            </a:r>
            <a:r>
              <a:rPr lang="en-US" sz="2000" dirty="0">
                <a:hlinkClick r:id="rId2"/>
              </a:rPr>
              <a:t>Creative</a:t>
            </a:r>
            <a:r>
              <a:rPr lang="en-US" sz="2000" dirty="0">
                <a:hlinkClick r:id="rId3"/>
              </a:rPr>
              <a:t> Commons Attribution 4.0 International License</a:t>
            </a:r>
            <a:r>
              <a:rPr lang="en-US" sz="2000" dirty="0"/>
              <a:t> (CC BY 4.0). </a:t>
            </a:r>
          </a:p>
          <a:p>
            <a:r>
              <a:rPr lang="en-US" sz="2000" dirty="0"/>
              <a:t>Requested citation: Michael A. </a:t>
            </a:r>
            <a:r>
              <a:rPr lang="en-US" sz="2000" dirty="0" err="1"/>
              <a:t>Heroux</a:t>
            </a:r>
            <a:r>
              <a:rPr lang="en-US" sz="2000" dirty="0"/>
              <a:t>, Improving Reproducibility Through Better Software Practices, tutorial, in </a:t>
            </a:r>
            <a:r>
              <a:rPr lang="en-US" sz="2000" dirty="0" err="1"/>
              <a:t>Exascale</a:t>
            </a:r>
            <a:r>
              <a:rPr lang="en-US" sz="2000" dirty="0"/>
              <a:t> Computing Project 2</a:t>
            </a:r>
            <a:r>
              <a:rPr lang="en-US" sz="2000" baseline="31999" dirty="0"/>
              <a:t>nd</a:t>
            </a:r>
            <a:r>
              <a:rPr lang="en-US" sz="2000" dirty="0"/>
              <a:t> Annual Meeting, Knoxville, Tennessee, 2018. DOI: </a:t>
            </a:r>
            <a:r>
              <a:rPr lang="en-US" sz="2000" i="1" dirty="0"/>
              <a:t>TBA</a:t>
            </a:r>
            <a:r>
              <a:rPr lang="en-US" sz="2000" dirty="0"/>
              <a:t>.</a:t>
            </a:r>
            <a:endParaRPr lang="en-US" sz="2400" dirty="0"/>
          </a:p>
          <a:p>
            <a:pPr marL="0" indent="0">
              <a:buNone/>
            </a:pPr>
            <a:r>
              <a:rPr lang="en-US" sz="2000" b="1" dirty="0"/>
              <a:t>Acknowledgements</a:t>
            </a:r>
          </a:p>
          <a:p>
            <a:r>
              <a:rPr lang="en-US" sz="2000" dirty="0"/>
              <a:t>This work was supported by the U.S. Department of Energy Office of Science, Office of Advanced Scientific Computing Research (ASCR), and by the </a:t>
            </a:r>
            <a:r>
              <a:rPr lang="en-US" sz="2000" dirty="0" err="1"/>
              <a:t>Exascale</a:t>
            </a:r>
            <a:r>
              <a:rPr lang="en-US" sz="2000" dirty="0"/>
              <a:t> Computing Project (17-SC-20-SC), a collaborative effort of the U.S. Department of Energy Office of Science and the National Nuclear Security Administration.</a:t>
            </a:r>
          </a:p>
          <a:p>
            <a:r>
              <a:rPr lang="en-US" sz="2000" dirty="0"/>
              <a:t>Sandia National Laboratories is a </a:t>
            </a:r>
            <a:r>
              <a:rPr lang="en-US" sz="2000" dirty="0" err="1"/>
              <a:t>multimission</a:t>
            </a:r>
            <a:r>
              <a:rPr lang="en-US" sz="2000" dirty="0"/>
              <a:t>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xmlns="" id="{180B3386-4542-4B24-A447-BCEC237287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3080" y="858375"/>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7825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58" y="175506"/>
            <a:ext cx="11372473" cy="510909"/>
          </a:xfrm>
        </p:spPr>
        <p:txBody>
          <a:bodyPr>
            <a:noAutofit/>
          </a:bodyPr>
          <a:lstStyle/>
          <a:p>
            <a:r>
              <a:rPr lang="en-US" sz="3600" b="0" dirty="0"/>
              <a:t>Reproducibility and Supercomputing</a:t>
            </a:r>
          </a:p>
        </p:txBody>
      </p:sp>
      <p:sp>
        <p:nvSpPr>
          <p:cNvPr id="4" name="Content Placeholder 3"/>
          <p:cNvSpPr>
            <a:spLocks noGrp="1"/>
          </p:cNvSpPr>
          <p:nvPr>
            <p:ph sz="quarter" idx="1"/>
          </p:nvPr>
        </p:nvSpPr>
        <p:spPr>
          <a:xfrm>
            <a:off x="365759" y="922389"/>
            <a:ext cx="11372473" cy="5183443"/>
          </a:xfrm>
        </p:spPr>
        <p:txBody>
          <a:bodyPr>
            <a:normAutofit/>
          </a:bodyPr>
          <a:lstStyle/>
          <a:p>
            <a:pPr marL="365760" lvl="1" indent="0">
              <a:buNone/>
            </a:pPr>
            <a:r>
              <a:rPr lang="en-US" sz="3200" dirty="0"/>
              <a:t>Scenario:</a:t>
            </a:r>
            <a:br>
              <a:rPr lang="en-US" sz="3200" dirty="0"/>
            </a:br>
            <a:r>
              <a:rPr lang="en-US" sz="3200" dirty="0"/>
              <a:t>You compute a “hero” calculation using  5M core-hours on Mira and submit your results for publication. During the review process, a referee questions the validity of your results.  What options are feasible:</a:t>
            </a:r>
          </a:p>
          <a:p>
            <a:pPr marL="822960" lvl="1" indent="-457200">
              <a:buFontTx/>
              <a:buChar char="-"/>
            </a:pPr>
            <a:r>
              <a:rPr lang="en-US" sz="3200" dirty="0"/>
              <a:t>The reviewer re-runs your code on a laptop or cluster.</a:t>
            </a:r>
          </a:p>
          <a:p>
            <a:pPr marL="822960" lvl="1" indent="-457200">
              <a:buFontTx/>
              <a:buChar char="-"/>
            </a:pPr>
            <a:r>
              <a:rPr lang="en-US" sz="3200" dirty="0"/>
              <a:t>The reviewer re-runs your code on Mira.</a:t>
            </a:r>
          </a:p>
          <a:p>
            <a:pPr marL="822960" lvl="1" indent="-457200">
              <a:buFontTx/>
              <a:buChar char="-"/>
            </a:pPr>
            <a:r>
              <a:rPr lang="en-US" sz="3200" dirty="0"/>
              <a:t>You re-run your code on Mira.</a:t>
            </a:r>
          </a:p>
          <a:p>
            <a:pPr marL="822960" lvl="1" indent="-457200">
              <a:buFontTx/>
              <a:buChar char="-"/>
            </a:pPr>
            <a:r>
              <a:rPr lang="en-US" sz="3200" dirty="0"/>
              <a:t>Your results are rejected.</a:t>
            </a:r>
          </a:p>
          <a:p>
            <a:pPr marL="822960" lvl="1" indent="-457200">
              <a:buFontTx/>
              <a:buChar char="-"/>
            </a:pPr>
            <a:r>
              <a:rPr lang="en-US" sz="3200" dirty="0"/>
              <a:t>Your results are accepted, but with risk.</a:t>
            </a:r>
          </a:p>
        </p:txBody>
      </p:sp>
    </p:spTree>
    <p:extLst>
      <p:ext uri="{BB962C8B-B14F-4D97-AF65-F5344CB8AC3E}">
        <p14:creationId xmlns:p14="http://schemas.microsoft.com/office/powerpoint/2010/main" val="1055573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88753"/>
            <a:ext cx="11372473" cy="510909"/>
          </a:xfrm>
        </p:spPr>
        <p:txBody>
          <a:bodyPr/>
          <a:lstStyle/>
          <a:p>
            <a:r>
              <a:rPr lang="en-US" dirty="0"/>
              <a:t>Sources for Trust metrics</a:t>
            </a:r>
          </a:p>
        </p:txBody>
      </p:sp>
      <p:sp>
        <p:nvSpPr>
          <p:cNvPr id="4" name="Content Placeholder 3"/>
          <p:cNvSpPr>
            <a:spLocks noGrp="1"/>
          </p:cNvSpPr>
          <p:nvPr>
            <p:ph sz="quarter" idx="1"/>
          </p:nvPr>
        </p:nvSpPr>
        <p:spPr>
          <a:xfrm>
            <a:off x="365759" y="599662"/>
            <a:ext cx="11372473" cy="5066035"/>
          </a:xfrm>
        </p:spPr>
        <p:txBody>
          <a:bodyPr>
            <a:noAutofit/>
          </a:bodyPr>
          <a:lstStyle/>
          <a:p>
            <a:r>
              <a:rPr lang="en-US" dirty="0"/>
              <a:t>Synthetic operators with known:</a:t>
            </a:r>
          </a:p>
          <a:p>
            <a:pPr lvl="1"/>
            <a:r>
              <a:rPr lang="en-US" dirty="0"/>
              <a:t>Spectrum (Huge diagonals).</a:t>
            </a:r>
          </a:p>
          <a:p>
            <a:pPr lvl="1"/>
            <a:r>
              <a:rPr lang="en-US" dirty="0"/>
              <a:t>Rank (by constructions).</a:t>
            </a:r>
          </a:p>
          <a:p>
            <a:r>
              <a:rPr lang="en-US" dirty="0"/>
              <a:t>Invariant subspaces:</a:t>
            </a:r>
          </a:p>
          <a:p>
            <a:pPr lvl="1"/>
            <a:r>
              <a:rPr lang="en-US" dirty="0"/>
              <a:t>Example: Positional/rotational invariance (structures).</a:t>
            </a:r>
          </a:p>
          <a:p>
            <a:r>
              <a:rPr lang="en-US" dirty="0"/>
              <a:t>Conservation principles:</a:t>
            </a:r>
          </a:p>
          <a:p>
            <a:pPr lvl="1"/>
            <a:r>
              <a:rPr lang="en-US" dirty="0"/>
              <a:t>Example: Flux through a finite volume.</a:t>
            </a:r>
          </a:p>
          <a:p>
            <a:r>
              <a:rPr lang="en-US" dirty="0"/>
              <a:t>General:</a:t>
            </a:r>
          </a:p>
          <a:p>
            <a:pPr lvl="1"/>
            <a:r>
              <a:rPr lang="en-US" dirty="0"/>
              <a:t>Pre-conditions, post-conditions, invariants.</a:t>
            </a:r>
          </a:p>
          <a:p>
            <a:endParaRPr lang="en-US" dirty="0"/>
          </a:p>
          <a:p>
            <a:pPr marL="0" indent="0">
              <a:buNone/>
            </a:pPr>
            <a:r>
              <a:rPr lang="en-US" dirty="0"/>
              <a:t>Can you think of something for your problems?</a:t>
            </a:r>
          </a:p>
        </p:txBody>
      </p:sp>
    </p:spTree>
    <p:extLst>
      <p:ext uri="{BB962C8B-B14F-4D97-AF65-F5344CB8AC3E}">
        <p14:creationId xmlns:p14="http://schemas.microsoft.com/office/powerpoint/2010/main" val="663910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dirty="0"/>
              <a:t>Calling out the best in team members</a:t>
            </a:r>
          </a:p>
        </p:txBody>
      </p:sp>
      <p:sp>
        <p:nvSpPr>
          <p:cNvPr id="6" name="Title 5"/>
          <p:cNvSpPr>
            <a:spLocks noGrp="1"/>
          </p:cNvSpPr>
          <p:nvPr>
            <p:ph type="title"/>
          </p:nvPr>
        </p:nvSpPr>
        <p:spPr/>
        <p:txBody>
          <a:bodyPr>
            <a:normAutofit/>
          </a:bodyPr>
          <a:lstStyle/>
          <a:p>
            <a:r>
              <a:rPr lang="en-US" dirty="0"/>
              <a:t>Personal Expectations</a:t>
            </a:r>
          </a:p>
        </p:txBody>
      </p:sp>
      <p:sp>
        <p:nvSpPr>
          <p:cNvPr id="3" name="Slide Number Placeholder 2"/>
          <p:cNvSpPr>
            <a:spLocks noGrp="1"/>
          </p:cNvSpPr>
          <p:nvPr>
            <p:ph type="sldNum" sz="quarter" idx="11"/>
          </p:nvPr>
        </p:nvSpPr>
        <p:spPr/>
        <p:txBody>
          <a:bodyPr>
            <a:normAutofit/>
          </a:bodyPr>
          <a:lstStyle/>
          <a:p>
            <a:pPr eaLnBrk="1" latinLnBrk="0" hangingPunct="1"/>
            <a:fld id="{F0C94032-CD4C-4C25-B0C2-CEC720522D92}" type="slidenum">
              <a:rPr kumimoji="0" lang="en-US" smtClean="0"/>
              <a:pPr eaLnBrk="1" latinLnBrk="0" hangingPunct="1"/>
              <a:t>22</a:t>
            </a:fld>
            <a:endParaRPr kumimoji="0" lang="en-US" dirty="0">
              <a:solidFill>
                <a:srgbClr val="FFFFFF"/>
              </a:solidFill>
            </a:endParaRPr>
          </a:p>
        </p:txBody>
      </p:sp>
    </p:spTree>
    <p:extLst>
      <p:ext uri="{BB962C8B-B14F-4D97-AF65-F5344CB8AC3E}">
        <p14:creationId xmlns:p14="http://schemas.microsoft.com/office/powerpoint/2010/main" val="25063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13" y="3313"/>
            <a:ext cx="7459663" cy="510909"/>
          </a:xfrm>
        </p:spPr>
        <p:txBody>
          <a:bodyPr/>
          <a:lstStyle/>
          <a:p>
            <a:r>
              <a:rPr lang="en-US" dirty="0"/>
              <a:t>A Few Concrete Recommendations</a:t>
            </a:r>
          </a:p>
        </p:txBody>
      </p:sp>
      <p:sp>
        <p:nvSpPr>
          <p:cNvPr id="3" name="Content Placeholder 2"/>
          <p:cNvSpPr>
            <a:spLocks noGrp="1"/>
          </p:cNvSpPr>
          <p:nvPr>
            <p:ph idx="1"/>
          </p:nvPr>
        </p:nvSpPr>
        <p:spPr>
          <a:xfrm>
            <a:off x="398206" y="1578079"/>
            <a:ext cx="10268206" cy="4586748"/>
          </a:xfrm>
        </p:spPr>
        <p:txBody>
          <a:bodyPr/>
          <a:lstStyle/>
          <a:p>
            <a:r>
              <a:rPr lang="en-US" dirty="0"/>
              <a:t>GitHub stats: Easy to find who made the most commits.</a:t>
            </a:r>
          </a:p>
          <a:p>
            <a:pPr lvl="1"/>
            <a:r>
              <a:rPr lang="en-US" dirty="0"/>
              <a:t>Some people: Pride in their high ranking.</a:t>
            </a:r>
          </a:p>
          <a:p>
            <a:endParaRPr lang="en-US" dirty="0"/>
          </a:p>
          <a:p>
            <a:r>
              <a:rPr lang="en-US" dirty="0"/>
              <a:t>Instead, be the person who ranks high in these ways:</a:t>
            </a:r>
          </a:p>
          <a:p>
            <a:pPr lvl="1"/>
            <a:r>
              <a:rPr lang="en-US" dirty="0"/>
              <a:t>Writes up requirements, analysis and design, even if simple.</a:t>
            </a:r>
          </a:p>
          <a:p>
            <a:pPr lvl="1"/>
            <a:r>
              <a:rPr lang="en-US" dirty="0"/>
              <a:t>Writes good GitHub issues, tracks their progress to completion.</a:t>
            </a:r>
          </a:p>
          <a:p>
            <a:pPr lvl="1"/>
            <a:r>
              <a:rPr lang="en-US" dirty="0"/>
              <a:t>Comments on, tests and accepts pull requests.</a:t>
            </a:r>
          </a:p>
          <a:p>
            <a:pPr lvl="1"/>
            <a:r>
              <a:rPr lang="en-US" dirty="0"/>
              <a:t>Provide good wiki, </a:t>
            </a:r>
            <a:r>
              <a:rPr lang="en-US" dirty="0" err="1"/>
              <a:t>gh</a:t>
            </a:r>
            <a:r>
              <a:rPr lang="en-US" dirty="0"/>
              <a:t>-pages content, responses to user issues.</a:t>
            </a:r>
          </a:p>
        </p:txBody>
      </p:sp>
      <p:sp>
        <p:nvSpPr>
          <p:cNvPr id="4" name="Slide Number Placeholder 3"/>
          <p:cNvSpPr>
            <a:spLocks noGrp="1"/>
          </p:cNvSpPr>
          <p:nvPr>
            <p:ph type="sldNum" sz="quarter" idx="4294967295"/>
          </p:nvPr>
        </p:nvSpPr>
        <p:spPr>
          <a:xfrm>
            <a:off x="10056812" y="6532563"/>
            <a:ext cx="609600" cy="374650"/>
          </a:xfrm>
          <a:prstGeom prst="rect">
            <a:avLst/>
          </a:prstGeom>
        </p:spPr>
        <p:txBody>
          <a:bodyPr/>
          <a:lstStyle/>
          <a:p>
            <a:pPr>
              <a:defRPr/>
            </a:pPr>
            <a:fld id="{2E01D2C8-50A5-0046-921C-B4599C136B2B}" type="slidenum">
              <a:rPr lang="en-US" smtClean="0"/>
              <a:pPr>
                <a:defRPr/>
              </a:pPr>
              <a:t>23</a:t>
            </a:fld>
            <a:endParaRPr lang="en-US"/>
          </a:p>
        </p:txBody>
      </p:sp>
      <p:sp>
        <p:nvSpPr>
          <p:cNvPr id="6" name="TextBox 5"/>
          <p:cNvSpPr txBox="1"/>
          <p:nvPr/>
        </p:nvSpPr>
        <p:spPr>
          <a:xfrm>
            <a:off x="985044" y="676007"/>
            <a:ext cx="8991599" cy="70788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r>
              <a:rPr lang="en-US" sz="2000" i="1" dirty="0"/>
              <a:t>Show me the person making the most commits on an undisciplined software project and I will show you the person who is injecting the most technical debt.</a:t>
            </a:r>
          </a:p>
        </p:txBody>
      </p:sp>
    </p:spTree>
    <p:extLst>
      <p:ext uri="{BB962C8B-B14F-4D97-AF65-F5344CB8AC3E}">
        <p14:creationId xmlns:p14="http://schemas.microsoft.com/office/powerpoint/2010/main" val="329063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2412" y="149226"/>
            <a:ext cx="8686800" cy="682625"/>
          </a:xfrm>
        </p:spPr>
        <p:txBody>
          <a:bodyPr>
            <a:normAutofit fontScale="90000"/>
          </a:bodyPr>
          <a:lstStyle/>
          <a:p>
            <a:r>
              <a:rPr lang="en-US" sz="3600" b="0" dirty="0"/>
              <a:t>(Personal) Productivity++ Initiative</a:t>
            </a:r>
            <a:br>
              <a:rPr lang="en-US" sz="3600" b="0" dirty="0"/>
            </a:br>
            <a:r>
              <a:rPr lang="en-US" sz="2400" b="0" dirty="0"/>
              <a:t>Ask: </a:t>
            </a:r>
            <a:r>
              <a:rPr lang="en-US" sz="2400" b="0" i="1" dirty="0"/>
              <a:t>Is My Work _______ ?</a:t>
            </a:r>
            <a:endParaRPr lang="en-US" sz="2400" b="0" dirty="0"/>
          </a:p>
        </p:txBody>
      </p:sp>
      <p:sp>
        <p:nvSpPr>
          <p:cNvPr id="5" name="TextBox 4"/>
          <p:cNvSpPr txBox="1"/>
          <p:nvPr/>
        </p:nvSpPr>
        <p:spPr>
          <a:xfrm>
            <a:off x="1706025" y="5823633"/>
            <a:ext cx="8455969"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defTabSz="409575"/>
            <a:r>
              <a:rPr lang="en-US" sz="2400" dirty="0">
                <a:solidFill>
                  <a:srgbClr val="000000"/>
                </a:solidFill>
                <a:latin typeface="Arial"/>
                <a:sym typeface="Helvetica Light" charset="0"/>
                <a:hlinkClick r:id="rId2"/>
              </a:rPr>
              <a:t>https://github.com/trilinos/Trilinos/wiki/Productivity---Initiative</a:t>
            </a:r>
            <a:r>
              <a:rPr lang="en-US" sz="2400" dirty="0">
                <a:solidFill>
                  <a:srgbClr val="000000"/>
                </a:solidFill>
                <a:latin typeface="Arial"/>
                <a:sym typeface="Helvetica Light" charset="0"/>
              </a:rPr>
              <a:t> </a:t>
            </a:r>
          </a:p>
        </p:txBody>
      </p:sp>
      <p:sp>
        <p:nvSpPr>
          <p:cNvPr id="6" name="Slide Number Placeholder 5"/>
          <p:cNvSpPr>
            <a:spLocks noGrp="1"/>
          </p:cNvSpPr>
          <p:nvPr>
            <p:ph type="sldNum" sz="quarter" idx="12"/>
          </p:nvPr>
        </p:nvSpPr>
        <p:spPr/>
        <p:txBody>
          <a:bodyPr/>
          <a:lstStyle/>
          <a:p>
            <a:fld id="{F0C94032-CD4C-4C25-B0C2-CEC720522D92}" type="slidenum">
              <a:rPr lang="en-US" smtClean="0"/>
              <a:pPr/>
              <a:t>24</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7262" y="1231548"/>
            <a:ext cx="7894638" cy="4493391"/>
          </a:xfrm>
          <a:prstGeom prst="rect">
            <a:avLst/>
          </a:prstGeom>
          <a:ln w="25400">
            <a:solidFill>
              <a:schemeClr val="tx1"/>
            </a:solidFill>
          </a:ln>
          <a:effectLst>
            <a:outerShdw blurRad="50800" dist="76200" algn="l" rotWithShape="0">
              <a:prstClr val="black">
                <a:alpha val="40000"/>
              </a:prstClr>
            </a:outerShdw>
            <a:softEdge rad="63500"/>
          </a:effectLst>
        </p:spPr>
      </p:pic>
    </p:spTree>
    <p:extLst>
      <p:ext uri="{BB962C8B-B14F-4D97-AF65-F5344CB8AC3E}">
        <p14:creationId xmlns:p14="http://schemas.microsoft.com/office/powerpoint/2010/main" val="791920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767" y="219751"/>
            <a:ext cx="11372473" cy="510909"/>
          </a:xfrm>
        </p:spPr>
        <p:txBody>
          <a:bodyPr/>
          <a:lstStyle/>
          <a:p>
            <a:r>
              <a:rPr lang="en-US" dirty="0"/>
              <a:t>Summary</a:t>
            </a:r>
          </a:p>
        </p:txBody>
      </p:sp>
      <p:sp>
        <p:nvSpPr>
          <p:cNvPr id="4" name="Content Placeholder 3"/>
          <p:cNvSpPr>
            <a:spLocks noGrp="1"/>
          </p:cNvSpPr>
          <p:nvPr>
            <p:ph sz="quarter" idx="1"/>
          </p:nvPr>
        </p:nvSpPr>
        <p:spPr>
          <a:xfrm>
            <a:off x="678804" y="730660"/>
            <a:ext cx="8863402" cy="5227687"/>
          </a:xfrm>
        </p:spPr>
        <p:txBody>
          <a:bodyPr>
            <a:noAutofit/>
          </a:bodyPr>
          <a:lstStyle/>
          <a:p>
            <a:r>
              <a:rPr lang="en-US" sz="3200" dirty="0"/>
              <a:t>Reproducibility demands are coming.</a:t>
            </a:r>
          </a:p>
          <a:p>
            <a:pPr lvl="1"/>
            <a:r>
              <a:rPr lang="en-US" sz="2800" dirty="0"/>
              <a:t>Conferences first, journals slower.</a:t>
            </a:r>
          </a:p>
          <a:p>
            <a:r>
              <a:rPr lang="en-US" sz="3200" dirty="0"/>
              <a:t>HPC software is particularly challenging:</a:t>
            </a:r>
          </a:p>
          <a:p>
            <a:pPr lvl="1"/>
            <a:r>
              <a:rPr lang="en-US" sz="2800" dirty="0"/>
              <a:t>Hardware variation.</a:t>
            </a:r>
          </a:p>
          <a:p>
            <a:pPr lvl="1"/>
            <a:r>
              <a:rPr lang="en-US" sz="2800" dirty="0"/>
              <a:t>Code optimization.</a:t>
            </a:r>
          </a:p>
          <a:p>
            <a:pPr lvl="1"/>
            <a:r>
              <a:rPr lang="en-US" sz="2800" dirty="0"/>
              <a:t>Dynamic parallelism.</a:t>
            </a:r>
          </a:p>
          <a:p>
            <a:r>
              <a:rPr lang="en-US" sz="3200" dirty="0"/>
              <a:t>Better software practices:</a:t>
            </a:r>
          </a:p>
          <a:p>
            <a:pPr lvl="1"/>
            <a:r>
              <a:rPr lang="en-US" sz="2800" dirty="0"/>
              <a:t>Improve chances for reproducibility.</a:t>
            </a:r>
          </a:p>
          <a:p>
            <a:pPr lvl="1"/>
            <a:r>
              <a:rPr lang="en-US" sz="2800" dirty="0"/>
              <a:t>Lower its cost.</a:t>
            </a:r>
          </a:p>
          <a:p>
            <a:r>
              <a:rPr lang="en-US" sz="3200" dirty="0"/>
              <a:t>Many tools emerging to enable reproducibility.</a:t>
            </a:r>
          </a:p>
        </p:txBody>
      </p:sp>
    </p:spTree>
    <p:extLst>
      <p:ext uri="{BB962C8B-B14F-4D97-AF65-F5344CB8AC3E}">
        <p14:creationId xmlns:p14="http://schemas.microsoft.com/office/powerpoint/2010/main" val="1852876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resources</a:t>
            </a:r>
          </a:p>
        </p:txBody>
      </p:sp>
      <p:sp>
        <p:nvSpPr>
          <p:cNvPr id="5" name="Content Placeholder 4"/>
          <p:cNvSpPr>
            <a:spLocks noGrp="1"/>
          </p:cNvSpPr>
          <p:nvPr>
            <p:ph sz="quarter" idx="1"/>
          </p:nvPr>
        </p:nvSpPr>
        <p:spPr>
          <a:xfrm>
            <a:off x="2135060" y="1600199"/>
            <a:ext cx="8086853" cy="4769490"/>
          </a:xfrm>
        </p:spPr>
        <p:txBody>
          <a:bodyPr>
            <a:normAutofit/>
          </a:bodyPr>
          <a:lstStyle/>
          <a:p>
            <a:pPr marL="0" indent="0">
              <a:spcBef>
                <a:spcPts val="0"/>
              </a:spcBef>
              <a:buNone/>
            </a:pPr>
            <a:r>
              <a:rPr lang="en-US" sz="1800" dirty="0"/>
              <a:t>Editorial: ACM TOMS Replicated Computational Results Initiative. Michael A. Heroux. 2015.  </a:t>
            </a:r>
            <a:r>
              <a:rPr lang="en-US" sz="1800" i="1" dirty="0"/>
              <a:t>ACM Trans. Math. </a:t>
            </a:r>
            <a:r>
              <a:rPr lang="en-US" sz="1800" i="1" dirty="0" err="1"/>
              <a:t>Softw</a:t>
            </a:r>
            <a:r>
              <a:rPr lang="en-US" sz="1800" i="1" dirty="0"/>
              <a:t>.</a:t>
            </a:r>
            <a:r>
              <a:rPr lang="en-US" sz="1800" dirty="0"/>
              <a:t> 41, 3, Article 13 (June 2015), 5 pages. DOI: </a:t>
            </a:r>
            <a:r>
              <a:rPr lang="en-US" sz="1800" dirty="0">
                <a:hlinkClick r:id="rId2"/>
              </a:rPr>
              <a:t>http://dx.doi.org/10.1145/2743015</a:t>
            </a:r>
            <a:endParaRPr lang="en-US" sz="1800" dirty="0"/>
          </a:p>
          <a:p>
            <a:pPr marL="0" indent="0">
              <a:spcBef>
                <a:spcPts val="0"/>
              </a:spcBef>
              <a:buNone/>
            </a:pPr>
            <a:endParaRPr lang="en-US" sz="1800" dirty="0"/>
          </a:p>
          <a:p>
            <a:pPr marL="0" indent="0">
              <a:spcBef>
                <a:spcPts val="0"/>
              </a:spcBef>
              <a:buNone/>
            </a:pPr>
            <a:r>
              <a:rPr lang="en-US" sz="1800" dirty="0"/>
              <a:t>Enhancing Reproducibility for Computational Methods. Victoria </a:t>
            </a:r>
            <a:r>
              <a:rPr lang="en-US" sz="1800" dirty="0" err="1"/>
              <a:t>Stodden</a:t>
            </a:r>
            <a:r>
              <a:rPr lang="en-US" sz="1800" dirty="0"/>
              <a:t>, Marcia McNutt, David H. Bailey, </a:t>
            </a:r>
            <a:r>
              <a:rPr lang="en-US" sz="1800" dirty="0" err="1"/>
              <a:t>Ewa</a:t>
            </a:r>
            <a:r>
              <a:rPr lang="en-US" sz="1800" dirty="0"/>
              <a:t> </a:t>
            </a:r>
            <a:r>
              <a:rPr lang="en-US" sz="1800" dirty="0" err="1"/>
              <a:t>Deelman</a:t>
            </a:r>
            <a:r>
              <a:rPr lang="en-US" sz="1800" dirty="0"/>
              <a:t>, Yolanda Gil, Brooks Hanson, Michael A. Heroux, John P.A. Ioannidis, Michela </a:t>
            </a:r>
            <a:r>
              <a:rPr lang="en-US" sz="1800" dirty="0" err="1"/>
              <a:t>Taufer</a:t>
            </a:r>
            <a:r>
              <a:rPr lang="en-US" sz="1800" dirty="0"/>
              <a:t> Science (09 Dec 2016), pp. 1240-1241</a:t>
            </a:r>
            <a:endParaRPr lang="en-US" sz="1200" dirty="0"/>
          </a:p>
        </p:txBody>
      </p:sp>
    </p:spTree>
    <p:extLst>
      <p:ext uri="{BB962C8B-B14F-4D97-AF65-F5344CB8AC3E}">
        <p14:creationId xmlns:p14="http://schemas.microsoft.com/office/powerpoint/2010/main" val="6322476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652AD8-340F-4E8B-B0C4-7ABAA20B6F6A}"/>
              </a:ext>
            </a:extLst>
          </p:cNvPr>
          <p:cNvSpPr>
            <a:spLocks noGrp="1"/>
          </p:cNvSpPr>
          <p:nvPr>
            <p:ph type="title"/>
          </p:nvPr>
        </p:nvSpPr>
        <p:spPr/>
        <p:txBody>
          <a:bodyPr/>
          <a:lstStyle/>
          <a:p>
            <a:r>
              <a:rPr lang="en-US" dirty="0"/>
              <a:t>Agenda</a:t>
            </a:r>
          </a:p>
        </p:txBody>
      </p:sp>
      <p:graphicFrame>
        <p:nvGraphicFramePr>
          <p:cNvPr id="11" name="Content Placeholder 3">
            <a:extLst>
              <a:ext uri="{FF2B5EF4-FFF2-40B4-BE49-F238E27FC236}">
                <a16:creationId xmlns:a16="http://schemas.microsoft.com/office/drawing/2014/main" xmlns="" id="{9CD15B89-9DE8-524D-8420-086DEE81466F}"/>
              </a:ext>
            </a:extLst>
          </p:cNvPr>
          <p:cNvGraphicFramePr>
            <a:graphicFrameLocks/>
          </p:cNvGraphicFramePr>
          <p:nvPr>
            <p:extLst>
              <p:ext uri="{D42A27DB-BD31-4B8C-83A1-F6EECF244321}">
                <p14:modId xmlns:p14="http://schemas.microsoft.com/office/powerpoint/2010/main" val="1271255202"/>
              </p:ext>
            </p:extLst>
          </p:nvPr>
        </p:nvGraphicFramePr>
        <p:xfrm>
          <a:off x="869342" y="1082040"/>
          <a:ext cx="10302462" cy="4343399"/>
        </p:xfrm>
        <a:graphic>
          <a:graphicData uri="http://schemas.openxmlformats.org/drawingml/2006/table">
            <a:tbl>
              <a:tblPr firstRow="1" bandRow="1">
                <a:tableStyleId>{5C22544A-7EE6-4342-B048-85BDC9FD1C3A}</a:tableStyleId>
              </a:tblPr>
              <a:tblGrid>
                <a:gridCol w="2267092">
                  <a:extLst>
                    <a:ext uri="{9D8B030D-6E8A-4147-A177-3AD203B41FA5}">
                      <a16:colId xmlns:a16="http://schemas.microsoft.com/office/drawing/2014/main" xmlns="" val="3446576009"/>
                    </a:ext>
                  </a:extLst>
                </a:gridCol>
                <a:gridCol w="4857200">
                  <a:extLst>
                    <a:ext uri="{9D8B030D-6E8A-4147-A177-3AD203B41FA5}">
                      <a16:colId xmlns:a16="http://schemas.microsoft.com/office/drawing/2014/main" xmlns="" val="1263998808"/>
                    </a:ext>
                  </a:extLst>
                </a:gridCol>
                <a:gridCol w="3178170">
                  <a:extLst>
                    <a:ext uri="{9D8B030D-6E8A-4147-A177-3AD203B41FA5}">
                      <a16:colId xmlns:a16="http://schemas.microsoft.com/office/drawing/2014/main" xmlns="" val="4097899022"/>
                    </a:ext>
                  </a:extLst>
                </a:gridCol>
              </a:tblGrid>
              <a:tr h="408072">
                <a:tc>
                  <a:txBody>
                    <a:bodyPr/>
                    <a:lstStyle/>
                    <a:p>
                      <a:pPr>
                        <a:lnSpc>
                          <a:spcPct val="100000"/>
                        </a:lnSpc>
                      </a:pPr>
                      <a:r>
                        <a:rPr lang="en-US" sz="1500" dirty="0"/>
                        <a:t>Time</a:t>
                      </a:r>
                    </a:p>
                  </a:txBody>
                  <a:tcPr marL="68598" marR="68598" marT="34299" marB="34299"/>
                </a:tc>
                <a:tc>
                  <a:txBody>
                    <a:bodyPr/>
                    <a:lstStyle/>
                    <a:p>
                      <a:pPr>
                        <a:lnSpc>
                          <a:spcPct val="100000"/>
                        </a:lnSpc>
                      </a:pPr>
                      <a:r>
                        <a:rPr lang="en-US" sz="1500" dirty="0"/>
                        <a:t>Topic</a:t>
                      </a:r>
                    </a:p>
                  </a:txBody>
                  <a:tcPr marL="68598" marR="68598" marT="34299" marB="34299"/>
                </a:tc>
                <a:tc>
                  <a:txBody>
                    <a:bodyPr/>
                    <a:lstStyle/>
                    <a:p>
                      <a:pPr>
                        <a:lnSpc>
                          <a:spcPct val="100000"/>
                        </a:lnSpc>
                      </a:pPr>
                      <a:r>
                        <a:rPr lang="en-US" sz="1500" dirty="0"/>
                        <a:t>Speaker</a:t>
                      </a:r>
                    </a:p>
                  </a:txBody>
                  <a:tcPr marL="68598" marR="68598" marT="34299" marB="34299"/>
                </a:tc>
                <a:extLst>
                  <a:ext uri="{0D108BD9-81ED-4DB2-BD59-A6C34878D82A}">
                    <a16:rowId xmlns:a16="http://schemas.microsoft.com/office/drawing/2014/main" xmlns="" val="3602420430"/>
                  </a:ext>
                </a:extLst>
              </a:tr>
              <a:tr h="687747">
                <a:tc>
                  <a:txBody>
                    <a:bodyPr/>
                    <a:lstStyle/>
                    <a:p>
                      <a:pPr>
                        <a:lnSpc>
                          <a:spcPct val="100000"/>
                        </a:lnSpc>
                      </a:pPr>
                      <a:r>
                        <a:rPr lang="en-US" sz="1500" dirty="0"/>
                        <a:t>1:30pm-2:15pm</a:t>
                      </a:r>
                    </a:p>
                  </a:txBody>
                  <a:tcPr marL="68598" marR="68598" marT="34299" marB="34299"/>
                </a:tc>
                <a:tc>
                  <a:txBody>
                    <a:bodyPr/>
                    <a:lstStyle/>
                    <a:p>
                      <a:pPr>
                        <a:lnSpc>
                          <a:spcPct val="100000"/>
                        </a:lnSpc>
                      </a:pPr>
                      <a:r>
                        <a:rPr lang="en-US" sz="1500" b="0" i="0" u="none" strike="noStrike" kern="1200" dirty="0">
                          <a:solidFill>
                            <a:schemeClr val="dk1"/>
                          </a:solidFill>
                          <a:effectLst/>
                          <a:latin typeface="+mn-lt"/>
                          <a:ea typeface="+mn-ea"/>
                          <a:cs typeface="+mn-cs"/>
                        </a:rPr>
                        <a:t>Why effective software practices are essential for CSE projects</a:t>
                      </a:r>
                      <a:endParaRPr lang="en-US" sz="1500" dirty="0"/>
                    </a:p>
                  </a:txBody>
                  <a:tcPr marL="68598" marR="68598" marT="34299" marB="34299"/>
                </a:tc>
                <a:tc>
                  <a:txBody>
                    <a:bodyPr/>
                    <a:lstStyle/>
                    <a:p>
                      <a:pPr algn="ctr">
                        <a:lnSpc>
                          <a:spcPct val="100000"/>
                        </a:lnSpc>
                      </a:pPr>
                      <a:r>
                        <a:rPr lang="en-US" sz="1500" dirty="0"/>
                        <a:t>Anshu Dubey, ANL</a:t>
                      </a:r>
                    </a:p>
                  </a:txBody>
                  <a:tcPr marL="68598" marR="68598" marT="34299" marB="34299"/>
                </a:tc>
                <a:extLst>
                  <a:ext uri="{0D108BD9-81ED-4DB2-BD59-A6C34878D82A}">
                    <a16:rowId xmlns:a16="http://schemas.microsoft.com/office/drawing/2014/main" xmlns="" val="4236476034"/>
                  </a:ext>
                </a:extLst>
              </a:tr>
              <a:tr h="388736">
                <a:tc>
                  <a:txBody>
                    <a:bodyPr/>
                    <a:lstStyle/>
                    <a:p>
                      <a:pPr>
                        <a:lnSpc>
                          <a:spcPct val="100000"/>
                        </a:lnSpc>
                      </a:pPr>
                      <a:r>
                        <a:rPr lang="en-US" sz="1500" dirty="0"/>
                        <a:t>2:15pm-2:45pm</a:t>
                      </a:r>
                    </a:p>
                  </a:txBody>
                  <a:tcPr marL="68598" marR="68598" marT="34299" marB="3429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u="none" strike="noStrike" kern="1200" dirty="0">
                          <a:solidFill>
                            <a:schemeClr val="dk1"/>
                          </a:solidFill>
                          <a:effectLst/>
                          <a:latin typeface="+mn-lt"/>
                          <a:ea typeface="+mn-ea"/>
                          <a:cs typeface="+mn-cs"/>
                        </a:rPr>
                        <a:t>Better (small) scientific software teams</a:t>
                      </a:r>
                      <a:endParaRPr lang="en-US" sz="1500" dirty="0"/>
                    </a:p>
                  </a:txBody>
                  <a:tcPr marL="68598" marR="68598" marT="34299" marB="34299"/>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dirty="0"/>
                        <a:t>Michael A. </a:t>
                      </a:r>
                      <a:r>
                        <a:rPr lang="en-US" sz="1500" dirty="0" err="1"/>
                        <a:t>Heroux</a:t>
                      </a:r>
                      <a:r>
                        <a:rPr lang="en-US" sz="1500" dirty="0"/>
                        <a:t>, SNL</a:t>
                      </a:r>
                    </a:p>
                  </a:txBody>
                  <a:tcPr marL="68598" marR="68598" marT="34299" marB="34299"/>
                </a:tc>
                <a:extLst>
                  <a:ext uri="{0D108BD9-81ED-4DB2-BD59-A6C34878D82A}">
                    <a16:rowId xmlns:a16="http://schemas.microsoft.com/office/drawing/2014/main" xmlns="" val="1105160419"/>
                  </a:ext>
                </a:extLst>
              </a:tr>
              <a:tr h="687747">
                <a:tc>
                  <a:txBody>
                    <a:bodyPr/>
                    <a:lstStyle/>
                    <a:p>
                      <a:pPr>
                        <a:lnSpc>
                          <a:spcPct val="100000"/>
                        </a:lnSpc>
                      </a:pPr>
                      <a:r>
                        <a:rPr lang="en-US" sz="1500" dirty="0"/>
                        <a:t>2:45pm-3:00pm</a:t>
                      </a:r>
                    </a:p>
                  </a:txBody>
                  <a:tcPr marL="68598" marR="68598" marT="34299" marB="3429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Improving Reproducibility Through Better Software Practices</a:t>
                      </a:r>
                    </a:p>
                  </a:txBody>
                  <a:tcPr marL="68598" marR="68598" marT="34299" marB="34299"/>
                </a:tc>
                <a:tc>
                  <a:txBody>
                    <a:bodyPr/>
                    <a:lstStyle/>
                    <a:p>
                      <a:pPr algn="ctr">
                        <a:lnSpc>
                          <a:spcPct val="100000"/>
                        </a:lnSpc>
                      </a:pPr>
                      <a:r>
                        <a:rPr lang="en-US" sz="1500" dirty="0"/>
                        <a:t>Michael A. </a:t>
                      </a:r>
                      <a:r>
                        <a:rPr lang="en-US" sz="1500" dirty="0" err="1"/>
                        <a:t>Heroux</a:t>
                      </a:r>
                      <a:r>
                        <a:rPr lang="en-US" sz="1500" dirty="0"/>
                        <a:t>, SNL</a:t>
                      </a:r>
                    </a:p>
                  </a:txBody>
                  <a:tcPr marL="68598" marR="68598" marT="34299" marB="34299"/>
                </a:tc>
                <a:extLst>
                  <a:ext uri="{0D108BD9-81ED-4DB2-BD59-A6C34878D82A}">
                    <a16:rowId xmlns:a16="http://schemas.microsoft.com/office/drawing/2014/main" xmlns="" val="910718610"/>
                  </a:ext>
                </a:extLst>
              </a:tr>
              <a:tr h="388736">
                <a:tc>
                  <a:txBody>
                    <a:bodyPr/>
                    <a:lstStyle/>
                    <a:p>
                      <a:pPr>
                        <a:lnSpc>
                          <a:spcPct val="100000"/>
                        </a:lnSpc>
                      </a:pPr>
                      <a:r>
                        <a:rPr lang="en-US" sz="1500" dirty="0"/>
                        <a:t>3:00pm-3:30pm</a:t>
                      </a:r>
                    </a:p>
                  </a:txBody>
                  <a:tcPr marL="68598" marR="68598" marT="34299" marB="34299"/>
                </a:tc>
                <a:tc>
                  <a:txBody>
                    <a:bodyPr/>
                    <a:lstStyle/>
                    <a:p>
                      <a:pPr>
                        <a:lnSpc>
                          <a:spcPct val="100000"/>
                        </a:lnSpc>
                      </a:pPr>
                      <a:r>
                        <a:rPr lang="en-US" sz="1500" dirty="0"/>
                        <a:t>Break</a:t>
                      </a:r>
                    </a:p>
                  </a:txBody>
                  <a:tcPr marL="68598" marR="68598" marT="34299" marB="3429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500" dirty="0"/>
                    </a:p>
                  </a:txBody>
                  <a:tcPr marL="68598" marR="68598" marT="34299" marB="34299"/>
                </a:tc>
                <a:extLst>
                  <a:ext uri="{0D108BD9-81ED-4DB2-BD59-A6C34878D82A}">
                    <a16:rowId xmlns:a16="http://schemas.microsoft.com/office/drawing/2014/main" xmlns="" val="3280342557"/>
                  </a:ext>
                </a:extLst>
              </a:tr>
              <a:tr h="547307">
                <a:tc>
                  <a:txBody>
                    <a:bodyPr/>
                    <a:lstStyle/>
                    <a:p>
                      <a:pPr>
                        <a:lnSpc>
                          <a:spcPct val="100000"/>
                        </a:lnSpc>
                      </a:pPr>
                      <a:r>
                        <a:rPr lang="en-US" sz="1500" i="1" dirty="0"/>
                        <a:t>3:30pm-4:15pm</a:t>
                      </a:r>
                    </a:p>
                  </a:txBody>
                  <a:tcPr marL="68598" marR="68598" marT="34299" marB="3429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Testing HPC Scientific Software: Introduction</a:t>
                      </a:r>
                    </a:p>
                  </a:txBody>
                  <a:tcPr marL="68598" marR="68598" marT="34299" marB="34299"/>
                </a:tc>
                <a:tc>
                  <a:txBody>
                    <a:bodyPr/>
                    <a:lstStyle/>
                    <a:p>
                      <a:pPr algn="ctr">
                        <a:lnSpc>
                          <a:spcPct val="100000"/>
                        </a:lnSpc>
                      </a:pPr>
                      <a:r>
                        <a:rPr lang="en-US" sz="1500" i="0" dirty="0"/>
                        <a:t>Jared O’Neal, ANL</a:t>
                      </a:r>
                    </a:p>
                  </a:txBody>
                  <a:tcPr marL="68598" marR="68598" marT="34299" marB="34299"/>
                </a:tc>
                <a:extLst>
                  <a:ext uri="{0D108BD9-81ED-4DB2-BD59-A6C34878D82A}">
                    <a16:rowId xmlns:a16="http://schemas.microsoft.com/office/drawing/2014/main" xmlns="" val="4073047263"/>
                  </a:ext>
                </a:extLst>
              </a:tr>
              <a:tr h="687747">
                <a:tc>
                  <a:txBody>
                    <a:bodyPr/>
                    <a:lstStyle/>
                    <a:p>
                      <a:pPr>
                        <a:lnSpc>
                          <a:spcPct val="100000"/>
                        </a:lnSpc>
                      </a:pPr>
                      <a:r>
                        <a:rPr lang="en-US" sz="1500" dirty="0"/>
                        <a:t>4:15pm-4:45pm</a:t>
                      </a:r>
                    </a:p>
                  </a:txBody>
                  <a:tcPr marL="68598" marR="68598" marT="34299" marB="3429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Verification, and Evaluating Project Testing Needs</a:t>
                      </a:r>
                    </a:p>
                  </a:txBody>
                  <a:tcPr marL="68598" marR="68598" marT="34299" marB="34299"/>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dirty="0" err="1" smtClean="0"/>
                        <a:t>Anshu</a:t>
                      </a:r>
                      <a:r>
                        <a:rPr lang="en-US" sz="1500" dirty="0" smtClean="0"/>
                        <a:t> </a:t>
                      </a:r>
                      <a:r>
                        <a:rPr lang="en-US" sz="1500" dirty="0"/>
                        <a:t>Dubey, ANL</a:t>
                      </a:r>
                    </a:p>
                  </a:txBody>
                  <a:tcPr marL="68598" marR="68598" marT="34299" marB="34299"/>
                </a:tc>
                <a:extLst>
                  <a:ext uri="{0D108BD9-81ED-4DB2-BD59-A6C34878D82A}">
                    <a16:rowId xmlns:a16="http://schemas.microsoft.com/office/drawing/2014/main" xmlns="" val="3550721019"/>
                  </a:ext>
                </a:extLst>
              </a:tr>
              <a:tr h="547307">
                <a:tc>
                  <a:txBody>
                    <a:bodyPr/>
                    <a:lstStyle/>
                    <a:p>
                      <a:pPr>
                        <a:lnSpc>
                          <a:spcPct val="100000"/>
                        </a:lnSpc>
                      </a:pPr>
                      <a:r>
                        <a:rPr lang="en-US" sz="1500" dirty="0"/>
                        <a:t>4:45am-5:00pm</a:t>
                      </a:r>
                    </a:p>
                  </a:txBody>
                  <a:tcPr marL="68598" marR="68598" marT="34299" marB="34299"/>
                </a:tc>
                <a:tc>
                  <a:txBody>
                    <a:bodyPr/>
                    <a:lstStyle/>
                    <a:p>
                      <a:pPr>
                        <a:lnSpc>
                          <a:spcPct val="100000"/>
                        </a:lnSpc>
                      </a:pPr>
                      <a:r>
                        <a:rPr lang="en-US" sz="1500" dirty="0"/>
                        <a:t>Code Coverage and CI</a:t>
                      </a:r>
                    </a:p>
                  </a:txBody>
                  <a:tcPr marL="68598" marR="68598" marT="34299" marB="34299"/>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dirty="0" smtClean="0"/>
                        <a:t>Jared </a:t>
                      </a:r>
                      <a:r>
                        <a:rPr lang="en-US" sz="1500" dirty="0"/>
                        <a:t>O’Neal, ANL</a:t>
                      </a:r>
                    </a:p>
                  </a:txBody>
                  <a:tcPr marL="68598" marR="68598" marT="34299" marB="34299"/>
                </a:tc>
                <a:extLst>
                  <a:ext uri="{0D108BD9-81ED-4DB2-BD59-A6C34878D82A}">
                    <a16:rowId xmlns:a16="http://schemas.microsoft.com/office/drawing/2014/main" xmlns="" val="581027421"/>
                  </a:ext>
                </a:extLst>
              </a:tr>
            </a:tbl>
          </a:graphicData>
        </a:graphic>
      </p:graphicFrame>
      <p:grpSp>
        <p:nvGrpSpPr>
          <p:cNvPr id="5" name="Group 4">
            <a:extLst>
              <a:ext uri="{FF2B5EF4-FFF2-40B4-BE49-F238E27FC236}">
                <a16:creationId xmlns:a16="http://schemas.microsoft.com/office/drawing/2014/main" xmlns="" id="{8176F8EA-37C6-4DC2-9665-6939AFD53116}"/>
              </a:ext>
            </a:extLst>
          </p:cNvPr>
          <p:cNvGrpSpPr/>
          <p:nvPr/>
        </p:nvGrpSpPr>
        <p:grpSpPr>
          <a:xfrm>
            <a:off x="168643" y="3439227"/>
            <a:ext cx="11703859" cy="343759"/>
            <a:chOff x="240631" y="1973178"/>
            <a:chExt cx="11703859" cy="343759"/>
          </a:xfrm>
        </p:grpSpPr>
        <p:cxnSp>
          <p:nvCxnSpPr>
            <p:cNvPr id="6" name="Straight Connector 5">
              <a:extLst>
                <a:ext uri="{FF2B5EF4-FFF2-40B4-BE49-F238E27FC236}">
                  <a16:creationId xmlns:a16="http://schemas.microsoft.com/office/drawing/2014/main" xmlns="" id="{9856386A-26B4-45C2-8758-E39D2E61D9E5}"/>
                </a:ext>
              </a:extLst>
            </p:cNvPr>
            <p:cNvCxnSpPr/>
            <p:nvPr/>
          </p:nvCxnSpPr>
          <p:spPr>
            <a:xfrm>
              <a:off x="873045" y="2145057"/>
              <a:ext cx="1044273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Arrow: Right 6">
              <a:extLst>
                <a:ext uri="{FF2B5EF4-FFF2-40B4-BE49-F238E27FC236}">
                  <a16:creationId xmlns:a16="http://schemas.microsoft.com/office/drawing/2014/main" xmlns="" id="{C15F9BF3-FFDA-4013-98C8-B6B240EEA116}"/>
                </a:ext>
              </a:extLst>
            </p:cNvPr>
            <p:cNvSpPr/>
            <p:nvPr/>
          </p:nvSpPr>
          <p:spPr>
            <a:xfrm>
              <a:off x="240631" y="1973178"/>
              <a:ext cx="563765" cy="34375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8" name="Arrow: Right 7">
              <a:extLst>
                <a:ext uri="{FF2B5EF4-FFF2-40B4-BE49-F238E27FC236}">
                  <a16:creationId xmlns:a16="http://schemas.microsoft.com/office/drawing/2014/main" xmlns="" id="{56BC7D6E-2ADC-40F7-BA78-582FF09A3A2D}"/>
                </a:ext>
              </a:extLst>
            </p:cNvPr>
            <p:cNvSpPr/>
            <p:nvPr/>
          </p:nvSpPr>
          <p:spPr>
            <a:xfrm rot="10800000">
              <a:off x="11380725" y="1973178"/>
              <a:ext cx="563765" cy="34375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grpSp>
    </p:spTree>
    <p:extLst>
      <p:ext uri="{BB962C8B-B14F-4D97-AF65-F5344CB8AC3E}">
        <p14:creationId xmlns:p14="http://schemas.microsoft.com/office/powerpoint/2010/main" val="1480171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5" name="Content Placeholder 4"/>
          <p:cNvSpPr>
            <a:spLocks noGrp="1"/>
          </p:cNvSpPr>
          <p:nvPr>
            <p:ph sz="quarter" idx="1"/>
          </p:nvPr>
        </p:nvSpPr>
        <p:spPr>
          <a:xfrm>
            <a:off x="1111625" y="1009845"/>
            <a:ext cx="9113580" cy="4909791"/>
          </a:xfrm>
        </p:spPr>
        <p:txBody>
          <a:bodyPr>
            <a:noAutofit/>
          </a:bodyPr>
          <a:lstStyle/>
          <a:p>
            <a:r>
              <a:rPr lang="en-US" sz="4400" dirty="0"/>
              <a:t>Increasing focus on reproducibility.</a:t>
            </a:r>
          </a:p>
          <a:p>
            <a:r>
              <a:rPr lang="en-US" sz="4400" dirty="0"/>
              <a:t>Role of better software practices.</a:t>
            </a:r>
          </a:p>
          <a:p>
            <a:r>
              <a:rPr lang="en-US" sz="4400" dirty="0"/>
              <a:t>Publication requirements.</a:t>
            </a:r>
          </a:p>
          <a:p>
            <a:r>
              <a:rPr lang="en-US" sz="4400" dirty="0"/>
              <a:t>Trustworthiness at Scale.</a:t>
            </a:r>
          </a:p>
          <a:p>
            <a:r>
              <a:rPr lang="en-US" sz="4000" dirty="0"/>
              <a:t>Personal Productivity Commitment.</a:t>
            </a:r>
          </a:p>
        </p:txBody>
      </p:sp>
      <p:pic>
        <p:nvPicPr>
          <p:cNvPr id="6" name="Picture 54" descr="New_DOE_Logo_Color_042808"/>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2762825" y="1009845"/>
            <a:ext cx="5505979" cy="1222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74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endParaRPr lang="en-US" dirty="0"/>
          </a:p>
        </p:txBody>
      </p:sp>
      <p:sp>
        <p:nvSpPr>
          <p:cNvPr id="6" name="Title 5"/>
          <p:cNvSpPr>
            <a:spLocks noGrp="1"/>
          </p:cNvSpPr>
          <p:nvPr>
            <p:ph type="title"/>
          </p:nvPr>
        </p:nvSpPr>
        <p:spPr/>
        <p:txBody>
          <a:bodyPr>
            <a:normAutofit/>
          </a:bodyPr>
          <a:lstStyle/>
          <a:p>
            <a:r>
              <a:rPr lang="en-US" dirty="0"/>
              <a:t>Reproducibility is essential</a:t>
            </a:r>
          </a:p>
        </p:txBody>
      </p:sp>
      <p:sp>
        <p:nvSpPr>
          <p:cNvPr id="3" name="Slide Number Placeholder 2"/>
          <p:cNvSpPr>
            <a:spLocks noGrp="1"/>
          </p:cNvSpPr>
          <p:nvPr>
            <p:ph type="sldNum" sz="quarter" idx="11"/>
          </p:nvPr>
        </p:nvSpPr>
        <p:spPr/>
        <p:txBody>
          <a:bodyPr>
            <a:normAutofit/>
          </a:bodyPr>
          <a:lstStyle/>
          <a:p>
            <a:pPr eaLnBrk="1" latinLnBrk="0" hangingPunct="1"/>
            <a:fld id="{F0C94032-CD4C-4C25-B0C2-CEC720522D92}" type="slidenum">
              <a:rPr kumimoji="0" lang="en-US" smtClean="0"/>
              <a:pPr eaLnBrk="1" latinLnBrk="0" hangingPunct="1"/>
              <a:t>4</a:t>
            </a:fld>
            <a:endParaRPr kumimoji="0" lang="en-US" dirty="0">
              <a:solidFill>
                <a:srgbClr val="FFFFFF"/>
              </a:solidFill>
            </a:endParaRPr>
          </a:p>
        </p:txBody>
      </p:sp>
    </p:spTree>
    <p:extLst>
      <p:ext uri="{BB962C8B-B14F-4D97-AF65-F5344CB8AC3E}">
        <p14:creationId xmlns:p14="http://schemas.microsoft.com/office/powerpoint/2010/main" val="2028408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18721"/>
          <a:stretch/>
        </p:blipFill>
        <p:spPr>
          <a:xfrm>
            <a:off x="1295882" y="-4175"/>
            <a:ext cx="5555410" cy="5849163"/>
          </a:xfrm>
          <a:effectLst>
            <a:softEdge rad="50800"/>
          </a:effectLst>
        </p:spPr>
      </p:pic>
      <p:sp>
        <p:nvSpPr>
          <p:cNvPr id="2" name="Title 1"/>
          <p:cNvSpPr>
            <a:spLocks noGrp="1"/>
          </p:cNvSpPr>
          <p:nvPr>
            <p:ph type="title"/>
          </p:nvPr>
        </p:nvSpPr>
        <p:spPr>
          <a:xfrm>
            <a:off x="7911312" y="146694"/>
            <a:ext cx="2971800" cy="510909"/>
          </a:xfrm>
        </p:spPr>
        <p:txBody>
          <a:bodyPr/>
          <a:lstStyle/>
          <a:p>
            <a:pPr algn="l"/>
            <a:r>
              <a:rPr lang="en-US" b="0" dirty="0"/>
              <a:t>Reproducibility</a:t>
            </a:r>
            <a:endParaRPr lang="en-US" sz="1600" b="0" dirty="0"/>
          </a:p>
        </p:txBody>
      </p:sp>
      <p:sp>
        <p:nvSpPr>
          <p:cNvPr id="5" name="Content Placeholder 2"/>
          <p:cNvSpPr txBox="1">
            <a:spLocks/>
          </p:cNvSpPr>
          <p:nvPr/>
        </p:nvSpPr>
        <p:spPr bwMode="auto">
          <a:xfrm>
            <a:off x="7641061" y="1469948"/>
            <a:ext cx="3091374" cy="2255196"/>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lvl1pPr marL="342900" indent="-171450" algn="l" rtl="0" eaLnBrk="0" fontAlgn="base" hangingPunct="0">
              <a:spcBef>
                <a:spcPct val="20000"/>
              </a:spcBef>
              <a:spcAft>
                <a:spcPct val="0"/>
              </a:spcAft>
              <a:buSzPct val="100000"/>
              <a:buChar char="•"/>
              <a:defRPr sz="2400" b="1">
                <a:solidFill>
                  <a:srgbClr val="000000"/>
                </a:solidFill>
                <a:latin typeface="+mn-lt"/>
                <a:ea typeface="+mn-ea"/>
                <a:cs typeface="+mn-cs"/>
              </a:defRPr>
            </a:lvl1pPr>
            <a:lvl2pPr marL="685800" indent="-228600" algn="l" rtl="0" eaLnBrk="0" fontAlgn="base" hangingPunct="0">
              <a:spcBef>
                <a:spcPct val="20000"/>
              </a:spcBef>
              <a:spcAft>
                <a:spcPct val="0"/>
              </a:spcAft>
              <a:buSzPct val="100000"/>
              <a:buChar char="–"/>
              <a:defRPr sz="2200" b="1">
                <a:solidFill>
                  <a:srgbClr val="612900"/>
                </a:solidFill>
                <a:latin typeface="+mn-lt"/>
                <a:ea typeface="ＭＳ Ｐゴシック" charset="-128"/>
              </a:defRPr>
            </a:lvl2pPr>
            <a:lvl3pPr marL="1085850" indent="-171450" algn="l" rtl="0" eaLnBrk="0" fontAlgn="base" hangingPunct="0">
              <a:spcBef>
                <a:spcPct val="20000"/>
              </a:spcBef>
              <a:spcAft>
                <a:spcPct val="0"/>
              </a:spcAft>
              <a:buSzPct val="100000"/>
              <a:buChar char="•"/>
              <a:defRPr sz="2000" b="1">
                <a:solidFill>
                  <a:srgbClr val="612900"/>
                </a:solidFill>
                <a:latin typeface="+mn-lt"/>
                <a:ea typeface="ＭＳ Ｐゴシック" charset="-128"/>
              </a:defRPr>
            </a:lvl3pPr>
            <a:lvl4pPr marL="1543050" indent="-171450" algn="l" rtl="0" eaLnBrk="0" fontAlgn="base" hangingPunct="0">
              <a:spcBef>
                <a:spcPct val="20000"/>
              </a:spcBef>
              <a:spcAft>
                <a:spcPct val="0"/>
              </a:spcAft>
              <a:buSzPct val="100000"/>
              <a:buChar char="–"/>
              <a:defRPr b="1">
                <a:solidFill>
                  <a:srgbClr val="612900"/>
                </a:solidFill>
                <a:latin typeface="+mn-lt"/>
                <a:ea typeface="ＭＳ Ｐゴシック" charset="-128"/>
              </a:defRPr>
            </a:lvl4pPr>
            <a:lvl5pPr marL="1943100" indent="-114300" algn="l" rtl="0" eaLnBrk="0" fontAlgn="base" hangingPunct="0">
              <a:spcBef>
                <a:spcPct val="20000"/>
              </a:spcBef>
              <a:spcAft>
                <a:spcPct val="0"/>
              </a:spcAft>
              <a:buSzPct val="100000"/>
              <a:buChar char="•"/>
              <a:defRPr b="1">
                <a:solidFill>
                  <a:srgbClr val="612900"/>
                </a:solidFill>
                <a:latin typeface="+mn-lt"/>
                <a:ea typeface="ＭＳ Ｐゴシック" charset="-128"/>
              </a:defRPr>
            </a:lvl5pPr>
            <a:lvl6pPr marL="24003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6pPr>
            <a:lvl7pPr marL="28575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7pPr>
            <a:lvl8pPr marL="33147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8pPr>
            <a:lvl9pPr marL="37719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9pPr>
          </a:lstStyle>
          <a:p>
            <a:r>
              <a:rPr lang="en-US" sz="2000" b="0" kern="0" dirty="0"/>
              <a:t>NY Times highlights “problems”.</a:t>
            </a:r>
          </a:p>
          <a:p>
            <a:r>
              <a:rPr lang="en-US" sz="2000" b="0" kern="0" dirty="0"/>
              <a:t>Only one of many cited examples.</a:t>
            </a:r>
          </a:p>
          <a:p>
            <a:r>
              <a:rPr lang="en-US" sz="2000" b="0" kern="0" dirty="0"/>
              <a:t>HPC has been spared this “spotlight” (so far).</a:t>
            </a:r>
          </a:p>
        </p:txBody>
      </p:sp>
      <p:sp>
        <p:nvSpPr>
          <p:cNvPr id="6" name="Content Placeholder 2"/>
          <p:cNvSpPr txBox="1">
            <a:spLocks/>
          </p:cNvSpPr>
          <p:nvPr/>
        </p:nvSpPr>
        <p:spPr bwMode="auto">
          <a:xfrm>
            <a:off x="7527796" y="3636525"/>
            <a:ext cx="3317904" cy="2725364"/>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lvl1pPr marL="342900" indent="-171450" algn="l" rtl="0" eaLnBrk="0" fontAlgn="base" hangingPunct="0">
              <a:spcBef>
                <a:spcPct val="20000"/>
              </a:spcBef>
              <a:spcAft>
                <a:spcPct val="0"/>
              </a:spcAft>
              <a:buSzPct val="100000"/>
              <a:buChar char="•"/>
              <a:defRPr sz="2400" b="1">
                <a:solidFill>
                  <a:srgbClr val="000000"/>
                </a:solidFill>
                <a:latin typeface="+mn-lt"/>
                <a:ea typeface="+mn-ea"/>
                <a:cs typeface="+mn-cs"/>
              </a:defRPr>
            </a:lvl1pPr>
            <a:lvl2pPr marL="685800" indent="-228600" algn="l" rtl="0" eaLnBrk="0" fontAlgn="base" hangingPunct="0">
              <a:spcBef>
                <a:spcPct val="20000"/>
              </a:spcBef>
              <a:spcAft>
                <a:spcPct val="0"/>
              </a:spcAft>
              <a:buSzPct val="100000"/>
              <a:buChar char="–"/>
              <a:defRPr sz="2200" b="1">
                <a:solidFill>
                  <a:srgbClr val="612900"/>
                </a:solidFill>
                <a:latin typeface="+mn-lt"/>
                <a:ea typeface="ＭＳ Ｐゴシック" charset="-128"/>
              </a:defRPr>
            </a:lvl2pPr>
            <a:lvl3pPr marL="1085850" indent="-171450" algn="l" rtl="0" eaLnBrk="0" fontAlgn="base" hangingPunct="0">
              <a:spcBef>
                <a:spcPct val="20000"/>
              </a:spcBef>
              <a:spcAft>
                <a:spcPct val="0"/>
              </a:spcAft>
              <a:buSzPct val="100000"/>
              <a:buChar char="•"/>
              <a:defRPr sz="2000" b="1">
                <a:solidFill>
                  <a:srgbClr val="612900"/>
                </a:solidFill>
                <a:latin typeface="+mn-lt"/>
                <a:ea typeface="ＭＳ Ｐゴシック" charset="-128"/>
              </a:defRPr>
            </a:lvl3pPr>
            <a:lvl4pPr marL="1543050" indent="-171450" algn="l" rtl="0" eaLnBrk="0" fontAlgn="base" hangingPunct="0">
              <a:spcBef>
                <a:spcPct val="20000"/>
              </a:spcBef>
              <a:spcAft>
                <a:spcPct val="0"/>
              </a:spcAft>
              <a:buSzPct val="100000"/>
              <a:buChar char="–"/>
              <a:defRPr b="1">
                <a:solidFill>
                  <a:srgbClr val="612900"/>
                </a:solidFill>
                <a:latin typeface="+mn-lt"/>
                <a:ea typeface="ＭＳ Ｐゴシック" charset="-128"/>
              </a:defRPr>
            </a:lvl4pPr>
            <a:lvl5pPr marL="1943100" indent="-114300" algn="l" rtl="0" eaLnBrk="0" fontAlgn="base" hangingPunct="0">
              <a:spcBef>
                <a:spcPct val="20000"/>
              </a:spcBef>
              <a:spcAft>
                <a:spcPct val="0"/>
              </a:spcAft>
              <a:buSzPct val="100000"/>
              <a:buChar char="•"/>
              <a:defRPr b="1">
                <a:solidFill>
                  <a:srgbClr val="612900"/>
                </a:solidFill>
                <a:latin typeface="+mn-lt"/>
                <a:ea typeface="ＭＳ Ｐゴシック" charset="-128"/>
              </a:defRPr>
            </a:lvl5pPr>
            <a:lvl6pPr marL="24003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6pPr>
            <a:lvl7pPr marL="28575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7pPr>
            <a:lvl8pPr marL="33147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8pPr>
            <a:lvl9pPr marL="37719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9pPr>
          </a:lstStyle>
          <a:p>
            <a:r>
              <a:rPr lang="en-US" sz="2000" b="0" kern="0" dirty="0"/>
              <a:t>Lots of activity:</a:t>
            </a:r>
          </a:p>
          <a:p>
            <a:pPr lvl="1"/>
            <a:r>
              <a:rPr lang="en-US" sz="1800" b="0" kern="0" dirty="0"/>
              <a:t>AAAS, ACM initiatives. </a:t>
            </a:r>
          </a:p>
          <a:p>
            <a:pPr lvl="1"/>
            <a:r>
              <a:rPr lang="en-US" sz="1800" b="0" kern="0" dirty="0" err="1"/>
              <a:t>PPoPP</a:t>
            </a:r>
            <a:r>
              <a:rPr lang="en-US" sz="1800" b="0" kern="0" dirty="0"/>
              <a:t>, Supercomputing 2017. </a:t>
            </a:r>
          </a:p>
          <a:p>
            <a:r>
              <a:rPr lang="en-US" sz="2000" b="0" kern="0" dirty="0"/>
              <a:t>But what is reproducibility?</a:t>
            </a:r>
            <a:endParaRPr lang="en-US" sz="1800" b="0" kern="0" dirty="0"/>
          </a:p>
        </p:txBody>
      </p:sp>
      <p:sp>
        <p:nvSpPr>
          <p:cNvPr id="8" name="TextBox 7"/>
          <p:cNvSpPr txBox="1"/>
          <p:nvPr/>
        </p:nvSpPr>
        <p:spPr>
          <a:xfrm>
            <a:off x="701295" y="5958086"/>
            <a:ext cx="7457491" cy="253916"/>
          </a:xfrm>
          <a:prstGeom prst="rect">
            <a:avLst/>
          </a:prstGeom>
          <a:noFill/>
        </p:spPr>
        <p:txBody>
          <a:bodyPr wrap="none" rtlCol="0">
            <a:spAutoFit/>
          </a:bodyPr>
          <a:lstStyle/>
          <a:p>
            <a:r>
              <a:rPr lang="en-US" sz="1050" dirty="0"/>
              <a:t>http://</a:t>
            </a:r>
            <a:r>
              <a:rPr lang="en-US" sz="1050" dirty="0" err="1"/>
              <a:t>www.nytimes.com</a:t>
            </a:r>
            <a:r>
              <a:rPr lang="en-US" sz="1050" dirty="0"/>
              <a:t>/2015/08/28/science/many-social-science-findings-not-as-strong-as-claimed-study-says.html?_r=0</a:t>
            </a:r>
          </a:p>
        </p:txBody>
      </p:sp>
    </p:spTree>
    <p:extLst>
      <p:ext uri="{BB962C8B-B14F-4D97-AF65-F5344CB8AC3E}">
        <p14:creationId xmlns:p14="http://schemas.microsoft.com/office/powerpoint/2010/main" val="159082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dirty="0"/>
              <a:t>What do we mean?</a:t>
            </a:r>
          </a:p>
        </p:txBody>
      </p:sp>
      <p:sp>
        <p:nvSpPr>
          <p:cNvPr id="6" name="Title 5"/>
          <p:cNvSpPr>
            <a:spLocks noGrp="1"/>
          </p:cNvSpPr>
          <p:nvPr>
            <p:ph type="title"/>
          </p:nvPr>
        </p:nvSpPr>
        <p:spPr/>
        <p:txBody>
          <a:bodyPr>
            <a:normAutofit/>
          </a:bodyPr>
          <a:lstStyle/>
          <a:p>
            <a:r>
              <a:rPr lang="en-US" dirty="0"/>
              <a:t>Productivity and Sustainability</a:t>
            </a:r>
          </a:p>
        </p:txBody>
      </p:sp>
      <p:sp>
        <p:nvSpPr>
          <p:cNvPr id="3" name="Slide Number Placeholder 2"/>
          <p:cNvSpPr>
            <a:spLocks noGrp="1"/>
          </p:cNvSpPr>
          <p:nvPr>
            <p:ph type="sldNum" sz="quarter" idx="11"/>
          </p:nvPr>
        </p:nvSpPr>
        <p:spPr/>
        <p:txBody>
          <a:bodyPr>
            <a:normAutofit/>
          </a:bodyPr>
          <a:lstStyle/>
          <a:p>
            <a:pPr eaLnBrk="1" latinLnBrk="0" hangingPunct="1"/>
            <a:fld id="{F0C94032-CD4C-4C25-B0C2-CEC720522D92}" type="slidenum">
              <a:rPr kumimoji="0" lang="en-US" smtClean="0"/>
              <a:pPr eaLnBrk="1" latinLnBrk="0" hangingPunct="1"/>
              <a:t>6</a:t>
            </a:fld>
            <a:endParaRPr kumimoji="0" lang="en-US" dirty="0">
              <a:solidFill>
                <a:srgbClr val="FFFFFF"/>
              </a:solidFill>
            </a:endParaRPr>
          </a:p>
        </p:txBody>
      </p:sp>
    </p:spTree>
    <p:extLst>
      <p:ext uri="{BB962C8B-B14F-4D97-AF65-F5344CB8AC3E}">
        <p14:creationId xmlns:p14="http://schemas.microsoft.com/office/powerpoint/2010/main" val="85932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Objectives</a:t>
            </a:r>
          </a:p>
        </p:txBody>
      </p:sp>
      <p:sp>
        <p:nvSpPr>
          <p:cNvPr id="3" name="Content Placeholder 2"/>
          <p:cNvSpPr>
            <a:spLocks noGrp="1"/>
          </p:cNvSpPr>
          <p:nvPr>
            <p:ph idx="1"/>
          </p:nvPr>
        </p:nvSpPr>
        <p:spPr>
          <a:xfrm>
            <a:off x="365760" y="1147482"/>
            <a:ext cx="11369809" cy="4515736"/>
          </a:xfrm>
        </p:spPr>
        <p:txBody>
          <a:bodyPr>
            <a:normAutofit lnSpcReduction="10000"/>
          </a:bodyPr>
          <a:lstStyle/>
          <a:p>
            <a:r>
              <a:rPr lang="en-US" sz="3600" dirty="0"/>
              <a:t>Productivity – Output per unit input.</a:t>
            </a:r>
          </a:p>
          <a:p>
            <a:r>
              <a:rPr lang="en-US" sz="3600" dirty="0"/>
              <a:t>Sustainability – The future cost of usability.</a:t>
            </a:r>
          </a:p>
          <a:p>
            <a:r>
              <a:rPr lang="en-US" sz="3600" dirty="0"/>
              <a:t>Goals for today: </a:t>
            </a:r>
          </a:p>
          <a:p>
            <a:pPr lvl="1"/>
            <a:r>
              <a:rPr lang="en-US" sz="3200" dirty="0"/>
              <a:t>Learn how to improve</a:t>
            </a:r>
          </a:p>
          <a:p>
            <a:pPr lvl="2"/>
            <a:r>
              <a:rPr lang="en-US" sz="2800" dirty="0"/>
              <a:t>Developer productivity.</a:t>
            </a:r>
          </a:p>
          <a:p>
            <a:pPr lvl="2"/>
            <a:r>
              <a:rPr lang="en-US" sz="2800" dirty="0"/>
              <a:t>Software sustainability.</a:t>
            </a:r>
          </a:p>
          <a:p>
            <a:pPr lvl="1"/>
            <a:r>
              <a:rPr lang="en-US" sz="3200" dirty="0"/>
              <a:t>For the purposes of better scientific productivity,</a:t>
            </a:r>
          </a:p>
          <a:p>
            <a:pPr lvl="1"/>
            <a:r>
              <a:rPr lang="en-US" sz="3200" dirty="0"/>
              <a:t>Using tools, processes and practices.</a:t>
            </a:r>
          </a:p>
        </p:txBody>
      </p:sp>
    </p:spTree>
    <p:extLst>
      <p:ext uri="{BB962C8B-B14F-4D97-AF65-F5344CB8AC3E}">
        <p14:creationId xmlns:p14="http://schemas.microsoft.com/office/powerpoint/2010/main" val="1164247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Tradeoffs: Better, faster, cheaper</a:t>
            </a:r>
          </a:p>
        </p:txBody>
      </p:sp>
      <p:sp>
        <p:nvSpPr>
          <p:cNvPr id="4" name="Content Placeholder 3"/>
          <p:cNvSpPr>
            <a:spLocks noGrp="1"/>
          </p:cNvSpPr>
          <p:nvPr>
            <p:ph sz="quarter" idx="1"/>
          </p:nvPr>
        </p:nvSpPr>
        <p:spPr>
          <a:xfrm>
            <a:off x="162232" y="1091382"/>
            <a:ext cx="11872452" cy="4896464"/>
          </a:xfrm>
        </p:spPr>
        <p:txBody>
          <a:bodyPr>
            <a:normAutofit/>
          </a:bodyPr>
          <a:lstStyle/>
          <a:p>
            <a:r>
              <a:rPr lang="en-US" sz="3200" dirty="0"/>
              <a:t>“Better, faster, cheaper: Pick two of the three.”</a:t>
            </a:r>
          </a:p>
          <a:p>
            <a:pPr lvl="1"/>
            <a:r>
              <a:rPr lang="en-US" sz="2800" dirty="0"/>
              <a:t>Scenario: (Today)</a:t>
            </a:r>
            <a:br>
              <a:rPr lang="en-US" sz="2800" dirty="0"/>
            </a:br>
            <a:r>
              <a:rPr lang="en-US" sz="2800" dirty="0"/>
              <a:t>You are behind in developing a sophisticated new model in your software that you want to use for results in an upcoming paper.</a:t>
            </a:r>
          </a:p>
          <a:p>
            <a:pPr lvl="1"/>
            <a:r>
              <a:rPr lang="en-US" sz="2800" dirty="0"/>
              <a:t>Which of these could be reasonable choices?</a:t>
            </a:r>
          </a:p>
          <a:p>
            <a:pPr lvl="2"/>
            <a:r>
              <a:rPr lang="en-US" sz="2400" dirty="0"/>
              <a:t>Develop a simpler model for the paper.</a:t>
            </a:r>
          </a:p>
          <a:p>
            <a:pPr lvl="2"/>
            <a:r>
              <a:rPr lang="en-US" sz="2400" dirty="0"/>
              <a:t>Set other work aside and spend more time on development.</a:t>
            </a:r>
          </a:p>
          <a:p>
            <a:pPr lvl="2"/>
            <a:r>
              <a:rPr lang="en-US" sz="2400" dirty="0"/>
              <a:t>Ask for an extension on the paper deadline.</a:t>
            </a:r>
          </a:p>
          <a:p>
            <a:pPr lvl="2"/>
            <a:r>
              <a:rPr lang="en-US" sz="2400" dirty="0"/>
              <a:t>Develop sophisticated model, but don’t test its correctness.</a:t>
            </a:r>
          </a:p>
          <a:p>
            <a:pPr lvl="2"/>
            <a:r>
              <a:rPr lang="en-US" sz="2400" dirty="0"/>
              <a:t>Develop sophisticated model, but don’t document it or check it in.</a:t>
            </a:r>
          </a:p>
          <a:p>
            <a:pPr marL="0" indent="0">
              <a:buNone/>
            </a:pPr>
            <a:endParaRPr lang="en-US" sz="3200" dirty="0"/>
          </a:p>
        </p:txBody>
      </p:sp>
    </p:spTree>
    <p:extLst>
      <p:ext uri="{BB962C8B-B14F-4D97-AF65-F5344CB8AC3E}">
        <p14:creationId xmlns:p14="http://schemas.microsoft.com/office/powerpoint/2010/main" val="23492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Improved developer productivity</a:t>
            </a:r>
          </a:p>
        </p:txBody>
      </p:sp>
      <p:sp>
        <p:nvSpPr>
          <p:cNvPr id="4" name="Content Placeholder 3"/>
          <p:cNvSpPr>
            <a:spLocks noGrp="1"/>
          </p:cNvSpPr>
          <p:nvPr>
            <p:ph sz="quarter" idx="1"/>
          </p:nvPr>
        </p:nvSpPr>
        <p:spPr>
          <a:xfrm>
            <a:off x="365759" y="1091381"/>
            <a:ext cx="11372473" cy="5014451"/>
          </a:xfrm>
        </p:spPr>
        <p:txBody>
          <a:bodyPr>
            <a:normAutofit/>
          </a:bodyPr>
          <a:lstStyle/>
          <a:p>
            <a:pPr marL="0" indent="0">
              <a:buNone/>
            </a:pPr>
            <a:r>
              <a:rPr lang="en-US" sz="3600" dirty="0"/>
              <a:t>“Better, faster, cheaper: Pick all three.” – Near term.</a:t>
            </a:r>
          </a:p>
          <a:p>
            <a:pPr marL="365760" lvl="1" indent="0">
              <a:buNone/>
            </a:pPr>
            <a:r>
              <a:rPr lang="en-US" sz="3200" dirty="0"/>
              <a:t>Scenario: (6 months later) </a:t>
            </a:r>
            <a:br>
              <a:rPr lang="en-US" sz="3200" dirty="0"/>
            </a:br>
            <a:r>
              <a:rPr lang="en-US" sz="3200" dirty="0"/>
              <a:t>After investing in </a:t>
            </a:r>
            <a:r>
              <a:rPr lang="en-US" sz="3200" b="1" dirty="0"/>
              <a:t>developer productivity improvements</a:t>
            </a:r>
            <a:r>
              <a:rPr lang="en-US" sz="3200" dirty="0"/>
              <a:t>, you are on time in developing a sophisticated new model in your software that you want to use for results in an upcoming paper.</a:t>
            </a:r>
          </a:p>
          <a:p>
            <a:pPr marL="365760" lvl="1" indent="0">
              <a:buNone/>
            </a:pPr>
            <a:endParaRPr lang="en-US" sz="3200" dirty="0"/>
          </a:p>
          <a:p>
            <a:pPr marL="365760" lvl="1" indent="0">
              <a:buNone/>
            </a:pPr>
            <a:r>
              <a:rPr lang="en-US" sz="3200" dirty="0"/>
              <a:t>Invest in developer tools, processes, practices.</a:t>
            </a:r>
          </a:p>
        </p:txBody>
      </p:sp>
    </p:spTree>
    <p:extLst>
      <p:ext uri="{BB962C8B-B14F-4D97-AF65-F5344CB8AC3E}">
        <p14:creationId xmlns:p14="http://schemas.microsoft.com/office/powerpoint/2010/main" val="1849427502"/>
      </p:ext>
    </p:extLst>
  </p:cSld>
  <p:clrMapOvr>
    <a:masterClrMapping/>
  </p:clrMapOvr>
</p:sld>
</file>

<file path=ppt/theme/theme1.xml><?xml version="1.0" encoding="utf-8"?>
<a:theme xmlns:a="http://schemas.openxmlformats.org/drawingml/2006/main" name="Presentations (Wide Screen)">
  <a:themeElements>
    <a:clrScheme name="ECP color palette">
      <a:dk1>
        <a:sysClr val="windowText" lastClr="000000"/>
      </a:dk1>
      <a:lt1>
        <a:sysClr val="window" lastClr="FFFFFF"/>
      </a:lt1>
      <a:dk2>
        <a:srgbClr val="266092"/>
      </a:dk2>
      <a:lt2>
        <a:srgbClr val="FFFFFF"/>
      </a:lt2>
      <a:accent1>
        <a:srgbClr val="266092"/>
      </a:accent1>
      <a:accent2>
        <a:srgbClr val="84B641"/>
      </a:accent2>
      <a:accent3>
        <a:srgbClr val="43B1E5"/>
      </a:accent3>
      <a:accent4>
        <a:srgbClr val="DA1F28"/>
      </a:accent4>
      <a:accent5>
        <a:srgbClr val="CC9900"/>
      </a:accent5>
      <a:accent6>
        <a:srgbClr val="0070B9"/>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solidFill>
            <a:schemeClr val="accent1"/>
          </a:solidFill>
        </a:ln>
        <a:effectLst/>
        <a:scene3d>
          <a:camera prst="orthographicFront">
            <a:rot lat="0" lon="0" rev="0"/>
          </a:camera>
          <a:lightRig rig="threePt" dir="t">
            <a:rot lat="0" lon="0" rev="1200000"/>
          </a:lightRig>
        </a:scene3d>
        <a:sp3d/>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a:lnSpc>
            <a:spcPct val="90000"/>
          </a:lnSpc>
          <a:defRPr dirty="0" smtClean="0">
            <a:solidFill>
              <a:schemeClr val="tx1"/>
            </a:solidFill>
          </a:defRPr>
        </a:defPPr>
      </a:lstStyle>
      <a:style>
        <a:lnRef idx="0">
          <a:schemeClr val="accent1"/>
        </a:lnRef>
        <a:fillRef idx="3">
          <a:schemeClr val="accent1"/>
        </a:fillRef>
        <a:effectRef idx="3">
          <a:schemeClr val="accent1"/>
        </a:effectRef>
        <a:fontRef idx="minor">
          <a:schemeClr val="lt1"/>
        </a:fontRef>
      </a:style>
    </a:spDef>
    <a:txDef>
      <a:spPr>
        <a:noFill/>
      </a:spPr>
      <a:bodyPr wrap="none" rtlCol="0">
        <a:spAutoFit/>
      </a:bodyPr>
      <a:lstStyle>
        <a:defPPr algn="ctr">
          <a:lnSpc>
            <a:spcPct val="90000"/>
          </a:lnSpc>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EmailTo xmlns="http://schemas.microsoft.com/sharepoint/v3" xsi:nil="true"/>
    <EmailSender xmlns="http://schemas.microsoft.com/sharepoint/v3" xsi:nil="true"/>
    <EmailFrom xmlns="http://schemas.microsoft.com/sharepoint/v3" xsi:nil="true"/>
    <EmailSubject xmlns="http://schemas.microsoft.com/sharepoint/v3" xsi:nil="true"/>
    <EmailCc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D8C9FA997CE7149ACE841742BF8ADC0" ma:contentTypeVersion="5" ma:contentTypeDescription="Create a new document." ma:contentTypeScope="" ma:versionID="762a9ac1f3b34a26b8aaf1013e3cc88e">
  <xsd:schema xmlns:xsd="http://www.w3.org/2001/XMLSchema" xmlns:p="http://schemas.microsoft.com/office/2006/metadata/properties" xmlns:ns1="http://schemas.microsoft.com/sharepoint/v3" targetNamespace="http://schemas.microsoft.com/office/2006/metadata/properties" ma:root="true" ma:fieldsID="2d9f53027e0e86f806c5f46fb149790f" ns1:_="">
    <xsd:import namespace="http://schemas.microsoft.com/sharepoint/v3"/>
    <xsd:element name="properties">
      <xsd:complexType>
        <xsd:sequence>
          <xsd:element name="documentManagement">
            <xsd:complexType>
              <xsd:all>
                <xsd:element ref="ns1:EmailSender" minOccurs="0"/>
                <xsd:element ref="ns1:EmailTo" minOccurs="0"/>
                <xsd:element ref="ns1:EmailCc" minOccurs="0"/>
                <xsd:element ref="ns1:EmailFrom" minOccurs="0"/>
                <xsd:element ref="ns1:EmailSubject"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EmailSender" ma:index="8" nillable="true" ma:displayName="E-Mail Sender" ma:hidden="true" ma:internalName="EmailSender">
      <xsd:simpleType>
        <xsd:restriction base="dms:Note"/>
      </xsd:simpleType>
    </xsd:element>
    <xsd:element name="EmailTo" ma:index="9" nillable="true" ma:displayName="E-Mail To" ma:hidden="true" ma:internalName="EmailTo">
      <xsd:simpleType>
        <xsd:restriction base="dms:Note"/>
      </xsd:simpleType>
    </xsd:element>
    <xsd:element name="EmailCc" ma:index="10" nillable="true" ma:displayName="E-Mail Cc" ma:hidden="true" ma:internalName="EmailCc">
      <xsd:simpleType>
        <xsd:restriction base="dms:Note"/>
      </xsd:simpleType>
    </xsd:element>
    <xsd:element name="EmailFrom" ma:index="11" nillable="true" ma:displayName="E-Mail From" ma:hidden="true" ma:internalName="EmailFrom">
      <xsd:simpleType>
        <xsd:restriction base="dms:Text"/>
      </xsd:simpleType>
    </xsd:element>
    <xsd:element name="EmailSubject" ma:index="12" nillable="true" ma:displayName="E-Mail Subject" ma:hidden="true" ma:internalName="EmailSubject">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terms/"/>
    <ds:schemaRef ds:uri="http://schemas.microsoft.com/office/2006/metadata/properties"/>
    <ds:schemaRef ds:uri="http://schemas.microsoft.com/office/2006/documentManagement/types"/>
    <ds:schemaRef ds:uri="http://schemas.openxmlformats.org/package/2006/metadata/core-properties"/>
    <ds:schemaRef ds:uri="http://purl.org/dc/elements/1.1/"/>
    <ds:schemaRef ds:uri="http://purl.org/dc/dcmitype/"/>
    <ds:schemaRef ds:uri="http://schemas.microsoft.com/sharepoint/v3"/>
    <ds:schemaRef ds:uri="http://www.w3.org/XML/1998/namespace"/>
    <ds:schemaRef ds:uri="http://schemas.microsoft.com/office/infopath/2007/PartnerControls"/>
  </ds:schemaRefs>
</ds:datastoreItem>
</file>

<file path=customXml/itemProps2.xml><?xml version="1.0" encoding="utf-8"?>
<ds:datastoreItem xmlns:ds="http://schemas.openxmlformats.org/officeDocument/2006/customXml" ds:itemID="{E7969CDF-6150-40A5-9F8A-136C5DA0B5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Presentations (Wide Screen)</Template>
  <TotalTime>9888</TotalTime>
  <Words>1571</Words>
  <Application>Microsoft Macintosh PowerPoint</Application>
  <PresentationFormat>Custom</PresentationFormat>
  <Paragraphs>240</Paragraphs>
  <Slides>27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 Black</vt:lpstr>
      <vt:lpstr>Calibri</vt:lpstr>
      <vt:lpstr>Helvetica Light</vt:lpstr>
      <vt:lpstr>ＭＳ Ｐゴシック</vt:lpstr>
      <vt:lpstr>Times</vt:lpstr>
      <vt:lpstr>Arial</vt:lpstr>
      <vt:lpstr>Presentations (Wide Screen)</vt:lpstr>
      <vt:lpstr>Improving Reproducibility Through Better Software Practices</vt:lpstr>
      <vt:lpstr>License, citation, and acknowledgments</vt:lpstr>
      <vt:lpstr>Outline</vt:lpstr>
      <vt:lpstr>Reproducibility is essential</vt:lpstr>
      <vt:lpstr>Reproducibility</vt:lpstr>
      <vt:lpstr>Productivity and Sustainability</vt:lpstr>
      <vt:lpstr>Objectives</vt:lpstr>
      <vt:lpstr>Tradeoffs: Better, faster, cheaper</vt:lpstr>
      <vt:lpstr>Improved developer productivity</vt:lpstr>
      <vt:lpstr>Improved software sustainability</vt:lpstr>
      <vt:lpstr>Which of These Enhance Reproducibility?</vt:lpstr>
      <vt:lpstr>Incentives To Change</vt:lpstr>
      <vt:lpstr>Reproducibility Terminology</vt:lpstr>
      <vt:lpstr> ACM TOMS Replicated Computational Results (RCR)</vt:lpstr>
      <vt:lpstr>RCR Process: Two Basic Approaches</vt:lpstr>
      <vt:lpstr>Big Picture of ACM RCR</vt:lpstr>
      <vt:lpstr>Coming to Your World Soon: Reproducibility Requirements</vt:lpstr>
      <vt:lpstr>SC17 Reproducibility Initiative</vt:lpstr>
      <vt:lpstr>Improving Trustworthiness at Scale</vt:lpstr>
      <vt:lpstr>Reproducibility and Supercomputing</vt:lpstr>
      <vt:lpstr>Sources for Trust metrics</vt:lpstr>
      <vt:lpstr>Personal Expectations</vt:lpstr>
      <vt:lpstr>A Few Concrete Recommendations</vt:lpstr>
      <vt:lpstr>(Personal) Productivity++ Initiative Ask: Is My Work _______ ?</vt:lpstr>
      <vt:lpstr>Summary</vt:lpstr>
      <vt:lpstr>Other resources</vt:lpstr>
      <vt:lpstr>Agenda</vt:lpstr>
    </vt:vector>
  </TitlesOfParts>
  <Company>ORNL</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Roy, Donna Jo</dc:creator>
  <cp:lastModifiedBy>Jared O'Neal</cp:lastModifiedBy>
  <cp:revision>172</cp:revision>
  <cp:lastPrinted>2015-09-14T20:56:03Z</cp:lastPrinted>
  <dcterms:created xsi:type="dcterms:W3CDTF">2015-03-03T13:47:39Z</dcterms:created>
  <dcterms:modified xsi:type="dcterms:W3CDTF">2018-02-06T18:01:08Z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0x010100FD8C9FA997CE7149ACE841742BF8ADC0</vt:lpwstr>
  </property>
</Properties>
</file>