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1" r:id="rId4"/>
    <p:sldId id="272" r:id="rId5"/>
    <p:sldId id="273" r:id="rId6"/>
    <p:sldId id="274" r:id="rId7"/>
    <p:sldId id="262" r:id="rId8"/>
    <p:sldId id="275" r:id="rId9"/>
    <p:sldId id="276" r:id="rId10"/>
    <p:sldId id="277" r:id="rId11"/>
    <p:sldId id="278" r:id="rId12"/>
    <p:sldId id="267" r:id="rId13"/>
    <p:sldId id="268" r:id="rId14"/>
    <p:sldId id="279" r:id="rId15"/>
    <p:sldId id="270" r:id="rId1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red jared" initials="j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1DB"/>
          </a:solidFill>
        </a:fill>
      </a:tcStyle>
    </a:wholeTbl>
    <a:band2H>
      <a:tcTxStyle/>
      <a:tcStyle>
        <a:tcBdr/>
        <a:fill>
          <a:solidFill>
            <a:srgbClr val="E7E9EE"/>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4F5"/>
          </a:solidFill>
        </a:fill>
      </a:tcStyle>
    </a:wholeTbl>
    <a:band2H>
      <a:tcTxStyle/>
      <a:tcStyle>
        <a:tcBdr/>
        <a:fill>
          <a:solidFill>
            <a:srgbClr val="E8F2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6"/>
          </a:solidFill>
        </a:fill>
      </a:tcStyle>
    </a:wholeTbl>
    <a:band2H>
      <a:tcTxStyle/>
      <a:tcStyle>
        <a:tcBdr/>
        <a:fill>
          <a:solidFill>
            <a:srgbClr val="E6EBF3"/>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78729" autoAdjust="0"/>
  </p:normalViewPr>
  <p:slideViewPr>
    <p:cSldViewPr snapToGrid="0" snapToObjects="1">
      <p:cViewPr varScale="1">
        <p:scale>
          <a:sx n="98" d="100"/>
          <a:sy n="98" d="100"/>
        </p:scale>
        <p:origin x="2024" y="184"/>
      </p:cViewPr>
      <p:guideLst>
        <p:guide orient="horz" pos="2160"/>
        <p:guide pos="2880"/>
      </p:guideLst>
    </p:cSldViewPr>
  </p:slideViewPr>
  <p:notesTextViewPr>
    <p:cViewPr>
      <p:scale>
        <a:sx n="1" d="1"/>
        <a:sy n="1" d="1"/>
      </p:scale>
      <p:origin x="0" y="-608"/>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976203482"/>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prstGeom prst="rect">
            <a:avLst/>
          </a:prstGeom>
        </p:spPr>
        <p:txBody>
          <a:bodyPr/>
          <a:lstStyle/>
          <a:p>
            <a:endParaRPr/>
          </a:p>
        </p:txBody>
      </p:sp>
      <p:sp>
        <p:nvSpPr>
          <p:cNvPr id="117" name="Shape 117"/>
          <p:cNvSpPr>
            <a:spLocks noGrp="1"/>
          </p:cNvSpPr>
          <p:nvPr>
            <p:ph type="body" sz="quarter" idx="1"/>
          </p:nvPr>
        </p:nvSpPr>
        <p:spPr>
          <a:prstGeom prst="rect">
            <a:avLst/>
          </a:prstGeom>
        </p:spPr>
        <p:txBody>
          <a:bodyPr/>
          <a:lstStyle/>
          <a:p>
            <a:r>
              <a:t>Thank Alicia Klinvex (where is she now?) since these slides and the talk are built off of her efforts.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r>
              <a:rPr dirty="0"/>
              <a:t>Also known as test harnesses</a:t>
            </a:r>
          </a:p>
          <a:p>
            <a:endParaRPr dirty="0"/>
          </a:p>
          <a:p>
            <a:r>
              <a:rPr dirty="0"/>
              <a:t>Benefits of automation are fairly clear and the test frameworks help to minimize the tedious tasks of setting up, maintaining, and using a suite of test routines.</a:t>
            </a:r>
          </a:p>
          <a:p>
            <a:endParaRPr dirty="0"/>
          </a:p>
          <a:p>
            <a:r>
              <a:rPr dirty="0"/>
              <a:t>With this in place and done well, the overhead of running tests is lower and it is more likely that implementers will run tests.</a:t>
            </a:r>
          </a:p>
          <a:p>
            <a:endParaRPr dirty="0"/>
          </a:p>
          <a:p>
            <a:r>
              <a:rPr dirty="0"/>
              <a:t>While these aid in setting up your test suite, the difficult part still remains: defining your test cases.</a:t>
            </a:r>
          </a:p>
          <a:p>
            <a:endParaRPr dirty="0"/>
          </a:p>
          <a:p>
            <a:r>
              <a:rPr dirty="0"/>
              <a:t>When using a test framework, ideally users can pick and choose which individual tests to run or run a predefined batch of tests.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r>
              <a:rPr dirty="0"/>
              <a:t>Emphasize that depending on services offered by service, the tests can be configured to commits/pull requests and by branch.</a:t>
            </a:r>
          </a:p>
          <a:p>
            <a:endParaRPr dirty="0"/>
          </a:p>
          <a:p>
            <a:r>
              <a:rPr dirty="0"/>
              <a:t>Also, would like to run some tests on a nightly basis.  This is useful for large codes, where program execution could be prohibitive so that linking to commits would not be reasonable.</a:t>
            </a:r>
          </a:p>
          <a:p>
            <a:endParaRPr dirty="0"/>
          </a:p>
          <a:p>
            <a:r>
              <a:rPr dirty="0"/>
              <a:t>This where testing can be extended into continuous integration, which we will discuss later.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r>
              <a:rPr dirty="0"/>
              <a:t>Someone may need to be made responsible for watching and maintaining test suite.</a:t>
            </a:r>
          </a:p>
          <a:p>
            <a:endParaRPr dirty="0"/>
          </a:p>
          <a:p>
            <a:r>
              <a:rPr dirty="0"/>
              <a:t>General testing philosophy: Once tests are in place (ideally we write them when developing code), we begin to coevolve test and code.</a:t>
            </a:r>
          </a:p>
          <a:p>
            <a:endParaRPr dirty="0"/>
          </a:p>
          <a:p>
            <a:r>
              <a:rPr dirty="0"/>
              <a:t>Possible means for fixing bug:</a:t>
            </a:r>
          </a:p>
          <a:p>
            <a:pPr marL="200526" indent="-200526">
              <a:buSzPct val="100000"/>
              <a:buAutoNum type="arabicParenR"/>
            </a:pPr>
            <a:r>
              <a:rPr dirty="0"/>
              <a:t>Determine why a bug wasn’t caught (no test or broken test)</a:t>
            </a:r>
          </a:p>
          <a:p>
            <a:pPr marL="200526" indent="-200526">
              <a:buSzPct val="100000"/>
              <a:buAutoNum type="arabicParenR"/>
            </a:pPr>
            <a:r>
              <a:rPr dirty="0"/>
              <a:t>Write test or fix test until the bug is detected</a:t>
            </a:r>
          </a:p>
          <a:p>
            <a:pPr marL="200526" indent="-200526">
              <a:buSzPct val="100000"/>
              <a:buAutoNum type="arabicParenR"/>
            </a:pPr>
            <a:r>
              <a:rPr dirty="0"/>
              <a:t>Fix the bug until all tests are passing.</a:t>
            </a:r>
          </a:p>
          <a:p>
            <a:endParaRPr dirty="0"/>
          </a:p>
          <a:p>
            <a:r>
              <a:rPr dirty="0"/>
              <a:t>Shall team members run the sets of </a:t>
            </a:r>
            <a:r>
              <a:rPr dirty="0" err="1"/>
              <a:t>unittest</a:t>
            </a:r>
            <a:r>
              <a:rPr dirty="0"/>
              <a:t>/component tests that they believe to be related to their changes, then run a larger fixed subset at push, and then system-level tests on nightly basis?  Link this to Git/SVN workflow.</a:t>
            </a:r>
          </a:p>
          <a:p>
            <a:endParaRPr dirty="0"/>
          </a:p>
          <a:p>
            <a:r>
              <a:rPr dirty="0"/>
              <a:t>Difficulty with regression tests.  You often cannot do exact comparison against gold standard do to compiler/build differences.  Do you use a loose tolerance and if so, how do you set this?  Do you require bit-by-bit similarity?  How do you manage baseline across different compilers/builds?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prstGeom prst="rect">
            <a:avLst/>
          </a:prstGeom>
        </p:spPr>
        <p:txBody>
          <a:bodyPr/>
          <a:lstStyle/>
          <a:p>
            <a:endParaRPr/>
          </a:p>
        </p:txBody>
      </p:sp>
      <p:sp>
        <p:nvSpPr>
          <p:cNvPr id="125" name="Shape 125"/>
          <p:cNvSpPr>
            <a:spLocks noGrp="1"/>
          </p:cNvSpPr>
          <p:nvPr>
            <p:ph type="body" sz="quarter" idx="1"/>
          </p:nvPr>
        </p:nvSpPr>
        <p:spPr>
          <a:prstGeom prst="rect">
            <a:avLst/>
          </a:prstGeom>
        </p:spPr>
        <p:txBody>
          <a:bodyPr/>
          <a:lstStyle/>
          <a:p>
            <a:r>
              <a:rPr dirty="0"/>
              <a:t>Example is extreme, but also SW if from an extreme SW class - Life-Critical System.</a:t>
            </a:r>
          </a:p>
          <a:p>
            <a:endParaRPr dirty="0"/>
          </a:p>
          <a:p>
            <a:r>
              <a:rPr dirty="0"/>
              <a:t>Minimal documentation regarding specifications and test planning.</a:t>
            </a:r>
          </a:p>
          <a:p>
            <a:endParaRPr dirty="0"/>
          </a:p>
          <a:p>
            <a:r>
              <a:rPr dirty="0"/>
              <a:t>Little unit and SW testing.  Main fallback was on integrated system testing.  It appears that testing was really more just “exercising” or using the system.</a:t>
            </a:r>
          </a:p>
          <a:p>
            <a:endParaRPr dirty="0"/>
          </a:p>
          <a:p>
            <a:r>
              <a:rPr dirty="0"/>
              <a:t>Turntable needed to be in correct position to allow patients to be radiated appropriately.  For this machine, the SW was used to do safety check of the turntable position that setup correct position instead of HW interlocks.  Patients could be radiated with the turntable in an invalid position.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r>
              <a:rPr dirty="0"/>
              <a:t>Example is still extreme, but SW if from a similar SW class - Mission-Critical System.</a:t>
            </a:r>
          </a:p>
          <a:p>
            <a:endParaRPr dirty="0"/>
          </a:p>
          <a:p>
            <a:r>
              <a:rPr dirty="0"/>
              <a:t>Followed highly successful Ariane 4.</a:t>
            </a:r>
          </a:p>
          <a:p>
            <a:endParaRPr dirty="0"/>
          </a:p>
          <a:p>
            <a:r>
              <a:rPr dirty="0"/>
              <a:t>They followed good SW engineering practices and made reasonable decisions.</a:t>
            </a:r>
          </a:p>
          <a:p>
            <a:pPr marL="200526" indent="-200526">
              <a:buSzPct val="100000"/>
              <a:buAutoNum type="arabicParenR"/>
            </a:pPr>
            <a:r>
              <a:rPr dirty="0"/>
              <a:t> They reused SW from Ariane 4</a:t>
            </a:r>
          </a:p>
          <a:p>
            <a:pPr marL="200526" indent="-200526">
              <a:buSzPct val="100000"/>
              <a:buAutoNum type="arabicParenR"/>
            </a:pPr>
            <a:r>
              <a:rPr dirty="0"/>
              <a:t>They chose to avoid overflow exception tests in this case to minimize load of processor</a:t>
            </a:r>
          </a:p>
          <a:p>
            <a:endParaRPr dirty="0"/>
          </a:p>
          <a:p>
            <a:r>
              <a:rPr dirty="0"/>
              <a:t>Issues: </a:t>
            </a:r>
          </a:p>
          <a:p>
            <a:pPr marL="200526" indent="-200526">
              <a:buSzPct val="100000"/>
              <a:buAutoNum type="arabicParenR"/>
            </a:pPr>
            <a:r>
              <a:rPr dirty="0"/>
              <a:t> The Ariane 4 was much lighter/weaker and could never achieve the horizontal velocities necessary to overflow this conversion.  Therefore, no error checking was reasonable</a:t>
            </a:r>
          </a:p>
          <a:p>
            <a:pPr marL="200526" indent="-200526">
              <a:buSzPct val="100000"/>
              <a:buAutoNum type="arabicParenR"/>
            </a:pPr>
            <a:r>
              <a:rPr dirty="0"/>
              <a:t>Speculation: No experts involved in decision making process to point out that Ariane 5 was stronger</a:t>
            </a:r>
          </a:p>
          <a:p>
            <a:pPr marL="200526" indent="-200526">
              <a:buSzPct val="100000"/>
              <a:buAutoNum type="arabicParenR"/>
            </a:pPr>
            <a:r>
              <a:rPr dirty="0"/>
              <a:t>SW was replaced by ground-based SW and therefore not needed.</a:t>
            </a:r>
          </a:p>
          <a:p>
            <a:endParaRPr dirty="0"/>
          </a:p>
          <a:p>
            <a:r>
              <a:rPr dirty="0"/>
              <a:t>While SW was the final failure and testing could have caught this and should have been done, in reality this failure is more strongly related to a system-level failure.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r>
              <a:rPr dirty="0"/>
              <a:t>Extreme example that is immediately relatable  - Geoffrey Chang.  Crystallography for pharmaceutical research.</a:t>
            </a:r>
          </a:p>
          <a:p>
            <a:endParaRPr dirty="0"/>
          </a:p>
          <a:p>
            <a:r>
              <a:rPr dirty="0"/>
              <a:t>How does Scientific SW compare with Life- and Mission-Critical SW classes?</a:t>
            </a:r>
          </a:p>
          <a:p>
            <a:endParaRPr dirty="0"/>
          </a:p>
          <a:p>
            <a:r>
              <a:rPr dirty="0"/>
              <a:t>Only 10 lines of code that had the problem.  Didn’t question the quality of the SW at the time.  Now he does.</a:t>
            </a:r>
          </a:p>
          <a:p>
            <a:r>
              <a:rPr dirty="0"/>
              <a:t>https://</a:t>
            </a:r>
            <a:r>
              <a:rPr dirty="0" err="1"/>
              <a:t>www.the-scientist.com</a:t>
            </a:r>
            <a:r>
              <a:rPr dirty="0"/>
              <a:t>/?</a:t>
            </a:r>
            <a:r>
              <a:rPr dirty="0" err="1"/>
              <a:t>articles.view</a:t>
            </a:r>
            <a:r>
              <a:rPr dirty="0"/>
              <a:t>/</a:t>
            </a:r>
            <a:r>
              <a:rPr dirty="0" err="1"/>
              <a:t>articleNo</a:t>
            </a:r>
            <a:r>
              <a:rPr dirty="0"/>
              <a:t>/24647/title/Retractions-unsettle-structural-bio/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353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p>
            <a:r>
              <a:rPr dirty="0"/>
              <a:t>While intent of quote is different, it still helps us understand that the "The most effective debugging tool is still careful thought”.</a:t>
            </a:r>
          </a:p>
          <a:p>
            <a:endParaRPr dirty="0"/>
          </a:p>
          <a:p>
            <a:r>
              <a:rPr dirty="0"/>
              <a:t>Tests are a way to couple the results of that time and effort in code that can be used effectively for the foreseeable future.</a:t>
            </a:r>
          </a:p>
          <a:p>
            <a:endParaRPr dirty="0"/>
          </a:p>
          <a:p>
            <a:r>
              <a:rPr dirty="0"/>
              <a:t>Quote is from: "The Elements of Programming Style", 2nd edition, chapter 2.</a:t>
            </a:r>
          </a:p>
          <a:p>
            <a:r>
              <a:rPr dirty="0"/>
              <a:t>Alternate quote ("Unix for Beginners" (1979)): </a:t>
            </a:r>
          </a:p>
          <a:p>
            <a:r>
              <a:rPr dirty="0"/>
              <a:t>The most effective debugging tool is still careful thought, coupled with judiciously placed print statements.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rPr dirty="0"/>
              <a:t>Brittle = code that no one wants to touch because any slight change will bring program execution to its knees.</a:t>
            </a:r>
          </a:p>
          <a:p>
            <a:endParaRPr dirty="0"/>
          </a:p>
          <a:p>
            <a:r>
              <a:rPr dirty="0"/>
              <a:t>Automated tests are part of your development infrastructure and allow you to alter and grow the code with less of the tedious overhead.  This is also related to design by contract, which the tests are enforcing.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prstGeom prst="rect">
            <a:avLst/>
          </a:prstGeom>
        </p:spPr>
        <p:txBody>
          <a:bodyPr/>
          <a:lstStyle/>
          <a:p>
            <a:endParaRPr/>
          </a:p>
        </p:txBody>
      </p:sp>
      <p:sp>
        <p:nvSpPr>
          <p:cNvPr id="171" name="Shape 171"/>
          <p:cNvSpPr>
            <a:spLocks noGrp="1"/>
          </p:cNvSpPr>
          <p:nvPr>
            <p:ph type="body" sz="quarter" idx="1"/>
          </p:nvPr>
        </p:nvSpPr>
        <p:spPr>
          <a:prstGeom prst="rect">
            <a:avLst/>
          </a:prstGeom>
        </p:spPr>
        <p:txBody>
          <a:bodyPr/>
          <a:lstStyle/>
          <a:p>
            <a:r>
              <a:rPr dirty="0"/>
              <a:t>The goal is not to make tests for testing’s sake, but to place at fingertips of programmer/maintainer tools that are the right size.</a:t>
            </a:r>
          </a:p>
          <a:p>
            <a:pPr marL="120315" indent="-120315">
              <a:buSzPct val="100000"/>
              <a:buChar char="-"/>
            </a:pPr>
            <a:r>
              <a:rPr dirty="0"/>
              <a:t>System-level (or end-to-end tests) make certain that the SW is working together on the largest scale and are therefore high-stress and </a:t>
            </a:r>
            <a:r>
              <a:rPr i="1" dirty="0"/>
              <a:t>should</a:t>
            </a:r>
            <a:r>
              <a:rPr dirty="0"/>
              <a:t> catch subtle failures</a:t>
            </a:r>
          </a:p>
          <a:p>
            <a:pPr marL="120315" indent="-120315">
              <a:buSzPct val="100000"/>
              <a:buChar char="-"/>
            </a:pPr>
            <a:r>
              <a:rPr dirty="0"/>
              <a:t>Once you have detected an error, component and integration tests can be used thoughtfully to identify exact location of bug.</a:t>
            </a:r>
          </a:p>
          <a:p>
            <a:pPr marL="120315" indent="-120315">
              <a:buSzPct val="100000"/>
              <a:buChar char="-"/>
            </a:pPr>
            <a:r>
              <a:rPr dirty="0" err="1"/>
              <a:t>Unittests</a:t>
            </a:r>
            <a:r>
              <a:rPr dirty="0"/>
              <a:t> are faster and can be used to locate a failure once you have located the area.</a:t>
            </a:r>
          </a:p>
          <a:p>
            <a:endParaRPr dirty="0"/>
          </a:p>
          <a:p>
            <a:r>
              <a:rPr dirty="0" err="1"/>
              <a:t>Unittests</a:t>
            </a:r>
            <a:r>
              <a:rPr dirty="0"/>
              <a:t> are also the right size tool for developing and refactoring at the level of a function.</a:t>
            </a:r>
          </a:p>
          <a:p>
            <a:r>
              <a:rPr dirty="0"/>
              <a:t>Component and Integration tests are the right size for refactoring structural changes.</a:t>
            </a:r>
          </a:p>
          <a:p>
            <a:endParaRPr dirty="0"/>
          </a:p>
          <a:p>
            <a:r>
              <a:rPr dirty="0"/>
              <a:t>Final result is adaptability and efficiency to find the right tool for the job.</a:t>
            </a:r>
          </a:p>
          <a:p>
            <a:endParaRPr dirty="0"/>
          </a:p>
          <a:p>
            <a:r>
              <a:rPr dirty="0"/>
              <a:t>Goal is to determine what layers are good for you.</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prstGeom prst="rect">
            <a:avLst/>
          </a:prstGeom>
        </p:spPr>
        <p:txBody>
          <a:bodyPr/>
          <a:lstStyle/>
          <a:p>
            <a:endParaRPr/>
          </a:p>
        </p:txBody>
      </p:sp>
      <p:sp>
        <p:nvSpPr>
          <p:cNvPr id="178" name="Shape 178"/>
          <p:cNvSpPr>
            <a:spLocks noGrp="1"/>
          </p:cNvSpPr>
          <p:nvPr>
            <p:ph type="body" sz="quarter" idx="1"/>
          </p:nvPr>
        </p:nvSpPr>
        <p:spPr>
          <a:prstGeom prst="rect">
            <a:avLst/>
          </a:prstGeom>
        </p:spPr>
        <p:txBody>
          <a:bodyPr/>
          <a:lstStyle/>
          <a:p>
            <a:r>
              <a:rPr dirty="0"/>
              <a:t>An analytic result can be an actual solution derived analytically or a scaling law that has been derived analytically.  General verification could also be by pseudo-oracle.</a:t>
            </a:r>
          </a:p>
          <a:p>
            <a:endParaRPr dirty="0"/>
          </a:p>
          <a:p>
            <a:r>
              <a:rPr dirty="0"/>
              <a:t>Others are smoke tests, approval tests.</a:t>
            </a:r>
          </a:p>
          <a:p>
            <a:endParaRPr dirty="0"/>
          </a:p>
          <a:p>
            <a:r>
              <a:rPr dirty="0"/>
              <a:t>Performance tests are part of non-functional tests.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7_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74392" y="411483"/>
            <a:ext cx="5223202" cy="929743"/>
          </a:xfrm>
          <a:prstGeom prst="rect">
            <a:avLst/>
          </a:prstGeom>
        </p:spPr>
        <p:txBody>
          <a:bodyPr/>
          <a:lstStyle/>
          <a:p>
            <a:r>
              <a:t>Title Text</a:t>
            </a:r>
          </a:p>
        </p:txBody>
      </p:sp>
      <p:sp>
        <p:nvSpPr>
          <p:cNvPr id="12" name="Body Level One…"/>
          <p:cNvSpPr txBox="1">
            <a:spLocks noGrp="1"/>
          </p:cNvSpPr>
          <p:nvPr>
            <p:ph type="body" sz="half" idx="1"/>
          </p:nvPr>
        </p:nvSpPr>
        <p:spPr>
          <a:xfrm>
            <a:off x="274391" y="1903575"/>
            <a:ext cx="5223204" cy="2778499"/>
          </a:xfrm>
          <a:prstGeom prst="rect">
            <a:avLst/>
          </a:prstGeom>
        </p:spPr>
        <p:txBody>
          <a:bodyPr>
            <a:normAutofit/>
          </a:bodyPr>
          <a:lstStyle>
            <a:lvl1pPr marL="0" indent="0">
              <a:buClrTx/>
              <a:buSzTx/>
              <a:buFontTx/>
              <a:buNone/>
              <a:defRPr sz="2300"/>
            </a:lvl1pPr>
            <a:lvl2pPr marL="0" indent="457206">
              <a:buClrTx/>
              <a:buSzTx/>
              <a:buFontTx/>
              <a:buNone/>
              <a:defRPr sz="2300"/>
            </a:lvl2pPr>
            <a:lvl3pPr marL="0" indent="914415">
              <a:buClrTx/>
              <a:buSzTx/>
              <a:buFontTx/>
              <a:buNone/>
              <a:defRPr sz="2300"/>
            </a:lvl3pPr>
            <a:lvl4pPr marL="0" indent="1371621">
              <a:buClrTx/>
              <a:buSzTx/>
              <a:buFontTx/>
              <a:buNone/>
              <a:defRPr sz="2300"/>
            </a:lvl4pPr>
            <a:lvl5pPr marL="0" indent="1828831">
              <a:buClrTx/>
              <a:buSzTx/>
              <a:buFontTx/>
              <a:buNone/>
              <a:defRPr sz="2300"/>
            </a:lvl5pPr>
          </a:lstStyle>
          <a:p>
            <a:r>
              <a:t>Body Level One</a:t>
            </a:r>
          </a:p>
          <a:p>
            <a:pPr lvl="1"/>
            <a:r>
              <a:t>Body Level Two</a:t>
            </a:r>
          </a:p>
          <a:p>
            <a:pPr lvl="2"/>
            <a:r>
              <a:t>Body Level Three</a:t>
            </a:r>
          </a:p>
          <a:p>
            <a:pPr lvl="3"/>
            <a:r>
              <a:t>Body Level Four</a:t>
            </a:r>
          </a:p>
          <a:p>
            <a:pPr lvl="4"/>
            <a:r>
              <a:t>Body Level Five</a:t>
            </a:r>
          </a:p>
        </p:txBody>
      </p:sp>
      <p:grpSp>
        <p:nvGrpSpPr>
          <p:cNvPr id="15" name="Group 12"/>
          <p:cNvGrpSpPr/>
          <p:nvPr/>
        </p:nvGrpSpPr>
        <p:grpSpPr>
          <a:xfrm>
            <a:off x="-3447" y="6002316"/>
            <a:ext cx="9150956" cy="27433"/>
            <a:chOff x="0" y="0"/>
            <a:chExt cx="9150954" cy="27431"/>
          </a:xfrm>
        </p:grpSpPr>
        <p:sp>
          <p:nvSpPr>
            <p:cNvPr id="13" name="Rectangle 13"/>
            <p:cNvSpPr/>
            <p:nvPr/>
          </p:nvSpPr>
          <p:spPr>
            <a:xfrm>
              <a:off x="5523600" y="0"/>
              <a:ext cx="3627355" cy="27432"/>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lnSpc>
                  <a:spcPct val="90000"/>
                </a:lnSpc>
              </a:pPr>
              <a:endParaRPr/>
            </a:p>
          </p:txBody>
        </p:sp>
        <p:sp>
          <p:nvSpPr>
            <p:cNvPr id="14" name="Rectangle 14"/>
            <p:cNvSpPr/>
            <p:nvPr/>
          </p:nvSpPr>
          <p:spPr>
            <a:xfrm>
              <a:off x="-1" y="0"/>
              <a:ext cx="5527397" cy="27432"/>
            </a:xfrm>
            <a:prstGeom prst="rect">
              <a:avLst/>
            </a:prstGeom>
            <a:solidFill>
              <a:srgbClr val="1B8DC3"/>
            </a:solidFill>
            <a:ln w="12700" cap="flat">
              <a:noFill/>
              <a:miter lim="400000"/>
            </a:ln>
            <a:effectLst/>
          </p:spPr>
          <p:txBody>
            <a:bodyPr wrap="square" lIns="45719" tIns="45719" rIns="45719" bIns="45719" numCol="1" anchor="ctr">
              <a:noAutofit/>
            </a:bodyPr>
            <a:lstStyle/>
            <a:p>
              <a:pPr algn="ctr">
                <a:lnSpc>
                  <a:spcPct val="90000"/>
                </a:lnSpc>
              </a:pPr>
              <a:endParaRPr/>
            </a:p>
          </p:txBody>
        </p:sp>
      </p:grpSp>
      <p:pic>
        <p:nvPicPr>
          <p:cNvPr id="16" name="Picture 17" descr="Picture 17"/>
          <p:cNvPicPr>
            <a:picLocks noChangeAspect="1"/>
          </p:cNvPicPr>
          <p:nvPr/>
        </p:nvPicPr>
        <p:blipFill>
          <a:blip r:embed="rId2">
            <a:extLst/>
          </a:blip>
          <a:stretch>
            <a:fillRect/>
          </a:stretch>
        </p:blipFill>
        <p:spPr>
          <a:xfrm>
            <a:off x="5271942" y="6133570"/>
            <a:ext cx="1384359" cy="640081"/>
          </a:xfrm>
          <a:prstGeom prst="rect">
            <a:avLst/>
          </a:prstGeom>
          <a:ln w="12700">
            <a:miter lim="400000"/>
          </a:ln>
        </p:spPr>
      </p:pic>
      <p:pic>
        <p:nvPicPr>
          <p:cNvPr id="17" name="Picture 18" descr="Picture 18"/>
          <p:cNvPicPr>
            <a:picLocks noChangeAspect="1"/>
          </p:cNvPicPr>
          <p:nvPr/>
        </p:nvPicPr>
        <p:blipFill>
          <a:blip r:embed="rId3">
            <a:extLst/>
          </a:blip>
          <a:stretch>
            <a:fillRect/>
          </a:stretch>
        </p:blipFill>
        <p:spPr>
          <a:xfrm>
            <a:off x="2100458" y="6234272"/>
            <a:ext cx="2588699" cy="430837"/>
          </a:xfrm>
          <a:prstGeom prst="rect">
            <a:avLst/>
          </a:prstGeom>
          <a:ln w="12700">
            <a:miter lim="400000"/>
          </a:ln>
        </p:spPr>
      </p:pic>
      <p:pic>
        <p:nvPicPr>
          <p:cNvPr id="18" name="Picture 19" descr="Picture 19"/>
          <p:cNvPicPr>
            <a:picLocks noChangeAspect="1"/>
          </p:cNvPicPr>
          <p:nvPr/>
        </p:nvPicPr>
        <p:blipFill>
          <a:blip r:embed="rId4">
            <a:extLst/>
          </a:blip>
          <a:srcRect b="70693"/>
          <a:stretch>
            <a:fillRect/>
          </a:stretch>
        </p:blipFill>
        <p:spPr>
          <a:xfrm>
            <a:off x="335845" y="6219280"/>
            <a:ext cx="1469262" cy="460819"/>
          </a:xfrm>
          <a:prstGeom prst="rect">
            <a:avLst/>
          </a:prstGeom>
          <a:ln w="12700">
            <a:miter lim="400000"/>
          </a:ln>
        </p:spPr>
      </p:pic>
      <p:pic>
        <p:nvPicPr>
          <p:cNvPr id="19" name="Picture 20" descr="Picture 20"/>
          <p:cNvPicPr>
            <a:picLocks noChangeAspect="1"/>
          </p:cNvPicPr>
          <p:nvPr/>
        </p:nvPicPr>
        <p:blipFill>
          <a:blip r:embed="rId5">
            <a:extLst/>
          </a:blip>
          <a:stretch>
            <a:fillRect/>
          </a:stretch>
        </p:blipFill>
        <p:spPr>
          <a:xfrm>
            <a:off x="5849103" y="4458939"/>
            <a:ext cx="3047138" cy="1389961"/>
          </a:xfrm>
          <a:prstGeom prst="rect">
            <a:avLst/>
          </a:prstGeom>
          <a:ln w="12700">
            <a:miter lim="400000"/>
          </a:ln>
        </p:spPr>
      </p:pic>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grpSp>
        <p:nvGrpSpPr>
          <p:cNvPr id="29" name="Group 14"/>
          <p:cNvGrpSpPr/>
          <p:nvPr/>
        </p:nvGrpSpPr>
        <p:grpSpPr>
          <a:xfrm>
            <a:off x="-3447" y="6830568"/>
            <a:ext cx="9150956" cy="27433"/>
            <a:chOff x="0" y="0"/>
            <a:chExt cx="9150954" cy="27431"/>
          </a:xfrm>
        </p:grpSpPr>
        <p:sp>
          <p:nvSpPr>
            <p:cNvPr id="27" name="Rectangle 15"/>
            <p:cNvSpPr/>
            <p:nvPr/>
          </p:nvSpPr>
          <p:spPr>
            <a:xfrm>
              <a:off x="5523600" y="0"/>
              <a:ext cx="3627355" cy="27432"/>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lnSpc>
                  <a:spcPct val="90000"/>
                </a:lnSpc>
              </a:pPr>
              <a:endParaRPr/>
            </a:p>
          </p:txBody>
        </p:sp>
        <p:sp>
          <p:nvSpPr>
            <p:cNvPr id="28" name="Rectangle 16"/>
            <p:cNvSpPr/>
            <p:nvPr/>
          </p:nvSpPr>
          <p:spPr>
            <a:xfrm>
              <a:off x="-1" y="0"/>
              <a:ext cx="5527397" cy="27432"/>
            </a:xfrm>
            <a:prstGeom prst="rect">
              <a:avLst/>
            </a:prstGeom>
            <a:solidFill>
              <a:srgbClr val="1B8DC3"/>
            </a:solidFill>
            <a:ln w="12700" cap="flat">
              <a:noFill/>
              <a:miter lim="400000"/>
            </a:ln>
            <a:effectLst/>
          </p:spPr>
          <p:txBody>
            <a:bodyPr wrap="square" lIns="45719" tIns="45719" rIns="45719" bIns="45719" numCol="1" anchor="ctr">
              <a:noAutofit/>
            </a:bodyPr>
            <a:lstStyle/>
            <a:p>
              <a:pPr algn="ctr">
                <a:lnSpc>
                  <a:spcPct val="90000"/>
                </a:lnSpc>
              </a:pPr>
              <a:endParaRPr/>
            </a:p>
          </p:txBody>
        </p:sp>
      </p:grpSp>
      <p:sp>
        <p:nvSpPr>
          <p:cNvPr id="30" name="Rectangle 256"/>
          <p:cNvSpPr txBox="1"/>
          <p:nvPr/>
        </p:nvSpPr>
        <p:spPr>
          <a:xfrm>
            <a:off x="272940" y="6448885"/>
            <a:ext cx="3217235" cy="22698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000"/>
            </a:lvl1pPr>
          </a:lstStyle>
          <a:p>
            <a:r>
              <a:t>Better Scientific Software tutorial @ ECP 2018-02-06</a:t>
            </a:r>
          </a:p>
        </p:txBody>
      </p:sp>
      <p:sp>
        <p:nvSpPr>
          <p:cNvPr id="31" name="Slide Number"/>
          <p:cNvSpPr txBox="1">
            <a:spLocks noGrp="1"/>
          </p:cNvSpPr>
          <p:nvPr>
            <p:ph type="sldNum" sz="quarter" idx="2"/>
          </p:nvPr>
        </p:nvSpPr>
        <p:spPr>
          <a:xfrm flipH="1">
            <a:off x="122563" y="6513051"/>
            <a:ext cx="153964" cy="135546"/>
          </a:xfrm>
          <a:prstGeom prst="rect">
            <a:avLst/>
          </a:prstGeom>
        </p:spPr>
        <p:txBody>
          <a:bodyPr lIns="0" tIns="0" rIns="0" bIns="0" anchor="t"/>
          <a:lstStyle>
            <a:lvl1pPr defTabSz="173041">
              <a:lnSpc>
                <a:spcPct val="90000"/>
              </a:lnSpc>
              <a:tabLst>
                <a:tab pos="228600" algn="l"/>
              </a:tabLst>
              <a:defRPr sz="1000"/>
            </a:lvl1pPr>
          </a:lstStyle>
          <a:p>
            <a:fld id="{86CB4B4D-7CA3-9044-876B-883B54F8677D}" type="slidenum">
              <a:t>‹#›</a:t>
            </a:fld>
            <a:endParaRPr/>
          </a:p>
        </p:txBody>
      </p:sp>
      <p:pic>
        <p:nvPicPr>
          <p:cNvPr id="32" name="Picture 17" descr="Picture 17"/>
          <p:cNvPicPr>
            <a:picLocks noChangeAspect="1"/>
          </p:cNvPicPr>
          <p:nvPr/>
        </p:nvPicPr>
        <p:blipFill>
          <a:blip r:embed="rId2">
            <a:extLst/>
          </a:blip>
          <a:stretch>
            <a:fillRect/>
          </a:stretch>
        </p:blipFill>
        <p:spPr>
          <a:xfrm>
            <a:off x="6223872" y="6033554"/>
            <a:ext cx="2366964" cy="640081"/>
          </a:xfrm>
          <a:prstGeom prst="rect">
            <a:avLst/>
          </a:prstGeom>
          <a:ln w="12700">
            <a:miter lim="400000"/>
          </a:ln>
        </p:spPr>
      </p:pic>
      <p:pic>
        <p:nvPicPr>
          <p:cNvPr id="33" name="Picture 18" descr="Picture 18"/>
          <p:cNvPicPr>
            <a:picLocks noChangeAspect="1"/>
          </p:cNvPicPr>
          <p:nvPr/>
        </p:nvPicPr>
        <p:blipFill>
          <a:blip r:embed="rId3">
            <a:extLst/>
          </a:blip>
          <a:stretch>
            <a:fillRect/>
          </a:stretch>
        </p:blipFill>
        <p:spPr>
          <a:xfrm>
            <a:off x="4014525" y="6069274"/>
            <a:ext cx="1845331" cy="640081"/>
          </a:xfrm>
          <a:prstGeom prst="rect">
            <a:avLst/>
          </a:prstGeom>
          <a:ln w="12700">
            <a:miter lim="400000"/>
          </a:ln>
        </p:spPr>
      </p:pic>
      <p:sp>
        <p:nvSpPr>
          <p:cNvPr id="34" name="Title Text"/>
          <p:cNvSpPr txBox="1">
            <a:spLocks noGrp="1"/>
          </p:cNvSpPr>
          <p:nvPr>
            <p:ph type="title"/>
          </p:nvPr>
        </p:nvSpPr>
        <p:spPr>
          <a:xfrm>
            <a:off x="274391" y="411483"/>
            <a:ext cx="8531578" cy="511038"/>
          </a:xfrm>
          <a:prstGeom prst="rect">
            <a:avLst/>
          </a:prstGeom>
        </p:spPr>
        <p:txBody>
          <a:bodyPr/>
          <a:lstStyle/>
          <a:p>
            <a:r>
              <a:t>Title Text</a:t>
            </a:r>
          </a:p>
        </p:txBody>
      </p:sp>
      <p:sp>
        <p:nvSpPr>
          <p:cNvPr id="35" name="Body Level One…"/>
          <p:cNvSpPr txBox="1">
            <a:spLocks noGrp="1"/>
          </p:cNvSpPr>
          <p:nvPr>
            <p:ph type="body" idx="1"/>
          </p:nvPr>
        </p:nvSpPr>
        <p:spPr>
          <a:xfrm>
            <a:off x="274392" y="1615439"/>
            <a:ext cx="8529579" cy="4047780"/>
          </a:xfrm>
          <a:prstGeom prst="rect">
            <a:avLst/>
          </a:prstGeom>
        </p:spPr>
        <p:txBody>
          <a:bodyPr>
            <a:normAutofit/>
          </a:bodyPr>
          <a:lstStyle>
            <a:lvl5pPr>
              <a:buChar cha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grpSp>
        <p:nvGrpSpPr>
          <p:cNvPr id="44" name="Group 14"/>
          <p:cNvGrpSpPr/>
          <p:nvPr/>
        </p:nvGrpSpPr>
        <p:grpSpPr>
          <a:xfrm>
            <a:off x="-3447" y="6830568"/>
            <a:ext cx="9150956" cy="27433"/>
            <a:chOff x="0" y="0"/>
            <a:chExt cx="9150954" cy="27431"/>
          </a:xfrm>
        </p:grpSpPr>
        <p:sp>
          <p:nvSpPr>
            <p:cNvPr id="42" name="Rectangle 15"/>
            <p:cNvSpPr/>
            <p:nvPr/>
          </p:nvSpPr>
          <p:spPr>
            <a:xfrm>
              <a:off x="5523600" y="0"/>
              <a:ext cx="3627355" cy="27432"/>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lnSpc>
                  <a:spcPct val="90000"/>
                </a:lnSpc>
              </a:pPr>
              <a:endParaRPr/>
            </a:p>
          </p:txBody>
        </p:sp>
        <p:sp>
          <p:nvSpPr>
            <p:cNvPr id="43" name="Rectangle 16"/>
            <p:cNvSpPr/>
            <p:nvPr/>
          </p:nvSpPr>
          <p:spPr>
            <a:xfrm>
              <a:off x="-1" y="0"/>
              <a:ext cx="5527397" cy="27432"/>
            </a:xfrm>
            <a:prstGeom prst="rect">
              <a:avLst/>
            </a:prstGeom>
            <a:solidFill>
              <a:srgbClr val="1B8DC3"/>
            </a:solidFill>
            <a:ln w="12700" cap="flat">
              <a:noFill/>
              <a:miter lim="400000"/>
            </a:ln>
            <a:effectLst/>
          </p:spPr>
          <p:txBody>
            <a:bodyPr wrap="square" lIns="45719" tIns="45719" rIns="45719" bIns="45719" numCol="1" anchor="ctr">
              <a:noAutofit/>
            </a:bodyPr>
            <a:lstStyle/>
            <a:p>
              <a:pPr algn="ctr">
                <a:lnSpc>
                  <a:spcPct val="90000"/>
                </a:lnSpc>
              </a:pPr>
              <a:endParaRPr/>
            </a:p>
          </p:txBody>
        </p:sp>
      </p:grpSp>
      <p:sp>
        <p:nvSpPr>
          <p:cNvPr id="45" name="Rectangle 256"/>
          <p:cNvSpPr txBox="1"/>
          <p:nvPr/>
        </p:nvSpPr>
        <p:spPr>
          <a:xfrm>
            <a:off x="272940" y="6448885"/>
            <a:ext cx="3217235" cy="22698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000"/>
            </a:lvl1pPr>
          </a:lstStyle>
          <a:p>
            <a:r>
              <a:t>Better Scientific Software tutorial @ SC17 2017-11-13</a:t>
            </a:r>
          </a:p>
        </p:txBody>
      </p:sp>
      <p:sp>
        <p:nvSpPr>
          <p:cNvPr id="46" name="Slide Number"/>
          <p:cNvSpPr txBox="1">
            <a:spLocks noGrp="1"/>
          </p:cNvSpPr>
          <p:nvPr>
            <p:ph type="sldNum" sz="quarter" idx="2"/>
          </p:nvPr>
        </p:nvSpPr>
        <p:spPr>
          <a:xfrm flipH="1">
            <a:off x="122563" y="6513051"/>
            <a:ext cx="153964" cy="135546"/>
          </a:xfrm>
          <a:prstGeom prst="rect">
            <a:avLst/>
          </a:prstGeom>
        </p:spPr>
        <p:txBody>
          <a:bodyPr lIns="0" tIns="0" rIns="0" bIns="0" anchor="t"/>
          <a:lstStyle>
            <a:lvl1pPr defTabSz="173041">
              <a:lnSpc>
                <a:spcPct val="90000"/>
              </a:lnSpc>
              <a:tabLst>
                <a:tab pos="228600" algn="l"/>
              </a:tabLst>
              <a:defRPr sz="1000"/>
            </a:lvl1pPr>
          </a:lstStyle>
          <a:p>
            <a:fld id="{86CB4B4D-7CA3-9044-876B-883B54F8677D}" type="slidenum">
              <a:t>‹#›</a:t>
            </a:fld>
            <a:endParaRPr/>
          </a:p>
        </p:txBody>
      </p:sp>
      <p:pic>
        <p:nvPicPr>
          <p:cNvPr id="47" name="Picture 17" descr="Picture 17"/>
          <p:cNvPicPr>
            <a:picLocks noChangeAspect="1"/>
          </p:cNvPicPr>
          <p:nvPr/>
        </p:nvPicPr>
        <p:blipFill>
          <a:blip r:embed="rId2">
            <a:extLst/>
          </a:blip>
          <a:stretch>
            <a:fillRect/>
          </a:stretch>
        </p:blipFill>
        <p:spPr>
          <a:xfrm>
            <a:off x="6223872" y="6033554"/>
            <a:ext cx="2366964" cy="640081"/>
          </a:xfrm>
          <a:prstGeom prst="rect">
            <a:avLst/>
          </a:prstGeom>
          <a:ln w="12700">
            <a:miter lim="400000"/>
          </a:ln>
        </p:spPr>
      </p:pic>
      <p:pic>
        <p:nvPicPr>
          <p:cNvPr id="48" name="Picture 18" descr="Picture 18"/>
          <p:cNvPicPr>
            <a:picLocks noChangeAspect="1"/>
          </p:cNvPicPr>
          <p:nvPr/>
        </p:nvPicPr>
        <p:blipFill>
          <a:blip r:embed="rId3">
            <a:extLst/>
          </a:blip>
          <a:stretch>
            <a:fillRect/>
          </a:stretch>
        </p:blipFill>
        <p:spPr>
          <a:xfrm>
            <a:off x="4014525" y="6069274"/>
            <a:ext cx="1845331" cy="640081"/>
          </a:xfrm>
          <a:prstGeom prst="rect">
            <a:avLst/>
          </a:prstGeom>
          <a:ln w="12700">
            <a:miter lim="400000"/>
          </a:ln>
        </p:spPr>
      </p:pic>
      <p:sp>
        <p:nvSpPr>
          <p:cNvPr id="49" name="Title Text"/>
          <p:cNvSpPr txBox="1">
            <a:spLocks noGrp="1"/>
          </p:cNvSpPr>
          <p:nvPr>
            <p:ph type="title"/>
          </p:nvPr>
        </p:nvSpPr>
        <p:spPr>
          <a:xfrm>
            <a:off x="274391" y="410604"/>
            <a:ext cx="8533575" cy="511038"/>
          </a:xfrm>
          <a:prstGeom prst="rect">
            <a:avLst/>
          </a:prstGeom>
        </p:spPr>
        <p:txBody>
          <a:bodyPr/>
          <a:lstStyle/>
          <a:p>
            <a:r>
              <a:t>Title Text</a:t>
            </a:r>
          </a:p>
        </p:txBody>
      </p:sp>
      <p:sp>
        <p:nvSpPr>
          <p:cNvPr id="50" name="Body Level One…"/>
          <p:cNvSpPr txBox="1">
            <a:spLocks noGrp="1"/>
          </p:cNvSpPr>
          <p:nvPr>
            <p:ph type="body" sz="quarter" idx="1"/>
          </p:nvPr>
        </p:nvSpPr>
        <p:spPr>
          <a:xfrm>
            <a:off x="274391" y="1553611"/>
            <a:ext cx="4192529" cy="821191"/>
          </a:xfrm>
          <a:prstGeom prst="rect">
            <a:avLst/>
          </a:prstGeom>
        </p:spPr>
        <p:txBody>
          <a:bodyPr anchor="b">
            <a:normAutofit/>
          </a:bodyPr>
          <a:lstStyle>
            <a:lvl1pPr marL="0" indent="0">
              <a:buClrTx/>
              <a:buSzTx/>
              <a:buFontTx/>
              <a:buNone/>
              <a:defRPr sz="2300" b="1">
                <a:solidFill>
                  <a:schemeClr val="accent1"/>
                </a:solidFill>
              </a:defRPr>
            </a:lvl1pPr>
            <a:lvl2pPr marL="0" indent="457206">
              <a:buClrTx/>
              <a:buSzTx/>
              <a:buFontTx/>
              <a:buNone/>
              <a:defRPr sz="2300" b="1">
                <a:solidFill>
                  <a:schemeClr val="accent1"/>
                </a:solidFill>
              </a:defRPr>
            </a:lvl2pPr>
            <a:lvl3pPr marL="0" indent="914415">
              <a:buClrTx/>
              <a:buSzTx/>
              <a:buFontTx/>
              <a:buNone/>
              <a:defRPr sz="2300" b="1">
                <a:solidFill>
                  <a:schemeClr val="accent1"/>
                </a:solidFill>
              </a:defRPr>
            </a:lvl3pPr>
            <a:lvl4pPr marL="0" indent="1371621">
              <a:buClrTx/>
              <a:buSzTx/>
              <a:buFontTx/>
              <a:buNone/>
              <a:defRPr sz="2300" b="1">
                <a:solidFill>
                  <a:schemeClr val="accent1"/>
                </a:solidFill>
              </a:defRPr>
            </a:lvl4pPr>
            <a:lvl5pPr marL="0" indent="1828831">
              <a:buClrTx/>
              <a:buSzTx/>
              <a:buFontTx/>
              <a:buNone/>
              <a:defRPr sz="2300" b="1">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51" name="Text Placeholder 4"/>
          <p:cNvSpPr>
            <a:spLocks noGrp="1"/>
          </p:cNvSpPr>
          <p:nvPr>
            <p:ph type="body" sz="quarter" idx="13"/>
          </p:nvPr>
        </p:nvSpPr>
        <p:spPr>
          <a:xfrm>
            <a:off x="4645026" y="1553611"/>
            <a:ext cx="4150033" cy="821191"/>
          </a:xfrm>
          <a:prstGeom prst="rect">
            <a:avLst/>
          </a:prstGeom>
        </p:spPr>
        <p:txBody>
          <a:bodyPr anchor="b">
            <a:normAutofit/>
          </a:bodyPr>
          <a:lstStyle/>
          <a:p>
            <a:pPr marL="0" indent="0">
              <a:buClrTx/>
              <a:buSzTx/>
              <a:buFontTx/>
              <a:buNone/>
              <a:defRPr sz="2300" b="1">
                <a:solidFill>
                  <a:schemeClr val="accent1"/>
                </a:solidFill>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divider">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break">
    <p:spTree>
      <p:nvGrpSpPr>
        <p:cNvPr id="1" name=""/>
        <p:cNvGrpSpPr/>
        <p:nvPr/>
      </p:nvGrpSpPr>
      <p:grpSpPr>
        <a:xfrm>
          <a:off x="0" y="0"/>
          <a:ext cx="0" cy="0"/>
          <a:chOff x="0" y="0"/>
          <a:chExt cx="0" cy="0"/>
        </a:xfrm>
      </p:grpSpPr>
      <p:sp>
        <p:nvSpPr>
          <p:cNvPr id="66" name="Title Text"/>
          <p:cNvSpPr txBox="1">
            <a:spLocks noGrp="1"/>
          </p:cNvSpPr>
          <p:nvPr>
            <p:ph type="title"/>
          </p:nvPr>
        </p:nvSpPr>
        <p:spPr>
          <a:xfrm>
            <a:off x="274392" y="411483"/>
            <a:ext cx="5223202" cy="929743"/>
          </a:xfrm>
          <a:prstGeom prst="rect">
            <a:avLst/>
          </a:prstGeom>
        </p:spPr>
        <p:txBody>
          <a:bodyPr/>
          <a:lstStyle/>
          <a:p>
            <a:r>
              <a:t>Title Text</a:t>
            </a:r>
          </a:p>
        </p:txBody>
      </p:sp>
      <p:grpSp>
        <p:nvGrpSpPr>
          <p:cNvPr id="69" name="Group 12"/>
          <p:cNvGrpSpPr/>
          <p:nvPr/>
        </p:nvGrpSpPr>
        <p:grpSpPr>
          <a:xfrm>
            <a:off x="-3447" y="6002316"/>
            <a:ext cx="9150956" cy="27433"/>
            <a:chOff x="0" y="0"/>
            <a:chExt cx="9150954" cy="27431"/>
          </a:xfrm>
        </p:grpSpPr>
        <p:sp>
          <p:nvSpPr>
            <p:cNvPr id="67" name="Rectangle 13"/>
            <p:cNvSpPr/>
            <p:nvPr/>
          </p:nvSpPr>
          <p:spPr>
            <a:xfrm>
              <a:off x="5523600" y="0"/>
              <a:ext cx="3627355" cy="27432"/>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lnSpc>
                  <a:spcPct val="90000"/>
                </a:lnSpc>
              </a:pPr>
              <a:endParaRPr/>
            </a:p>
          </p:txBody>
        </p:sp>
        <p:sp>
          <p:nvSpPr>
            <p:cNvPr id="68" name="Rectangle 14"/>
            <p:cNvSpPr/>
            <p:nvPr/>
          </p:nvSpPr>
          <p:spPr>
            <a:xfrm>
              <a:off x="-1" y="0"/>
              <a:ext cx="5527397" cy="27432"/>
            </a:xfrm>
            <a:prstGeom prst="rect">
              <a:avLst/>
            </a:prstGeom>
            <a:solidFill>
              <a:srgbClr val="1B8DC3"/>
            </a:solidFill>
            <a:ln w="12700" cap="flat">
              <a:noFill/>
              <a:miter lim="400000"/>
            </a:ln>
            <a:effectLst/>
          </p:spPr>
          <p:txBody>
            <a:bodyPr wrap="square" lIns="45719" tIns="45719" rIns="45719" bIns="45719" numCol="1" anchor="ctr">
              <a:noAutofit/>
            </a:bodyPr>
            <a:lstStyle/>
            <a:p>
              <a:pPr algn="ctr">
                <a:lnSpc>
                  <a:spcPct val="90000"/>
                </a:lnSpc>
              </a:pPr>
              <a:endParaRPr/>
            </a:p>
          </p:txBody>
        </p:sp>
      </p:grpSp>
      <p:grpSp>
        <p:nvGrpSpPr>
          <p:cNvPr id="72" name="Group 10"/>
          <p:cNvGrpSpPr/>
          <p:nvPr/>
        </p:nvGrpSpPr>
        <p:grpSpPr>
          <a:xfrm>
            <a:off x="-3447" y="4272576"/>
            <a:ext cx="9150956" cy="27433"/>
            <a:chOff x="0" y="0"/>
            <a:chExt cx="9150954" cy="27431"/>
          </a:xfrm>
        </p:grpSpPr>
        <p:sp>
          <p:nvSpPr>
            <p:cNvPr id="70" name="Rectangle 17"/>
            <p:cNvSpPr/>
            <p:nvPr/>
          </p:nvSpPr>
          <p:spPr>
            <a:xfrm>
              <a:off x="5523600" y="0"/>
              <a:ext cx="3627355" cy="27432"/>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lnSpc>
                  <a:spcPct val="90000"/>
                </a:lnSpc>
              </a:pPr>
              <a:endParaRPr/>
            </a:p>
          </p:txBody>
        </p:sp>
        <p:sp>
          <p:nvSpPr>
            <p:cNvPr id="71" name="Rectangle 18"/>
            <p:cNvSpPr/>
            <p:nvPr/>
          </p:nvSpPr>
          <p:spPr>
            <a:xfrm>
              <a:off x="-1" y="0"/>
              <a:ext cx="5527397" cy="27432"/>
            </a:xfrm>
            <a:prstGeom prst="rect">
              <a:avLst/>
            </a:prstGeom>
            <a:solidFill>
              <a:srgbClr val="1B8DC3"/>
            </a:solidFill>
            <a:ln w="12700" cap="flat">
              <a:noFill/>
              <a:miter lim="400000"/>
            </a:ln>
            <a:effectLst/>
          </p:spPr>
          <p:txBody>
            <a:bodyPr wrap="square" lIns="45719" tIns="45719" rIns="45719" bIns="45719" numCol="1" anchor="ctr">
              <a:noAutofit/>
            </a:bodyPr>
            <a:lstStyle/>
            <a:p>
              <a:pPr algn="ctr">
                <a:lnSpc>
                  <a:spcPct val="90000"/>
                </a:lnSpc>
              </a:pPr>
              <a:endParaRPr/>
            </a:p>
          </p:txBody>
        </p:sp>
      </p:grpSp>
      <p:pic>
        <p:nvPicPr>
          <p:cNvPr id="73" name="Picture 15" descr="Picture 15"/>
          <p:cNvPicPr>
            <a:picLocks noChangeAspect="1"/>
          </p:cNvPicPr>
          <p:nvPr/>
        </p:nvPicPr>
        <p:blipFill>
          <a:blip r:embed="rId2">
            <a:extLst/>
          </a:blip>
          <a:stretch>
            <a:fillRect/>
          </a:stretch>
        </p:blipFill>
        <p:spPr>
          <a:xfrm>
            <a:off x="5697806" y="4458939"/>
            <a:ext cx="3047138" cy="1389961"/>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grpSp>
        <p:nvGrpSpPr>
          <p:cNvPr id="83" name="Group 14"/>
          <p:cNvGrpSpPr/>
          <p:nvPr/>
        </p:nvGrpSpPr>
        <p:grpSpPr>
          <a:xfrm>
            <a:off x="-3447" y="6830568"/>
            <a:ext cx="9150956" cy="27433"/>
            <a:chOff x="0" y="0"/>
            <a:chExt cx="9150954" cy="27431"/>
          </a:xfrm>
        </p:grpSpPr>
        <p:sp>
          <p:nvSpPr>
            <p:cNvPr id="81" name="Rectangle 15"/>
            <p:cNvSpPr/>
            <p:nvPr/>
          </p:nvSpPr>
          <p:spPr>
            <a:xfrm>
              <a:off x="5523600" y="0"/>
              <a:ext cx="3627355" cy="27432"/>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lnSpc>
                  <a:spcPct val="90000"/>
                </a:lnSpc>
              </a:pPr>
              <a:endParaRPr/>
            </a:p>
          </p:txBody>
        </p:sp>
        <p:sp>
          <p:nvSpPr>
            <p:cNvPr id="82" name="Rectangle 16"/>
            <p:cNvSpPr/>
            <p:nvPr/>
          </p:nvSpPr>
          <p:spPr>
            <a:xfrm>
              <a:off x="-1" y="0"/>
              <a:ext cx="5527397" cy="27432"/>
            </a:xfrm>
            <a:prstGeom prst="rect">
              <a:avLst/>
            </a:prstGeom>
            <a:solidFill>
              <a:srgbClr val="1B8DC3"/>
            </a:solidFill>
            <a:ln w="12700" cap="flat">
              <a:noFill/>
              <a:miter lim="400000"/>
            </a:ln>
            <a:effectLst/>
          </p:spPr>
          <p:txBody>
            <a:bodyPr wrap="square" lIns="45719" tIns="45719" rIns="45719" bIns="45719" numCol="1" anchor="ctr">
              <a:noAutofit/>
            </a:bodyPr>
            <a:lstStyle/>
            <a:p>
              <a:pPr algn="ctr">
                <a:lnSpc>
                  <a:spcPct val="90000"/>
                </a:lnSpc>
              </a:pPr>
              <a:endParaRPr/>
            </a:p>
          </p:txBody>
        </p:sp>
      </p:grpSp>
      <p:sp>
        <p:nvSpPr>
          <p:cNvPr id="84" name="Rectangle 256"/>
          <p:cNvSpPr txBox="1"/>
          <p:nvPr/>
        </p:nvSpPr>
        <p:spPr>
          <a:xfrm>
            <a:off x="272940" y="6448885"/>
            <a:ext cx="3217235" cy="22698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1000"/>
            </a:lvl1pPr>
          </a:lstStyle>
          <a:p>
            <a:r>
              <a:t>Better Scientific Software tutorial @ SC17 2017-11-13</a:t>
            </a:r>
          </a:p>
        </p:txBody>
      </p:sp>
      <p:sp>
        <p:nvSpPr>
          <p:cNvPr id="85" name="Slide Number"/>
          <p:cNvSpPr txBox="1">
            <a:spLocks noGrp="1"/>
          </p:cNvSpPr>
          <p:nvPr>
            <p:ph type="sldNum" sz="quarter" idx="2"/>
          </p:nvPr>
        </p:nvSpPr>
        <p:spPr>
          <a:xfrm flipH="1">
            <a:off x="122563" y="6513051"/>
            <a:ext cx="153964" cy="135546"/>
          </a:xfrm>
          <a:prstGeom prst="rect">
            <a:avLst/>
          </a:prstGeom>
        </p:spPr>
        <p:txBody>
          <a:bodyPr lIns="0" tIns="0" rIns="0" bIns="0" anchor="t"/>
          <a:lstStyle>
            <a:lvl1pPr defTabSz="173041">
              <a:lnSpc>
                <a:spcPct val="90000"/>
              </a:lnSpc>
              <a:tabLst>
                <a:tab pos="228600" algn="l"/>
              </a:tabLst>
              <a:defRPr sz="1000"/>
            </a:lvl1pPr>
          </a:lstStyle>
          <a:p>
            <a:fld id="{86CB4B4D-7CA3-9044-876B-883B54F8677D}" type="slidenum">
              <a:t>‹#›</a:t>
            </a:fld>
            <a:endParaRPr/>
          </a:p>
        </p:txBody>
      </p:sp>
      <p:pic>
        <p:nvPicPr>
          <p:cNvPr id="86" name="Picture 17" descr="Picture 17"/>
          <p:cNvPicPr>
            <a:picLocks noChangeAspect="1"/>
          </p:cNvPicPr>
          <p:nvPr/>
        </p:nvPicPr>
        <p:blipFill>
          <a:blip r:embed="rId2">
            <a:extLst/>
          </a:blip>
          <a:stretch>
            <a:fillRect/>
          </a:stretch>
        </p:blipFill>
        <p:spPr>
          <a:xfrm>
            <a:off x="6223872" y="6033554"/>
            <a:ext cx="2366964" cy="640081"/>
          </a:xfrm>
          <a:prstGeom prst="rect">
            <a:avLst/>
          </a:prstGeom>
          <a:ln w="12700">
            <a:miter lim="400000"/>
          </a:ln>
        </p:spPr>
      </p:pic>
      <p:pic>
        <p:nvPicPr>
          <p:cNvPr id="87" name="Picture 18" descr="Picture 18"/>
          <p:cNvPicPr>
            <a:picLocks noChangeAspect="1"/>
          </p:cNvPicPr>
          <p:nvPr/>
        </p:nvPicPr>
        <p:blipFill>
          <a:blip r:embed="rId3">
            <a:extLst/>
          </a:blip>
          <a:stretch>
            <a:fillRect/>
          </a:stretch>
        </p:blipFill>
        <p:spPr>
          <a:xfrm>
            <a:off x="4014525" y="6069274"/>
            <a:ext cx="1845331" cy="640081"/>
          </a:xfrm>
          <a:prstGeom prst="rect">
            <a:avLst/>
          </a:prstGeom>
          <a:ln w="12700">
            <a:miter lim="400000"/>
          </a:ln>
        </p:spPr>
      </p:pic>
      <p:sp>
        <p:nvSpPr>
          <p:cNvPr id="88"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Header">
    <p:bg>
      <p:bgPr>
        <a:gradFill flip="none" rotWithShape="1">
          <a:gsLst>
            <a:gs pos="0">
              <a:srgbClr val="FFFFFF"/>
            </a:gs>
            <a:gs pos="100000">
              <a:srgbClr val="949494"/>
            </a:gs>
          </a:gsLst>
          <a:path path="circle">
            <a:fillToRect l="50000" t="50000" r="50000" b="50000"/>
          </a:path>
        </a:gradFill>
        <a:effectLst/>
      </p:bgPr>
    </p:bg>
    <p:spTree>
      <p:nvGrpSpPr>
        <p:cNvPr id="1" name=""/>
        <p:cNvGrpSpPr/>
        <p:nvPr/>
      </p:nvGrpSpPr>
      <p:grpSpPr>
        <a:xfrm>
          <a:off x="0" y="0"/>
          <a:ext cx="0" cy="0"/>
          <a:chOff x="0" y="0"/>
          <a:chExt cx="0" cy="0"/>
        </a:xfrm>
      </p:grpSpPr>
      <p:sp>
        <p:nvSpPr>
          <p:cNvPr id="95" name="Body Level One…"/>
          <p:cNvSpPr txBox="1">
            <a:spLocks noGrp="1"/>
          </p:cNvSpPr>
          <p:nvPr>
            <p:ph type="body" sz="quarter" idx="1"/>
          </p:nvPr>
        </p:nvSpPr>
        <p:spPr>
          <a:xfrm>
            <a:off x="1371600" y="2743200"/>
            <a:ext cx="7123114" cy="1673225"/>
          </a:xfrm>
          <a:prstGeom prst="rect">
            <a:avLst/>
          </a:prstGeom>
        </p:spPr>
        <p:txBody>
          <a:bodyPr>
            <a:normAutofit/>
          </a:bodyPr>
          <a:lstStyle>
            <a:lvl1pPr marL="0" indent="0">
              <a:buClrTx/>
              <a:buSzTx/>
              <a:buFontTx/>
              <a:buNone/>
              <a:defRPr>
                <a:solidFill>
                  <a:schemeClr val="accent1"/>
                </a:solidFill>
              </a:defRPr>
            </a:lvl1pPr>
            <a:lvl2pPr marL="0" indent="346079">
              <a:buClrTx/>
              <a:buSzTx/>
              <a:buFontTx/>
              <a:buNone/>
              <a:defRPr>
                <a:solidFill>
                  <a:schemeClr val="accent1"/>
                </a:solidFill>
              </a:defRPr>
            </a:lvl2pPr>
            <a:lvl3pPr marL="0" indent="684223">
              <a:buClrTx/>
              <a:buSzTx/>
              <a:buFontTx/>
              <a:buNone/>
              <a:defRPr>
                <a:solidFill>
                  <a:schemeClr val="accent1"/>
                </a:solidFill>
              </a:defRPr>
            </a:lvl3pPr>
            <a:lvl4pPr marL="0" indent="971565">
              <a:buClrTx/>
              <a:buSzTx/>
              <a:buFontTx/>
              <a:buNone/>
              <a:defRPr>
                <a:solidFill>
                  <a:schemeClr val="accent1"/>
                </a:solidFill>
              </a:defRPr>
            </a:lvl4pPr>
            <a:lvl5pPr marL="0" indent="1260495">
              <a:buClrTx/>
              <a:buSzTx/>
              <a:buFontTx/>
              <a:buNone/>
              <a:defRPr>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96" name="Rectangle 6"/>
          <p:cNvSpPr/>
          <p:nvPr/>
        </p:nvSpPr>
        <p:spPr>
          <a:xfrm>
            <a:off x="0" y="1524000"/>
            <a:ext cx="9144000" cy="1143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97" name="Rectangle 7"/>
          <p:cNvSpPr/>
          <p:nvPr/>
        </p:nvSpPr>
        <p:spPr>
          <a:xfrm>
            <a:off x="0" y="1600200"/>
            <a:ext cx="1295400" cy="99060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98" name="Rectangle 8"/>
          <p:cNvSpPr/>
          <p:nvPr/>
        </p:nvSpPr>
        <p:spPr>
          <a:xfrm>
            <a:off x="1371600" y="1600200"/>
            <a:ext cx="7772400" cy="9906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9" name="Title Text"/>
          <p:cNvSpPr txBox="1">
            <a:spLocks noGrp="1"/>
          </p:cNvSpPr>
          <p:nvPr>
            <p:ph type="title"/>
          </p:nvPr>
        </p:nvSpPr>
        <p:spPr>
          <a:xfrm>
            <a:off x="1371600" y="1600200"/>
            <a:ext cx="7620000" cy="990600"/>
          </a:xfrm>
          <a:prstGeom prst="rect">
            <a:avLst/>
          </a:prstGeom>
        </p:spPr>
        <p:txBody>
          <a:bodyPr/>
          <a:lstStyle>
            <a:lvl1pPr>
              <a:defRPr sz="4400" b="0">
                <a:solidFill>
                  <a:srgbClr val="FFFFFF"/>
                </a:solidFill>
              </a:defRPr>
            </a:lvl1pPr>
          </a:lstStyle>
          <a:p>
            <a:r>
              <a:t>Title Text</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74391" y="411482"/>
            <a:ext cx="8533575" cy="5110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914400" rtl="0" latinLnBrk="0">
        <a:lnSpc>
          <a:spcPct val="85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ct val="85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2pPr>
      <a:lvl3pPr marL="0" marR="0" indent="0" algn="l" defTabSz="914400" rtl="0" latinLnBrk="0">
        <a:lnSpc>
          <a:spcPct val="85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3pPr>
      <a:lvl4pPr marL="0" marR="0" indent="0" algn="l" defTabSz="914400" rtl="0" latinLnBrk="0">
        <a:lnSpc>
          <a:spcPct val="85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4pPr>
      <a:lvl5pPr marL="0" marR="0" indent="0" algn="l" defTabSz="914400" rtl="0" latinLnBrk="0">
        <a:lnSpc>
          <a:spcPct val="85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5pPr>
      <a:lvl6pPr marL="0" marR="0" indent="457206" algn="l" defTabSz="914400" rtl="0" latinLnBrk="0">
        <a:lnSpc>
          <a:spcPct val="85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6pPr>
      <a:lvl7pPr marL="0" marR="0" indent="914415" algn="l" defTabSz="914400" rtl="0" latinLnBrk="0">
        <a:lnSpc>
          <a:spcPct val="85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7pPr>
      <a:lvl8pPr marL="0" marR="0" indent="1371621" algn="l" defTabSz="914400" rtl="0" latinLnBrk="0">
        <a:lnSpc>
          <a:spcPct val="85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8pPr>
      <a:lvl9pPr marL="0" marR="0" indent="1828831" algn="l" defTabSz="914400" rtl="0" latinLnBrk="0">
        <a:lnSpc>
          <a:spcPct val="85000"/>
        </a:lnSpc>
        <a:spcBef>
          <a:spcPts val="0"/>
        </a:spcBef>
        <a:spcAft>
          <a:spcPts val="0"/>
        </a:spcAft>
        <a:buClrTx/>
        <a:buSzTx/>
        <a:buFontTx/>
        <a:buNone/>
        <a:tabLst/>
        <a:defRPr sz="3200" b="1" i="0" u="none" strike="noStrike" cap="none" spc="0" baseline="0">
          <a:ln>
            <a:noFill/>
          </a:ln>
          <a:solidFill>
            <a:srgbClr val="000000"/>
          </a:solidFill>
          <a:uFillTx/>
          <a:latin typeface="Arial"/>
          <a:ea typeface="Arial"/>
          <a:cs typeface="Arial"/>
          <a:sym typeface="Arial"/>
        </a:defRPr>
      </a:lvl9pPr>
    </p:titleStyle>
    <p:bodyStyle>
      <a:lvl1pPr marL="230192" marR="0" indent="-230192" algn="l" defTabSz="914400" rtl="0" latinLnBrk="0">
        <a:lnSpc>
          <a:spcPct val="90000"/>
        </a:lnSpc>
        <a:spcBef>
          <a:spcPts val="14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1pPr>
      <a:lvl2pPr marL="686225" marR="0" indent="-340145" algn="l" defTabSz="914400" rtl="0" latinLnBrk="0">
        <a:lnSpc>
          <a:spcPct val="90000"/>
        </a:lnSpc>
        <a:spcBef>
          <a:spcPts val="14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2pPr>
      <a:lvl3pPr marL="1006491" marR="0" indent="-322268" algn="l" defTabSz="914400" rtl="0" latinLnBrk="0">
        <a:lnSpc>
          <a:spcPct val="90000"/>
        </a:lnSpc>
        <a:spcBef>
          <a:spcPts val="14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3pPr>
      <a:lvl4pPr marL="1240740" marR="0" indent="-269174" algn="l" defTabSz="914400" rtl="0" latinLnBrk="0">
        <a:lnSpc>
          <a:spcPct val="90000"/>
        </a:lnSpc>
        <a:spcBef>
          <a:spcPts val="14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4pPr>
      <a:lvl5pPr marL="1606223" marR="0" indent="-345728" algn="l" defTabSz="914400" rtl="0" latinLnBrk="0">
        <a:lnSpc>
          <a:spcPct val="90000"/>
        </a:lnSpc>
        <a:spcBef>
          <a:spcPts val="14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5pPr>
      <a:lvl6pPr marL="2606083" marR="0" indent="-320045" algn="l" defTabSz="914400" rtl="0" latinLnBrk="0">
        <a:lnSpc>
          <a:spcPct val="90000"/>
        </a:lnSpc>
        <a:spcBef>
          <a:spcPts val="14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6pPr>
      <a:lvl7pPr marL="3063290" marR="0" indent="-320045" algn="l" defTabSz="914400" rtl="0" latinLnBrk="0">
        <a:lnSpc>
          <a:spcPct val="90000"/>
        </a:lnSpc>
        <a:spcBef>
          <a:spcPts val="14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7pPr>
      <a:lvl8pPr marL="3520498" marR="0" indent="-320045" algn="l" defTabSz="914400" rtl="0" latinLnBrk="0">
        <a:lnSpc>
          <a:spcPct val="90000"/>
        </a:lnSpc>
        <a:spcBef>
          <a:spcPts val="14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8pPr>
      <a:lvl9pPr marL="3977705" marR="0" indent="-320045" algn="l" defTabSz="914400" rtl="0" latinLnBrk="0">
        <a:lnSpc>
          <a:spcPct val="90000"/>
        </a:lnSpc>
        <a:spcBef>
          <a:spcPts val="14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creativecommons.org/licenses/by-sa/4.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ansommerville.com/software-engineering-book/case-studies/ariane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ctrTitle"/>
          </p:nvPr>
        </p:nvSpPr>
        <p:spPr>
          <a:xfrm>
            <a:off x="-1156652" y="411482"/>
            <a:ext cx="11336616" cy="929742"/>
          </a:xfrm>
          <a:prstGeom prst="rect">
            <a:avLst/>
          </a:prstGeom>
        </p:spPr>
        <p:txBody>
          <a:bodyPr/>
          <a:lstStyle/>
          <a:p>
            <a:pPr algn="ctr" defTabSz="896111">
              <a:defRPr sz="3136"/>
            </a:pPr>
            <a:r>
              <a:rPr dirty="0"/>
              <a:t>Testing of HPC Scientific Software</a:t>
            </a:r>
            <a:br>
              <a:rPr dirty="0"/>
            </a:br>
            <a:r>
              <a:rPr dirty="0"/>
              <a:t>Introduction</a:t>
            </a:r>
          </a:p>
        </p:txBody>
      </p:sp>
      <p:sp>
        <p:nvSpPr>
          <p:cNvPr id="110" name="Subtitle 2"/>
          <p:cNvSpPr txBox="1">
            <a:spLocks noGrp="1"/>
          </p:cNvSpPr>
          <p:nvPr>
            <p:ph type="subTitle" sz="half" idx="1"/>
          </p:nvPr>
        </p:nvSpPr>
        <p:spPr>
          <a:xfrm>
            <a:off x="274391" y="1903575"/>
            <a:ext cx="6673574" cy="2778499"/>
          </a:xfrm>
          <a:prstGeom prst="rect">
            <a:avLst/>
          </a:prstGeom>
        </p:spPr>
        <p:txBody>
          <a:bodyPr/>
          <a:lstStyle/>
          <a:p>
            <a:pPr>
              <a:defRPr sz="1800"/>
            </a:pPr>
            <a:r>
              <a:rPr dirty="0"/>
              <a:t>Presented at </a:t>
            </a:r>
            <a:br>
              <a:rPr dirty="0"/>
            </a:br>
            <a:r>
              <a:rPr sz="2300" b="1" dirty="0"/>
              <a:t>Better Scientific Software tutorial</a:t>
            </a:r>
          </a:p>
          <a:p>
            <a:pPr>
              <a:defRPr b="1"/>
            </a:pPr>
            <a:r>
              <a:rPr dirty="0"/>
              <a:t>ECP 2</a:t>
            </a:r>
            <a:r>
              <a:rPr baseline="31999" dirty="0"/>
              <a:t>nd</a:t>
            </a:r>
            <a:r>
              <a:rPr dirty="0"/>
              <a:t> Annual Meeting, Knoxville, Tennessee</a:t>
            </a:r>
            <a:br>
              <a:rPr dirty="0"/>
            </a:br>
            <a:endParaRPr dirty="0"/>
          </a:p>
          <a:p>
            <a:pPr>
              <a:defRPr sz="2000" b="1"/>
            </a:pPr>
            <a:r>
              <a:rPr dirty="0"/>
              <a:t>Jared O’Neal</a:t>
            </a:r>
            <a:br>
              <a:rPr dirty="0"/>
            </a:br>
            <a:r>
              <a:rPr b="0" dirty="0"/>
              <a:t>Argonne National Laboratory</a:t>
            </a:r>
          </a:p>
        </p:txBody>
      </p:sp>
    </p:spTree>
  </p:cSld>
  <p:clrMapOvr>
    <a:masterClrMapping/>
  </p:clrMapOvr>
  <p:transition spd="med" advTm="2410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6"/>
          <p:cNvSpPr txBox="1">
            <a:spLocks noGrp="1"/>
          </p:cNvSpPr>
          <p:nvPr>
            <p:ph type="sldNum" sz="quarter" idx="2"/>
          </p:nvPr>
        </p:nvSpPr>
        <p:spPr>
          <a:xfrm>
            <a:off x="126368" y="6513051"/>
            <a:ext cx="153964"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174" name="Title 1"/>
          <p:cNvSpPr txBox="1">
            <a:spLocks noGrp="1"/>
          </p:cNvSpPr>
          <p:nvPr>
            <p:ph type="title"/>
          </p:nvPr>
        </p:nvSpPr>
        <p:spPr>
          <a:xfrm>
            <a:off x="274392" y="411483"/>
            <a:ext cx="8531577" cy="511038"/>
          </a:xfrm>
          <a:prstGeom prst="rect">
            <a:avLst/>
          </a:prstGeom>
        </p:spPr>
        <p:txBody>
          <a:bodyPr/>
          <a:lstStyle>
            <a:lvl1pPr defTabSz="859536">
              <a:defRPr sz="3008"/>
            </a:lvl1pPr>
          </a:lstStyle>
          <a:p>
            <a:r>
              <a:rPr dirty="0"/>
              <a:t>Definitions</a:t>
            </a:r>
          </a:p>
        </p:txBody>
      </p:sp>
      <p:sp>
        <p:nvSpPr>
          <p:cNvPr id="175" name="Content Placeholder 3"/>
          <p:cNvSpPr txBox="1">
            <a:spLocks noGrp="1"/>
          </p:cNvSpPr>
          <p:nvPr>
            <p:ph type="body" idx="1"/>
          </p:nvPr>
        </p:nvSpPr>
        <p:spPr>
          <a:xfrm>
            <a:off x="469763" y="2109880"/>
            <a:ext cx="8529578" cy="2983226"/>
          </a:xfrm>
          <a:prstGeom prst="rect">
            <a:avLst/>
          </a:prstGeom>
        </p:spPr>
        <p:txBody>
          <a:bodyPr>
            <a:normAutofit lnSpcReduction="10000"/>
          </a:bodyPr>
          <a:lstStyle/>
          <a:p>
            <a:pPr marL="177247" indent="-177247" defTabSz="704087">
              <a:spcBef>
                <a:spcPts val="1000"/>
              </a:spcBef>
              <a:defRPr sz="2156"/>
            </a:pPr>
            <a:r>
              <a:rPr sz="2400" dirty="0"/>
              <a:t>General verification</a:t>
            </a:r>
          </a:p>
          <a:p>
            <a:pPr marL="609382" lvl="1" indent="-342900" defTabSz="704087">
              <a:spcBef>
                <a:spcPts val="600"/>
              </a:spcBef>
              <a:buFont typeface="Courier New"/>
              <a:buChar char="o"/>
              <a:defRPr sz="1770"/>
            </a:pPr>
            <a:r>
              <a:rPr sz="2000" dirty="0"/>
              <a:t>Compare against analytic results, independently-derived result, </a:t>
            </a:r>
            <a:r>
              <a:rPr sz="2000" i="1" dirty="0"/>
              <a:t>etc.</a:t>
            </a:r>
          </a:p>
          <a:p>
            <a:pPr marL="177247" indent="-177247" defTabSz="704087">
              <a:spcBef>
                <a:spcPts val="1000"/>
              </a:spcBef>
              <a:defRPr sz="2156"/>
            </a:pPr>
            <a:r>
              <a:rPr sz="2400" dirty="0"/>
              <a:t>Regression tests</a:t>
            </a:r>
          </a:p>
          <a:p>
            <a:pPr marL="609382" lvl="1" indent="-342900" defTabSz="704087">
              <a:spcBef>
                <a:spcPts val="600"/>
              </a:spcBef>
              <a:buFont typeface="Courier New"/>
              <a:buChar char="o"/>
              <a:defRPr sz="1770"/>
            </a:pPr>
            <a:r>
              <a:rPr sz="2000" dirty="0"/>
              <a:t>Compare current observable output to a gold standard</a:t>
            </a:r>
          </a:p>
          <a:p>
            <a:pPr marL="177247" indent="-177247" defTabSz="704087">
              <a:spcBef>
                <a:spcPts val="1000"/>
              </a:spcBef>
              <a:defRPr sz="2156"/>
            </a:pPr>
            <a:r>
              <a:rPr sz="2400" dirty="0"/>
              <a:t>Performance tests</a:t>
            </a:r>
          </a:p>
          <a:p>
            <a:pPr marL="609382" lvl="1" indent="-342900" defTabSz="704087">
              <a:spcBef>
                <a:spcPts val="600"/>
              </a:spcBef>
              <a:buFont typeface="Courier New"/>
              <a:buChar char="o"/>
              <a:defRPr sz="1770"/>
            </a:pPr>
            <a:r>
              <a:rPr sz="2000" dirty="0"/>
              <a:t>Focus on the runtime and resource utilization</a:t>
            </a:r>
          </a:p>
          <a:p>
            <a:pPr marL="177247" indent="-177247" defTabSz="704087">
              <a:spcBef>
                <a:spcPts val="1000"/>
              </a:spcBef>
              <a:defRPr sz="2156"/>
            </a:pPr>
            <a:r>
              <a:rPr sz="2400" dirty="0"/>
              <a:t>Restart tests</a:t>
            </a:r>
          </a:p>
          <a:p>
            <a:pPr marL="609382" lvl="1" indent="-342900" defTabSz="704087">
              <a:spcBef>
                <a:spcPts val="600"/>
              </a:spcBef>
              <a:buFont typeface="Courier New"/>
              <a:buChar char="o"/>
              <a:defRPr sz="1770"/>
            </a:pPr>
            <a:r>
              <a:rPr sz="2000" dirty="0"/>
              <a:t>Code starts transparently from a checkpoint</a:t>
            </a:r>
          </a:p>
        </p:txBody>
      </p:sp>
      <p:sp>
        <p:nvSpPr>
          <p:cNvPr id="176" name="Classes of Tests by Intent"/>
          <p:cNvSpPr txBox="1"/>
          <p:nvPr/>
        </p:nvSpPr>
        <p:spPr>
          <a:xfrm>
            <a:off x="438722" y="1478502"/>
            <a:ext cx="4149438" cy="48620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a:lvl1pPr>
          </a:lstStyle>
          <a:p>
            <a:r>
              <a:rPr dirty="0"/>
              <a:t>Classes of Tests by Intent</a:t>
            </a:r>
          </a:p>
        </p:txBody>
      </p:sp>
    </p:spTree>
    <p:extLst>
      <p:ext uri="{BB962C8B-B14F-4D97-AF65-F5344CB8AC3E}">
        <p14:creationId xmlns:p14="http://schemas.microsoft.com/office/powerpoint/2010/main" val="831725046"/>
      </p:ext>
    </p:extLst>
  </p:cSld>
  <p:clrMapOvr>
    <a:masterClrMapping/>
  </p:clrMapOvr>
  <p:transition spd="med" advTm="21818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xfrm flipH="1">
            <a:off x="122563" y="6513051"/>
            <a:ext cx="144538"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181" name="Refactoring"/>
          <p:cNvSpPr txBox="1">
            <a:spLocks noGrp="1"/>
          </p:cNvSpPr>
          <p:nvPr>
            <p:ph type="title"/>
          </p:nvPr>
        </p:nvSpPr>
        <p:spPr>
          <a:prstGeom prst="rect">
            <a:avLst/>
          </a:prstGeom>
        </p:spPr>
        <p:txBody>
          <a:bodyPr/>
          <a:lstStyle>
            <a:lvl1pPr defTabSz="859536">
              <a:defRPr sz="3008"/>
            </a:lvl1pPr>
          </a:lstStyle>
          <a:p>
            <a:r>
              <a:rPr dirty="0"/>
              <a:t>Refactoring</a:t>
            </a:r>
          </a:p>
        </p:txBody>
      </p:sp>
      <p:sp>
        <p:nvSpPr>
          <p:cNvPr id="182" name="Toy workflow with testing"/>
          <p:cNvSpPr txBox="1"/>
          <p:nvPr/>
        </p:nvSpPr>
        <p:spPr>
          <a:xfrm>
            <a:off x="419576" y="1624890"/>
            <a:ext cx="3458132" cy="43707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a:lvl1pPr>
          </a:lstStyle>
          <a:p>
            <a:r>
              <a:rPr dirty="0"/>
              <a:t>Toy workflow with testing</a:t>
            </a:r>
          </a:p>
        </p:txBody>
      </p:sp>
      <p:sp>
        <p:nvSpPr>
          <p:cNvPr id="184" name="If using version control, when do you commit?"/>
          <p:cNvSpPr txBox="1"/>
          <p:nvPr/>
        </p:nvSpPr>
        <p:spPr>
          <a:xfrm>
            <a:off x="503274" y="4899105"/>
            <a:ext cx="4741885" cy="350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If using version control, when do you commit?</a:t>
            </a:r>
          </a:p>
        </p:txBody>
      </p:sp>
      <p:pic>
        <p:nvPicPr>
          <p:cNvPr id="2" name="Picture 1" descr="RefactorFlowChart_v1.pdf"/>
          <p:cNvPicPr>
            <a:picLocks noChangeAspect="1"/>
          </p:cNvPicPr>
          <p:nvPr/>
        </p:nvPicPr>
        <p:blipFill rotWithShape="1">
          <a:blip r:embed="rId3">
            <a:extLst>
              <a:ext uri="{28A0092B-C50C-407E-A947-70E740481C1C}">
                <a14:useLocalDpi xmlns:a14="http://schemas.microsoft.com/office/drawing/2010/main" val="0"/>
              </a:ext>
            </a:extLst>
          </a:blip>
          <a:srcRect l="30981" r="30196"/>
          <a:stretch/>
        </p:blipFill>
        <p:spPr>
          <a:xfrm rot="16200000">
            <a:off x="3321051" y="-856923"/>
            <a:ext cx="2501899" cy="8339663"/>
          </a:xfrm>
          <a:prstGeom prst="rect">
            <a:avLst/>
          </a:prstGeom>
        </p:spPr>
      </p:pic>
    </p:spTree>
    <p:extLst>
      <p:ext uri="{BB962C8B-B14F-4D97-AF65-F5344CB8AC3E}">
        <p14:creationId xmlns:p14="http://schemas.microsoft.com/office/powerpoint/2010/main" val="4214110206"/>
      </p:ext>
    </p:extLst>
  </p:cSld>
  <p:clrMapOvr>
    <a:masterClrMapping/>
  </p:clrMapOvr>
  <p:transition spd="med" advTm="19098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186" name="Automated Test Frameworks"/>
          <p:cNvSpPr txBox="1">
            <a:spLocks noGrp="1"/>
          </p:cNvSpPr>
          <p:nvPr>
            <p:ph type="title"/>
          </p:nvPr>
        </p:nvSpPr>
        <p:spPr>
          <a:prstGeom prst="rect">
            <a:avLst/>
          </a:prstGeom>
        </p:spPr>
        <p:txBody>
          <a:bodyPr/>
          <a:lstStyle>
            <a:lvl1pPr defTabSz="859536">
              <a:defRPr sz="3008"/>
            </a:lvl1pPr>
          </a:lstStyle>
          <a:p>
            <a:r>
              <a:rPr dirty="0"/>
              <a:t>Automated Test Frameworks</a:t>
            </a:r>
          </a:p>
        </p:txBody>
      </p:sp>
      <p:sp>
        <p:nvSpPr>
          <p:cNvPr id="187" name="Software packages that…"/>
          <p:cNvSpPr txBox="1">
            <a:spLocks noGrp="1"/>
          </p:cNvSpPr>
          <p:nvPr>
            <p:ph type="body" sz="half" idx="1"/>
          </p:nvPr>
        </p:nvSpPr>
        <p:spPr>
          <a:xfrm>
            <a:off x="460716" y="1000184"/>
            <a:ext cx="8529578" cy="2149687"/>
          </a:xfrm>
          <a:prstGeom prst="rect">
            <a:avLst/>
          </a:prstGeom>
        </p:spPr>
        <p:txBody>
          <a:bodyPr/>
          <a:lstStyle/>
          <a:p>
            <a:pPr marL="0" indent="0" defTabSz="704087">
              <a:spcBef>
                <a:spcPts val="1000"/>
              </a:spcBef>
              <a:buClrTx/>
              <a:buSzTx/>
              <a:buFontTx/>
              <a:buNone/>
              <a:defRPr sz="2156"/>
            </a:pPr>
            <a:r>
              <a:rPr sz="2400" dirty="0"/>
              <a:t>Software packages that </a:t>
            </a:r>
          </a:p>
          <a:p>
            <a:pPr marL="216167" indent="-216167" defTabSz="704087">
              <a:spcBef>
                <a:spcPts val="1000"/>
              </a:spcBef>
              <a:buClrTx/>
              <a:buFontTx/>
              <a:defRPr sz="2156"/>
            </a:pPr>
            <a:r>
              <a:rPr sz="2000" dirty="0"/>
              <a:t>provide routines that reduce tedium of writing test conditions,</a:t>
            </a:r>
          </a:p>
          <a:p>
            <a:pPr marL="216167" indent="-216167" defTabSz="704087">
              <a:spcBef>
                <a:spcPts val="1000"/>
              </a:spcBef>
              <a:buClrTx/>
              <a:buFontTx/>
              <a:defRPr sz="2156"/>
            </a:pPr>
            <a:r>
              <a:rPr sz="2000" dirty="0"/>
              <a:t>Simplify maintaining and building test suite,</a:t>
            </a:r>
          </a:p>
          <a:p>
            <a:pPr marL="216167" indent="-216167" defTabSz="704087">
              <a:spcBef>
                <a:spcPts val="1000"/>
              </a:spcBef>
              <a:buClrTx/>
              <a:buFontTx/>
              <a:defRPr sz="2156"/>
            </a:pPr>
            <a:r>
              <a:rPr sz="2000" dirty="0"/>
              <a:t>automates execution of a collection of client test routines, and</a:t>
            </a:r>
          </a:p>
          <a:p>
            <a:pPr marL="216167" indent="-216167" defTabSz="704087">
              <a:spcBef>
                <a:spcPts val="1000"/>
              </a:spcBef>
              <a:buClrTx/>
              <a:buFontTx/>
              <a:defRPr sz="2156"/>
            </a:pPr>
            <a:r>
              <a:rPr sz="2000" dirty="0"/>
              <a:t>report test results.</a:t>
            </a:r>
          </a:p>
        </p:txBody>
      </p:sp>
      <p:sp>
        <p:nvSpPr>
          <p:cNvPr id="188" name="Examples:…"/>
          <p:cNvSpPr txBox="1"/>
          <p:nvPr/>
        </p:nvSpPr>
        <p:spPr>
          <a:xfrm>
            <a:off x="460716" y="3165551"/>
            <a:ext cx="8232151" cy="292387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sz="2400" dirty="0"/>
              <a:t>Examples</a:t>
            </a:r>
            <a:r>
              <a:rPr dirty="0"/>
              <a:t>:</a:t>
            </a:r>
          </a:p>
          <a:p>
            <a:pPr marL="180473" indent="-180473">
              <a:buSzPct val="100000"/>
              <a:buChar char="•"/>
            </a:pPr>
            <a:r>
              <a:rPr sz="2000" dirty="0"/>
              <a:t>C++</a:t>
            </a:r>
          </a:p>
          <a:p>
            <a:pPr marL="666750" lvl="1" indent="-285750">
              <a:buSzPct val="100000"/>
              <a:buFont typeface="Courier New"/>
              <a:buChar char="o"/>
            </a:pPr>
            <a:r>
              <a:rPr dirty="0"/>
              <a:t>Boost.Test, Catch, GoogleTest</a:t>
            </a:r>
          </a:p>
          <a:p>
            <a:pPr marL="180473" indent="-180473">
              <a:buSzPct val="100000"/>
              <a:buChar char="•"/>
            </a:pPr>
            <a:r>
              <a:rPr sz="2000" dirty="0"/>
              <a:t>Fortran</a:t>
            </a:r>
          </a:p>
          <a:p>
            <a:pPr marL="666750" lvl="1" indent="-285750">
              <a:buSzPct val="100000"/>
              <a:buFont typeface="Courier New"/>
              <a:buChar char="o"/>
            </a:pPr>
            <a:r>
              <a:rPr dirty="0"/>
              <a:t>Fruit, PFunit</a:t>
            </a:r>
          </a:p>
          <a:p>
            <a:pPr marL="180473" indent="-180473">
              <a:buSzPct val="100000"/>
              <a:buChar char="•"/>
            </a:pPr>
            <a:r>
              <a:rPr sz="2000" dirty="0"/>
              <a:t>python - nose, pytest, unittest</a:t>
            </a:r>
          </a:p>
          <a:p>
            <a:pPr marL="180473" indent="-180473">
              <a:buSzPct val="100000"/>
              <a:buChar char="•"/>
            </a:pPr>
            <a:r>
              <a:rPr sz="2000" dirty="0"/>
              <a:t>Java - JUnit</a:t>
            </a:r>
          </a:p>
          <a:p>
            <a:pPr marL="180473" indent="-180473">
              <a:buSzPct val="100000"/>
              <a:buChar char="•"/>
            </a:pPr>
            <a:r>
              <a:rPr sz="2000" dirty="0"/>
              <a:t>MATLAB - built in</a:t>
            </a:r>
          </a:p>
          <a:p>
            <a:pPr marL="180473" indent="-180473">
              <a:buSzPct val="100000"/>
              <a:buChar char="•"/>
            </a:pPr>
            <a:r>
              <a:rPr sz="2000" dirty="0"/>
              <a:t>Custom - FlashTest</a:t>
            </a:r>
          </a:p>
        </p:txBody>
      </p:sp>
    </p:spTree>
  </p:cSld>
  <p:clrMapOvr>
    <a:masterClrMapping/>
  </p:clrMapOvr>
  <p:transition spd="med" advTm="308817"/>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193" name="Test Servers"/>
          <p:cNvSpPr txBox="1">
            <a:spLocks noGrp="1"/>
          </p:cNvSpPr>
          <p:nvPr>
            <p:ph type="title"/>
          </p:nvPr>
        </p:nvSpPr>
        <p:spPr>
          <a:prstGeom prst="rect">
            <a:avLst/>
          </a:prstGeom>
        </p:spPr>
        <p:txBody>
          <a:bodyPr/>
          <a:lstStyle>
            <a:lvl1pPr defTabSz="859536">
              <a:defRPr sz="3008"/>
            </a:lvl1pPr>
          </a:lstStyle>
          <a:p>
            <a:r>
              <a:rPr dirty="0"/>
              <a:t>Test Servers</a:t>
            </a:r>
          </a:p>
        </p:txBody>
      </p:sp>
      <p:sp>
        <p:nvSpPr>
          <p:cNvPr id="194" name="Examples:…"/>
          <p:cNvSpPr txBox="1">
            <a:spLocks noGrp="1"/>
          </p:cNvSpPr>
          <p:nvPr>
            <p:ph type="body" sz="half" idx="1"/>
          </p:nvPr>
        </p:nvSpPr>
        <p:spPr>
          <a:xfrm>
            <a:off x="462055" y="3779597"/>
            <a:ext cx="8529578" cy="1593598"/>
          </a:xfrm>
          <a:prstGeom prst="rect">
            <a:avLst/>
          </a:prstGeom>
        </p:spPr>
        <p:txBody>
          <a:bodyPr>
            <a:normAutofit lnSpcReduction="10000"/>
          </a:bodyPr>
          <a:lstStyle/>
          <a:p>
            <a:pPr marL="0" indent="0" defTabSz="731520">
              <a:spcBef>
                <a:spcPts val="1100"/>
              </a:spcBef>
              <a:buClrTx/>
              <a:buSzTx/>
              <a:buFontTx/>
              <a:buNone/>
              <a:defRPr sz="1920"/>
            </a:pPr>
            <a:r>
              <a:rPr sz="2400" dirty="0"/>
              <a:t>Examples</a:t>
            </a:r>
            <a:r>
              <a:rPr dirty="0"/>
              <a:t>:</a:t>
            </a:r>
          </a:p>
          <a:p>
            <a:pPr marL="224589" indent="-224589" defTabSz="731520">
              <a:spcBef>
                <a:spcPts val="1100"/>
              </a:spcBef>
              <a:buClrTx/>
              <a:buFontTx/>
              <a:defRPr sz="1920"/>
            </a:pPr>
            <a:r>
              <a:rPr sz="2000" dirty="0"/>
              <a:t>CTest/CDash</a:t>
            </a:r>
          </a:p>
          <a:p>
            <a:pPr marL="224589" indent="-224589" defTabSz="731520">
              <a:spcBef>
                <a:spcPts val="1100"/>
              </a:spcBef>
              <a:buClrTx/>
              <a:buFontTx/>
              <a:defRPr sz="1920"/>
            </a:pPr>
            <a:r>
              <a:rPr sz="2000" dirty="0"/>
              <a:t>Jenkins</a:t>
            </a:r>
          </a:p>
          <a:p>
            <a:pPr marL="224589" indent="-224589" defTabSz="731520">
              <a:spcBef>
                <a:spcPts val="1100"/>
              </a:spcBef>
              <a:buClrTx/>
              <a:buFontTx/>
              <a:defRPr sz="1920"/>
            </a:pPr>
            <a:r>
              <a:rPr sz="2000" dirty="0"/>
              <a:t>Travis CI and GitLab CI</a:t>
            </a:r>
          </a:p>
        </p:txBody>
      </p:sp>
      <p:sp>
        <p:nvSpPr>
          <p:cNvPr id="195" name="Servers that…"/>
          <p:cNvSpPr txBox="1"/>
          <p:nvPr/>
        </p:nvSpPr>
        <p:spPr>
          <a:xfrm>
            <a:off x="462055" y="1132769"/>
            <a:ext cx="7332023" cy="230832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a:pPr>
            <a:r>
              <a:rPr sz="2400" dirty="0"/>
              <a:t>Servers that </a:t>
            </a:r>
          </a:p>
          <a:p>
            <a:pPr marL="180473" indent="-180473">
              <a:buSzPct val="100000"/>
              <a:buChar char="•"/>
              <a:defRPr sz="2400"/>
            </a:pPr>
            <a:r>
              <a:rPr dirty="0"/>
              <a:t>automate the execution of a test suite or a subset of a test suite,</a:t>
            </a:r>
          </a:p>
          <a:p>
            <a:pPr marL="180473" indent="-180473">
              <a:buSzPct val="100000"/>
              <a:buChar char="•"/>
              <a:defRPr sz="2400"/>
            </a:pPr>
            <a:r>
              <a:rPr dirty="0"/>
              <a:t>allow for running tests on different environments,</a:t>
            </a:r>
          </a:p>
          <a:p>
            <a:pPr marL="180473" indent="-180473">
              <a:buSzPct val="100000"/>
              <a:buChar char="•"/>
              <a:defRPr sz="2400"/>
            </a:pPr>
            <a:r>
              <a:rPr dirty="0"/>
              <a:t>host an interface for viewing results, and</a:t>
            </a:r>
          </a:p>
          <a:p>
            <a:pPr marL="180473" indent="-180473">
              <a:buSzPct val="100000"/>
              <a:buChar char="•"/>
              <a:defRPr sz="2400"/>
            </a:pPr>
            <a:r>
              <a:rPr dirty="0"/>
              <a:t>allows for configuring when the tests are run.</a:t>
            </a:r>
          </a:p>
        </p:txBody>
      </p:sp>
    </p:spTree>
  </p:cSld>
  <p:clrMapOvr>
    <a:masterClrMapping/>
  </p:clrMapOvr>
  <p:transition spd="med" advTm="8699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6"/>
          <p:cNvSpPr txBox="1">
            <a:spLocks noGrp="1"/>
          </p:cNvSpPr>
          <p:nvPr>
            <p:ph type="sldNum" sz="quarter" idx="2"/>
          </p:nvPr>
        </p:nvSpPr>
        <p:spPr>
          <a:xfrm>
            <a:off x="126368" y="6513051"/>
            <a:ext cx="153964"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203" name="Title 1"/>
          <p:cNvSpPr txBox="1">
            <a:spLocks noGrp="1"/>
          </p:cNvSpPr>
          <p:nvPr>
            <p:ph type="title"/>
          </p:nvPr>
        </p:nvSpPr>
        <p:spPr>
          <a:xfrm>
            <a:off x="274392" y="411483"/>
            <a:ext cx="8531577" cy="511038"/>
          </a:xfrm>
          <a:prstGeom prst="rect">
            <a:avLst/>
          </a:prstGeom>
        </p:spPr>
        <p:txBody>
          <a:bodyPr/>
          <a:lstStyle>
            <a:lvl1pPr defTabSz="859536">
              <a:defRPr sz="3008"/>
            </a:lvl1pPr>
          </a:lstStyle>
          <a:p>
            <a:r>
              <a:rPr dirty="0"/>
              <a:t>Testing Policies</a:t>
            </a:r>
          </a:p>
        </p:txBody>
      </p:sp>
      <p:sp>
        <p:nvSpPr>
          <p:cNvPr id="204" name="Content Placeholder 4"/>
          <p:cNvSpPr txBox="1">
            <a:spLocks noGrp="1"/>
          </p:cNvSpPr>
          <p:nvPr>
            <p:ph type="body" idx="1"/>
          </p:nvPr>
        </p:nvSpPr>
        <p:spPr>
          <a:xfrm>
            <a:off x="413943" y="1503783"/>
            <a:ext cx="8529578" cy="2780940"/>
          </a:xfrm>
          <a:prstGeom prst="rect">
            <a:avLst/>
          </a:prstGeom>
        </p:spPr>
        <p:txBody>
          <a:bodyPr>
            <a:normAutofit/>
          </a:bodyPr>
          <a:lstStyle/>
          <a:p>
            <a:r>
              <a:rPr sz="2400" dirty="0"/>
              <a:t>Testing regime is only useful if it is maintained and monitored</a:t>
            </a:r>
          </a:p>
          <a:p>
            <a:r>
              <a:rPr sz="2400" dirty="0"/>
              <a:t>When to test and what to test?</a:t>
            </a:r>
          </a:p>
          <a:p>
            <a:r>
              <a:rPr sz="2400" dirty="0"/>
              <a:t>When and how to update baseline data and tolerances?</a:t>
            </a:r>
          </a:p>
          <a:p>
            <a:r>
              <a:rPr sz="2400" dirty="0"/>
              <a:t>Must have consistent policy on dealing with failed tests and undetected bugs</a:t>
            </a:r>
          </a:p>
        </p:txBody>
      </p:sp>
    </p:spTree>
    <p:extLst>
      <p:ext uri="{BB962C8B-B14F-4D97-AF65-F5344CB8AC3E}">
        <p14:creationId xmlns:p14="http://schemas.microsoft.com/office/powerpoint/2010/main" val="1405083346"/>
      </p:ext>
    </p:extLst>
  </p:cSld>
  <p:clrMapOvr>
    <a:masterClrMapping/>
  </p:clrMapOvr>
  <p:transition spd="med" advTm="36867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11" name="Content Placeholder 3">
            <a:extLst>
              <a:ext uri="{FF2B5EF4-FFF2-40B4-BE49-F238E27FC236}">
                <a16:creationId xmlns:a16="http://schemas.microsoft.com/office/drawing/2014/main" id="{9CD15B89-9DE8-524D-8420-086DEE81466F}"/>
              </a:ext>
            </a:extLst>
          </p:cNvPr>
          <p:cNvGraphicFramePr>
            <a:graphicFrameLocks/>
          </p:cNvGraphicFramePr>
          <p:nvPr>
            <p:extLst>
              <p:ext uri="{D42A27DB-BD31-4B8C-83A1-F6EECF244321}">
                <p14:modId xmlns:p14="http://schemas.microsoft.com/office/powerpoint/2010/main" val="1070681872"/>
              </p:ext>
            </p:extLst>
          </p:nvPr>
        </p:nvGraphicFramePr>
        <p:xfrm>
          <a:off x="652177" y="1668322"/>
          <a:ext cx="7728859" cy="3258399"/>
        </p:xfrm>
        <a:graphic>
          <a:graphicData uri="http://schemas.openxmlformats.org/drawingml/2006/table">
            <a:tbl>
              <a:tblPr firstRow="1" bandRow="1">
                <a:tableStyleId>{5C22544A-7EE6-4342-B048-85BDC9FD1C3A}</a:tableStyleId>
              </a:tblPr>
              <a:tblGrid>
                <a:gridCol w="1700762">
                  <a:extLst>
                    <a:ext uri="{9D8B030D-6E8A-4147-A177-3AD203B41FA5}">
                      <a16:colId xmlns:a16="http://schemas.microsoft.com/office/drawing/2014/main" val="3446576009"/>
                    </a:ext>
                  </a:extLst>
                </a:gridCol>
                <a:gridCol w="3643849">
                  <a:extLst>
                    <a:ext uri="{9D8B030D-6E8A-4147-A177-3AD203B41FA5}">
                      <a16:colId xmlns:a16="http://schemas.microsoft.com/office/drawing/2014/main" val="1263998808"/>
                    </a:ext>
                  </a:extLst>
                </a:gridCol>
                <a:gridCol w="2384248">
                  <a:extLst>
                    <a:ext uri="{9D8B030D-6E8A-4147-A177-3AD203B41FA5}">
                      <a16:colId xmlns:a16="http://schemas.microsoft.com/office/drawing/2014/main" val="4097899022"/>
                    </a:ext>
                  </a:extLst>
                </a:gridCol>
              </a:tblGrid>
              <a:tr h="306134">
                <a:tc>
                  <a:txBody>
                    <a:bodyPr/>
                    <a:lstStyle/>
                    <a:p>
                      <a:pPr>
                        <a:lnSpc>
                          <a:spcPct val="100000"/>
                        </a:lnSpc>
                      </a:pPr>
                      <a:r>
                        <a:rPr lang="en-US" sz="1100" dirty="0"/>
                        <a:t>Time</a:t>
                      </a:r>
                    </a:p>
                  </a:txBody>
                  <a:tcPr marL="51462" marR="51462" marT="25731" marB="25731"/>
                </a:tc>
                <a:tc>
                  <a:txBody>
                    <a:bodyPr/>
                    <a:lstStyle/>
                    <a:p>
                      <a:pPr>
                        <a:lnSpc>
                          <a:spcPct val="100000"/>
                        </a:lnSpc>
                      </a:pPr>
                      <a:r>
                        <a:rPr lang="en-US" sz="1100" dirty="0"/>
                        <a:t>Topic</a:t>
                      </a:r>
                    </a:p>
                  </a:txBody>
                  <a:tcPr marL="51462" marR="51462" marT="25731" marB="25731"/>
                </a:tc>
                <a:tc>
                  <a:txBody>
                    <a:bodyPr/>
                    <a:lstStyle/>
                    <a:p>
                      <a:pPr>
                        <a:lnSpc>
                          <a:spcPct val="100000"/>
                        </a:lnSpc>
                      </a:pPr>
                      <a:r>
                        <a:rPr lang="en-US" sz="1100" dirty="0"/>
                        <a:t>Speaker</a:t>
                      </a:r>
                    </a:p>
                  </a:txBody>
                  <a:tcPr marL="51462" marR="51462" marT="25731" marB="25731"/>
                </a:tc>
                <a:extLst>
                  <a:ext uri="{0D108BD9-81ED-4DB2-BD59-A6C34878D82A}">
                    <a16:rowId xmlns:a16="http://schemas.microsoft.com/office/drawing/2014/main" val="3602420430"/>
                  </a:ext>
                </a:extLst>
              </a:tr>
              <a:tr h="515945">
                <a:tc>
                  <a:txBody>
                    <a:bodyPr/>
                    <a:lstStyle/>
                    <a:p>
                      <a:pPr>
                        <a:lnSpc>
                          <a:spcPct val="100000"/>
                        </a:lnSpc>
                      </a:pPr>
                      <a:r>
                        <a:rPr lang="en-US" sz="1100" dirty="0"/>
                        <a:t>1:30pm-2:15pm</a:t>
                      </a:r>
                    </a:p>
                  </a:txBody>
                  <a:tcPr marL="51462" marR="51462" marT="25731" marB="25731"/>
                </a:tc>
                <a:tc>
                  <a:txBody>
                    <a:bodyPr/>
                    <a:lstStyle/>
                    <a:p>
                      <a:pPr algn="l">
                        <a:lnSpc>
                          <a:spcPct val="100000"/>
                        </a:lnSpc>
                      </a:pPr>
                      <a:r>
                        <a:rPr lang="en-US" sz="1100" b="0" i="0" u="none" strike="noStrike" kern="1200" dirty="0">
                          <a:solidFill>
                            <a:schemeClr val="dk1"/>
                          </a:solidFill>
                          <a:effectLst/>
                          <a:latin typeface="+mn-lt"/>
                          <a:ea typeface="+mn-ea"/>
                          <a:cs typeface="+mn-cs"/>
                        </a:rPr>
                        <a:t>Why effective software practices are essential for CSE projects</a:t>
                      </a:r>
                      <a:endParaRPr lang="en-US" sz="1100" dirty="0"/>
                    </a:p>
                  </a:txBody>
                  <a:tcPr marL="51462" marR="51462" marT="25731" marB="25731"/>
                </a:tc>
                <a:tc>
                  <a:txBody>
                    <a:bodyPr/>
                    <a:lstStyle/>
                    <a:p>
                      <a:pPr algn="ctr">
                        <a:lnSpc>
                          <a:spcPct val="100000"/>
                        </a:lnSpc>
                      </a:pPr>
                      <a:r>
                        <a:rPr lang="en-US" sz="1100" dirty="0"/>
                        <a:t>Anshu Dubey, ANL</a:t>
                      </a:r>
                    </a:p>
                  </a:txBody>
                  <a:tcPr marL="51462" marR="51462" marT="25731" marB="25731"/>
                </a:tc>
                <a:extLst>
                  <a:ext uri="{0D108BD9-81ED-4DB2-BD59-A6C34878D82A}">
                    <a16:rowId xmlns:a16="http://schemas.microsoft.com/office/drawing/2014/main" val="4236476034"/>
                  </a:ext>
                </a:extLst>
              </a:tr>
              <a:tr h="291628">
                <a:tc>
                  <a:txBody>
                    <a:bodyPr/>
                    <a:lstStyle/>
                    <a:p>
                      <a:pPr>
                        <a:lnSpc>
                          <a:spcPct val="100000"/>
                        </a:lnSpc>
                      </a:pPr>
                      <a:r>
                        <a:rPr lang="en-US" sz="1100" dirty="0"/>
                        <a:t>2:15pm-2:45pm</a:t>
                      </a:r>
                    </a:p>
                  </a:txBody>
                  <a:tcPr marL="51462" marR="51462" marT="25731" marB="257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mn-lt"/>
                          <a:ea typeface="+mn-ea"/>
                          <a:cs typeface="+mn-cs"/>
                        </a:rPr>
                        <a:t>Better (small) scientific software teams</a:t>
                      </a:r>
                      <a:endParaRPr lang="en-US" sz="1100" dirty="0"/>
                    </a:p>
                  </a:txBody>
                  <a:tcPr marL="51462" marR="51462" marT="25731" marB="2573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Michael A. </a:t>
                      </a:r>
                      <a:r>
                        <a:rPr lang="en-US" sz="1100" dirty="0" err="1"/>
                        <a:t>Heroux</a:t>
                      </a:r>
                      <a:r>
                        <a:rPr lang="en-US" sz="1100" dirty="0"/>
                        <a:t>, SNL</a:t>
                      </a:r>
                    </a:p>
                  </a:txBody>
                  <a:tcPr marL="51462" marR="51462" marT="25731" marB="25731"/>
                </a:tc>
                <a:extLst>
                  <a:ext uri="{0D108BD9-81ED-4DB2-BD59-A6C34878D82A}">
                    <a16:rowId xmlns:a16="http://schemas.microsoft.com/office/drawing/2014/main" val="1105160419"/>
                  </a:ext>
                </a:extLst>
              </a:tr>
              <a:tr h="515945">
                <a:tc>
                  <a:txBody>
                    <a:bodyPr/>
                    <a:lstStyle/>
                    <a:p>
                      <a:pPr>
                        <a:lnSpc>
                          <a:spcPct val="100000"/>
                        </a:lnSpc>
                      </a:pPr>
                      <a:r>
                        <a:rPr lang="en-US" sz="1100" dirty="0"/>
                        <a:t>2:45pm-3:00pm</a:t>
                      </a:r>
                    </a:p>
                  </a:txBody>
                  <a:tcPr marL="51462" marR="51462" marT="25731" marB="257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Improving Reproducibility Through Better Software Practices</a:t>
                      </a:r>
                    </a:p>
                  </a:txBody>
                  <a:tcPr marL="51462" marR="51462" marT="25731" marB="25731"/>
                </a:tc>
                <a:tc>
                  <a:txBody>
                    <a:bodyPr/>
                    <a:lstStyle/>
                    <a:p>
                      <a:pPr algn="ctr">
                        <a:lnSpc>
                          <a:spcPct val="100000"/>
                        </a:lnSpc>
                      </a:pPr>
                      <a:r>
                        <a:rPr lang="en-US" sz="1100" dirty="0"/>
                        <a:t>Michael A. </a:t>
                      </a:r>
                      <a:r>
                        <a:rPr lang="en-US" sz="1100" dirty="0" err="1"/>
                        <a:t>Heroux</a:t>
                      </a:r>
                      <a:r>
                        <a:rPr lang="en-US" sz="1100" dirty="0"/>
                        <a:t>, SNL</a:t>
                      </a:r>
                    </a:p>
                  </a:txBody>
                  <a:tcPr marL="51462" marR="51462" marT="25731" marB="25731"/>
                </a:tc>
                <a:extLst>
                  <a:ext uri="{0D108BD9-81ED-4DB2-BD59-A6C34878D82A}">
                    <a16:rowId xmlns:a16="http://schemas.microsoft.com/office/drawing/2014/main" val="910718610"/>
                  </a:ext>
                </a:extLst>
              </a:tr>
              <a:tr h="291628">
                <a:tc>
                  <a:txBody>
                    <a:bodyPr/>
                    <a:lstStyle/>
                    <a:p>
                      <a:pPr>
                        <a:lnSpc>
                          <a:spcPct val="100000"/>
                        </a:lnSpc>
                      </a:pPr>
                      <a:r>
                        <a:rPr lang="en-US" sz="1100" dirty="0"/>
                        <a:t>3:00pm-3:30pm</a:t>
                      </a:r>
                    </a:p>
                  </a:txBody>
                  <a:tcPr marL="51462" marR="51462" marT="25731" marB="25731"/>
                </a:tc>
                <a:tc>
                  <a:txBody>
                    <a:bodyPr/>
                    <a:lstStyle/>
                    <a:p>
                      <a:pPr algn="l">
                        <a:lnSpc>
                          <a:spcPct val="100000"/>
                        </a:lnSpc>
                      </a:pPr>
                      <a:r>
                        <a:rPr lang="en-US" sz="1100" dirty="0"/>
                        <a:t>Break</a:t>
                      </a:r>
                    </a:p>
                  </a:txBody>
                  <a:tcPr marL="51462" marR="51462" marT="25731" marB="257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marL="51462" marR="51462" marT="25731" marB="25731"/>
                </a:tc>
                <a:extLst>
                  <a:ext uri="{0D108BD9-81ED-4DB2-BD59-A6C34878D82A}">
                    <a16:rowId xmlns:a16="http://schemas.microsoft.com/office/drawing/2014/main" val="3280342557"/>
                  </a:ext>
                </a:extLst>
              </a:tr>
              <a:tr h="410587">
                <a:tc>
                  <a:txBody>
                    <a:bodyPr/>
                    <a:lstStyle/>
                    <a:p>
                      <a:pPr>
                        <a:lnSpc>
                          <a:spcPct val="100000"/>
                        </a:lnSpc>
                      </a:pPr>
                      <a:r>
                        <a:rPr lang="en-US" sz="1100" i="1" dirty="0"/>
                        <a:t>3:30pm-4:15pm</a:t>
                      </a:r>
                    </a:p>
                  </a:txBody>
                  <a:tcPr marL="51462" marR="51462" marT="25731" marB="257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Testing HPC Scientific Software: Introduction</a:t>
                      </a:r>
                    </a:p>
                  </a:txBody>
                  <a:tcPr marL="51462" marR="51462" marT="25731" marB="25731"/>
                </a:tc>
                <a:tc>
                  <a:txBody>
                    <a:bodyPr/>
                    <a:lstStyle/>
                    <a:p>
                      <a:pPr algn="ctr">
                        <a:lnSpc>
                          <a:spcPct val="100000"/>
                        </a:lnSpc>
                      </a:pPr>
                      <a:r>
                        <a:rPr lang="en-US" sz="1100" i="0" dirty="0"/>
                        <a:t>Jared O’Neal, ANL</a:t>
                      </a:r>
                    </a:p>
                  </a:txBody>
                  <a:tcPr marL="51462" marR="51462" marT="25731" marB="25731"/>
                </a:tc>
                <a:extLst>
                  <a:ext uri="{0D108BD9-81ED-4DB2-BD59-A6C34878D82A}">
                    <a16:rowId xmlns:a16="http://schemas.microsoft.com/office/drawing/2014/main" val="4073047263"/>
                  </a:ext>
                </a:extLst>
              </a:tr>
              <a:tr h="515945">
                <a:tc>
                  <a:txBody>
                    <a:bodyPr/>
                    <a:lstStyle/>
                    <a:p>
                      <a:pPr>
                        <a:lnSpc>
                          <a:spcPct val="100000"/>
                        </a:lnSpc>
                      </a:pPr>
                      <a:r>
                        <a:rPr lang="en-US" sz="1100" dirty="0"/>
                        <a:t>4:15pm-4:45pm</a:t>
                      </a:r>
                    </a:p>
                  </a:txBody>
                  <a:tcPr marL="51462" marR="51462" marT="25731" marB="257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Verification, and Evaluating Project Testing Needs</a:t>
                      </a:r>
                    </a:p>
                  </a:txBody>
                  <a:tcPr marL="51462" marR="51462" marT="25731" marB="2573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err="1"/>
                        <a:t>Anshu</a:t>
                      </a:r>
                      <a:r>
                        <a:rPr lang="en-US" sz="1100" dirty="0"/>
                        <a:t> Dubey, ANL</a:t>
                      </a:r>
                    </a:p>
                  </a:txBody>
                  <a:tcPr marL="51462" marR="51462" marT="25731" marB="25731"/>
                </a:tc>
                <a:extLst>
                  <a:ext uri="{0D108BD9-81ED-4DB2-BD59-A6C34878D82A}">
                    <a16:rowId xmlns:a16="http://schemas.microsoft.com/office/drawing/2014/main" val="3550721019"/>
                  </a:ext>
                </a:extLst>
              </a:tr>
              <a:tr h="410587">
                <a:tc>
                  <a:txBody>
                    <a:bodyPr/>
                    <a:lstStyle/>
                    <a:p>
                      <a:pPr>
                        <a:lnSpc>
                          <a:spcPct val="100000"/>
                        </a:lnSpc>
                      </a:pPr>
                      <a:r>
                        <a:rPr lang="en-US" sz="1100" dirty="0"/>
                        <a:t>4:45am-5:00pm</a:t>
                      </a:r>
                    </a:p>
                  </a:txBody>
                  <a:tcPr marL="51462" marR="51462" marT="25731" marB="25731"/>
                </a:tc>
                <a:tc>
                  <a:txBody>
                    <a:bodyPr/>
                    <a:lstStyle/>
                    <a:p>
                      <a:pPr algn="l">
                        <a:lnSpc>
                          <a:spcPct val="100000"/>
                        </a:lnSpc>
                      </a:pPr>
                      <a:r>
                        <a:rPr lang="en-US" sz="1100" dirty="0"/>
                        <a:t>Code Coverage and CI</a:t>
                      </a:r>
                    </a:p>
                  </a:txBody>
                  <a:tcPr marL="51462" marR="51462" marT="25731" marB="2573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Jared O’Neal, ANL</a:t>
                      </a:r>
                    </a:p>
                  </a:txBody>
                  <a:tcPr marL="51462" marR="51462" marT="25731" marB="25731"/>
                </a:tc>
                <a:extLst>
                  <a:ext uri="{0D108BD9-81ED-4DB2-BD59-A6C34878D82A}">
                    <a16:rowId xmlns:a16="http://schemas.microsoft.com/office/drawing/2014/main" val="581027421"/>
                  </a:ext>
                </a:extLst>
              </a:tr>
            </a:tbl>
          </a:graphicData>
        </a:graphic>
      </p:graphicFrame>
      <p:grpSp>
        <p:nvGrpSpPr>
          <p:cNvPr id="5" name="Group 4">
            <a:extLst>
              <a:ext uri="{FF2B5EF4-FFF2-40B4-BE49-F238E27FC236}">
                <a16:creationId xmlns:a16="http://schemas.microsoft.com/office/drawing/2014/main" id="{8176F8EA-37C6-4DC2-9665-6939AFD53116}"/>
              </a:ext>
            </a:extLst>
          </p:cNvPr>
          <p:cNvGrpSpPr/>
          <p:nvPr/>
        </p:nvGrpSpPr>
        <p:grpSpPr>
          <a:xfrm>
            <a:off x="126515" y="3844590"/>
            <a:ext cx="8780181" cy="257886"/>
            <a:chOff x="240631" y="1973178"/>
            <a:chExt cx="11703859" cy="343759"/>
          </a:xfrm>
        </p:grpSpPr>
        <p:cxnSp>
          <p:nvCxnSpPr>
            <p:cNvPr id="6" name="Straight Connector 5">
              <a:extLst>
                <a:ext uri="{FF2B5EF4-FFF2-40B4-BE49-F238E27FC236}">
                  <a16:creationId xmlns:a16="http://schemas.microsoft.com/office/drawing/2014/main" id="{9856386A-26B4-45C2-8758-E39D2E61D9E5}"/>
                </a:ext>
              </a:extLst>
            </p:cNvPr>
            <p:cNvCxnSpPr/>
            <p:nvPr/>
          </p:nvCxnSpPr>
          <p:spPr>
            <a:xfrm>
              <a:off x="873045" y="2145057"/>
              <a:ext cx="1044273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id="{C15F9BF3-FFDA-4013-98C8-B6B240EEA116}"/>
                </a:ext>
              </a:extLst>
            </p:cNvPr>
            <p:cNvSpPr/>
            <p:nvPr/>
          </p:nvSpPr>
          <p:spPr>
            <a:xfrm>
              <a:off x="240631"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a:lnSpc>
                  <a:spcPct val="90000"/>
                </a:lnSpc>
              </a:pPr>
              <a:endParaRPr lang="en-US" sz="1350" dirty="0">
                <a:solidFill>
                  <a:schemeClr val="tx1"/>
                </a:solidFill>
              </a:endParaRPr>
            </a:p>
          </p:txBody>
        </p:sp>
        <p:sp>
          <p:nvSpPr>
            <p:cNvPr id="8" name="Arrow: Right 7">
              <a:extLst>
                <a:ext uri="{FF2B5EF4-FFF2-40B4-BE49-F238E27FC236}">
                  <a16:creationId xmlns:a16="http://schemas.microsoft.com/office/drawing/2014/main" id="{56BC7D6E-2ADC-40F7-BA78-582FF09A3A2D}"/>
                </a:ext>
              </a:extLst>
            </p:cNvPr>
            <p:cNvSpPr/>
            <p:nvPr/>
          </p:nvSpPr>
          <p:spPr>
            <a:xfrm rot="10800000">
              <a:off x="11380725"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a:lnSpc>
                  <a:spcPct val="90000"/>
                </a:lnSpc>
              </a:pPr>
              <a:endParaRPr lang="en-US" sz="1350" dirty="0">
                <a:solidFill>
                  <a:schemeClr val="tx1"/>
                </a:solidFill>
              </a:endParaRPr>
            </a:p>
          </p:txBody>
        </p:sp>
      </p:grpSp>
    </p:spTree>
    <p:extLst>
      <p:ext uri="{BB962C8B-B14F-4D97-AF65-F5344CB8AC3E}">
        <p14:creationId xmlns:p14="http://schemas.microsoft.com/office/powerpoint/2010/main" val="1227680417"/>
      </p:ext>
    </p:extLst>
  </p:cSld>
  <p:clrMapOvr>
    <a:masterClrMapping/>
  </p:clrMapOvr>
  <p:transition spd="med" advTm="1436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6"/>
          <p:cNvSpPr txBox="1">
            <a:spLocks noGrp="1"/>
          </p:cNvSpPr>
          <p:nvPr>
            <p:ph type="sldNum" sz="quarter" idx="2"/>
          </p:nvPr>
        </p:nvSpPr>
        <p:spPr>
          <a:xfrm>
            <a:off x="153331" y="6513051"/>
            <a:ext cx="127001"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113" name="Title 1"/>
          <p:cNvSpPr txBox="1">
            <a:spLocks noGrp="1"/>
          </p:cNvSpPr>
          <p:nvPr>
            <p:ph type="title"/>
          </p:nvPr>
        </p:nvSpPr>
        <p:spPr>
          <a:xfrm>
            <a:off x="274392" y="411483"/>
            <a:ext cx="8531577" cy="511038"/>
          </a:xfrm>
          <a:prstGeom prst="rect">
            <a:avLst/>
          </a:prstGeom>
        </p:spPr>
        <p:txBody>
          <a:bodyPr/>
          <a:lstStyle>
            <a:lvl1pPr defTabSz="859536">
              <a:defRPr sz="3008"/>
            </a:lvl1pPr>
          </a:lstStyle>
          <a:p>
            <a:r>
              <a:t>License, citation and acknowledgements</a:t>
            </a:r>
          </a:p>
        </p:txBody>
      </p:sp>
      <p:sp>
        <p:nvSpPr>
          <p:cNvPr id="114" name="Content Placeholder 2"/>
          <p:cNvSpPr txBox="1">
            <a:spLocks noGrp="1"/>
          </p:cNvSpPr>
          <p:nvPr>
            <p:ph type="body" idx="1"/>
          </p:nvPr>
        </p:nvSpPr>
        <p:spPr>
          <a:xfrm>
            <a:off x="274393" y="939301"/>
            <a:ext cx="8529578" cy="4047779"/>
          </a:xfrm>
          <a:prstGeom prst="rect">
            <a:avLst/>
          </a:prstGeom>
        </p:spPr>
        <p:txBody>
          <a:bodyPr/>
          <a:lstStyle/>
          <a:p>
            <a:pPr marL="0" indent="0" defTabSz="832104">
              <a:spcBef>
                <a:spcPts val="1200"/>
              </a:spcBef>
              <a:buSzTx/>
              <a:buNone/>
              <a:defRPr sz="1638" b="1"/>
            </a:pPr>
            <a:r>
              <a:rPr dirty="0"/>
              <a:t>License and Citation</a:t>
            </a:r>
          </a:p>
          <a:p>
            <a:pPr marL="209474" indent="-209474" defTabSz="832104">
              <a:spcBef>
                <a:spcPts val="100"/>
              </a:spcBef>
              <a:defRPr sz="1638"/>
            </a:pPr>
            <a:r>
              <a:rPr dirty="0"/>
              <a:t>This work is licensed under a </a:t>
            </a:r>
            <a:r>
              <a:rPr u="sng" dirty="0">
                <a:solidFill>
                  <a:srgbClr val="A03123"/>
                </a:solidFill>
                <a:uFill>
                  <a:solidFill>
                    <a:srgbClr val="A03123"/>
                  </a:solidFill>
                </a:uFill>
                <a:hlinkClick r:id="rId3"/>
              </a:rPr>
              <a:t>Creative</a:t>
            </a:r>
            <a:r>
              <a:rPr u="sng" dirty="0">
                <a:solidFill>
                  <a:srgbClr val="A03123"/>
                </a:solidFill>
                <a:uFill>
                  <a:solidFill>
                    <a:srgbClr val="A03123"/>
                  </a:solidFill>
                </a:uFill>
                <a:hlinkClick r:id="rId4"/>
              </a:rPr>
              <a:t> Commons Attribution 4.0 International License</a:t>
            </a:r>
            <a:r>
              <a:rPr dirty="0"/>
              <a:t> (CC BY 4.0). </a:t>
            </a:r>
          </a:p>
          <a:p>
            <a:pPr marL="209474" indent="-209474" defTabSz="832104">
              <a:spcBef>
                <a:spcPts val="500"/>
              </a:spcBef>
              <a:defRPr sz="1638"/>
            </a:pPr>
            <a:r>
              <a:rPr dirty="0"/>
              <a:t>Requested citation: Jared O'Neal, Testing of HPC Scientific Software: Introduction, tutorial, in </a:t>
            </a:r>
            <a:r>
              <a:rPr dirty="0" err="1"/>
              <a:t>Exascale</a:t>
            </a:r>
            <a:r>
              <a:rPr dirty="0"/>
              <a:t> Computing Project 2</a:t>
            </a:r>
            <a:r>
              <a:rPr baseline="31999" dirty="0"/>
              <a:t>nd</a:t>
            </a:r>
            <a:r>
              <a:rPr dirty="0"/>
              <a:t> Annual Meeting, Knoxville, Tennessee, 2018. DOI: TBA.</a:t>
            </a:r>
          </a:p>
          <a:p>
            <a:pPr marL="0" indent="0" defTabSz="832104">
              <a:spcBef>
                <a:spcPts val="1200"/>
              </a:spcBef>
              <a:buSzTx/>
              <a:buNone/>
              <a:defRPr sz="1638" b="1"/>
            </a:pPr>
            <a:r>
              <a:rPr dirty="0"/>
              <a:t>Acknowledgements</a:t>
            </a:r>
          </a:p>
          <a:p>
            <a:pPr marL="209474" indent="-209474" defTabSz="832104">
              <a:spcBef>
                <a:spcPts val="100"/>
              </a:spcBef>
              <a:defRPr sz="1638"/>
            </a:pPr>
            <a:r>
              <a:rPr lang="en-US" dirty="0"/>
              <a:t>Alicia </a:t>
            </a:r>
            <a:r>
              <a:rPr lang="en-US" dirty="0" err="1"/>
              <a:t>Klinvex</a:t>
            </a:r>
            <a:endParaRPr lang="en-US" dirty="0"/>
          </a:p>
          <a:p>
            <a:pPr marL="209474" indent="-209474" defTabSz="832104">
              <a:spcBef>
                <a:spcPts val="100"/>
              </a:spcBef>
              <a:defRPr sz="1638"/>
            </a:pPr>
            <a:r>
              <a:rPr dirty="0"/>
              <a:t>This work was supported by the U.S. Department of Energy Office of Science, Office of Advanced Scientific Computing Research (ASCR), and by the </a:t>
            </a:r>
            <a:r>
              <a:rPr dirty="0" err="1"/>
              <a:t>Exascale</a:t>
            </a:r>
            <a:r>
              <a:rPr dirty="0"/>
              <a:t> Computing Project (17-SC-20-SC), a collaborative effort of the U.S. Department of Energy Office of Science and the National Nuclear Security Administration.</a:t>
            </a:r>
          </a:p>
          <a:p>
            <a:pPr marL="209474" indent="-209474" defTabSz="832104">
              <a:spcBef>
                <a:spcPts val="500"/>
              </a:spcBef>
              <a:defRPr sz="1638"/>
            </a:pPr>
            <a:r>
              <a:rPr lang="en-US" dirty="0"/>
              <a:t>This work was performed in part at the Argonne National Laboratory, which is managed by </a:t>
            </a:r>
            <a:r>
              <a:rPr lang="en-US" dirty="0" err="1"/>
              <a:t>UChicago</a:t>
            </a:r>
            <a:r>
              <a:rPr lang="en-US" dirty="0"/>
              <a:t> Argonne, LLC for the U.S. Department of Energy under Contract No. DE-AC02-06CH11357.</a:t>
            </a:r>
          </a:p>
        </p:txBody>
      </p:sp>
      <p:pic>
        <p:nvPicPr>
          <p:cNvPr id="115" name="Picture 2" descr="Picture 2"/>
          <p:cNvPicPr>
            <a:picLocks noChangeAspect="1"/>
          </p:cNvPicPr>
          <p:nvPr/>
        </p:nvPicPr>
        <p:blipFill>
          <a:blip r:embed="rId5">
            <a:extLst/>
          </a:blip>
          <a:stretch>
            <a:fillRect/>
          </a:stretch>
        </p:blipFill>
        <p:spPr>
          <a:xfrm>
            <a:off x="7984704" y="867707"/>
            <a:ext cx="985433" cy="347142"/>
          </a:xfrm>
          <a:prstGeom prst="rect">
            <a:avLst/>
          </a:prstGeom>
          <a:ln w="12700">
            <a:miter lim="400000"/>
          </a:ln>
        </p:spPr>
      </p:pic>
    </p:spTree>
  </p:cSld>
  <p:clrMapOvr>
    <a:masterClrMapping/>
  </p:clrMapOvr>
  <p:transition spd="med" advTm="3104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6"/>
          <p:cNvSpPr txBox="1">
            <a:spLocks noGrp="1"/>
          </p:cNvSpPr>
          <p:nvPr>
            <p:ph type="sldNum" sz="quarter" idx="2"/>
          </p:nvPr>
        </p:nvSpPr>
        <p:spPr>
          <a:xfrm>
            <a:off x="153331" y="6513051"/>
            <a:ext cx="127001"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120" name="Title 1"/>
          <p:cNvSpPr txBox="1">
            <a:spLocks noGrp="1"/>
          </p:cNvSpPr>
          <p:nvPr>
            <p:ph type="title"/>
          </p:nvPr>
        </p:nvSpPr>
        <p:spPr>
          <a:xfrm>
            <a:off x="274392" y="411483"/>
            <a:ext cx="8531577" cy="511038"/>
          </a:xfrm>
          <a:prstGeom prst="rect">
            <a:avLst/>
          </a:prstGeom>
        </p:spPr>
        <p:txBody>
          <a:bodyPr/>
          <a:lstStyle>
            <a:lvl1pPr>
              <a:defRPr sz="2800"/>
            </a:lvl1pPr>
          </a:lstStyle>
          <a:p>
            <a:r>
              <a:rPr dirty="0"/>
              <a:t>Why is testing important?</a:t>
            </a:r>
          </a:p>
        </p:txBody>
      </p:sp>
      <p:sp>
        <p:nvSpPr>
          <p:cNvPr id="121" name="Content Placeholder 2"/>
          <p:cNvSpPr txBox="1">
            <a:spLocks noGrp="1"/>
          </p:cNvSpPr>
          <p:nvPr>
            <p:ph type="body" idx="1"/>
          </p:nvPr>
        </p:nvSpPr>
        <p:spPr>
          <a:xfrm>
            <a:off x="466903" y="2209800"/>
            <a:ext cx="8153401" cy="2567819"/>
          </a:xfrm>
          <a:prstGeom prst="rect">
            <a:avLst/>
          </a:prstGeom>
        </p:spPr>
        <p:txBody>
          <a:bodyPr>
            <a:noAutofit/>
          </a:bodyPr>
          <a:lstStyle/>
          <a:p>
            <a:pPr>
              <a:defRPr sz="2500"/>
            </a:pPr>
            <a:r>
              <a:rPr sz="2400" dirty="0"/>
              <a:t>Minimal software testing</a:t>
            </a:r>
          </a:p>
          <a:p>
            <a:pPr>
              <a:defRPr sz="2500"/>
            </a:pPr>
            <a:r>
              <a:rPr sz="2400" dirty="0"/>
              <a:t>System administers radiation in improper setup</a:t>
            </a:r>
          </a:p>
          <a:p>
            <a:pPr>
              <a:defRPr sz="2500"/>
            </a:pPr>
            <a:r>
              <a:rPr sz="2400" dirty="0"/>
              <a:t>Unlucky patients were struck with approximately 100 times the intended dose</a:t>
            </a:r>
          </a:p>
          <a:p>
            <a:pPr>
              <a:defRPr sz="2500"/>
            </a:pPr>
            <a:r>
              <a:rPr lang="en-US" sz="2400" dirty="0"/>
              <a:t>Recalled after six accidents resulting in serious injury</a:t>
            </a:r>
          </a:p>
          <a:p>
            <a:pPr>
              <a:defRPr sz="2500"/>
            </a:pPr>
            <a:r>
              <a:rPr sz="2400" dirty="0"/>
              <a:t>Race condition in the code went undetected</a:t>
            </a:r>
          </a:p>
        </p:txBody>
      </p:sp>
      <p:sp>
        <p:nvSpPr>
          <p:cNvPr id="122" name="Therac-25 computer-controlled radiation therapy machine"/>
          <p:cNvSpPr txBox="1"/>
          <p:nvPr/>
        </p:nvSpPr>
        <p:spPr>
          <a:xfrm>
            <a:off x="441097" y="1204834"/>
            <a:ext cx="7035700"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800"/>
            </a:lvl1pPr>
          </a:lstStyle>
          <a:p>
            <a:r>
              <a:rPr dirty="0"/>
              <a:t>Therac-25 computer-controlled </a:t>
            </a:r>
            <a:endParaRPr lang="en-US" dirty="0"/>
          </a:p>
          <a:p>
            <a:r>
              <a:rPr dirty="0"/>
              <a:t>radiation therapy machine</a:t>
            </a:r>
          </a:p>
        </p:txBody>
      </p:sp>
      <p:sp>
        <p:nvSpPr>
          <p:cNvPr id="123" name="Leveson &amp; Turner, “An Investigation of the Therac-25 Accidents”.  IEEE (1993)."/>
          <p:cNvSpPr txBox="1"/>
          <p:nvPr/>
        </p:nvSpPr>
        <p:spPr>
          <a:xfrm>
            <a:off x="441097" y="5187068"/>
            <a:ext cx="7804792" cy="942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lnSpc>
                <a:spcPts val="5300"/>
              </a:lnSpc>
              <a:spcBef>
                <a:spcPts val="1200"/>
              </a:spcBef>
              <a:defRPr sz="1400">
                <a:latin typeface="Times"/>
                <a:ea typeface="Times"/>
                <a:cs typeface="Times"/>
                <a:sym typeface="Times"/>
              </a:defRPr>
            </a:lvl1pPr>
          </a:lstStyle>
          <a:p>
            <a:r>
              <a:rPr dirty="0"/>
              <a:t>Leveson &amp; Turner, “An Investigation of the Therac-25 Accidents”.  IEEE (1993).</a:t>
            </a:r>
          </a:p>
        </p:txBody>
      </p:sp>
    </p:spTree>
    <p:extLst>
      <p:ext uri="{BB962C8B-B14F-4D97-AF65-F5344CB8AC3E}">
        <p14:creationId xmlns:p14="http://schemas.microsoft.com/office/powerpoint/2010/main" val="78061542"/>
      </p:ext>
    </p:extLst>
  </p:cSld>
  <p:clrMapOvr>
    <a:masterClrMapping/>
  </p:clrMapOvr>
  <p:transition spd="med" advTm="16987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6"/>
          <p:cNvSpPr txBox="1">
            <a:spLocks noGrp="1"/>
          </p:cNvSpPr>
          <p:nvPr>
            <p:ph type="sldNum" sz="quarter" idx="2"/>
          </p:nvPr>
        </p:nvSpPr>
        <p:spPr>
          <a:xfrm>
            <a:off x="153331" y="6513051"/>
            <a:ext cx="127001"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128" name="Title 1"/>
          <p:cNvSpPr txBox="1">
            <a:spLocks noGrp="1"/>
          </p:cNvSpPr>
          <p:nvPr>
            <p:ph type="title"/>
          </p:nvPr>
        </p:nvSpPr>
        <p:spPr>
          <a:xfrm>
            <a:off x="274392" y="411483"/>
            <a:ext cx="8531577" cy="511038"/>
          </a:xfrm>
          <a:prstGeom prst="rect">
            <a:avLst/>
          </a:prstGeom>
        </p:spPr>
        <p:txBody>
          <a:bodyPr/>
          <a:lstStyle>
            <a:lvl1pPr>
              <a:defRPr sz="2800"/>
            </a:lvl1pPr>
          </a:lstStyle>
          <a:p>
            <a:r>
              <a:rPr dirty="0"/>
              <a:t>Why is testing important?</a:t>
            </a:r>
          </a:p>
        </p:txBody>
      </p:sp>
      <p:sp>
        <p:nvSpPr>
          <p:cNvPr id="129" name="Content Placeholder 2"/>
          <p:cNvSpPr txBox="1">
            <a:spLocks noGrp="1"/>
          </p:cNvSpPr>
          <p:nvPr>
            <p:ph type="body" idx="1"/>
          </p:nvPr>
        </p:nvSpPr>
        <p:spPr>
          <a:xfrm>
            <a:off x="460053" y="1894839"/>
            <a:ext cx="8529578" cy="3068322"/>
          </a:xfrm>
          <a:prstGeom prst="rect">
            <a:avLst/>
          </a:prstGeom>
        </p:spPr>
        <p:txBody>
          <a:bodyPr>
            <a:normAutofit/>
          </a:bodyPr>
          <a:lstStyle/>
          <a:p>
            <a:pPr marL="225588" indent="-225588" defTabSz="896111">
              <a:lnSpc>
                <a:spcPct val="81000"/>
              </a:lnSpc>
              <a:spcBef>
                <a:spcPts val="1300"/>
              </a:spcBef>
              <a:defRPr sz="2450"/>
            </a:pPr>
            <a:r>
              <a:rPr sz="2400" dirty="0"/>
              <a:t>Launched to lift heavy payloads into low Earth orbit </a:t>
            </a:r>
          </a:p>
          <a:p>
            <a:pPr marL="225588" indent="-225588" defTabSz="896111">
              <a:lnSpc>
                <a:spcPct val="81000"/>
              </a:lnSpc>
              <a:spcBef>
                <a:spcPts val="1300"/>
              </a:spcBef>
              <a:defRPr sz="2450"/>
            </a:pPr>
            <a:r>
              <a:rPr sz="2400" dirty="0"/>
              <a:t>Initial rocket driven off course, started to disintegrate, and destroyed with 40 seconds of launch</a:t>
            </a:r>
          </a:p>
          <a:p>
            <a:pPr marL="225588" indent="-225588" defTabSz="896111">
              <a:lnSpc>
                <a:spcPct val="81000"/>
              </a:lnSpc>
              <a:spcBef>
                <a:spcPts val="1300"/>
              </a:spcBef>
              <a:defRPr sz="2450"/>
            </a:pPr>
            <a:r>
              <a:rPr sz="2400" dirty="0"/>
              <a:t>SW shutdown when 64bit fixed-point to 16bit int overflowed</a:t>
            </a:r>
          </a:p>
          <a:p>
            <a:pPr marL="225588" indent="-225588" defTabSz="896111">
              <a:lnSpc>
                <a:spcPct val="81000"/>
              </a:lnSpc>
              <a:spcBef>
                <a:spcPts val="1300"/>
              </a:spcBef>
              <a:defRPr sz="2450"/>
            </a:pPr>
            <a:r>
              <a:rPr sz="2400" dirty="0"/>
              <a:t>Used directly SW from Ariane 4 - overflow physically impossible</a:t>
            </a:r>
          </a:p>
          <a:p>
            <a:pPr marL="225588" indent="-225588" defTabSz="896111">
              <a:lnSpc>
                <a:spcPct val="81000"/>
              </a:lnSpc>
              <a:spcBef>
                <a:spcPts val="1300"/>
              </a:spcBef>
              <a:defRPr sz="2450"/>
            </a:pPr>
            <a:r>
              <a:rPr sz="2400" dirty="0"/>
              <a:t>Conversion never tested</a:t>
            </a:r>
          </a:p>
        </p:txBody>
      </p:sp>
      <p:sp>
        <p:nvSpPr>
          <p:cNvPr id="130" name="Ariane 5 Launch Vehicle"/>
          <p:cNvSpPr txBox="1"/>
          <p:nvPr/>
        </p:nvSpPr>
        <p:spPr>
          <a:xfrm>
            <a:off x="467702" y="1281034"/>
            <a:ext cx="3984973"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200"/>
            </a:lvl1pPr>
          </a:lstStyle>
          <a:p>
            <a:r>
              <a:rPr sz="2800" dirty="0"/>
              <a:t>Ariane 5 Launch Vehicle</a:t>
            </a:r>
          </a:p>
        </p:txBody>
      </p:sp>
      <p:sp>
        <p:nvSpPr>
          <p:cNvPr id="131" name="Bashar Nuseibah, “Ariane 5: who dunnit?”.  IEEE Software (1997)."/>
          <p:cNvSpPr txBox="1"/>
          <p:nvPr/>
        </p:nvSpPr>
        <p:spPr>
          <a:xfrm>
            <a:off x="460053" y="5182717"/>
            <a:ext cx="7804792"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lnSpc>
                <a:spcPts val="5300"/>
              </a:lnSpc>
              <a:spcBef>
                <a:spcPts val="1200"/>
              </a:spcBef>
              <a:defRPr sz="1400">
                <a:latin typeface="Times"/>
                <a:ea typeface="Times"/>
                <a:cs typeface="Times"/>
                <a:sym typeface="Times"/>
              </a:defRPr>
            </a:lvl1pPr>
          </a:lstStyle>
          <a:p>
            <a:pPr>
              <a:lnSpc>
                <a:spcPct val="100000"/>
              </a:lnSpc>
              <a:spcBef>
                <a:spcPts val="0"/>
              </a:spcBef>
            </a:pPr>
            <a:r>
              <a:rPr dirty="0"/>
              <a:t>Bashar Nuseibah, “Ariane 5: who dunnit?”.  IEEE Software (1997).</a:t>
            </a:r>
            <a:endParaRPr lang="en-US" dirty="0"/>
          </a:p>
          <a:p>
            <a:pPr>
              <a:lnSpc>
                <a:spcPct val="100000"/>
              </a:lnSpc>
              <a:spcBef>
                <a:spcPts val="0"/>
              </a:spcBef>
            </a:pPr>
            <a:r>
              <a:rPr lang="nl-NL" dirty="0">
                <a:hlinkClick r:id="rId3"/>
              </a:rPr>
              <a:t>http://iansommerville.com/software-engineering-book/case-studies/ariane5/</a:t>
            </a:r>
            <a:endParaRPr lang="en-US" dirty="0"/>
          </a:p>
        </p:txBody>
      </p:sp>
    </p:spTree>
    <p:extLst>
      <p:ext uri="{BB962C8B-B14F-4D97-AF65-F5344CB8AC3E}">
        <p14:creationId xmlns:p14="http://schemas.microsoft.com/office/powerpoint/2010/main" val="2288307748"/>
      </p:ext>
    </p:extLst>
  </p:cSld>
  <p:clrMapOvr>
    <a:masterClrMapping/>
  </p:clrMapOvr>
  <p:transition spd="med" advTm="31548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6"/>
          <p:cNvSpPr txBox="1">
            <a:spLocks noGrp="1"/>
          </p:cNvSpPr>
          <p:nvPr>
            <p:ph type="sldNum" sz="quarter" idx="2"/>
          </p:nvPr>
        </p:nvSpPr>
        <p:spPr>
          <a:xfrm>
            <a:off x="153331" y="6513051"/>
            <a:ext cx="127001"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136" name="Title 1"/>
          <p:cNvSpPr txBox="1">
            <a:spLocks noGrp="1"/>
          </p:cNvSpPr>
          <p:nvPr>
            <p:ph type="title"/>
          </p:nvPr>
        </p:nvSpPr>
        <p:spPr>
          <a:xfrm>
            <a:off x="274392" y="411483"/>
            <a:ext cx="8531577" cy="511038"/>
          </a:xfrm>
          <a:prstGeom prst="rect">
            <a:avLst/>
          </a:prstGeom>
        </p:spPr>
        <p:txBody>
          <a:bodyPr/>
          <a:lstStyle>
            <a:lvl1pPr>
              <a:defRPr sz="2800"/>
            </a:lvl1pPr>
          </a:lstStyle>
          <a:p>
            <a:r>
              <a:rPr dirty="0"/>
              <a:t>Why is testing important?</a:t>
            </a:r>
          </a:p>
        </p:txBody>
      </p:sp>
      <p:sp>
        <p:nvSpPr>
          <p:cNvPr id="137" name="Content Placeholder 2"/>
          <p:cNvSpPr txBox="1">
            <a:spLocks noGrp="1"/>
          </p:cNvSpPr>
          <p:nvPr>
            <p:ph type="body" idx="1"/>
          </p:nvPr>
        </p:nvSpPr>
        <p:spPr>
          <a:xfrm>
            <a:off x="432626" y="1310301"/>
            <a:ext cx="8529579" cy="3515700"/>
          </a:xfrm>
          <a:prstGeom prst="rect">
            <a:avLst/>
          </a:prstGeom>
        </p:spPr>
        <p:txBody>
          <a:bodyPr>
            <a:normAutofit/>
          </a:bodyPr>
          <a:lstStyle/>
          <a:p>
            <a:pPr marL="0" indent="0" defTabSz="841247">
              <a:lnSpc>
                <a:spcPct val="85000"/>
              </a:lnSpc>
              <a:spcBef>
                <a:spcPts val="0"/>
              </a:spcBef>
              <a:buClrTx/>
              <a:buSzTx/>
              <a:buFontTx/>
              <a:buNone/>
              <a:defRPr sz="2576"/>
            </a:pPr>
            <a:r>
              <a:rPr dirty="0"/>
              <a:t>Protein structures in scientific software</a:t>
            </a:r>
          </a:p>
          <a:p>
            <a:pPr marL="211776" indent="-211776" defTabSz="841247">
              <a:spcBef>
                <a:spcPts val="1200"/>
              </a:spcBef>
              <a:defRPr sz="2576"/>
            </a:pPr>
            <a:r>
              <a:rPr sz="2400" dirty="0"/>
              <a:t>Inherited data analysis code interchanged two data columns</a:t>
            </a:r>
          </a:p>
          <a:p>
            <a:pPr marL="661294" lvl="1" indent="-342900" defTabSz="841247">
              <a:spcBef>
                <a:spcPts val="1200"/>
              </a:spcBef>
              <a:buFont typeface="Courier New"/>
              <a:buChar char="o"/>
              <a:defRPr sz="2576"/>
            </a:pPr>
            <a:r>
              <a:rPr sz="2000" dirty="0"/>
              <a:t>inverted electron-density map</a:t>
            </a:r>
          </a:p>
          <a:p>
            <a:pPr marL="661294" lvl="1" indent="-342900" defTabSz="841247">
              <a:spcBef>
                <a:spcPts val="1200"/>
              </a:spcBef>
              <a:buFont typeface="Courier New"/>
              <a:buChar char="o"/>
              <a:defRPr sz="2576"/>
            </a:pPr>
            <a:r>
              <a:rPr sz="2000" dirty="0"/>
              <a:t>incorrect protein structure</a:t>
            </a:r>
          </a:p>
          <a:p>
            <a:pPr marL="211776" indent="-211776" defTabSz="841247">
              <a:spcBef>
                <a:spcPts val="1200"/>
              </a:spcBef>
              <a:defRPr sz="2576"/>
            </a:pPr>
            <a:r>
              <a:rPr sz="2400" dirty="0"/>
              <a:t>Retracted 5 publications</a:t>
            </a:r>
          </a:p>
          <a:p>
            <a:pPr marL="693420" lvl="1" indent="-342900" defTabSz="841247">
              <a:spcBef>
                <a:spcPts val="700"/>
              </a:spcBef>
              <a:buClrTx/>
              <a:buFont typeface="Courier New"/>
              <a:buChar char="o"/>
              <a:defRPr sz="2116"/>
            </a:pPr>
            <a:r>
              <a:rPr sz="2000" dirty="0"/>
              <a:t>One was cited 364 times</a:t>
            </a:r>
          </a:p>
          <a:p>
            <a:pPr marL="211776" indent="-211776" defTabSz="841247">
              <a:spcBef>
                <a:spcPts val="1200"/>
              </a:spcBef>
              <a:defRPr sz="2576"/>
            </a:pPr>
            <a:r>
              <a:rPr sz="2400" dirty="0"/>
              <a:t>Many papers and grant applications conflicting with his results were rejected</a:t>
            </a:r>
          </a:p>
        </p:txBody>
      </p:sp>
      <p:sp>
        <p:nvSpPr>
          <p:cNvPr id="138" name="Greg Miller, “A Scientist’s Nightmare: Software Problem Leads to Five Retractions”.  Science (2006)."/>
          <p:cNvSpPr txBox="1"/>
          <p:nvPr/>
        </p:nvSpPr>
        <p:spPr>
          <a:xfrm>
            <a:off x="435596" y="5187553"/>
            <a:ext cx="7804792" cy="942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lnSpc>
                <a:spcPts val="5300"/>
              </a:lnSpc>
              <a:spcBef>
                <a:spcPts val="1200"/>
              </a:spcBef>
              <a:defRPr sz="1400">
                <a:latin typeface="Times"/>
                <a:ea typeface="Times"/>
                <a:cs typeface="Times"/>
                <a:sym typeface="Times"/>
              </a:defRPr>
            </a:lvl1pPr>
          </a:lstStyle>
          <a:p>
            <a:r>
              <a:rPr dirty="0"/>
              <a:t>Greg Miller, “A Scientist’s Nightmare: Software Problem Leads to Five Retractions”.  Science (2006).</a:t>
            </a:r>
          </a:p>
        </p:txBody>
      </p:sp>
    </p:spTree>
    <p:extLst>
      <p:ext uri="{BB962C8B-B14F-4D97-AF65-F5344CB8AC3E}">
        <p14:creationId xmlns:p14="http://schemas.microsoft.com/office/powerpoint/2010/main" val="879323580"/>
      </p:ext>
    </p:extLst>
  </p:cSld>
  <p:clrMapOvr>
    <a:masterClrMapping/>
  </p:clrMapOvr>
  <p:transition spd="med" advTm="8303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6"/>
          <p:cNvSpPr txBox="1">
            <a:spLocks noGrp="1"/>
          </p:cNvSpPr>
          <p:nvPr>
            <p:ph type="sldNum" sz="quarter" idx="2"/>
          </p:nvPr>
        </p:nvSpPr>
        <p:spPr>
          <a:xfrm>
            <a:off x="153331" y="6513051"/>
            <a:ext cx="127001"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143" name="Title 1"/>
          <p:cNvSpPr txBox="1">
            <a:spLocks noGrp="1"/>
          </p:cNvSpPr>
          <p:nvPr>
            <p:ph type="title"/>
          </p:nvPr>
        </p:nvSpPr>
        <p:spPr>
          <a:xfrm>
            <a:off x="274392" y="411483"/>
            <a:ext cx="8531577" cy="511038"/>
          </a:xfrm>
          <a:prstGeom prst="rect">
            <a:avLst/>
          </a:prstGeom>
        </p:spPr>
        <p:txBody>
          <a:bodyPr/>
          <a:lstStyle>
            <a:lvl1pPr defTabSz="859536">
              <a:defRPr sz="3008"/>
            </a:lvl1pPr>
          </a:lstStyle>
          <a:p>
            <a:r>
              <a:rPr dirty="0"/>
              <a:t>How common are bugs?</a:t>
            </a:r>
          </a:p>
        </p:txBody>
      </p:sp>
      <p:sp>
        <p:nvSpPr>
          <p:cNvPr id="144" name="Content Placeholder 4"/>
          <p:cNvSpPr txBox="1">
            <a:spLocks noGrp="1"/>
          </p:cNvSpPr>
          <p:nvPr>
            <p:ph type="body" sz="half" idx="1"/>
          </p:nvPr>
        </p:nvSpPr>
        <p:spPr>
          <a:xfrm>
            <a:off x="1084935" y="3545278"/>
            <a:ext cx="7309160" cy="1578926"/>
          </a:xfrm>
          <a:prstGeom prst="rect">
            <a:avLst/>
          </a:prstGeom>
        </p:spPr>
        <p:txBody>
          <a:bodyPr>
            <a:normAutofit fontScale="92500" lnSpcReduction="10000"/>
          </a:bodyPr>
          <a:lstStyle/>
          <a:p>
            <a:pPr marL="0" indent="0">
              <a:lnSpc>
                <a:spcPct val="72000"/>
              </a:lnSpc>
              <a:buNone/>
              <a:defRPr sz="1900"/>
            </a:pPr>
            <a:r>
              <a:rPr sz="2400" dirty="0"/>
              <a:t>Industry average for delivered software</a:t>
            </a:r>
          </a:p>
          <a:p>
            <a:pPr lvl="1">
              <a:lnSpc>
                <a:spcPct val="72000"/>
              </a:lnSpc>
              <a:spcBef>
                <a:spcPts val="800"/>
              </a:spcBef>
              <a:buFont typeface="Arial"/>
              <a:buChar char="•"/>
              <a:defRPr sz="1600"/>
            </a:pPr>
            <a:r>
              <a:rPr sz="2000" dirty="0"/>
              <a:t>1-25 errors</a:t>
            </a:r>
            <a:r>
              <a:rPr lang="en-US" sz="2000" dirty="0"/>
              <a:t> per 1000 lines of code</a:t>
            </a:r>
            <a:endParaRPr sz="2000" dirty="0"/>
          </a:p>
          <a:p>
            <a:pPr marL="0" indent="0">
              <a:lnSpc>
                <a:spcPct val="72000"/>
              </a:lnSpc>
              <a:buNone/>
              <a:defRPr sz="1900"/>
            </a:pPr>
            <a:r>
              <a:rPr sz="2400" dirty="0"/>
              <a:t>Microsoft Applications Division</a:t>
            </a:r>
          </a:p>
          <a:p>
            <a:pPr lvl="1">
              <a:lnSpc>
                <a:spcPct val="72000"/>
              </a:lnSpc>
              <a:spcBef>
                <a:spcPts val="800"/>
              </a:spcBef>
              <a:buFont typeface="Arial"/>
              <a:buChar char="•"/>
              <a:defRPr sz="1600"/>
            </a:pPr>
            <a:r>
              <a:rPr sz="2000" dirty="0"/>
              <a:t>10-20 defects </a:t>
            </a:r>
            <a:r>
              <a:rPr lang="en-US" sz="2000" dirty="0"/>
              <a:t>per 1000 lines of code </a:t>
            </a:r>
            <a:r>
              <a:rPr sz="2000" dirty="0"/>
              <a:t>during in-house testing</a:t>
            </a:r>
          </a:p>
          <a:p>
            <a:pPr lvl="1">
              <a:lnSpc>
                <a:spcPct val="72000"/>
              </a:lnSpc>
              <a:spcBef>
                <a:spcPts val="800"/>
              </a:spcBef>
              <a:buFont typeface="Arial"/>
              <a:buChar char="•"/>
              <a:defRPr sz="1600"/>
            </a:pPr>
            <a:r>
              <a:rPr lang="en-US" sz="2000" dirty="0"/>
              <a:t>1 defect per 2000 lines of code</a:t>
            </a:r>
            <a:r>
              <a:rPr sz="2000" dirty="0"/>
              <a:t> in released product</a:t>
            </a:r>
          </a:p>
        </p:txBody>
      </p:sp>
      <p:sp>
        <p:nvSpPr>
          <p:cNvPr id="146" name="Programs do not acquire bugs as people acquire germs, by hanging around other buggy programs.  Programmers must insert them.…"/>
          <p:cNvSpPr txBox="1"/>
          <p:nvPr/>
        </p:nvSpPr>
        <p:spPr>
          <a:xfrm>
            <a:off x="1084935" y="1306255"/>
            <a:ext cx="6974131" cy="1569658"/>
          </a:xfrm>
          <a:prstGeom prst="rect">
            <a:avLst/>
          </a:prstGeom>
          <a:ln/>
          <a:extLst>
            <a:ext uri="{C572A759-6A51-4108-AA02-DFA0A04FC94B}">
              <ma14:wrappingTextBoxFlag xmlns:ma14="http://schemas.microsoft.com/office/mac/drawingml/2011/main" xmlns="" val="1"/>
            </a:ext>
          </a:extLst>
        </p:spPr>
        <p:style>
          <a:lnRef idx="1">
            <a:schemeClr val="accent1"/>
          </a:lnRef>
          <a:fillRef idx="3">
            <a:schemeClr val="accent1"/>
          </a:fillRef>
          <a:effectRef idx="2">
            <a:schemeClr val="accent1"/>
          </a:effectRef>
          <a:fontRef idx="minor">
            <a:schemeClr val="lt1"/>
          </a:fontRef>
        </p:style>
        <p:txBody>
          <a:bodyPr wrap="square" lIns="45719" tIns="45719" rIns="45719" bIns="45719" numCol="1" anchor="ctr">
            <a:spAutoFit/>
          </a:bodyPr>
          <a:lstStyle/>
          <a:p>
            <a:pPr algn="ctr">
              <a:defRPr sz="2400">
                <a:solidFill>
                  <a:srgbClr val="FFFFFF"/>
                </a:solidFill>
              </a:defRPr>
            </a:pPr>
            <a:r>
              <a:rPr dirty="0">
                <a:solidFill>
                  <a:schemeClr val="bg1"/>
                </a:solidFill>
              </a:rPr>
              <a:t>Programs do not acquire bugs as people acquire germs, </a:t>
            </a:r>
            <a:endParaRPr lang="en-US" dirty="0">
              <a:solidFill>
                <a:schemeClr val="bg1"/>
              </a:solidFill>
            </a:endParaRPr>
          </a:p>
          <a:p>
            <a:pPr algn="ctr">
              <a:defRPr sz="2400">
                <a:solidFill>
                  <a:srgbClr val="FFFFFF"/>
                </a:solidFill>
              </a:defRPr>
            </a:pPr>
            <a:r>
              <a:rPr dirty="0">
                <a:solidFill>
                  <a:schemeClr val="bg1"/>
                </a:solidFill>
              </a:rPr>
              <a:t>by hanging around other buggy programs.  </a:t>
            </a:r>
            <a:endParaRPr lang="en-US" dirty="0">
              <a:solidFill>
                <a:schemeClr val="bg1"/>
              </a:solidFill>
            </a:endParaRPr>
          </a:p>
          <a:p>
            <a:pPr algn="ctr">
              <a:defRPr sz="2400">
                <a:solidFill>
                  <a:srgbClr val="FFFFFF"/>
                </a:solidFill>
              </a:defRPr>
            </a:pPr>
            <a:r>
              <a:rPr dirty="0">
                <a:solidFill>
                  <a:schemeClr val="bg1"/>
                </a:solidFill>
              </a:rPr>
              <a:t>Programmers must insert them.</a:t>
            </a:r>
            <a:endParaRPr lang="en-US" dirty="0">
              <a:solidFill>
                <a:schemeClr val="bg1"/>
              </a:solidFill>
            </a:endParaRPr>
          </a:p>
          <a:p>
            <a:pPr algn="ctr">
              <a:defRPr sz="2400">
                <a:solidFill>
                  <a:srgbClr val="FFFFFF"/>
                </a:solidFill>
              </a:defRPr>
            </a:pPr>
            <a:r>
              <a:rPr dirty="0">
                <a:solidFill>
                  <a:schemeClr val="bg1"/>
                </a:solidFill>
              </a:rPr>
              <a:t>- Harlan Mills</a:t>
            </a:r>
          </a:p>
        </p:txBody>
      </p:sp>
      <p:sp>
        <p:nvSpPr>
          <p:cNvPr id="149" name="Steven McConnell, “Code Complete”.  Second Edition (2004)."/>
          <p:cNvSpPr txBox="1"/>
          <p:nvPr/>
        </p:nvSpPr>
        <p:spPr>
          <a:xfrm>
            <a:off x="1084935" y="5169683"/>
            <a:ext cx="7109032" cy="942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lnSpc>
                <a:spcPts val="5300"/>
              </a:lnSpc>
              <a:spcBef>
                <a:spcPts val="1200"/>
              </a:spcBef>
              <a:defRPr sz="1400">
                <a:latin typeface="Times"/>
                <a:ea typeface="Times"/>
                <a:cs typeface="Times"/>
                <a:sym typeface="Times"/>
              </a:defRPr>
            </a:lvl1pPr>
          </a:lstStyle>
          <a:p>
            <a:r>
              <a:rPr dirty="0"/>
              <a:t>Steven McConnell, “Code Complete”.  Second Edition (2004).</a:t>
            </a:r>
          </a:p>
        </p:txBody>
      </p:sp>
    </p:spTree>
    <p:extLst>
      <p:ext uri="{BB962C8B-B14F-4D97-AF65-F5344CB8AC3E}">
        <p14:creationId xmlns:p14="http://schemas.microsoft.com/office/powerpoint/2010/main" val="4284475928"/>
      </p:ext>
    </p:extLst>
  </p:cSld>
  <p:clrMapOvr>
    <a:masterClrMapping/>
  </p:clrMapOvr>
  <p:transition spd="med" advTm="7385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lide Number"/>
          <p:cNvSpPr txBox="1">
            <a:spLocks noGrp="1"/>
          </p:cNvSpPr>
          <p:nvPr>
            <p:ph type="sldNum" sz="quarter" idx="2"/>
          </p:nvPr>
        </p:nvSpPr>
        <p:spPr>
          <a:xfrm flipH="1">
            <a:off x="122563" y="6513051"/>
            <a:ext cx="127001"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149" name="Avoid debugging"/>
          <p:cNvSpPr txBox="1">
            <a:spLocks noGrp="1"/>
          </p:cNvSpPr>
          <p:nvPr>
            <p:ph type="title"/>
          </p:nvPr>
        </p:nvSpPr>
        <p:spPr>
          <a:prstGeom prst="rect">
            <a:avLst/>
          </a:prstGeom>
        </p:spPr>
        <p:txBody>
          <a:bodyPr/>
          <a:lstStyle>
            <a:lvl1pPr defTabSz="859536">
              <a:defRPr sz="3008"/>
            </a:lvl1pPr>
          </a:lstStyle>
          <a:p>
            <a:r>
              <a:rPr dirty="0"/>
              <a:t>Avoid debugging</a:t>
            </a:r>
          </a:p>
        </p:txBody>
      </p:sp>
      <p:sp>
        <p:nvSpPr>
          <p:cNvPr id="8" name="Debugging is twice as hard as writing the code in the first place. Therefore, if you write the code as cleverly as possible, you are, by definition, not smart enough to debug it.…"/>
          <p:cNvSpPr txBox="1"/>
          <p:nvPr/>
        </p:nvSpPr>
        <p:spPr>
          <a:xfrm>
            <a:off x="571126" y="1247241"/>
            <a:ext cx="8001749" cy="1616422"/>
          </a:xfrm>
          <a:prstGeom prst="rect">
            <a:avLst/>
          </a:prstGeom>
          <a:ln/>
          <a:extLst>
            <a:ext uri="{C572A759-6A51-4108-AA02-DFA0A04FC94B}">
              <ma14:wrappingTextBoxFlag xmlns:ma14="http://schemas.microsoft.com/office/mac/drawingml/2011/main" xmlns="" val="1"/>
            </a:ext>
          </a:extLst>
        </p:spPr>
        <p:style>
          <a:lnRef idx="1">
            <a:schemeClr val="accent1"/>
          </a:lnRef>
          <a:fillRef idx="3">
            <a:schemeClr val="accent1"/>
          </a:fillRef>
          <a:effectRef idx="2">
            <a:schemeClr val="accent1"/>
          </a:effectRef>
          <a:fontRef idx="minor">
            <a:schemeClr val="lt1"/>
          </a:fontRef>
        </p:style>
        <p:txBody>
          <a:bodyPr wrap="square" lIns="45719" tIns="45719" rIns="45719" bIns="45719" numCol="1" anchor="ctr">
            <a:noAutofit/>
          </a:bodyPr>
          <a:lstStyle/>
          <a:p>
            <a:pPr algn="ctr">
              <a:defRPr sz="2400">
                <a:solidFill>
                  <a:srgbClr val="FFFFFF"/>
                </a:solidFill>
              </a:defRPr>
            </a:pPr>
            <a:r>
              <a:rPr dirty="0"/>
              <a:t>Debugging is twice as hard as writing the code in the first place. Therefore, if you write the code as cleverly as possible, you are, </a:t>
            </a:r>
            <a:endParaRPr lang="en-US" dirty="0"/>
          </a:p>
          <a:p>
            <a:pPr algn="ctr">
              <a:defRPr sz="2400">
                <a:solidFill>
                  <a:srgbClr val="FFFFFF"/>
                </a:solidFill>
              </a:defRPr>
            </a:pPr>
            <a:r>
              <a:rPr dirty="0"/>
              <a:t>by definition, not smart enough to debug it.</a:t>
            </a:r>
          </a:p>
          <a:p>
            <a:pPr algn="ctr">
              <a:defRPr sz="2400">
                <a:solidFill>
                  <a:srgbClr val="FFFFFF"/>
                </a:solidFill>
              </a:defRPr>
            </a:pPr>
            <a:r>
              <a:rPr lang="en-US" dirty="0"/>
              <a:t>      </a:t>
            </a:r>
            <a:r>
              <a:rPr dirty="0"/>
              <a:t>- Brian Kernighan</a:t>
            </a:r>
          </a:p>
        </p:txBody>
      </p:sp>
      <p:sp>
        <p:nvSpPr>
          <p:cNvPr id="12" name="Upfront effort can lead to clean code…"/>
          <p:cNvSpPr txBox="1">
            <a:spLocks noGrp="1"/>
          </p:cNvSpPr>
          <p:nvPr>
            <p:ph type="body" sz="half" idx="1"/>
          </p:nvPr>
        </p:nvSpPr>
        <p:spPr>
          <a:xfrm>
            <a:off x="571126" y="3433108"/>
            <a:ext cx="8529579" cy="1622695"/>
          </a:xfrm>
          <a:prstGeom prst="rect">
            <a:avLst/>
          </a:prstGeom>
        </p:spPr>
        <p:txBody>
          <a:bodyPr/>
          <a:lstStyle/>
          <a:p>
            <a:r>
              <a:rPr sz="2400" dirty="0"/>
              <a:t>Upfront effort can lead to clean code</a:t>
            </a:r>
          </a:p>
          <a:p>
            <a:r>
              <a:rPr sz="2400" dirty="0"/>
              <a:t>Integrated tests encode result of time and effort</a:t>
            </a:r>
          </a:p>
          <a:p>
            <a:r>
              <a:rPr sz="2400" dirty="0"/>
              <a:t>Integrated tests can ease debugging</a:t>
            </a:r>
          </a:p>
        </p:txBody>
      </p:sp>
    </p:spTree>
  </p:cSld>
  <p:clrMapOvr>
    <a:masterClrMapping/>
  </p:clrMapOvr>
  <p:transition spd="med" advTm="21623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6"/>
          <p:cNvSpPr txBox="1">
            <a:spLocks noGrp="1"/>
          </p:cNvSpPr>
          <p:nvPr>
            <p:ph type="sldNum" sz="quarter" idx="2"/>
          </p:nvPr>
        </p:nvSpPr>
        <p:spPr>
          <a:xfrm>
            <a:off x="153331" y="6513051"/>
            <a:ext cx="127001"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161" name="Title 1"/>
          <p:cNvSpPr txBox="1">
            <a:spLocks noGrp="1"/>
          </p:cNvSpPr>
          <p:nvPr>
            <p:ph type="title"/>
          </p:nvPr>
        </p:nvSpPr>
        <p:spPr>
          <a:xfrm>
            <a:off x="274392" y="411483"/>
            <a:ext cx="8531577" cy="511038"/>
          </a:xfrm>
          <a:prstGeom prst="rect">
            <a:avLst/>
          </a:prstGeom>
        </p:spPr>
        <p:txBody>
          <a:bodyPr/>
          <a:lstStyle>
            <a:lvl1pPr defTabSz="859536">
              <a:defRPr sz="3008"/>
            </a:lvl1pPr>
          </a:lstStyle>
          <a:p>
            <a:r>
              <a:rPr dirty="0"/>
              <a:t>Benefits of testing</a:t>
            </a:r>
          </a:p>
        </p:txBody>
      </p:sp>
      <p:sp>
        <p:nvSpPr>
          <p:cNvPr id="162" name="Content Placeholder 4"/>
          <p:cNvSpPr txBox="1">
            <a:spLocks noGrp="1"/>
          </p:cNvSpPr>
          <p:nvPr>
            <p:ph type="body" idx="1"/>
          </p:nvPr>
        </p:nvSpPr>
        <p:spPr>
          <a:xfrm>
            <a:off x="413943" y="1615439"/>
            <a:ext cx="8529578" cy="4047779"/>
          </a:xfrm>
          <a:prstGeom prst="rect">
            <a:avLst/>
          </a:prstGeom>
        </p:spPr>
        <p:txBody>
          <a:bodyPr>
            <a:normAutofit/>
          </a:bodyPr>
          <a:lstStyle/>
          <a:p>
            <a:pPr>
              <a:lnSpc>
                <a:spcPct val="81000"/>
              </a:lnSpc>
            </a:pPr>
            <a:r>
              <a:rPr sz="2400" dirty="0"/>
              <a:t>Promotes high-quality software that delivers correct results and improves confidence</a:t>
            </a:r>
          </a:p>
          <a:p>
            <a:pPr>
              <a:lnSpc>
                <a:spcPct val="81000"/>
              </a:lnSpc>
            </a:pPr>
            <a:r>
              <a:rPr sz="2400" dirty="0"/>
              <a:t>Increases quality and speed of development, reducing development and maintenance costs</a:t>
            </a:r>
          </a:p>
          <a:p>
            <a:pPr>
              <a:lnSpc>
                <a:spcPct val="81000"/>
              </a:lnSpc>
            </a:pPr>
            <a:r>
              <a:rPr sz="2400" dirty="0"/>
              <a:t>Maintains portability to a variety of systems and compilers</a:t>
            </a:r>
          </a:p>
          <a:p>
            <a:pPr>
              <a:lnSpc>
                <a:spcPct val="81000"/>
              </a:lnSpc>
            </a:pPr>
            <a:r>
              <a:rPr sz="2400" dirty="0"/>
              <a:t>Automated testing helps create code that isn’t brittle</a:t>
            </a:r>
          </a:p>
        </p:txBody>
      </p:sp>
    </p:spTree>
    <p:extLst>
      <p:ext uri="{BB962C8B-B14F-4D97-AF65-F5344CB8AC3E}">
        <p14:creationId xmlns:p14="http://schemas.microsoft.com/office/powerpoint/2010/main" val="1940693462"/>
      </p:ext>
    </p:extLst>
  </p:cSld>
  <p:clrMapOvr>
    <a:masterClrMapping/>
  </p:clrMapOvr>
  <p:transition spd="med" advTm="9653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6"/>
          <p:cNvSpPr txBox="1">
            <a:spLocks noGrp="1"/>
          </p:cNvSpPr>
          <p:nvPr>
            <p:ph type="sldNum" sz="quarter" idx="2"/>
          </p:nvPr>
        </p:nvSpPr>
        <p:spPr>
          <a:xfrm>
            <a:off x="153331" y="6513051"/>
            <a:ext cx="127001" cy="13554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167" name="Title 1"/>
          <p:cNvSpPr txBox="1">
            <a:spLocks noGrp="1"/>
          </p:cNvSpPr>
          <p:nvPr>
            <p:ph type="title"/>
          </p:nvPr>
        </p:nvSpPr>
        <p:spPr>
          <a:xfrm>
            <a:off x="274392" y="411483"/>
            <a:ext cx="8531577" cy="511038"/>
          </a:xfrm>
          <a:prstGeom prst="rect">
            <a:avLst/>
          </a:prstGeom>
        </p:spPr>
        <p:txBody>
          <a:bodyPr/>
          <a:lstStyle>
            <a:lvl1pPr defTabSz="859536">
              <a:defRPr sz="3008"/>
            </a:lvl1pPr>
          </a:lstStyle>
          <a:p>
            <a:r>
              <a:rPr dirty="0"/>
              <a:t>Definitions</a:t>
            </a:r>
          </a:p>
        </p:txBody>
      </p:sp>
      <p:sp>
        <p:nvSpPr>
          <p:cNvPr id="168" name="Content Placeholder 2"/>
          <p:cNvSpPr txBox="1">
            <a:spLocks noGrp="1"/>
          </p:cNvSpPr>
          <p:nvPr>
            <p:ph type="body" idx="1"/>
          </p:nvPr>
        </p:nvSpPr>
        <p:spPr>
          <a:xfrm>
            <a:off x="469763" y="2042350"/>
            <a:ext cx="8529578" cy="3285901"/>
          </a:xfrm>
          <a:prstGeom prst="rect">
            <a:avLst/>
          </a:prstGeom>
        </p:spPr>
        <p:txBody>
          <a:bodyPr>
            <a:normAutofit/>
          </a:bodyPr>
          <a:lstStyle/>
          <a:p>
            <a:r>
              <a:rPr sz="2400" dirty="0"/>
              <a:t>Unit tests </a:t>
            </a:r>
          </a:p>
          <a:p>
            <a:pPr lvl="1">
              <a:spcBef>
                <a:spcPts val="800"/>
              </a:spcBef>
              <a:buFont typeface="Courier New"/>
              <a:buChar char="o"/>
              <a:defRPr sz="2300"/>
            </a:pPr>
            <a:r>
              <a:rPr sz="2000" dirty="0"/>
              <a:t>Test individual functions or classes</a:t>
            </a:r>
          </a:p>
          <a:p>
            <a:pPr marL="230605" indent="-230605">
              <a:spcBef>
                <a:spcPts val="800"/>
              </a:spcBef>
              <a:buClrTx/>
              <a:buFontTx/>
            </a:pPr>
            <a:r>
              <a:rPr sz="2400" dirty="0"/>
              <a:t>Component or Integration tests</a:t>
            </a:r>
          </a:p>
          <a:p>
            <a:pPr lvl="1">
              <a:spcBef>
                <a:spcPts val="800"/>
              </a:spcBef>
              <a:buFont typeface="Courier New"/>
              <a:buChar char="o"/>
              <a:defRPr sz="2300"/>
            </a:pPr>
            <a:r>
              <a:rPr sz="2000" dirty="0"/>
              <a:t>Test linkage of functions and classes into higher-functioning unit</a:t>
            </a:r>
          </a:p>
          <a:p>
            <a:r>
              <a:rPr sz="2400" dirty="0"/>
              <a:t>System-level tests</a:t>
            </a:r>
          </a:p>
          <a:p>
            <a:pPr lvl="1">
              <a:spcBef>
                <a:spcPts val="800"/>
              </a:spcBef>
              <a:buFont typeface="Courier New"/>
              <a:buChar char="o"/>
              <a:defRPr sz="2300"/>
            </a:pPr>
            <a:r>
              <a:rPr sz="2000" dirty="0"/>
              <a:t>At the user interaction level</a:t>
            </a:r>
          </a:p>
        </p:txBody>
      </p:sp>
      <p:sp>
        <p:nvSpPr>
          <p:cNvPr id="169" name="Classes of Tests by Granularity / Hierarchy"/>
          <p:cNvSpPr txBox="1"/>
          <p:nvPr/>
        </p:nvSpPr>
        <p:spPr>
          <a:xfrm>
            <a:off x="438722" y="1422674"/>
            <a:ext cx="6816785" cy="48620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a:lvl1pPr>
          </a:lstStyle>
          <a:p>
            <a:r>
              <a:rPr dirty="0"/>
              <a:t>Classes of Tests by Granularity / Hierarchy</a:t>
            </a:r>
          </a:p>
        </p:txBody>
      </p:sp>
    </p:spTree>
    <p:extLst>
      <p:ext uri="{BB962C8B-B14F-4D97-AF65-F5344CB8AC3E}">
        <p14:creationId xmlns:p14="http://schemas.microsoft.com/office/powerpoint/2010/main" val="3022587733"/>
      </p:ext>
    </p:extLst>
  </p:cSld>
  <p:clrMapOvr>
    <a:masterClrMapping/>
  </p:clrMapOvr>
  <p:transition spd="med" advTm="162707"/>
</p:sld>
</file>

<file path=ppt/theme/theme1.xml><?xml version="1.0" encoding="utf-8"?>
<a:theme xmlns:a="http://schemas.openxmlformats.org/drawingml/2006/main" name="Presentations (Wide Screen)">
  <a:themeElements>
    <a:clrScheme name="Presentations (Wide Screen)">
      <a:dk1>
        <a:srgbClr val="000000"/>
      </a:dk1>
      <a:lt1>
        <a:srgbClr val="FFFFFF"/>
      </a:lt1>
      <a:dk2>
        <a:srgbClr val="A7A7A7"/>
      </a:dk2>
      <a:lt2>
        <a:srgbClr val="535353"/>
      </a:lt2>
      <a:accent1>
        <a:srgbClr val="266092"/>
      </a:accent1>
      <a:accent2>
        <a:srgbClr val="84B641"/>
      </a:accent2>
      <a:accent3>
        <a:srgbClr val="43B1E5"/>
      </a:accent3>
      <a:accent4>
        <a:srgbClr val="DA1F28"/>
      </a:accent4>
      <a:accent5>
        <a:srgbClr val="CC9900"/>
      </a:accent5>
      <a:accent6>
        <a:srgbClr val="0070B9"/>
      </a:accent6>
      <a:hlink>
        <a:srgbClr val="0000FF"/>
      </a:hlink>
      <a:folHlink>
        <a:srgbClr val="FF00FF"/>
      </a:folHlink>
    </a:clrScheme>
    <a:fontScheme name="Presentations (Wide Screen)">
      <a:majorFont>
        <a:latin typeface="Helvetica"/>
        <a:ea typeface="Helvetica"/>
        <a:cs typeface="Helvetica"/>
      </a:majorFont>
      <a:minorFont>
        <a:latin typeface="Calibri"/>
        <a:ea typeface="Calibri"/>
        <a:cs typeface="Calibri"/>
      </a:minorFont>
    </a:fontScheme>
    <a:fmtScheme name="Presentations (Wide Scree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resentations (Wide Screen)">
  <a:themeElements>
    <a:clrScheme name="Presentations (Wide Screen)">
      <a:dk1>
        <a:srgbClr val="000000"/>
      </a:dk1>
      <a:lt1>
        <a:srgbClr val="FFFFFF"/>
      </a:lt1>
      <a:dk2>
        <a:srgbClr val="A7A7A7"/>
      </a:dk2>
      <a:lt2>
        <a:srgbClr val="535353"/>
      </a:lt2>
      <a:accent1>
        <a:srgbClr val="266092"/>
      </a:accent1>
      <a:accent2>
        <a:srgbClr val="84B641"/>
      </a:accent2>
      <a:accent3>
        <a:srgbClr val="43B1E5"/>
      </a:accent3>
      <a:accent4>
        <a:srgbClr val="DA1F28"/>
      </a:accent4>
      <a:accent5>
        <a:srgbClr val="CC9900"/>
      </a:accent5>
      <a:accent6>
        <a:srgbClr val="0070B9"/>
      </a:accent6>
      <a:hlink>
        <a:srgbClr val="0000FF"/>
      </a:hlink>
      <a:folHlink>
        <a:srgbClr val="FF00FF"/>
      </a:folHlink>
    </a:clrScheme>
    <a:fontScheme name="Presentations (Wide Screen)">
      <a:majorFont>
        <a:latin typeface="Helvetica"/>
        <a:ea typeface="Helvetica"/>
        <a:cs typeface="Helvetica"/>
      </a:majorFont>
      <a:minorFont>
        <a:latin typeface="Calibri"/>
        <a:ea typeface="Calibri"/>
        <a:cs typeface="Calibri"/>
      </a:minorFont>
    </a:fontScheme>
    <a:fmtScheme name="Presentations (Wide Scree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189</TotalTime>
  <Words>2034</Words>
  <Application>Microsoft Macintosh PowerPoint</Application>
  <PresentationFormat>On-screen Show (4:3)</PresentationFormat>
  <Paragraphs>234</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Times</vt:lpstr>
      <vt:lpstr>Presentations (Wide Screen)</vt:lpstr>
      <vt:lpstr>Testing of HPC Scientific Software Introduction</vt:lpstr>
      <vt:lpstr>License, citation and acknowledgements</vt:lpstr>
      <vt:lpstr>Why is testing important?</vt:lpstr>
      <vt:lpstr>Why is testing important?</vt:lpstr>
      <vt:lpstr>Why is testing important?</vt:lpstr>
      <vt:lpstr>How common are bugs?</vt:lpstr>
      <vt:lpstr>Avoid debugging</vt:lpstr>
      <vt:lpstr>Benefits of testing</vt:lpstr>
      <vt:lpstr>Definitions</vt:lpstr>
      <vt:lpstr>Definitions</vt:lpstr>
      <vt:lpstr>Refactoring</vt:lpstr>
      <vt:lpstr>Automated Test Frameworks</vt:lpstr>
      <vt:lpstr>Test Servers</vt:lpstr>
      <vt:lpstr>Testing Policies</vt:lpstr>
      <vt:lpstr>Agenda</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of HPC Scientific Software Introduction</dc:title>
  <cp:lastModifiedBy>Jared O'Neal</cp:lastModifiedBy>
  <cp:revision>55</cp:revision>
  <dcterms:modified xsi:type="dcterms:W3CDTF">2018-07-27T15:08:29Z</dcterms:modified>
</cp:coreProperties>
</file>