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0"/>
  </p:notesMasterIdLst>
  <p:handoutMasterIdLst>
    <p:handoutMasterId r:id="rId31"/>
  </p:handoutMasterIdLst>
  <p:sldIdLst>
    <p:sldId id="315" r:id="rId5"/>
    <p:sldId id="319" r:id="rId6"/>
    <p:sldId id="275" r:id="rId7"/>
    <p:sldId id="276" r:id="rId8"/>
    <p:sldId id="278" r:id="rId9"/>
    <p:sldId id="279" r:id="rId10"/>
    <p:sldId id="280" r:id="rId11"/>
    <p:sldId id="281" r:id="rId12"/>
    <p:sldId id="286" r:id="rId13"/>
    <p:sldId id="287" r:id="rId14"/>
    <p:sldId id="288" r:id="rId15"/>
    <p:sldId id="289" r:id="rId16"/>
    <p:sldId id="290" r:id="rId17"/>
    <p:sldId id="291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1" r:id="rId27"/>
    <p:sldId id="332" r:id="rId28"/>
    <p:sldId id="320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 autoAdjust="0"/>
    <p:restoredTop sz="98749" autoAdjust="0"/>
  </p:normalViewPr>
  <p:slideViewPr>
    <p:cSldViewPr snapToGrid="0" showGuides="1">
      <p:cViewPr varScale="1">
        <p:scale>
          <a:sx n="126" d="100"/>
          <a:sy n="126" d="100"/>
        </p:scale>
        <p:origin x="1264" y="200"/>
      </p:cViewPr>
      <p:guideLst>
        <p:guide orient="horz" pos="4153"/>
        <p:guide pos="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74392" y="1903575"/>
            <a:ext cx="5223202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xmlns="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942" y="6133571"/>
            <a:ext cx="1384358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8" y="6234272"/>
            <a:ext cx="2588698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04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3"/>
            <a:ext cx="8531577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3" y="1615440"/>
            <a:ext cx="8529578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0604"/>
            <a:ext cx="8533574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1553612"/>
            <a:ext cx="4192528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92" y="2379196"/>
            <a:ext cx="419252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53612"/>
            <a:ext cx="4150031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79196"/>
            <a:ext cx="4150031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3446" y="4272576"/>
            <a:ext cx="9150955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6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1498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19736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4391" y="411483"/>
            <a:ext cx="8534554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391" y="1623069"/>
            <a:ext cx="8534554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446" y="6830568"/>
            <a:ext cx="9150955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272941" y="6465194"/>
            <a:ext cx="3217233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ECP 2018-02-06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22564" y="6513051"/>
            <a:ext cx="1577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73" y="6033555"/>
            <a:ext cx="2366963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xmlns="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45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  <p:sldLayoutId id="2147483952" r:id="rId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linelibrary.wiley.com/doi/10.1002/spe.2220/ful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6651" y="411482"/>
            <a:ext cx="11336614" cy="511037"/>
          </a:xfrm>
        </p:spPr>
        <p:txBody>
          <a:bodyPr/>
          <a:lstStyle/>
          <a:p>
            <a:pPr algn="ctr"/>
            <a:r>
              <a:rPr lang="en-US" dirty="0"/>
              <a:t>Verification and Evaluating Project Needs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EAAE32C-4852-B548-8135-7C0614AC28C4}"/>
              </a:ext>
            </a:extLst>
          </p:cNvPr>
          <p:cNvSpPr txBox="1">
            <a:spLocks/>
          </p:cNvSpPr>
          <p:nvPr/>
        </p:nvSpPr>
        <p:spPr bwMode="auto">
          <a:xfrm>
            <a:off x="289632" y="1598775"/>
            <a:ext cx="6962456" cy="277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3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7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15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22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31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38" indent="0" algn="ctr" defTabSz="914415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46" indent="0" algn="ctr" defTabSz="914415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53" indent="0" algn="ctr" defTabSz="914415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61" indent="0" algn="ctr" defTabSz="914415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Presented at </a:t>
            </a:r>
            <a:br>
              <a:rPr lang="en-US" sz="1800" dirty="0"/>
            </a:br>
            <a:r>
              <a:rPr lang="en-US" sz="1800" b="1" dirty="0"/>
              <a:t>Better Scientific Software tutorial</a:t>
            </a:r>
          </a:p>
          <a:p>
            <a:pPr>
              <a:defRPr b="1"/>
            </a:pPr>
            <a:r>
              <a:rPr lang="en-US" b="1" dirty="0"/>
              <a:t>ECP 2</a:t>
            </a:r>
            <a:r>
              <a:rPr lang="en-US" b="1" baseline="31999" dirty="0"/>
              <a:t>nd</a:t>
            </a:r>
            <a:r>
              <a:rPr lang="en-US" b="1" dirty="0"/>
              <a:t> Annual Meeting, Knoxville, Tennessee</a:t>
            </a:r>
          </a:p>
          <a:p>
            <a:pPr>
              <a:defRPr b="1"/>
            </a:pPr>
            <a:endParaRPr lang="en-US" sz="2000" b="1" dirty="0"/>
          </a:p>
          <a:p>
            <a:r>
              <a:rPr lang="en-US" sz="2000" b="1" dirty="0"/>
              <a:t>Anshu Dubey</a:t>
            </a:r>
          </a:p>
          <a:p>
            <a:r>
              <a:rPr lang="en-US" sz="2000" b="1" dirty="0"/>
              <a:t>Argonne National Laboratory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18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2975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/>
              <a:t>Grid ghost cell fill</a:t>
            </a:r>
          </a:p>
          <a:p>
            <a:pPr lvl="2"/>
            <a:r>
              <a:rPr lang="en-US" dirty="0"/>
              <a:t>Use some function to initialize domain</a:t>
            </a:r>
          </a:p>
          <a:p>
            <a:pPr lvl="2"/>
            <a:r>
              <a:rPr lang="en-US" dirty="0"/>
              <a:t>Two variables, in one only interior cells initialized, in the other ghost cells also initialized</a:t>
            </a:r>
          </a:p>
          <a:p>
            <a:pPr lvl="2"/>
            <a:r>
              <a:rPr lang="en-US" dirty="0"/>
              <a:t>Run ghost cell fill on the first variable – now both should be identical within known tolerance</a:t>
            </a:r>
          </a:p>
          <a:p>
            <a:pPr lvl="1"/>
            <a:r>
              <a:rPr lang="en-US" dirty="0"/>
              <a:t>Use redundant mechanisms </a:t>
            </a:r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3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manufactured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1505" y="1633622"/>
            <a:ext cx="4065872" cy="4616495"/>
          </a:xfrm>
        </p:spPr>
        <p:txBody>
          <a:bodyPr/>
          <a:lstStyle/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including guard cells and B excluding them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4182185" y="1517090"/>
            <a:ext cx="4961815" cy="38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80" y="937760"/>
            <a:ext cx="8686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EOS </a:t>
            </a:r>
          </a:p>
          <a:p>
            <a:pPr lvl="1"/>
            <a:r>
              <a:rPr lang="en-US" dirty="0"/>
              <a:t>Use initial conditions from a known problem</a:t>
            </a:r>
          </a:p>
          <a:p>
            <a:pPr lvl="1"/>
            <a:r>
              <a:rPr lang="en-US" dirty="0"/>
              <a:t>Apply EOS in two different modes – at the end all variables should be consistent within tolerance</a:t>
            </a:r>
          </a:p>
          <a:p>
            <a:pPr lvl="1"/>
            <a:endParaRPr lang="en-US" dirty="0"/>
          </a:p>
          <a:p>
            <a:r>
              <a:rPr lang="en-US" dirty="0"/>
              <a:t>Hydrodynamics </a:t>
            </a:r>
          </a:p>
          <a:p>
            <a:pPr lvl="1"/>
            <a:r>
              <a:rPr lang="en-US" dirty="0" err="1"/>
              <a:t>Sedov</a:t>
            </a:r>
            <a:r>
              <a:rPr lang="en-US" dirty="0"/>
              <a:t> blast problem has a known analytical solution</a:t>
            </a:r>
          </a:p>
          <a:p>
            <a:pPr lvl="1"/>
            <a:r>
              <a:rPr lang="en-US" dirty="0"/>
              <a:t>Runs with UG and AMR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analytical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1143" y="1307487"/>
            <a:ext cx="8226413" cy="3530244"/>
          </a:xfrm>
        </p:spPr>
        <p:txBody>
          <a:bodyPr/>
          <a:lstStyle/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5467631" y="1069641"/>
            <a:ext cx="3209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1143" y="4565875"/>
            <a:ext cx="8354826" cy="12710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Though it exercises both mesh, hydro and </a:t>
            </a:r>
            <a:r>
              <a:rPr lang="en-US" sz="2800" dirty="0" err="1"/>
              <a:t>eos</a:t>
            </a:r>
            <a:r>
              <a:rPr lang="en-US" sz="2800" dirty="0"/>
              <a:t>, if mesh and EOS are verified first, then this test verifies hydro </a:t>
            </a:r>
          </a:p>
        </p:txBody>
      </p:sp>
    </p:spTree>
    <p:extLst>
      <p:ext uri="{BB962C8B-B14F-4D97-AF65-F5344CB8AC3E}">
        <p14:creationId xmlns:p14="http://schemas.microsoft.com/office/powerpoint/2010/main" val="65579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two unit tests are stand-alone</a:t>
            </a:r>
          </a:p>
          <a:p>
            <a:r>
              <a:rPr lang="en-US" dirty="0"/>
              <a:t>The third test depends on Grid and Eos</a:t>
            </a:r>
          </a:p>
          <a:p>
            <a:pPr lvl="1"/>
            <a:r>
              <a:rPr lang="en-US" dirty="0"/>
              <a:t>Not all of Grid functionality it uses is unit tested</a:t>
            </a:r>
          </a:p>
          <a:p>
            <a:pPr lvl="2"/>
            <a:r>
              <a:rPr lang="en-US" dirty="0"/>
              <a:t>Flux correction in AMR</a:t>
            </a:r>
          </a:p>
          <a:p>
            <a:r>
              <a:rPr lang="en-US" dirty="0"/>
              <a:t>If Grid and Eos tests passed and Hydro failed</a:t>
            </a:r>
          </a:p>
          <a:p>
            <a:pPr lvl="1"/>
            <a:r>
              <a:rPr lang="en-US" dirty="0"/>
              <a:t>If UG version failed then fault is in hydro</a:t>
            </a:r>
          </a:p>
          <a:p>
            <a:pPr lvl="1"/>
            <a:r>
              <a:rPr lang="en-US" dirty="0"/>
              <a:t>If UG passed and AMR failed the fault is likely in flux correction</a:t>
            </a:r>
          </a:p>
        </p:txBody>
      </p:sp>
    </p:spTree>
    <p:extLst>
      <p:ext uri="{BB962C8B-B14F-4D97-AF65-F5344CB8AC3E}">
        <p14:creationId xmlns:p14="http://schemas.microsoft.com/office/powerpoint/2010/main" val="172509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21021"/>
            <a:ext cx="7620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evaluate project needs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devise a testing regime</a:t>
            </a:r>
          </a:p>
        </p:txBody>
      </p:sp>
    </p:spTree>
    <p:extLst>
      <p:ext uri="{BB962C8B-B14F-4D97-AF65-F5344CB8AC3E}">
        <p14:creationId xmlns:p14="http://schemas.microsoft.com/office/powerpoint/2010/main" val="261666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</p:txBody>
      </p:sp>
    </p:spTree>
    <p:extLst>
      <p:ext uri="{BB962C8B-B14F-4D97-AF65-F5344CB8AC3E}">
        <p14:creationId xmlns:p14="http://schemas.microsoft.com/office/powerpoint/2010/main" val="1558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project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Objectives: expected use of the code</a:t>
            </a:r>
          </a:p>
          <a:p>
            <a:r>
              <a:rPr lang="en-US" dirty="0"/>
              <a:t>Team: size and degree of heterogeneity</a:t>
            </a:r>
          </a:p>
          <a:p>
            <a:r>
              <a:rPr lang="en-US" dirty="0"/>
              <a:t>Lifecycle stage: new or production or refactoring</a:t>
            </a:r>
          </a:p>
          <a:p>
            <a:r>
              <a:rPr lang="en-US" dirty="0"/>
              <a:t>Lifetime: one off or ongoing production</a:t>
            </a:r>
          </a:p>
          <a:p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1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8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 – adding 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Few more steps when adding new components to existing code</a:t>
            </a:r>
          </a:p>
          <a:p>
            <a:pPr lvl="1"/>
            <a:r>
              <a:rPr lang="en-US" dirty="0"/>
              <a:t>Know the existing components it interacts with</a:t>
            </a:r>
          </a:p>
          <a:p>
            <a:pPr lvl="1"/>
            <a:r>
              <a:rPr lang="en-US" dirty="0"/>
              <a:t>Verify its interoperability with those components</a:t>
            </a:r>
          </a:p>
          <a:p>
            <a:pPr lvl="1"/>
            <a:r>
              <a:rPr lang="en-US" dirty="0"/>
              <a:t>Verify that it does not inadvertently break some unconnected part of the code</a:t>
            </a:r>
          </a:p>
          <a:p>
            <a:r>
              <a:rPr lang="en-US" dirty="0"/>
              <a:t>May need addition of tests not just for the new component but also for some of the old components</a:t>
            </a:r>
          </a:p>
          <a:p>
            <a:pPr lvl="1"/>
            <a:r>
              <a:rPr lang="en-US" dirty="0"/>
              <a:t>This part is often overlooked to the detriment of the overall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9129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1151801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Requested citation: Anshu Dubey, Verification and Evaluating Project Needs, tutorial, in </a:t>
            </a:r>
            <a:r>
              <a:rPr lang="en-US" sz="2000" dirty="0" err="1"/>
              <a:t>Exascale</a:t>
            </a:r>
            <a:r>
              <a:rPr lang="en-US" sz="2000" dirty="0"/>
              <a:t> Computing Project 2</a:t>
            </a:r>
            <a:r>
              <a:rPr lang="en-US" sz="2000" baseline="31999" dirty="0"/>
              <a:t>nd</a:t>
            </a:r>
            <a:r>
              <a:rPr lang="en-US" sz="2000" dirty="0"/>
              <a:t> Annual Meeting, Knoxville, Tennessee, 2018. DOI: TBA.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This work was performed in part at the Argonne National Laboratory, which is managed by </a:t>
            </a:r>
            <a:r>
              <a:rPr lang="en-US" sz="2000" dirty="0" err="1"/>
              <a:t>UChicago</a:t>
            </a:r>
            <a:r>
              <a:rPr lang="en-US" sz="20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xmlns="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704" y="1035136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9600" y="195904"/>
            <a:ext cx="8229600" cy="991675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Important to aim for quick diagnosis of error</a:t>
            </a:r>
          </a:p>
          <a:p>
            <a:pPr lvl="1"/>
            <a:r>
              <a:rPr lang="en-US" dirty="0"/>
              <a:t>A mix of different granularities works well</a:t>
            </a:r>
          </a:p>
          <a:p>
            <a:pPr lvl="2"/>
            <a:r>
              <a:rPr lang="en-US" dirty="0"/>
              <a:t>Unit tests for isolating component or sub-component level faults </a:t>
            </a:r>
          </a:p>
          <a:p>
            <a:pPr lvl="2"/>
            <a:r>
              <a:rPr lang="en-US" dirty="0"/>
              <a:t>Integration tests with simple to complex configuration and system level</a:t>
            </a:r>
          </a:p>
          <a:p>
            <a:pPr lvl="2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  <a:p>
            <a:pPr marL="45720" indent="0">
              <a:buNone/>
            </a:pPr>
            <a:r>
              <a:rPr lang="en-US" dirty="0"/>
              <a:t>Full paper </a:t>
            </a:r>
            <a:r>
              <a:rPr lang="en-US" dirty="0">
                <a:hlinkClick r:id="rId2"/>
              </a:rPr>
              <a:t>Dubey et al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0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9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936176"/>
            <a:ext cx="8692427" cy="2255520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28600" y="3581400"/>
          <a:ext cx="3352800" cy="1752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9600" y="195904"/>
            <a:ext cx="8229600" cy="991675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2800" y="3162300"/>
            <a:ext cx="5181600" cy="2590800"/>
          </a:xfrm>
        </p:spPr>
        <p:txBody>
          <a:bodyPr/>
          <a:lstStyle/>
          <a:p>
            <a:r>
              <a:rPr lang="en-US" sz="2000" dirty="0"/>
              <a:t>A test on the same row indicates interoperability between corresponding physics </a:t>
            </a:r>
          </a:p>
          <a:p>
            <a:r>
              <a:rPr lang="en-US" sz="2000" dirty="0"/>
              <a:t>Similar logic would apply to tests on the same column for infrastructure</a:t>
            </a:r>
          </a:p>
          <a:p>
            <a:r>
              <a:rPr lang="en-US" sz="2000" dirty="0"/>
              <a:t>More goes on, but this is the primary methodology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8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1" y="1486868"/>
            <a:ext cx="8286434" cy="4907245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719" y="5235556"/>
            <a:ext cx="6021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25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76391" y="1036320"/>
            <a:ext cx="8529578" cy="4047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Verify correctness</a:t>
            </a:r>
          </a:p>
          <a:p>
            <a:pPr lvl="1"/>
            <a:r>
              <a:rPr lang="en-US" dirty="0"/>
              <a:t>Always inject errors to verify that the test is working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040" y="5334000"/>
            <a:ext cx="796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Methodology developed for the ACME project, proving to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2604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9CD15B89-9DE8-524D-8420-086DEE814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30044"/>
              </p:ext>
            </p:extLst>
          </p:nvPr>
        </p:nvGraphicFramePr>
        <p:xfrm>
          <a:off x="652177" y="1668322"/>
          <a:ext cx="7728859" cy="325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62">
                  <a:extLst>
                    <a:ext uri="{9D8B030D-6E8A-4147-A177-3AD203B41FA5}">
                      <a16:colId xmlns:a16="http://schemas.microsoft.com/office/drawing/2014/main" xmlns="" val="3446576009"/>
                    </a:ext>
                  </a:extLst>
                </a:gridCol>
                <a:gridCol w="3643849">
                  <a:extLst>
                    <a:ext uri="{9D8B030D-6E8A-4147-A177-3AD203B41FA5}">
                      <a16:colId xmlns:a16="http://schemas.microsoft.com/office/drawing/2014/main" xmlns="" val="1263998808"/>
                    </a:ext>
                  </a:extLst>
                </a:gridCol>
                <a:gridCol w="2384248">
                  <a:extLst>
                    <a:ext uri="{9D8B030D-6E8A-4147-A177-3AD203B41FA5}">
                      <a16:colId xmlns:a16="http://schemas.microsoft.com/office/drawing/2014/main" xmlns="" val="4097899022"/>
                    </a:ext>
                  </a:extLst>
                </a:gridCol>
              </a:tblGrid>
              <a:tr h="306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Time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Topic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Speaker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3602420430"/>
                  </a:ext>
                </a:extLst>
              </a:tr>
              <a:tr h="51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1:30pm-2:15pm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100" dirty="0"/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/>
                        <a:t>Anshu Dubey,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4236476034"/>
                  </a:ext>
                </a:extLst>
              </a:tr>
              <a:tr h="291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2:15pm-2:45pm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100" dirty="0"/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Michael A. </a:t>
                      </a:r>
                      <a:r>
                        <a:rPr lang="en-US" sz="1100" dirty="0" err="1"/>
                        <a:t>Heroux</a:t>
                      </a:r>
                      <a:r>
                        <a:rPr lang="en-US" sz="1100" dirty="0"/>
                        <a:t>, SNL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1105160419"/>
                  </a:ext>
                </a:extLst>
              </a:tr>
              <a:tr h="51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2:45pm-3:00pm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Improving Reproducibility Through Better Software Practices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/>
                        <a:t>Michael A. </a:t>
                      </a:r>
                      <a:r>
                        <a:rPr lang="en-US" sz="1100" dirty="0" err="1"/>
                        <a:t>Heroux</a:t>
                      </a:r>
                      <a:r>
                        <a:rPr lang="en-US" sz="1100" dirty="0"/>
                        <a:t>, SNL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910718610"/>
                  </a:ext>
                </a:extLst>
              </a:tr>
              <a:tr h="291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3:00pm-3:30pm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Break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3280342557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i="1" dirty="0"/>
                        <a:t>3:30pm-4:15pm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Testing HPC Scientific Software: Introduction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i="0" dirty="0"/>
                        <a:t>Jared O’Neal,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4073047263"/>
                  </a:ext>
                </a:extLst>
              </a:tr>
              <a:tr h="51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4:15pm-4:45pm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Verification, and Evaluating Project Testing Needs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Anshu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Dubey,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3550721019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4:45am-5:00pm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Code Coverage and CI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Jared </a:t>
                      </a:r>
                      <a:r>
                        <a:rPr lang="en-US" sz="1100" dirty="0"/>
                        <a:t>O’Neal,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58102742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176F8EA-37C6-4DC2-9665-6939AFD53116}"/>
              </a:ext>
            </a:extLst>
          </p:cNvPr>
          <p:cNvGrpSpPr/>
          <p:nvPr/>
        </p:nvGrpSpPr>
        <p:grpSpPr>
          <a:xfrm>
            <a:off x="126515" y="4366015"/>
            <a:ext cx="8780181" cy="257886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xmlns="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xmlns="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89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83066" cy="2214390"/>
          </a:xfrm>
        </p:spPr>
        <p:txBody>
          <a:bodyPr>
            <a:normAutofit/>
          </a:bodyPr>
          <a:lstStyle/>
          <a:p>
            <a:r>
              <a:rPr lang="en-US" dirty="0"/>
              <a:t>Challenges specific to scientific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Software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020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verification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2" y="1158240"/>
            <a:ext cx="8529578" cy="4047778"/>
          </a:xfrm>
        </p:spPr>
        <p:txBody>
          <a:bodyPr/>
          <a:lstStyle/>
          <a:p>
            <a:r>
              <a:rPr lang="en-US" dirty="0"/>
              <a:t>Floating point issues</a:t>
            </a:r>
          </a:p>
          <a:p>
            <a:pPr lvl="1"/>
            <a:r>
              <a:rPr lang="en-US" dirty="0"/>
              <a:t>Different results</a:t>
            </a:r>
          </a:p>
          <a:p>
            <a:pPr lvl="2"/>
            <a:r>
              <a:rPr lang="en-US" dirty="0"/>
              <a:t>On different platforms and runs</a:t>
            </a:r>
          </a:p>
          <a:p>
            <a:pPr lvl="2"/>
            <a:r>
              <a:rPr lang="en-US" dirty="0"/>
              <a:t>Ill-conditioning can magnify these small differences</a:t>
            </a:r>
          </a:p>
          <a:p>
            <a:pPr lvl="3"/>
            <a:r>
              <a:rPr lang="en-US" dirty="0"/>
              <a:t>Final solution may be different</a:t>
            </a:r>
          </a:p>
          <a:p>
            <a:pPr lvl="3"/>
            <a:r>
              <a:rPr lang="en-US" dirty="0"/>
              <a:t>Number of iterations may be different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Sometimes producing meaningful testable behavior too dependent upon other parts of the code</a:t>
            </a:r>
          </a:p>
          <a:p>
            <a:r>
              <a:rPr lang="en-US" dirty="0"/>
              <a:t>Definitions don’t always fit</a:t>
            </a:r>
          </a:p>
        </p:txBody>
      </p:sp>
    </p:spTree>
    <p:extLst>
      <p:ext uri="{BB962C8B-B14F-4D97-AF65-F5344CB8AC3E}">
        <p14:creationId xmlns:p14="http://schemas.microsoft.com/office/powerpoint/2010/main" val="19993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Integration testing may have hierarchy too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of any granularities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9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9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refactoring</a:t>
            </a:r>
          </a:p>
          <a:p>
            <a:pPr lvl="1"/>
            <a:r>
              <a:rPr lang="en-US" dirty="0"/>
              <a:t>Ensuring that behavior remains consistent and expected</a:t>
            </a:r>
          </a:p>
          <a:p>
            <a:r>
              <a:rPr lang="en-US" dirty="0"/>
              <a:t>All stages have a mix of automation and human-intervention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805" y="4120508"/>
            <a:ext cx="7464360" cy="156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 that the stages apply to the whole code as well as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1759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2"/>
            <a:r>
              <a:rPr lang="en-US" dirty="0"/>
              <a:t>They can also form a basis for unit testing </a:t>
            </a:r>
          </a:p>
          <a:p>
            <a:r>
              <a:rPr lang="en-US" dirty="0"/>
              <a:t>In addition to testing for “correct” behavior, also test for stability, convergence, or other such desirable characteristics</a:t>
            </a:r>
          </a:p>
          <a:p>
            <a:r>
              <a:rPr lang="en-US" dirty="0"/>
              <a:t>Many of these tests go into the test-suite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57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9953</TotalTime>
  <Words>1226</Words>
  <Application>Microsoft Macintosh PowerPoint</Application>
  <PresentationFormat>On-screen Show (4:3)</PresentationFormat>
  <Paragraphs>207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Black</vt:lpstr>
      <vt:lpstr>Calibri</vt:lpstr>
      <vt:lpstr>Arial</vt:lpstr>
      <vt:lpstr>Presentations (Wide Screen)</vt:lpstr>
      <vt:lpstr>Verification and Evaluating Project Needs</vt:lpstr>
      <vt:lpstr>License, citation and acknowledgements</vt:lpstr>
      <vt:lpstr>Scientific Software Verification</vt:lpstr>
      <vt:lpstr>Verification</vt:lpstr>
      <vt:lpstr>CSE verification challenges</vt:lpstr>
      <vt:lpstr>CSE verification challenges</vt:lpstr>
      <vt:lpstr>Stages and types of verification</vt:lpstr>
      <vt:lpstr>Stages and types of verification</vt:lpstr>
      <vt:lpstr>Test Development</vt:lpstr>
      <vt:lpstr>Example from Flash</vt:lpstr>
      <vt:lpstr>Against manufactured solution</vt:lpstr>
      <vt:lpstr>Example from Flash</vt:lpstr>
      <vt:lpstr>Against analytical solution</vt:lpstr>
      <vt:lpstr>Building confidence</vt:lpstr>
      <vt:lpstr>How to evaluate project needs</vt:lpstr>
      <vt:lpstr>Why not always use the most stringent testing?</vt:lpstr>
      <vt:lpstr>Evaluating project needs</vt:lpstr>
      <vt:lpstr>Commonalities</vt:lpstr>
      <vt:lpstr>Development phase – adding on</vt:lpstr>
      <vt:lpstr>Selection of tests</vt:lpstr>
      <vt:lpstr>Approach</vt:lpstr>
      <vt:lpstr>Example </vt:lpstr>
      <vt:lpstr>Challenges with legacy codes</vt:lpstr>
      <vt:lpstr>An Approach </vt:lpstr>
      <vt:lpstr>Agenda</vt:lpstr>
    </vt:vector>
  </TitlesOfParts>
  <Company>ORNL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Jared O'Neal</cp:lastModifiedBy>
  <cp:revision>182</cp:revision>
  <cp:lastPrinted>2015-09-14T20:56:03Z</cp:lastPrinted>
  <dcterms:created xsi:type="dcterms:W3CDTF">2015-03-03T13:47:39Z</dcterms:created>
  <dcterms:modified xsi:type="dcterms:W3CDTF">2018-02-06T18:03:40Z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