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274" r:id="rId5"/>
    <p:sldId id="257" r:id="rId6"/>
    <p:sldId id="317" r:id="rId7"/>
    <p:sldId id="258" r:id="rId8"/>
    <p:sldId id="259" r:id="rId9"/>
    <p:sldId id="275" r:id="rId10"/>
    <p:sldId id="261" r:id="rId11"/>
    <p:sldId id="262" r:id="rId12"/>
    <p:sldId id="377" r:id="rId13"/>
    <p:sldId id="378" r:id="rId14"/>
    <p:sldId id="379" r:id="rId15"/>
    <p:sldId id="380" r:id="rId16"/>
    <p:sldId id="381" r:id="rId17"/>
    <p:sldId id="265" r:id="rId18"/>
    <p:sldId id="266" r:id="rId19"/>
    <p:sldId id="267" r:id="rId20"/>
    <p:sldId id="382" r:id="rId21"/>
    <p:sldId id="268" r:id="rId22"/>
    <p:sldId id="269" r:id="rId23"/>
    <p:sldId id="273" r:id="rId24"/>
    <p:sldId id="271" r:id="rId25"/>
    <p:sldId id="278"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8749" autoAdjust="0"/>
  </p:normalViewPr>
  <p:slideViewPr>
    <p:cSldViewPr snapToGrid="0" showGuides="1">
      <p:cViewPr varScale="1">
        <p:scale>
          <a:sx n="84" d="100"/>
          <a:sy n="84" d="100"/>
        </p:scale>
        <p:origin x="1120" y="184"/>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6/24/18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6/24/18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2175" indent="-162175">
              <a:spcBef>
                <a:spcPts val="57"/>
              </a:spcBef>
              <a:spcAft>
                <a:spcPts val="57"/>
              </a:spcAft>
              <a:buSzPct val="100000"/>
            </a:pPr>
            <a:r>
              <a:rPr lang="en-US" sz="1100" dirty="0"/>
              <a:t>Qualitatively</a:t>
            </a:r>
            <a:r>
              <a:rPr lang="en-US" sz="1100" baseline="0" dirty="0"/>
              <a:t> new approach based on making productivity the explicit and primary principle guiding our decisions and efforts.</a:t>
            </a:r>
          </a:p>
          <a:p>
            <a:pPr marL="162175" indent="-162175">
              <a:spcBef>
                <a:spcPts val="57"/>
              </a:spcBef>
              <a:spcAft>
                <a:spcPts val="57"/>
              </a:spcAft>
              <a:buSzPct val="100000"/>
            </a:pPr>
            <a:endParaRPr lang="en-US" sz="1100" baseline="0" dirty="0"/>
          </a:p>
          <a:p>
            <a:pPr marL="162175" indent="-162175">
              <a:spcBef>
                <a:spcPts val="57"/>
              </a:spcBef>
              <a:spcAft>
                <a:spcPts val="57"/>
              </a:spcAft>
              <a:buSzPct val="100000"/>
            </a:pPr>
            <a:r>
              <a:rPr lang="en-US" sz="1100" baseline="0" dirty="0"/>
              <a:t>Developing and demonstrating new approaches for producing, using, and supporting scientific software:</a:t>
            </a:r>
          </a:p>
          <a:p>
            <a:pPr marL="162175" indent="-162175">
              <a:spcBef>
                <a:spcPts val="57"/>
              </a:spcBef>
              <a:spcAft>
                <a:spcPts val="57"/>
              </a:spcAft>
              <a:buSzPct val="100000"/>
            </a:pPr>
            <a:r>
              <a:rPr lang="en-US" sz="1100" baseline="0" dirty="0"/>
              <a:t>  - Enhancing </a:t>
            </a:r>
            <a:r>
              <a:rPr lang="en-US" sz="1100" dirty="0"/>
              <a:t>interoperability and performance portability of libraries and components </a:t>
            </a:r>
            <a:endParaRPr lang="en-US" sz="1100" baseline="0" dirty="0"/>
          </a:p>
          <a:p>
            <a:pPr marL="162175" indent="-162175">
              <a:spcBef>
                <a:spcPts val="57"/>
              </a:spcBef>
              <a:spcAft>
                <a:spcPts val="57"/>
              </a:spcAft>
              <a:buSzPct val="100000"/>
            </a:pPr>
            <a:endParaRPr lang="en-US" sz="1100" baseline="0" dirty="0"/>
          </a:p>
          <a:p>
            <a:pPr marL="162175" indent="-162175">
              <a:spcBef>
                <a:spcPts val="57"/>
              </a:spcBef>
              <a:spcAft>
                <a:spcPts val="57"/>
              </a:spcAft>
              <a:buSzPct val="100000"/>
            </a:pPr>
            <a:r>
              <a:rPr lang="en-US" sz="1100" baseline="0" dirty="0"/>
              <a:t>Establishing methodologies that facilitate delivery of software as reusable, interoperable components.</a:t>
            </a:r>
          </a:p>
          <a:p>
            <a:pPr marL="162175" indent="-162175">
              <a:spcBef>
                <a:spcPts val="57"/>
              </a:spcBef>
              <a:spcAft>
                <a:spcPts val="57"/>
              </a:spcAft>
              <a:buSzPct val="100000"/>
            </a:pPr>
            <a:endParaRPr lang="en-US" sz="1100" dirty="0"/>
          </a:p>
          <a:p>
            <a:pPr marL="162175" indent="-162175">
              <a:spcBef>
                <a:spcPts val="57"/>
              </a:spcBef>
              <a:spcAft>
                <a:spcPts val="57"/>
              </a:spcAft>
              <a:buSzPct val="100000"/>
            </a:pPr>
            <a:r>
              <a:rPr lang="en-US" sz="1100" dirty="0"/>
              <a:t>Right: Upper Colorado River System </a:t>
            </a:r>
          </a:p>
          <a:p>
            <a:pPr marL="162175" indent="-162175">
              <a:spcBef>
                <a:spcPts val="57"/>
              </a:spcBef>
              <a:spcAft>
                <a:spcPts val="57"/>
              </a:spcAft>
              <a:buSzPct val="100000"/>
            </a:pPr>
            <a:endParaRPr lang="en-US" sz="1100" dirty="0"/>
          </a:p>
        </p:txBody>
      </p:sp>
      <p:sp>
        <p:nvSpPr>
          <p:cNvPr id="4" name="Slide Number Placeholder 3"/>
          <p:cNvSpPr>
            <a:spLocks noGrp="1"/>
          </p:cNvSpPr>
          <p:nvPr>
            <p:ph type="sldNum" sz="quarter" idx="10"/>
          </p:nvPr>
        </p:nvSpPr>
        <p:spPr/>
        <p:txBody>
          <a:bodyPr/>
          <a:lstStyle/>
          <a:p>
            <a:fld id="{7320A628-049C-4113-9A55-A2493E0D9AFA}" type="slidenum">
              <a:rPr lang="en-US" smtClean="0"/>
              <a:pPr/>
              <a:t>4</a:t>
            </a:fld>
            <a:endParaRPr lang="en-US"/>
          </a:p>
        </p:txBody>
      </p:sp>
    </p:spTree>
    <p:extLst>
      <p:ext uri="{BB962C8B-B14F-4D97-AF65-F5344CB8AC3E}">
        <p14:creationId xmlns:p14="http://schemas.microsoft.com/office/powerpoint/2010/main" val="2272997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ISC18 2018-06-24</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ideas-productivity.org"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hyperlink" Target="https://extremecomputingtraining.anl.gov/"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carpentry.org/lessons/" TargetMode="External"/><Relationship Id="rId2" Type="http://schemas.openxmlformats.org/officeDocument/2006/relationships/hyperlink" Target="http://software-carpentry.org" TargetMode="External"/><Relationship Id="rId1" Type="http://schemas.openxmlformats.org/officeDocument/2006/relationships/slideLayout" Target="../slideLayouts/slideLayout2.xml"/><Relationship Id="rId6" Type="http://schemas.openxmlformats.org/officeDocument/2006/relationships/hyperlink" Target="https://scicomp.stackexchange.com/" TargetMode="External"/><Relationship Id="rId5" Type="http://schemas.openxmlformats.org/officeDocument/2006/relationships/hyperlink" Target="https://www.software.ac.uk/resources/guides-everything" TargetMode="External"/><Relationship Id="rId4" Type="http://schemas.openxmlformats.org/officeDocument/2006/relationships/hyperlink" Target="http://www.software.ac.u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610.02608"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c2.com/cgi/wiki?HeroicProgramm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21 at 6.45.35 PM.png">
            <a:extLst>
              <a:ext uri="{FF2B5EF4-FFF2-40B4-BE49-F238E27FC236}">
                <a16:creationId xmlns:a16="http://schemas.microsoft.com/office/drawing/2014/main" id="{D1AD2B8D-3BCE-44B8-ACFC-D067B90009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9140" y="1360311"/>
            <a:ext cx="3030544" cy="1300250"/>
          </a:xfrm>
          <a:prstGeom prst="rect">
            <a:avLst/>
          </a:prstGeom>
        </p:spPr>
      </p:pic>
      <p:sp>
        <p:nvSpPr>
          <p:cNvPr id="3" name="Title 2">
            <a:extLst>
              <a:ext uri="{FF2B5EF4-FFF2-40B4-BE49-F238E27FC236}">
                <a16:creationId xmlns:a16="http://schemas.microsoft.com/office/drawing/2014/main" id="{B924E45D-7EB6-4894-A69F-0FF68F01F8AA}"/>
              </a:ext>
            </a:extLst>
          </p:cNvPr>
          <p:cNvSpPr>
            <a:spLocks noGrp="1"/>
          </p:cNvSpPr>
          <p:nvPr>
            <p:ph type="title"/>
          </p:nvPr>
        </p:nvSpPr>
        <p:spPr>
          <a:xfrm>
            <a:off x="365760" y="411480"/>
            <a:ext cx="11375136" cy="510909"/>
          </a:xfrm>
        </p:spPr>
        <p:txBody>
          <a:bodyPr/>
          <a:lstStyle/>
          <a:p>
            <a:r>
              <a:rPr lang="en-US" dirty="0"/>
              <a:t>Welcome to…</a:t>
            </a:r>
          </a:p>
        </p:txBody>
      </p:sp>
      <p:sp>
        <p:nvSpPr>
          <p:cNvPr id="7" name="TextBox 6">
            <a:extLst>
              <a:ext uri="{FF2B5EF4-FFF2-40B4-BE49-F238E27FC236}">
                <a16:creationId xmlns:a16="http://schemas.microsoft.com/office/drawing/2014/main" id="{A236CC8C-A58A-45C6-9D93-521E1D4D1E7C}"/>
              </a:ext>
            </a:extLst>
          </p:cNvPr>
          <p:cNvSpPr txBox="1"/>
          <p:nvPr/>
        </p:nvSpPr>
        <p:spPr>
          <a:xfrm>
            <a:off x="3510214" y="2918185"/>
            <a:ext cx="5168402" cy="1131848"/>
          </a:xfrm>
          <a:prstGeom prst="rect">
            <a:avLst/>
          </a:prstGeom>
          <a:noFill/>
        </p:spPr>
        <p:txBody>
          <a:bodyPr wrap="none" rtlCol="0">
            <a:spAutoFit/>
          </a:bodyPr>
          <a:lstStyle/>
          <a:p>
            <a:pPr algn="ctr">
              <a:lnSpc>
                <a:spcPct val="150000"/>
              </a:lnSpc>
            </a:pPr>
            <a:r>
              <a:rPr lang="en-US" sz="2400" b="1" dirty="0" err="1"/>
              <a:t>Anshu</a:t>
            </a:r>
            <a:r>
              <a:rPr lang="en-US" sz="2400" b="1" dirty="0"/>
              <a:t> Dubey and Michael </a:t>
            </a:r>
            <a:r>
              <a:rPr lang="en-US" sz="2400" b="1" dirty="0" err="1"/>
              <a:t>Heroux</a:t>
            </a:r>
            <a:endParaRPr lang="en-US" sz="2400" b="1" dirty="0"/>
          </a:p>
          <a:p>
            <a:pPr algn="ctr">
              <a:lnSpc>
                <a:spcPct val="150000"/>
              </a:lnSpc>
            </a:pPr>
            <a:r>
              <a:rPr lang="en-US" sz="2400" dirty="0"/>
              <a:t>Sunday 24</a:t>
            </a:r>
            <a:r>
              <a:rPr lang="en-US" sz="2400" baseline="30000" dirty="0"/>
              <a:t>th</a:t>
            </a:r>
            <a:r>
              <a:rPr lang="en-US" sz="2400" dirty="0"/>
              <a:t>  June 2018</a:t>
            </a:r>
          </a:p>
        </p:txBody>
      </p:sp>
      <p:sp>
        <p:nvSpPr>
          <p:cNvPr id="8" name="TextBox 7">
            <a:extLst>
              <a:ext uri="{FF2B5EF4-FFF2-40B4-BE49-F238E27FC236}">
                <a16:creationId xmlns:a16="http://schemas.microsoft.com/office/drawing/2014/main" id="{4AA633AA-EBDE-43B5-974B-3430347CBABF}"/>
              </a:ext>
            </a:extLst>
          </p:cNvPr>
          <p:cNvSpPr txBox="1"/>
          <p:nvPr/>
        </p:nvSpPr>
        <p:spPr>
          <a:xfrm>
            <a:off x="447925" y="4159545"/>
            <a:ext cx="11292972" cy="1538883"/>
          </a:xfrm>
          <a:prstGeom prst="rect">
            <a:avLst/>
          </a:prstGeom>
          <a:noFill/>
        </p:spPr>
        <p:txBody>
          <a:bodyPr wrap="square" rtlCol="0">
            <a:spAutoFit/>
          </a:bodyPr>
          <a:lstStyle/>
          <a:p>
            <a:pPr algn="ctr">
              <a:lnSpc>
                <a:spcPct val="150000"/>
              </a:lnSpc>
            </a:pPr>
            <a:r>
              <a:rPr lang="en-US" sz="2000" dirty="0"/>
              <a:t>Final version of tutorial slides:</a:t>
            </a:r>
            <a:endParaRPr lang="en-US" sz="2000" i="1" dirty="0"/>
          </a:p>
          <a:p>
            <a:pPr algn="ctr"/>
            <a:r>
              <a:rPr lang="en-US" sz="2000" dirty="0"/>
              <a:t>Requested citation: </a:t>
            </a:r>
            <a:r>
              <a:rPr lang="en-US" sz="2000" dirty="0" err="1"/>
              <a:t>Anshu</a:t>
            </a:r>
            <a:r>
              <a:rPr lang="en-US" sz="2000" dirty="0"/>
              <a:t> Dubey, Michael </a:t>
            </a:r>
            <a:r>
              <a:rPr lang="en-US" sz="2000" dirty="0" err="1"/>
              <a:t>Heroux</a:t>
            </a:r>
            <a:r>
              <a:rPr lang="en-US" sz="2000" dirty="0"/>
              <a:t>, Better Scientific Software, tutorial, in ISC High Performance 2018 </a:t>
            </a:r>
          </a:p>
          <a:p>
            <a:pPr algn="ctr"/>
            <a:r>
              <a:rPr lang="en-US" sz="2000" dirty="0"/>
              <a:t>DOI:</a:t>
            </a:r>
            <a:r>
              <a:rPr lang="en-US" sz="2400" dirty="0"/>
              <a:t>10.6084/m9.figshare.6452912</a:t>
            </a:r>
          </a:p>
        </p:txBody>
      </p:sp>
    </p:spTree>
    <p:extLst>
      <p:ext uri="{BB962C8B-B14F-4D97-AF65-F5344CB8AC3E}">
        <p14:creationId xmlns:p14="http://schemas.microsoft.com/office/powerpoint/2010/main" val="63817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B1742D-B9BF-A44D-A97F-1152D9429655}"/>
              </a:ext>
            </a:extLst>
          </p:cNvPr>
          <p:cNvSpPr>
            <a:spLocks noGrp="1"/>
          </p:cNvSpPr>
          <p:nvPr>
            <p:ph type="title"/>
          </p:nvPr>
        </p:nvSpPr>
        <p:spPr>
          <a:xfrm>
            <a:off x="365760" y="411480"/>
            <a:ext cx="11372473" cy="510909"/>
          </a:xfrm>
        </p:spPr>
        <p:txBody>
          <a:bodyPr/>
          <a:lstStyle/>
          <a:p>
            <a:r>
              <a:rPr lang="en-US" dirty="0"/>
              <a:t>What is wrong with heroic programming</a:t>
            </a:r>
          </a:p>
        </p:txBody>
      </p:sp>
      <p:sp>
        <p:nvSpPr>
          <p:cNvPr id="4" name="Content Placeholder 2">
            <a:extLst>
              <a:ext uri="{FF2B5EF4-FFF2-40B4-BE49-F238E27FC236}">
                <a16:creationId xmlns:a16="http://schemas.microsoft.com/office/drawing/2014/main" id="{11BBC086-B07B-6B42-9F47-556C50F12C7F}"/>
              </a:ext>
            </a:extLst>
          </p:cNvPr>
          <p:cNvSpPr txBox="1">
            <a:spLocks/>
          </p:cNvSpPr>
          <p:nvPr/>
        </p:nvSpPr>
        <p:spPr>
          <a:xfrm>
            <a:off x="1674812" y="1371600"/>
            <a:ext cx="8610600" cy="5105400"/>
          </a:xfrm>
          <a:prstGeom prst="rect">
            <a:avLst/>
          </a:prstGeom>
        </p:spPr>
        <p:txBody>
          <a:bodyPr>
            <a:normAutofit fontScale="925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Scientific results that could be obtained with heroic programming have run their course, because:</a:t>
            </a:r>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457200" lvl="1" indent="0">
              <a:buFont typeface="Arial" charset="0"/>
              <a:buNone/>
            </a:pPr>
            <a:endParaRPr lang="en-US" dirty="0"/>
          </a:p>
          <a:p>
            <a:pPr marL="0" indent="0">
              <a:buFont typeface="Arial" charset="0"/>
              <a:buNone/>
            </a:pPr>
            <a:endParaRPr lang="en-US" dirty="0"/>
          </a:p>
          <a:p>
            <a:pPr marL="0" indent="0">
              <a:buFont typeface="Arial" charset="0"/>
              <a:buNone/>
            </a:pPr>
            <a:r>
              <a:rPr lang="en-US" dirty="0"/>
              <a:t>It is not possible for a single person to take on all these roles</a:t>
            </a:r>
          </a:p>
        </p:txBody>
      </p:sp>
      <p:sp>
        <p:nvSpPr>
          <p:cNvPr id="5" name="Rounded Rectangle 4">
            <a:extLst>
              <a:ext uri="{FF2B5EF4-FFF2-40B4-BE49-F238E27FC236}">
                <a16:creationId xmlns:a16="http://schemas.microsoft.com/office/drawing/2014/main" id="{21B2FE4E-32C7-7B45-BEB3-4ECD43107DB9}"/>
              </a:ext>
            </a:extLst>
          </p:cNvPr>
          <p:cNvSpPr/>
          <p:nvPr/>
        </p:nvSpPr>
        <p:spPr>
          <a:xfrm>
            <a:off x="2970212" y="2133600"/>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6" name="Right Brace 5">
            <a:extLst>
              <a:ext uri="{FF2B5EF4-FFF2-40B4-BE49-F238E27FC236}">
                <a16:creationId xmlns:a16="http://schemas.microsoft.com/office/drawing/2014/main" id="{CA04974B-2D20-3E48-A0DE-F94BC8D11E4E}"/>
              </a:ext>
            </a:extLst>
          </p:cNvPr>
          <p:cNvSpPr/>
          <p:nvPr/>
        </p:nvSpPr>
        <p:spPr>
          <a:xfrm>
            <a:off x="8228012" y="2514600"/>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F487908-54E1-B047-AB54-46D1F30C08FE}"/>
              </a:ext>
            </a:extLst>
          </p:cNvPr>
          <p:cNvSpPr txBox="1"/>
          <p:nvPr/>
        </p:nvSpPr>
        <p:spPr>
          <a:xfrm>
            <a:off x="8990012" y="3048000"/>
            <a:ext cx="1295400" cy="1631216"/>
          </a:xfrm>
          <a:prstGeom prst="rect">
            <a:avLst/>
          </a:prstGeom>
          <a:noFill/>
        </p:spPr>
        <p:txBody>
          <a:bodyPr wrap="square" rtlCol="0">
            <a:spAutoFit/>
          </a:bodyPr>
          <a:lstStyle/>
          <a:p>
            <a:r>
              <a:rPr lang="en-US" sz="2000" dirty="0"/>
              <a:t>Different roles </a:t>
            </a:r>
          </a:p>
          <a:p>
            <a:r>
              <a:rPr lang="en-US" sz="2000" dirty="0"/>
              <a:t>and </a:t>
            </a:r>
            <a:r>
              <a:rPr lang="en-US" sz="2000" dirty="0" err="1"/>
              <a:t>responsi-bilities</a:t>
            </a:r>
            <a:endParaRPr lang="en-US" sz="2000" dirty="0"/>
          </a:p>
        </p:txBody>
      </p:sp>
      <p:grpSp>
        <p:nvGrpSpPr>
          <p:cNvPr id="18" name="Group 17">
            <a:extLst>
              <a:ext uri="{FF2B5EF4-FFF2-40B4-BE49-F238E27FC236}">
                <a16:creationId xmlns:a16="http://schemas.microsoft.com/office/drawing/2014/main" id="{31CC4C38-BE6E-474A-86AE-EF618E8BC5AF}"/>
              </a:ext>
            </a:extLst>
          </p:cNvPr>
          <p:cNvGrpSpPr/>
          <p:nvPr/>
        </p:nvGrpSpPr>
        <p:grpSpPr>
          <a:xfrm>
            <a:off x="2970212" y="3124200"/>
            <a:ext cx="2286000" cy="1371600"/>
            <a:chOff x="1447800" y="3124200"/>
            <a:chExt cx="2286000" cy="1371600"/>
          </a:xfrm>
        </p:grpSpPr>
        <p:sp>
          <p:nvSpPr>
            <p:cNvPr id="19" name="Rounded Rectangle 18">
              <a:extLst>
                <a:ext uri="{FF2B5EF4-FFF2-40B4-BE49-F238E27FC236}">
                  <a16:creationId xmlns:a16="http://schemas.microsoft.com/office/drawing/2014/main" id="{56EE92C6-4005-424A-87B2-3CD22E7797F2}"/>
                </a:ext>
              </a:extLst>
            </p:cNvPr>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20" name="Down Arrow 19">
              <a:extLst>
                <a:ext uri="{FF2B5EF4-FFF2-40B4-BE49-F238E27FC236}">
                  <a16:creationId xmlns:a16="http://schemas.microsoft.com/office/drawing/2014/main" id="{AED6001D-4405-9842-8B41-F504F2060BAC}"/>
                </a:ext>
              </a:extLst>
            </p:cNvPr>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22F81C7A-EA85-AC4E-9463-3ED8E49996AD}"/>
              </a:ext>
            </a:extLst>
          </p:cNvPr>
          <p:cNvGrpSpPr/>
          <p:nvPr/>
        </p:nvGrpSpPr>
        <p:grpSpPr>
          <a:xfrm>
            <a:off x="5256212" y="2667000"/>
            <a:ext cx="3276600" cy="1371600"/>
            <a:chOff x="5256212" y="2667000"/>
            <a:chExt cx="3276600" cy="1371600"/>
          </a:xfrm>
        </p:grpSpPr>
        <p:sp>
          <p:nvSpPr>
            <p:cNvPr id="14" name="Oval 13">
              <a:extLst>
                <a:ext uri="{FF2B5EF4-FFF2-40B4-BE49-F238E27FC236}">
                  <a16:creationId xmlns:a16="http://schemas.microsoft.com/office/drawing/2014/main" id="{E6C877FC-F962-3542-8A31-49A1E428757C}"/>
                </a:ext>
              </a:extLst>
            </p:cNvPr>
            <p:cNvSpPr/>
            <p:nvPr/>
          </p:nvSpPr>
          <p:spPr>
            <a:xfrm>
              <a:off x="5942012" y="26670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0A72E2F-EE98-D049-9209-6CDA193CA5DB}"/>
                </a:ext>
              </a:extLst>
            </p:cNvPr>
            <p:cNvCxnSpPr>
              <a:endCxn id="14" idx="2"/>
            </p:cNvCxnSpPr>
            <p:nvPr/>
          </p:nvCxnSpPr>
          <p:spPr>
            <a:xfrm flipV="1">
              <a:off x="5256212"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EEA2123-BE00-274F-8DB3-A7BD81FF090B}"/>
                </a:ext>
              </a:extLst>
            </p:cNvPr>
            <p:cNvSpPr txBox="1"/>
            <p:nvPr/>
          </p:nvSpPr>
          <p:spPr>
            <a:xfrm>
              <a:off x="6704012" y="2743200"/>
              <a:ext cx="1828800" cy="400110"/>
            </a:xfrm>
            <a:prstGeom prst="rect">
              <a:avLst/>
            </a:prstGeom>
            <a:noFill/>
          </p:spPr>
          <p:txBody>
            <a:bodyPr wrap="square" rtlCol="0">
              <a:spAutoFit/>
            </a:bodyPr>
            <a:lstStyle/>
            <a:p>
              <a:r>
                <a:rPr lang="en-US" sz="2000" dirty="0"/>
                <a:t>Math model </a:t>
              </a:r>
            </a:p>
          </p:txBody>
        </p:sp>
      </p:grpSp>
      <p:grpSp>
        <p:nvGrpSpPr>
          <p:cNvPr id="26" name="Group 25">
            <a:extLst>
              <a:ext uri="{FF2B5EF4-FFF2-40B4-BE49-F238E27FC236}">
                <a16:creationId xmlns:a16="http://schemas.microsoft.com/office/drawing/2014/main" id="{A42300D4-FE3B-614C-9033-2E6A3184645D}"/>
              </a:ext>
            </a:extLst>
          </p:cNvPr>
          <p:cNvGrpSpPr/>
          <p:nvPr/>
        </p:nvGrpSpPr>
        <p:grpSpPr>
          <a:xfrm>
            <a:off x="5256212" y="3352800"/>
            <a:ext cx="3276600" cy="647700"/>
            <a:chOff x="5256212" y="3352800"/>
            <a:chExt cx="3276600" cy="647700"/>
          </a:xfrm>
        </p:grpSpPr>
        <p:sp>
          <p:nvSpPr>
            <p:cNvPr id="15" name="Oval 14">
              <a:extLst>
                <a:ext uri="{FF2B5EF4-FFF2-40B4-BE49-F238E27FC236}">
                  <a16:creationId xmlns:a16="http://schemas.microsoft.com/office/drawing/2014/main" id="{81E35D80-3F88-CF43-80EC-3CB222C79ED2}"/>
                </a:ext>
              </a:extLst>
            </p:cNvPr>
            <p:cNvSpPr/>
            <p:nvPr/>
          </p:nvSpPr>
          <p:spPr>
            <a:xfrm>
              <a:off x="5942012" y="33528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1DA6D0C-D100-E846-82C9-2F633E5E9501}"/>
                </a:ext>
              </a:extLst>
            </p:cNvPr>
            <p:cNvCxnSpPr>
              <a:stCxn id="19" idx="3"/>
              <a:endCxn id="15" idx="2"/>
            </p:cNvCxnSpPr>
            <p:nvPr/>
          </p:nvCxnSpPr>
          <p:spPr>
            <a:xfrm flipV="1">
              <a:off x="5256212"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95ACF5C-D1AC-5F49-A2A4-4A3AF6A80275}"/>
                </a:ext>
              </a:extLst>
            </p:cNvPr>
            <p:cNvSpPr txBox="1"/>
            <p:nvPr/>
          </p:nvSpPr>
          <p:spPr>
            <a:xfrm>
              <a:off x="6704012" y="3429000"/>
              <a:ext cx="1828800" cy="400110"/>
            </a:xfrm>
            <a:prstGeom prst="rect">
              <a:avLst/>
            </a:prstGeom>
            <a:noFill/>
          </p:spPr>
          <p:txBody>
            <a:bodyPr wrap="square" rtlCol="0">
              <a:spAutoFit/>
            </a:bodyPr>
            <a:lstStyle/>
            <a:p>
              <a:r>
                <a:rPr lang="en-US" sz="2000" dirty="0" err="1"/>
                <a:t>Numerics</a:t>
              </a:r>
              <a:endParaRPr lang="en-US" sz="2000" dirty="0"/>
            </a:p>
          </p:txBody>
        </p:sp>
      </p:grpSp>
      <p:grpSp>
        <p:nvGrpSpPr>
          <p:cNvPr id="27" name="Group 26">
            <a:extLst>
              <a:ext uri="{FF2B5EF4-FFF2-40B4-BE49-F238E27FC236}">
                <a16:creationId xmlns:a16="http://schemas.microsoft.com/office/drawing/2014/main" id="{C8F35C22-3AC7-2042-95AA-6D0BFDBDAA32}"/>
              </a:ext>
            </a:extLst>
          </p:cNvPr>
          <p:cNvGrpSpPr/>
          <p:nvPr/>
        </p:nvGrpSpPr>
        <p:grpSpPr>
          <a:xfrm>
            <a:off x="5256212" y="4000500"/>
            <a:ext cx="3352800" cy="647700"/>
            <a:chOff x="5256212" y="4000500"/>
            <a:chExt cx="3352800" cy="647700"/>
          </a:xfrm>
        </p:grpSpPr>
        <p:sp>
          <p:nvSpPr>
            <p:cNvPr id="16" name="Oval 15">
              <a:extLst>
                <a:ext uri="{FF2B5EF4-FFF2-40B4-BE49-F238E27FC236}">
                  <a16:creationId xmlns:a16="http://schemas.microsoft.com/office/drawing/2014/main" id="{2C96D6F1-C408-0144-BEAC-D9E9407BFFC3}"/>
                </a:ext>
              </a:extLst>
            </p:cNvPr>
            <p:cNvSpPr/>
            <p:nvPr/>
          </p:nvSpPr>
          <p:spPr>
            <a:xfrm>
              <a:off x="5942012" y="40386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771C495-B69E-2A40-A36B-01DF56C92D63}"/>
                </a:ext>
              </a:extLst>
            </p:cNvPr>
            <p:cNvCxnSpPr>
              <a:stCxn id="19" idx="3"/>
              <a:endCxn id="16" idx="2"/>
            </p:cNvCxnSpPr>
            <p:nvPr/>
          </p:nvCxnSpPr>
          <p:spPr>
            <a:xfrm>
              <a:off x="5256212"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190F4C5-730D-6748-92A2-32801D38B949}"/>
                </a:ext>
              </a:extLst>
            </p:cNvPr>
            <p:cNvSpPr txBox="1"/>
            <p:nvPr/>
          </p:nvSpPr>
          <p:spPr>
            <a:xfrm>
              <a:off x="6780212" y="4191000"/>
              <a:ext cx="1828800" cy="400110"/>
            </a:xfrm>
            <a:prstGeom prst="rect">
              <a:avLst/>
            </a:prstGeom>
            <a:noFill/>
          </p:spPr>
          <p:txBody>
            <a:bodyPr wrap="square" rtlCol="0">
              <a:spAutoFit/>
            </a:bodyPr>
            <a:lstStyle/>
            <a:p>
              <a:r>
                <a:rPr lang="en-US" sz="2000" dirty="0"/>
                <a:t>Verification</a:t>
              </a:r>
            </a:p>
          </p:txBody>
        </p:sp>
      </p:grpSp>
      <p:grpSp>
        <p:nvGrpSpPr>
          <p:cNvPr id="28" name="Group 27">
            <a:extLst>
              <a:ext uri="{FF2B5EF4-FFF2-40B4-BE49-F238E27FC236}">
                <a16:creationId xmlns:a16="http://schemas.microsoft.com/office/drawing/2014/main" id="{78D47EB3-C89D-CE47-9D47-EE3E294A16A4}"/>
              </a:ext>
            </a:extLst>
          </p:cNvPr>
          <p:cNvGrpSpPr/>
          <p:nvPr/>
        </p:nvGrpSpPr>
        <p:grpSpPr>
          <a:xfrm>
            <a:off x="5256212" y="4000500"/>
            <a:ext cx="3276600" cy="1333500"/>
            <a:chOff x="5256212" y="4000500"/>
            <a:chExt cx="3276600" cy="1333500"/>
          </a:xfrm>
        </p:grpSpPr>
        <p:sp>
          <p:nvSpPr>
            <p:cNvPr id="17" name="Oval 16">
              <a:extLst>
                <a:ext uri="{FF2B5EF4-FFF2-40B4-BE49-F238E27FC236}">
                  <a16:creationId xmlns:a16="http://schemas.microsoft.com/office/drawing/2014/main" id="{92976896-D818-064E-82EE-BDABDB1D4D3F}"/>
                </a:ext>
              </a:extLst>
            </p:cNvPr>
            <p:cNvSpPr/>
            <p:nvPr/>
          </p:nvSpPr>
          <p:spPr>
            <a:xfrm>
              <a:off x="5942012" y="47244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EF9FC12-114D-D740-965D-1A34A8604A64}"/>
                </a:ext>
              </a:extLst>
            </p:cNvPr>
            <p:cNvCxnSpPr>
              <a:stCxn id="19" idx="3"/>
              <a:endCxn id="17" idx="2"/>
            </p:cNvCxnSpPr>
            <p:nvPr/>
          </p:nvCxnSpPr>
          <p:spPr>
            <a:xfrm>
              <a:off x="5256212"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9967D42-EE9E-FE45-9EA8-B080E539CC57}"/>
                </a:ext>
              </a:extLst>
            </p:cNvPr>
            <p:cNvSpPr txBox="1"/>
            <p:nvPr/>
          </p:nvSpPr>
          <p:spPr>
            <a:xfrm>
              <a:off x="6704012" y="4876800"/>
              <a:ext cx="1828800" cy="400110"/>
            </a:xfrm>
            <a:prstGeom prst="rect">
              <a:avLst/>
            </a:prstGeom>
            <a:noFill/>
          </p:spPr>
          <p:txBody>
            <a:bodyPr wrap="square" rtlCol="0">
              <a:spAutoFit/>
            </a:bodyPr>
            <a:lstStyle/>
            <a:p>
              <a:r>
                <a:rPr lang="en-US" sz="2000" dirty="0"/>
                <a:t>Performance</a:t>
              </a:r>
            </a:p>
          </p:txBody>
        </p:sp>
      </p:grpSp>
    </p:spTree>
    <p:extLst>
      <p:ext uri="{BB962C8B-B14F-4D97-AF65-F5344CB8AC3E}">
        <p14:creationId xmlns:p14="http://schemas.microsoft.com/office/powerpoint/2010/main" val="41900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3A08DE-7664-3D4F-892D-6F65EF24F692}"/>
              </a:ext>
            </a:extLst>
          </p:cNvPr>
          <p:cNvSpPr>
            <a:spLocks noGrp="1"/>
          </p:cNvSpPr>
          <p:nvPr>
            <p:ph type="title"/>
          </p:nvPr>
        </p:nvSpPr>
        <p:spPr>
          <a:xfrm>
            <a:off x="365760" y="411480"/>
            <a:ext cx="11372473" cy="510909"/>
          </a:xfrm>
        </p:spPr>
        <p:txBody>
          <a:bodyPr/>
          <a:lstStyle/>
          <a:p>
            <a:r>
              <a:rPr lang="en-US" dirty="0"/>
              <a:t>In High Performance Computing Science</a:t>
            </a:r>
          </a:p>
        </p:txBody>
      </p:sp>
      <p:sp>
        <p:nvSpPr>
          <p:cNvPr id="4" name="Content Placeholder 2">
            <a:extLst>
              <a:ext uri="{FF2B5EF4-FFF2-40B4-BE49-F238E27FC236}">
                <a16:creationId xmlns:a16="http://schemas.microsoft.com/office/drawing/2014/main" id="{038A7C1C-1574-DA4D-9EB5-184B492B7D78}"/>
              </a:ext>
            </a:extLst>
          </p:cNvPr>
          <p:cNvSpPr txBox="1">
            <a:spLocks/>
          </p:cNvSpPr>
          <p:nvPr/>
        </p:nvSpPr>
        <p:spPr>
          <a:xfrm>
            <a:off x="1674812" y="1295401"/>
            <a:ext cx="8686800" cy="4525963"/>
          </a:xfrm>
          <a:prstGeom prst="rect">
            <a:avLst/>
          </a:prstGeom>
        </p:spPr>
        <p:txBody>
          <a:bodyPr>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Codes aiming for higher fidelity modeling</a:t>
            </a:r>
          </a:p>
          <a:p>
            <a:pPr lvl="1"/>
            <a:r>
              <a:rPr lang="en-US"/>
              <a:t>More complex codes, simulations and analysis</a:t>
            </a:r>
          </a:p>
          <a:p>
            <a:pPr lvl="1"/>
            <a:r>
              <a:rPr lang="en-US"/>
              <a:t>Numerous models, more moving parts that need to interoperate</a:t>
            </a:r>
          </a:p>
          <a:p>
            <a:pPr lvl="1"/>
            <a:r>
              <a:rPr lang="en-US"/>
              <a:t>Variety of expertise needed – the only tractable development model is through separation of concerns</a:t>
            </a:r>
          </a:p>
          <a:p>
            <a:pPr lvl="1"/>
            <a:r>
              <a:rPr lang="en-US" b="1">
                <a:solidFill>
                  <a:schemeClr val="accent4">
                    <a:lumMod val="75000"/>
                  </a:schemeClr>
                </a:solidFill>
              </a:rPr>
              <a:t>It is more difficult to work on the same software in different roles without a software engineering process</a:t>
            </a:r>
            <a:endParaRPr lang="en-US"/>
          </a:p>
          <a:p>
            <a:r>
              <a:rPr lang="en-US"/>
              <a:t>Onset of higher platform heterogeneity</a:t>
            </a:r>
          </a:p>
          <a:p>
            <a:pPr lvl="1"/>
            <a:r>
              <a:rPr lang="en-US"/>
              <a:t>Requirements are unfolding, not known apriori </a:t>
            </a:r>
          </a:p>
          <a:p>
            <a:pPr lvl="1"/>
            <a:r>
              <a:rPr lang="en-US" b="1">
                <a:solidFill>
                  <a:schemeClr val="accent4">
                    <a:lumMod val="75000"/>
                  </a:schemeClr>
                </a:solidFill>
              </a:rPr>
              <a:t>The only safeguard is investing in flexible design and robust software engineering process</a:t>
            </a:r>
          </a:p>
          <a:p>
            <a:endParaRPr lang="en-US"/>
          </a:p>
          <a:p>
            <a:pPr lvl="1"/>
            <a:endParaRPr lang="en-US" dirty="0"/>
          </a:p>
        </p:txBody>
      </p:sp>
    </p:spTree>
    <p:extLst>
      <p:ext uri="{BB962C8B-B14F-4D97-AF65-F5344CB8AC3E}">
        <p14:creationId xmlns:p14="http://schemas.microsoft.com/office/powerpoint/2010/main" val="204418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546CA3-E11A-A440-A061-AF6FD4B8457C}"/>
              </a:ext>
            </a:extLst>
          </p:cNvPr>
          <p:cNvSpPr>
            <a:spLocks noGrp="1"/>
          </p:cNvSpPr>
          <p:nvPr>
            <p:ph type="title"/>
          </p:nvPr>
        </p:nvSpPr>
        <p:spPr>
          <a:xfrm>
            <a:off x="365760" y="411480"/>
            <a:ext cx="11372473" cy="510909"/>
          </a:xfrm>
        </p:spPr>
        <p:txBody>
          <a:bodyPr/>
          <a:lstStyle/>
          <a:p>
            <a:r>
              <a:rPr lang="en-US" dirty="0"/>
              <a:t>Other reasons</a:t>
            </a:r>
          </a:p>
        </p:txBody>
      </p:sp>
      <p:sp>
        <p:nvSpPr>
          <p:cNvPr id="4" name="Content Placeholder 2">
            <a:extLst>
              <a:ext uri="{FF2B5EF4-FFF2-40B4-BE49-F238E27FC236}">
                <a16:creationId xmlns:a16="http://schemas.microsoft.com/office/drawing/2014/main" id="{8B051528-22BE-C949-94C5-9FB2676E6185}"/>
              </a:ext>
            </a:extLst>
          </p:cNvPr>
          <p:cNvSpPr txBox="1">
            <a:spLocks/>
          </p:cNvSpPr>
          <p:nvPr/>
        </p:nvSpPr>
        <p:spPr>
          <a:xfrm>
            <a:off x="1751012" y="1143000"/>
            <a:ext cx="8458200" cy="3810000"/>
          </a:xfrm>
          <a:prstGeom prst="rect">
            <a:avLst/>
          </a:prstGeom>
        </p:spPr>
        <p:txBody>
          <a:bodyPr>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t>Accretion leads to unmanageable software</a:t>
            </a:r>
          </a:p>
          <a:p>
            <a:r>
              <a:rPr lang="en-US"/>
              <a:t>Increases cost of maintenance</a:t>
            </a:r>
          </a:p>
          <a:p>
            <a:r>
              <a:rPr lang="en-US"/>
              <a:t>Parts of software may become unusable over time</a:t>
            </a:r>
          </a:p>
          <a:p>
            <a:r>
              <a:rPr lang="en-US"/>
              <a:t>Inadequately verified software produces questionable results</a:t>
            </a:r>
          </a:p>
          <a:p>
            <a:r>
              <a:rPr lang="en-US"/>
              <a:t>Increases ramp-on time for new developers</a:t>
            </a:r>
          </a:p>
          <a:p>
            <a:r>
              <a:rPr lang="en-US"/>
              <a:t>Reduces software and science productivity due to technical debt</a:t>
            </a:r>
          </a:p>
          <a:p>
            <a:endParaRPr lang="en-US"/>
          </a:p>
          <a:p>
            <a:endParaRPr lang="en-US"/>
          </a:p>
          <a:p>
            <a:pPr marL="0" indent="0">
              <a:buFont typeface="Arial" charset="0"/>
              <a:buNone/>
            </a:pPr>
            <a:endParaRPr lang="en-US" dirty="0"/>
          </a:p>
        </p:txBody>
      </p:sp>
      <p:sp>
        <p:nvSpPr>
          <p:cNvPr id="5" name="Rounded Rectangle 4">
            <a:extLst>
              <a:ext uri="{FF2B5EF4-FFF2-40B4-BE49-F238E27FC236}">
                <a16:creationId xmlns:a16="http://schemas.microsoft.com/office/drawing/2014/main" id="{ACBB2C3E-3A74-6E43-9D9B-8D941933B36E}"/>
              </a:ext>
            </a:extLst>
          </p:cNvPr>
          <p:cNvSpPr/>
          <p:nvPr/>
        </p:nvSpPr>
        <p:spPr>
          <a:xfrm>
            <a:off x="1751012" y="4876800"/>
            <a:ext cx="84582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consequence of choices – quick and dirty incurs technical debt, collects interest which means more effort required to add features. </a:t>
            </a:r>
          </a:p>
        </p:txBody>
      </p:sp>
    </p:spTree>
    <p:extLst>
      <p:ext uri="{BB962C8B-B14F-4D97-AF65-F5344CB8AC3E}">
        <p14:creationId xmlns:p14="http://schemas.microsoft.com/office/powerpoint/2010/main" val="262039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13B6FB-A0C6-8545-8E13-0CE613773347}"/>
              </a:ext>
            </a:extLst>
          </p:cNvPr>
          <p:cNvSpPr txBox="1">
            <a:spLocks/>
          </p:cNvSpPr>
          <p:nvPr/>
        </p:nvSpPr>
        <p:spPr bwMode="auto">
          <a:xfrm>
            <a:off x="365760" y="411480"/>
            <a:ext cx="11372473"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Challenges</a:t>
            </a:r>
            <a:endParaRPr lang="en-US" dirty="0"/>
          </a:p>
        </p:txBody>
      </p:sp>
      <p:sp>
        <p:nvSpPr>
          <p:cNvPr id="4" name="Content Placeholder 6">
            <a:extLst>
              <a:ext uri="{FF2B5EF4-FFF2-40B4-BE49-F238E27FC236}">
                <a16:creationId xmlns:a16="http://schemas.microsoft.com/office/drawing/2014/main" id="{0A705649-E577-4347-9648-6B9025BA3DB6}"/>
              </a:ext>
            </a:extLst>
          </p:cNvPr>
          <p:cNvSpPr txBox="1">
            <a:spLocks/>
          </p:cNvSpPr>
          <p:nvPr/>
        </p:nvSpPr>
        <p:spPr>
          <a:xfrm>
            <a:off x="1751012" y="1447801"/>
            <a:ext cx="8686800" cy="4525963"/>
          </a:xfrm>
          <a:prstGeom prst="rect">
            <a:avLst/>
          </a:prstGeom>
        </p:spPr>
        <p:txBody>
          <a:bodyPr>
            <a:normAutofit fontScale="70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a:solidFill>
                  <a:schemeClr val="accent4">
                    <a:lumMod val="50000"/>
                  </a:schemeClr>
                </a:solidFill>
              </a:rPr>
              <a:t>Technical</a:t>
            </a:r>
          </a:p>
          <a:p>
            <a:r>
              <a:rPr lang="en-US"/>
              <a:t>All parts of the cycle can be under research</a:t>
            </a:r>
          </a:p>
          <a:p>
            <a:r>
              <a:rPr lang="en-US"/>
              <a:t>Requirements change throughout the lifecycle as knowledge grows</a:t>
            </a:r>
          </a:p>
          <a:p>
            <a:r>
              <a:rPr lang="en-US"/>
              <a:t>Verification complicated by floating point representation</a:t>
            </a:r>
          </a:p>
          <a:p>
            <a:r>
              <a:rPr lang="en-US"/>
              <a:t>Real world is messy, so is the software</a:t>
            </a:r>
          </a:p>
          <a:p>
            <a:pPr marL="0" indent="0">
              <a:buFont typeface="Arial" charset="0"/>
              <a:buNone/>
            </a:pPr>
            <a:endParaRPr lang="en-US" b="1">
              <a:solidFill>
                <a:schemeClr val="accent4">
                  <a:lumMod val="50000"/>
                </a:schemeClr>
              </a:solidFill>
            </a:endParaRPr>
          </a:p>
          <a:p>
            <a:pPr marL="0" indent="0">
              <a:buFont typeface="Arial" charset="0"/>
              <a:buNone/>
            </a:pPr>
            <a:r>
              <a:rPr lang="en-US" b="1">
                <a:solidFill>
                  <a:schemeClr val="accent4">
                    <a:lumMod val="50000"/>
                  </a:schemeClr>
                </a:solidFill>
              </a:rPr>
              <a:t>Sociological</a:t>
            </a:r>
          </a:p>
          <a:p>
            <a:r>
              <a:rPr lang="en-US"/>
              <a:t>Competing priorities and incentives</a:t>
            </a:r>
          </a:p>
          <a:p>
            <a:r>
              <a:rPr lang="en-US"/>
              <a:t>Limited resources </a:t>
            </a:r>
          </a:p>
          <a:p>
            <a:r>
              <a:rPr lang="en-US"/>
              <a:t>Perception of overhead without benefit</a:t>
            </a:r>
          </a:p>
          <a:p>
            <a:r>
              <a:rPr lang="en-US"/>
              <a:t>Need for interdisciplinary interactions</a:t>
            </a:r>
          </a:p>
          <a:p>
            <a:endParaRPr lang="en-US"/>
          </a:p>
          <a:p>
            <a:endParaRPr lang="en-US"/>
          </a:p>
          <a:p>
            <a:endParaRPr lang="en-US"/>
          </a:p>
          <a:p>
            <a:endParaRPr lang="en-US" dirty="0"/>
          </a:p>
        </p:txBody>
      </p:sp>
    </p:spTree>
    <p:extLst>
      <p:ext uri="{BB962C8B-B14F-4D97-AF65-F5344CB8AC3E}">
        <p14:creationId xmlns:p14="http://schemas.microsoft.com/office/powerpoint/2010/main" val="144791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8169-11FE-4370-8B76-1479249571FB}"/>
              </a:ext>
            </a:extLst>
          </p:cNvPr>
          <p:cNvSpPr>
            <a:spLocks noGrp="1"/>
          </p:cNvSpPr>
          <p:nvPr>
            <p:ph type="title"/>
          </p:nvPr>
        </p:nvSpPr>
        <p:spPr/>
        <p:txBody>
          <a:bodyPr/>
          <a:lstStyle/>
          <a:p>
            <a:r>
              <a:rPr lang="en-US"/>
              <a:t>Taking stock: Understanding what you want from your CSE software and how to achieve it</a:t>
            </a:r>
            <a:endParaRPr lang="en-US" dirty="0"/>
          </a:p>
        </p:txBody>
      </p:sp>
      <p:sp>
        <p:nvSpPr>
          <p:cNvPr id="3" name="Content Placeholder 2">
            <a:extLst>
              <a:ext uri="{FF2B5EF4-FFF2-40B4-BE49-F238E27FC236}">
                <a16:creationId xmlns:a16="http://schemas.microsoft.com/office/drawing/2014/main" id="{2EB51522-941B-4ACE-ACC3-C85840E5976D}"/>
              </a:ext>
            </a:extLst>
          </p:cNvPr>
          <p:cNvSpPr>
            <a:spLocks noGrp="1"/>
          </p:cNvSpPr>
          <p:nvPr>
            <p:ph idx="1"/>
          </p:nvPr>
        </p:nvSpPr>
        <p:spPr>
          <a:xfrm>
            <a:off x="365760" y="1351116"/>
            <a:ext cx="11369809" cy="4047778"/>
          </a:xfrm>
        </p:spPr>
        <p:txBody>
          <a:bodyPr/>
          <a:lstStyle/>
          <a:p>
            <a:r>
              <a:rPr lang="en-US" sz="2400" b="1" dirty="0"/>
              <a:t>Software architecture and process design</a:t>
            </a:r>
          </a:p>
          <a:p>
            <a:pPr lvl="1">
              <a:spcBef>
                <a:spcPts val="200"/>
              </a:spcBef>
            </a:pPr>
            <a:r>
              <a:rPr lang="en-US" sz="2000" dirty="0"/>
              <a:t>Managing complexity and avoiding technical debt (future saving)</a:t>
            </a:r>
          </a:p>
          <a:p>
            <a:pPr lvl="1">
              <a:spcBef>
                <a:spcPts val="200"/>
              </a:spcBef>
            </a:pPr>
            <a:r>
              <a:rPr lang="en-US" sz="2000" dirty="0"/>
              <a:t>Worthwhile to understand trade-offs</a:t>
            </a:r>
          </a:p>
          <a:p>
            <a:r>
              <a:rPr lang="en-US" sz="2400" b="1" dirty="0"/>
              <a:t>Issues to consider</a:t>
            </a:r>
          </a:p>
          <a:p>
            <a:pPr lvl="1">
              <a:spcBef>
                <a:spcPts val="200"/>
              </a:spcBef>
            </a:pPr>
            <a:r>
              <a:rPr lang="en-US" sz="2000" b="1" dirty="0"/>
              <a:t>The target of the software</a:t>
            </a:r>
          </a:p>
          <a:p>
            <a:pPr lvl="2">
              <a:spcBef>
                <a:spcPts val="200"/>
              </a:spcBef>
            </a:pPr>
            <a:r>
              <a:rPr lang="en-US" sz="1800" dirty="0"/>
              <a:t>Proof-of-concept</a:t>
            </a:r>
          </a:p>
          <a:p>
            <a:pPr lvl="2">
              <a:spcBef>
                <a:spcPts val="200"/>
              </a:spcBef>
            </a:pPr>
            <a:r>
              <a:rPr lang="en-US" sz="1800" dirty="0"/>
              <a:t>Discard once you’re done with it (or the student/postdoc leaves)</a:t>
            </a:r>
          </a:p>
          <a:p>
            <a:pPr lvl="2">
              <a:spcBef>
                <a:spcPts val="200"/>
              </a:spcBef>
            </a:pPr>
            <a:r>
              <a:rPr lang="en-US" sz="1800" dirty="0"/>
              <a:t>Long-term research tool that successive group members will extend</a:t>
            </a:r>
          </a:p>
          <a:p>
            <a:pPr lvl="2">
              <a:spcBef>
                <a:spcPts val="200"/>
              </a:spcBef>
            </a:pPr>
            <a:r>
              <a:rPr lang="en-US" sz="1800" dirty="0"/>
              <a:t>Others …</a:t>
            </a:r>
          </a:p>
          <a:p>
            <a:pPr lvl="1">
              <a:spcBef>
                <a:spcPts val="200"/>
              </a:spcBef>
            </a:pPr>
            <a:r>
              <a:rPr lang="en-US" sz="2000" b="1" dirty="0"/>
              <a:t>How important are performance, scalability, portability </a:t>
            </a:r>
            <a:r>
              <a:rPr lang="en-US" sz="2000" dirty="0"/>
              <a:t>to you?</a:t>
            </a:r>
          </a:p>
          <a:p>
            <a:pPr lvl="1">
              <a:spcBef>
                <a:spcPts val="200"/>
              </a:spcBef>
            </a:pPr>
            <a:r>
              <a:rPr lang="en-US" sz="2000" b="1" dirty="0"/>
              <a:t>Buy vs. build</a:t>
            </a:r>
            <a:r>
              <a:rPr lang="en-US" sz="2000" dirty="0"/>
              <a:t>: can you achieve your goals by contributing to </a:t>
            </a:r>
            <a:r>
              <a:rPr lang="en-US" sz="2000" dirty="0" err="1"/>
              <a:t>exisiting</a:t>
            </a:r>
            <a:r>
              <a:rPr lang="en-US" sz="2000" dirty="0"/>
              <a:t> software, or do you need to start from scratch?</a:t>
            </a:r>
          </a:p>
          <a:p>
            <a:pPr lvl="1">
              <a:spcBef>
                <a:spcPts val="200"/>
              </a:spcBef>
            </a:pPr>
            <a:r>
              <a:rPr lang="en-US" sz="2000" dirty="0"/>
              <a:t>What </a:t>
            </a:r>
            <a:r>
              <a:rPr lang="en-US" sz="2000" b="1" dirty="0"/>
              <a:t>3rd-party software </a:t>
            </a:r>
            <a:r>
              <a:rPr lang="en-US" sz="2000" dirty="0"/>
              <a:t>are you willing to depend on?</a:t>
            </a:r>
          </a:p>
          <a:p>
            <a:r>
              <a:rPr lang="en-US" sz="2400" b="1" dirty="0"/>
              <a:t>Target should dictate the rigor of the design and development process</a:t>
            </a:r>
          </a:p>
          <a:p>
            <a:pPr lvl="1">
              <a:spcBef>
                <a:spcPts val="200"/>
              </a:spcBef>
            </a:pPr>
            <a:r>
              <a:rPr lang="en-US" sz="2000" dirty="0"/>
              <a:t>Considering resource constraints</a:t>
            </a:r>
          </a:p>
        </p:txBody>
      </p:sp>
      <p:sp>
        <p:nvSpPr>
          <p:cNvPr id="6" name="TextBox 5">
            <a:extLst>
              <a:ext uri="{FF2B5EF4-FFF2-40B4-BE49-F238E27FC236}">
                <a16:creationId xmlns:a16="http://schemas.microsoft.com/office/drawing/2014/main" id="{195BAACF-C7F5-4BAC-B2A6-E9DFCE4738D3}"/>
              </a:ext>
            </a:extLst>
          </p:cNvPr>
          <p:cNvSpPr txBox="1"/>
          <p:nvPr/>
        </p:nvSpPr>
        <p:spPr>
          <a:xfrm>
            <a:off x="11243615" y="0"/>
            <a:ext cx="292068" cy="424732"/>
          </a:xfrm>
          <a:prstGeom prst="rect">
            <a:avLst/>
          </a:prstGeom>
          <a:noFill/>
        </p:spPr>
        <p:txBody>
          <a:bodyPr wrap="none" rtlCol="0">
            <a:spAutoFit/>
          </a:bodyPr>
          <a:lstStyle/>
          <a:p>
            <a:pPr algn="ctr">
              <a:lnSpc>
                <a:spcPct val="90000"/>
              </a:lnSpc>
            </a:pPr>
            <a:r>
              <a:rPr lang="en-US" sz="2400" dirty="0"/>
              <a:t>•</a:t>
            </a:r>
          </a:p>
        </p:txBody>
      </p:sp>
      <p:sp>
        <p:nvSpPr>
          <p:cNvPr id="7" name="TextBox 6">
            <a:extLst>
              <a:ext uri="{FF2B5EF4-FFF2-40B4-BE49-F238E27FC236}">
                <a16:creationId xmlns:a16="http://schemas.microsoft.com/office/drawing/2014/main" id="{3BCF2D1A-AD74-4720-B523-03E7A88524F3}"/>
              </a:ext>
            </a:extLst>
          </p:cNvPr>
          <p:cNvSpPr txBox="1"/>
          <p:nvPr/>
        </p:nvSpPr>
        <p:spPr>
          <a:xfrm>
            <a:off x="11396015" y="0"/>
            <a:ext cx="292068" cy="424732"/>
          </a:xfrm>
          <a:prstGeom prst="rect">
            <a:avLst/>
          </a:prstGeom>
          <a:noFill/>
        </p:spPr>
        <p:txBody>
          <a:bodyPr wrap="none" rtlCol="0">
            <a:spAutoFit/>
          </a:bodyPr>
          <a:lstStyle/>
          <a:p>
            <a:pPr algn="ctr">
              <a:lnSpc>
                <a:spcPct val="90000"/>
              </a:lnSpc>
            </a:pPr>
            <a:r>
              <a:rPr lang="en-US" sz="2400" dirty="0"/>
              <a:t>•</a:t>
            </a:r>
          </a:p>
        </p:txBody>
      </p:sp>
      <p:sp>
        <p:nvSpPr>
          <p:cNvPr id="8" name="TextBox 7">
            <a:extLst>
              <a:ext uri="{FF2B5EF4-FFF2-40B4-BE49-F238E27FC236}">
                <a16:creationId xmlns:a16="http://schemas.microsoft.com/office/drawing/2014/main" id="{35BF4672-4625-4781-8278-388C859EA4F2}"/>
              </a:ext>
            </a:extLst>
          </p:cNvPr>
          <p:cNvSpPr txBox="1"/>
          <p:nvPr/>
        </p:nvSpPr>
        <p:spPr>
          <a:xfrm>
            <a:off x="11548415" y="0"/>
            <a:ext cx="292068" cy="424732"/>
          </a:xfrm>
          <a:prstGeom prst="rect">
            <a:avLst/>
          </a:prstGeom>
          <a:noFill/>
        </p:spPr>
        <p:txBody>
          <a:bodyPr wrap="none" rtlCol="0">
            <a:spAutoFit/>
          </a:bodyPr>
          <a:lstStyle/>
          <a:p>
            <a:pPr algn="ctr">
              <a:lnSpc>
                <a:spcPct val="90000"/>
              </a:lnSpc>
            </a:pPr>
            <a:r>
              <a:rPr lang="en-US" sz="2400" dirty="0"/>
              <a:t>•</a:t>
            </a:r>
          </a:p>
        </p:txBody>
      </p:sp>
      <p:sp>
        <p:nvSpPr>
          <p:cNvPr id="9" name="TextBox 8">
            <a:extLst>
              <a:ext uri="{FF2B5EF4-FFF2-40B4-BE49-F238E27FC236}">
                <a16:creationId xmlns:a16="http://schemas.microsoft.com/office/drawing/2014/main" id="{39B58D25-DDB5-4DB0-813F-32E808BB7A92}"/>
              </a:ext>
            </a:extLst>
          </p:cNvPr>
          <p:cNvSpPr txBox="1"/>
          <p:nvPr/>
        </p:nvSpPr>
        <p:spPr>
          <a:xfrm>
            <a:off x="11700815" y="0"/>
            <a:ext cx="292068" cy="424732"/>
          </a:xfrm>
          <a:prstGeom prst="rect">
            <a:avLst/>
          </a:prstGeom>
          <a:noFill/>
        </p:spPr>
        <p:txBody>
          <a:bodyPr wrap="none" rtlCol="0">
            <a:spAutoFit/>
          </a:bodyPr>
          <a:lstStyle/>
          <a:p>
            <a:pPr algn="ctr">
              <a:lnSpc>
                <a:spcPct val="90000"/>
              </a:lnSpc>
            </a:pPr>
            <a:r>
              <a:rPr lang="en-US" sz="2400" dirty="0"/>
              <a:t>•</a:t>
            </a:r>
          </a:p>
        </p:txBody>
      </p:sp>
      <p:sp>
        <p:nvSpPr>
          <p:cNvPr id="10" name="TextBox 9">
            <a:extLst>
              <a:ext uri="{FF2B5EF4-FFF2-40B4-BE49-F238E27FC236}">
                <a16:creationId xmlns:a16="http://schemas.microsoft.com/office/drawing/2014/main" id="{354D202D-5139-4FF0-A93E-ECB4C721FB46}"/>
              </a:ext>
            </a:extLst>
          </p:cNvPr>
          <p:cNvSpPr txBox="1"/>
          <p:nvPr/>
        </p:nvSpPr>
        <p:spPr>
          <a:xfrm>
            <a:off x="11853215"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84605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F8C2-93F5-419E-B6F4-651484B44BB7}"/>
              </a:ext>
            </a:extLst>
          </p:cNvPr>
          <p:cNvSpPr>
            <a:spLocks noGrp="1"/>
          </p:cNvSpPr>
          <p:nvPr>
            <p:ph type="title"/>
          </p:nvPr>
        </p:nvSpPr>
        <p:spPr/>
        <p:txBody>
          <a:bodyPr/>
          <a:lstStyle/>
          <a:p>
            <a:r>
              <a:rPr lang="en-US" dirty="0"/>
              <a:t>Software process for CSE</a:t>
            </a:r>
          </a:p>
        </p:txBody>
      </p:sp>
      <p:sp>
        <p:nvSpPr>
          <p:cNvPr id="4" name="Text Placeholder 3">
            <a:extLst>
              <a:ext uri="{FF2B5EF4-FFF2-40B4-BE49-F238E27FC236}">
                <a16:creationId xmlns:a16="http://schemas.microsoft.com/office/drawing/2014/main" id="{90F4761F-CDBA-4885-8C36-CD6BE1F15C6E}"/>
              </a:ext>
            </a:extLst>
          </p:cNvPr>
          <p:cNvSpPr>
            <a:spLocks noGrp="1"/>
          </p:cNvSpPr>
          <p:nvPr>
            <p:ph type="body" idx="1"/>
          </p:nvPr>
        </p:nvSpPr>
        <p:spPr>
          <a:xfrm>
            <a:off x="365760" y="1224997"/>
            <a:ext cx="5588582" cy="821190"/>
          </a:xfrm>
        </p:spPr>
        <p:txBody>
          <a:bodyPr/>
          <a:lstStyle/>
          <a:p>
            <a:r>
              <a:rPr lang="en-US" dirty="0"/>
              <a:t>Baseline</a:t>
            </a:r>
          </a:p>
        </p:txBody>
      </p:sp>
      <p:sp>
        <p:nvSpPr>
          <p:cNvPr id="3" name="Content Placeholder 2">
            <a:extLst>
              <a:ext uri="{FF2B5EF4-FFF2-40B4-BE49-F238E27FC236}">
                <a16:creationId xmlns:a16="http://schemas.microsoft.com/office/drawing/2014/main" id="{F8863F67-EEE1-493B-B13D-09EECAE9959E}"/>
              </a:ext>
            </a:extLst>
          </p:cNvPr>
          <p:cNvSpPr>
            <a:spLocks noGrp="1"/>
          </p:cNvSpPr>
          <p:nvPr>
            <p:ph sz="half" idx="2"/>
          </p:nvPr>
        </p:nvSpPr>
        <p:spPr>
          <a:xfrm>
            <a:off x="365760" y="2050579"/>
            <a:ext cx="5588582" cy="3373229"/>
          </a:xfrm>
        </p:spPr>
        <p:txBody>
          <a:bodyPr/>
          <a:lstStyle/>
          <a:p>
            <a:pPr>
              <a:spcBef>
                <a:spcPts val="800"/>
              </a:spcBef>
            </a:pPr>
            <a:r>
              <a:rPr lang="en-US" sz="2400" b="1" dirty="0"/>
              <a:t>Invest in extensible code design</a:t>
            </a:r>
          </a:p>
          <a:p>
            <a:pPr lvl="1">
              <a:spcBef>
                <a:spcPts val="200"/>
              </a:spcBef>
            </a:pPr>
            <a:r>
              <a:rPr lang="en-US" sz="2000" dirty="0"/>
              <a:t>Most uses need additions and/or customizations</a:t>
            </a:r>
          </a:p>
          <a:p>
            <a:pPr lvl="1">
              <a:spcBef>
                <a:spcPts val="200"/>
              </a:spcBef>
            </a:pPr>
            <a:r>
              <a:rPr lang="en-US" sz="2000" dirty="0"/>
              <a:t>Use version control and automated testing</a:t>
            </a:r>
          </a:p>
          <a:p>
            <a:pPr lvl="1">
              <a:spcBef>
                <a:spcPts val="200"/>
              </a:spcBef>
            </a:pPr>
            <a:r>
              <a:rPr lang="en-US" sz="2000" dirty="0"/>
              <a:t>Institute a rigorous verification and validation regime</a:t>
            </a:r>
          </a:p>
          <a:p>
            <a:pPr lvl="1">
              <a:spcBef>
                <a:spcPts val="200"/>
              </a:spcBef>
            </a:pPr>
            <a:r>
              <a:rPr lang="en-US" sz="2000" dirty="0"/>
              <a:t>Define coding and testing standards </a:t>
            </a:r>
          </a:p>
          <a:p>
            <a:pPr>
              <a:spcBef>
                <a:spcPts val="800"/>
              </a:spcBef>
            </a:pPr>
            <a:r>
              <a:rPr lang="en-US" sz="2400" b="1" dirty="0"/>
              <a:t>Clear and well defined policies for</a:t>
            </a:r>
          </a:p>
          <a:p>
            <a:pPr lvl="1">
              <a:spcBef>
                <a:spcPts val="200"/>
              </a:spcBef>
            </a:pPr>
            <a:r>
              <a:rPr lang="en-US" sz="2000" dirty="0"/>
              <a:t>Auditing and maintenance</a:t>
            </a:r>
          </a:p>
          <a:p>
            <a:pPr lvl="1">
              <a:spcBef>
                <a:spcPts val="200"/>
              </a:spcBef>
            </a:pPr>
            <a:r>
              <a:rPr lang="en-US" sz="2000" dirty="0"/>
              <a:t>Distribution and contribution</a:t>
            </a:r>
          </a:p>
          <a:p>
            <a:pPr lvl="1">
              <a:spcBef>
                <a:spcPts val="200"/>
              </a:spcBef>
            </a:pPr>
            <a:r>
              <a:rPr lang="en-US" sz="2000" dirty="0"/>
              <a:t>Documentation</a:t>
            </a:r>
          </a:p>
        </p:txBody>
      </p:sp>
      <p:sp>
        <p:nvSpPr>
          <p:cNvPr id="5" name="Text Placeholder 4">
            <a:extLst>
              <a:ext uri="{FF2B5EF4-FFF2-40B4-BE49-F238E27FC236}">
                <a16:creationId xmlns:a16="http://schemas.microsoft.com/office/drawing/2014/main" id="{14BBFB43-A8D7-435A-A083-E8E19A60D40B}"/>
              </a:ext>
            </a:extLst>
          </p:cNvPr>
          <p:cNvSpPr>
            <a:spLocks noGrp="1"/>
          </p:cNvSpPr>
          <p:nvPr>
            <p:ph type="body" sz="quarter" idx="3"/>
          </p:nvPr>
        </p:nvSpPr>
        <p:spPr>
          <a:xfrm>
            <a:off x="6191755" y="1224997"/>
            <a:ext cx="5531934" cy="821190"/>
          </a:xfrm>
        </p:spPr>
        <p:txBody>
          <a:bodyPr/>
          <a:lstStyle/>
          <a:p>
            <a:r>
              <a:rPr lang="en-US" dirty="0"/>
              <a:t>Desirable</a:t>
            </a:r>
          </a:p>
        </p:txBody>
      </p:sp>
      <p:sp>
        <p:nvSpPr>
          <p:cNvPr id="6" name="Content Placeholder 5">
            <a:extLst>
              <a:ext uri="{FF2B5EF4-FFF2-40B4-BE49-F238E27FC236}">
                <a16:creationId xmlns:a16="http://schemas.microsoft.com/office/drawing/2014/main" id="{DF888000-38FF-4AF9-8578-788277E96B64}"/>
              </a:ext>
            </a:extLst>
          </p:cNvPr>
          <p:cNvSpPr>
            <a:spLocks noGrp="1"/>
          </p:cNvSpPr>
          <p:nvPr>
            <p:ph sz="quarter" idx="4"/>
          </p:nvPr>
        </p:nvSpPr>
        <p:spPr>
          <a:xfrm>
            <a:off x="6191755" y="2050579"/>
            <a:ext cx="5531934" cy="3373229"/>
          </a:xfrm>
        </p:spPr>
        <p:txBody>
          <a:bodyPr/>
          <a:lstStyle/>
          <a:p>
            <a:pPr>
              <a:spcBef>
                <a:spcPts val="800"/>
              </a:spcBef>
            </a:pPr>
            <a:r>
              <a:rPr lang="en-US" dirty="0"/>
              <a:t>Provenance and reproducibility</a:t>
            </a:r>
          </a:p>
          <a:p>
            <a:pPr>
              <a:spcBef>
                <a:spcPts val="800"/>
              </a:spcBef>
            </a:pPr>
            <a:r>
              <a:rPr lang="en-US" dirty="0"/>
              <a:t>Lifecycle management</a:t>
            </a:r>
          </a:p>
          <a:p>
            <a:pPr>
              <a:spcBef>
                <a:spcPts val="800"/>
              </a:spcBef>
            </a:pPr>
            <a:r>
              <a:rPr lang="en-US" dirty="0"/>
              <a:t>Open development and frequent releases </a:t>
            </a:r>
          </a:p>
        </p:txBody>
      </p:sp>
      <p:sp>
        <p:nvSpPr>
          <p:cNvPr id="7" name="TextBox 6">
            <a:extLst>
              <a:ext uri="{FF2B5EF4-FFF2-40B4-BE49-F238E27FC236}">
                <a16:creationId xmlns:a16="http://schemas.microsoft.com/office/drawing/2014/main" id="{8372F8F0-4CFB-4E8D-9000-0CA31262743A}"/>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43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D243-3E5F-4DD6-9335-8875103D509B}"/>
              </a:ext>
            </a:extLst>
          </p:cNvPr>
          <p:cNvSpPr>
            <a:spLocks noGrp="1"/>
          </p:cNvSpPr>
          <p:nvPr>
            <p:ph type="title"/>
          </p:nvPr>
        </p:nvSpPr>
        <p:spPr/>
        <p:txBody>
          <a:bodyPr/>
          <a:lstStyle/>
          <a:p>
            <a:r>
              <a:rPr lang="en-US" dirty="0"/>
              <a:t>Customize according to </a:t>
            </a:r>
            <a:r>
              <a:rPr lang="en-US" i="1" dirty="0"/>
              <a:t>your</a:t>
            </a:r>
            <a:r>
              <a:rPr lang="en-US" dirty="0"/>
              <a:t> needs</a:t>
            </a:r>
          </a:p>
        </p:txBody>
      </p:sp>
      <p:sp>
        <p:nvSpPr>
          <p:cNvPr id="3" name="Content Placeholder 2">
            <a:extLst>
              <a:ext uri="{FF2B5EF4-FFF2-40B4-BE49-F238E27FC236}">
                <a16:creationId xmlns:a16="http://schemas.microsoft.com/office/drawing/2014/main" id="{FD6C73E6-19CF-4687-B1DC-FEF1FF16BDC6}"/>
              </a:ext>
            </a:extLst>
          </p:cNvPr>
          <p:cNvSpPr>
            <a:spLocks noGrp="1"/>
          </p:cNvSpPr>
          <p:nvPr>
            <p:ph idx="1"/>
          </p:nvPr>
        </p:nvSpPr>
        <p:spPr>
          <a:xfrm>
            <a:off x="365760" y="1179667"/>
            <a:ext cx="11369809" cy="4047778"/>
          </a:xfrm>
        </p:spPr>
        <p:txBody>
          <a:bodyPr/>
          <a:lstStyle/>
          <a:p>
            <a:r>
              <a:rPr lang="en-US" dirty="0"/>
              <a:t>There is no “all or nothing” </a:t>
            </a:r>
          </a:p>
          <a:p>
            <a:r>
              <a:rPr lang="en-US" dirty="0"/>
              <a:t>Focus on improving productivity and sustainability rather than purity of process  </a:t>
            </a:r>
          </a:p>
          <a:p>
            <a:r>
              <a:rPr lang="en-US" dirty="0"/>
              <a:t>Danger of being too dismissive too soon</a:t>
            </a:r>
          </a:p>
          <a:p>
            <a:pPr lvl="1">
              <a:spcBef>
                <a:spcPts val="200"/>
              </a:spcBef>
            </a:pPr>
            <a:r>
              <a:rPr lang="en-US" dirty="0"/>
              <a:t>Examine options with as little bias as possible </a:t>
            </a:r>
          </a:p>
          <a:p>
            <a:r>
              <a:rPr lang="en-US" dirty="0"/>
              <a:t>Fine balance between getting a buy-in from the team and imposing process on them </a:t>
            </a:r>
          </a:p>
          <a:p>
            <a:r>
              <a:rPr lang="en-US" dirty="0"/>
              <a:t>First reaction usually is resistance to change and suspicion of new processes </a:t>
            </a:r>
          </a:p>
          <a:p>
            <a:r>
              <a:rPr lang="en-US" dirty="0"/>
              <a:t>Many skeptics get converted when they see the benefit </a:t>
            </a:r>
          </a:p>
        </p:txBody>
      </p:sp>
    </p:spTree>
    <p:extLst>
      <p:ext uri="{BB962C8B-B14F-4D97-AF65-F5344CB8AC3E}">
        <p14:creationId xmlns:p14="http://schemas.microsoft.com/office/powerpoint/2010/main" val="136290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B984E5-33CA-4543-BA4F-507D517D93F7}"/>
              </a:ext>
            </a:extLst>
          </p:cNvPr>
          <p:cNvSpPr>
            <a:spLocks noGrp="1"/>
          </p:cNvSpPr>
          <p:nvPr>
            <p:ph type="title"/>
          </p:nvPr>
        </p:nvSpPr>
        <p:spPr>
          <a:xfrm>
            <a:off x="1183546" y="151707"/>
            <a:ext cx="9117106" cy="824841"/>
          </a:xfrm>
        </p:spPr>
        <p:txBody>
          <a:bodyPr/>
          <a:lstStyle/>
          <a:p>
            <a:r>
              <a:rPr lang="en-US" sz="2800" dirty="0"/>
              <a:t>What can happen without software process</a:t>
            </a:r>
            <a:br>
              <a:rPr lang="en-US" sz="2800" dirty="0"/>
            </a:br>
            <a:r>
              <a:rPr lang="en-US" sz="2800" dirty="0"/>
              <a:t>FLASH experience</a:t>
            </a:r>
          </a:p>
        </p:txBody>
      </p:sp>
      <p:pic>
        <p:nvPicPr>
          <p:cNvPr id="5" name="Content Placeholder 5" descr="particles.jpg">
            <a:extLst>
              <a:ext uri="{FF2B5EF4-FFF2-40B4-BE49-F238E27FC236}">
                <a16:creationId xmlns:a16="http://schemas.microsoft.com/office/drawing/2014/main" id="{0FC22E22-DA68-B845-8D8C-FE6EB84A77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t="15266" b="15266"/>
          <a:stretch>
            <a:fillRect/>
          </a:stretch>
        </p:blipFill>
        <p:spPr>
          <a:xfrm>
            <a:off x="6932612" y="838201"/>
            <a:ext cx="3510062" cy="1828799"/>
          </a:xfrm>
        </p:spPr>
      </p:pic>
      <p:sp>
        <p:nvSpPr>
          <p:cNvPr id="6" name="object 3">
            <a:extLst>
              <a:ext uri="{FF2B5EF4-FFF2-40B4-BE49-F238E27FC236}">
                <a16:creationId xmlns:a16="http://schemas.microsoft.com/office/drawing/2014/main" id="{72C25116-E6DB-8D40-80A9-C0B4C7732182}"/>
              </a:ext>
            </a:extLst>
          </p:cNvPr>
          <p:cNvSpPr txBox="1"/>
          <p:nvPr/>
        </p:nvSpPr>
        <p:spPr>
          <a:xfrm>
            <a:off x="1674812" y="2667000"/>
            <a:ext cx="8305800" cy="2133600"/>
          </a:xfrm>
          <a:prstGeom prst="rect">
            <a:avLst/>
          </a:prstGeom>
        </p:spPr>
        <p:txBody>
          <a:bodyPr vert="horz" wrap="square" lIns="0" tIns="0" rIns="0" bIns="0" rtlCol="0">
            <a:normAutofit fontScale="92500" lnSpcReduction="20000"/>
          </a:bodyPr>
          <a:lstStyle/>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Many in-flight corrections of defects</a:t>
            </a:r>
            <a:endParaRPr lang="en-US" sz="2900" b="1" dirty="0">
              <a:solidFill>
                <a:schemeClr val="accent4">
                  <a:lumMod val="50000"/>
                </a:schemeClr>
              </a:solidFill>
              <a:latin typeface="Gill Sans"/>
              <a:cs typeface="Gill Sans"/>
            </a:endParaRPr>
          </a:p>
          <a:p>
            <a:pPr marL="466109" marR="280024" indent="-457200" defTabSz="319998">
              <a:buClr>
                <a:schemeClr val="accent6">
                  <a:lumMod val="50000"/>
                </a:schemeClr>
              </a:buClr>
              <a:buSzPct val="99000"/>
              <a:buFont typeface="Wingdings" charset="2"/>
              <a:buChar char="q"/>
              <a:tabLst>
                <a:tab pos="408903" algn="l"/>
              </a:tabLst>
            </a:pPr>
            <a:r>
              <a:rPr lang="en-US" sz="2900" dirty="0">
                <a:latin typeface="Gill Sans"/>
                <a:cs typeface="Gill Sans"/>
              </a:rPr>
              <a:t>One was adding tags to track individual particles</a:t>
            </a:r>
          </a:p>
          <a:p>
            <a:pPr marL="923309" marR="280024" lvl="1" indent="-457200" defTabSz="319998">
              <a:buClr>
                <a:schemeClr val="accent6">
                  <a:lumMod val="50000"/>
                </a:schemeClr>
              </a:buClr>
              <a:buSzPct val="99000"/>
              <a:buFont typeface="Wingdings" charset="2"/>
              <a:buChar char="q"/>
              <a:tabLst>
                <a:tab pos="408903" algn="l"/>
              </a:tabLst>
            </a:pPr>
            <a:r>
              <a:rPr lang="en-US" sz="2900" b="1" dirty="0">
                <a:solidFill>
                  <a:schemeClr val="accent4">
                    <a:lumMod val="50000"/>
                  </a:schemeClr>
                </a:solidFill>
                <a:latin typeface="Gill Sans"/>
                <a:cs typeface="Gill Sans"/>
              </a:rPr>
              <a:t>Got many duplicated tags due to round-off</a:t>
            </a:r>
          </a:p>
          <a:p>
            <a:pPr marL="466109" marR="280024" indent="-457200" defTabSz="319998">
              <a:buClr>
                <a:schemeClr val="accent6">
                  <a:lumMod val="50000"/>
                </a:schemeClr>
              </a:buClr>
              <a:buSzPct val="99000"/>
              <a:buFont typeface="Wingdings" charset="2"/>
              <a:buChar char="q"/>
              <a:tabLst>
                <a:tab pos="408903" algn="l"/>
              </a:tabLst>
            </a:pPr>
            <a:r>
              <a:rPr lang="en-US" sz="2900" dirty="0">
                <a:latin typeface="Gill Sans"/>
                <a:cs typeface="Gill Sans"/>
              </a:rPr>
              <a:t>Had to develop post-processing tools to correctly identify trajectories</a:t>
            </a:r>
          </a:p>
          <a:p>
            <a:pPr marL="461245" marR="280024" indent="-457200" defTabSz="319998">
              <a:buClr>
                <a:schemeClr val="accent6">
                  <a:lumMod val="50000"/>
                </a:schemeClr>
              </a:buClr>
              <a:buSzPct val="99000"/>
              <a:buFont typeface="Wingdings" charset="2"/>
              <a:buChar char="q"/>
              <a:tabLst>
                <a:tab pos="408903" algn="l"/>
              </a:tabLst>
            </a:pPr>
            <a:endParaRPr lang="en-US" sz="2900" b="1" dirty="0">
              <a:solidFill>
                <a:schemeClr val="accent4">
                  <a:lumMod val="50000"/>
                </a:schemeClr>
              </a:solidFill>
              <a:latin typeface="Gill Sans"/>
              <a:cs typeface="Gill Sans"/>
            </a:endParaRPr>
          </a:p>
          <a:p>
            <a:pPr marL="461245" marR="280024" indent="-457200" defTabSz="319998">
              <a:buClr>
                <a:schemeClr val="accent6">
                  <a:lumMod val="50000"/>
                </a:schemeClr>
              </a:buClr>
              <a:buSzPct val="99000"/>
              <a:buFont typeface="Wingdings" charset="2"/>
              <a:buChar char="q"/>
              <a:tabLst>
                <a:tab pos="408903" algn="l"/>
              </a:tabLst>
            </a:pPr>
            <a:endParaRPr lang="en-US" sz="2900" dirty="0">
              <a:latin typeface="Gill Sans"/>
              <a:cs typeface="Gill Sans"/>
            </a:endParaRPr>
          </a:p>
        </p:txBody>
      </p:sp>
      <p:sp>
        <p:nvSpPr>
          <p:cNvPr id="7" name="object 3">
            <a:extLst>
              <a:ext uri="{FF2B5EF4-FFF2-40B4-BE49-F238E27FC236}">
                <a16:creationId xmlns:a16="http://schemas.microsoft.com/office/drawing/2014/main" id="{ADE77785-BD6C-3A43-B080-8913FA1EEDAE}"/>
              </a:ext>
            </a:extLst>
          </p:cNvPr>
          <p:cNvSpPr txBox="1"/>
          <p:nvPr/>
        </p:nvSpPr>
        <p:spPr>
          <a:xfrm>
            <a:off x="1674812" y="1295400"/>
            <a:ext cx="4800600" cy="1371600"/>
          </a:xfrm>
          <a:prstGeom prst="rect">
            <a:avLst/>
          </a:prstGeom>
        </p:spPr>
        <p:txBody>
          <a:bodyPr vert="horz" wrap="square" lIns="0" tIns="0" rIns="0" bIns="0" rtlCol="0">
            <a:normAutofit fontScale="92500" lnSpcReduction="20000"/>
          </a:bodyPr>
          <a:lstStyle/>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In 2005 BG/L was made available at short notice</a:t>
            </a:r>
          </a:p>
          <a:p>
            <a:pPr marL="466109" marR="280024" indent="-457200" defTabSz="319998" fontAlgn="auto">
              <a:spcBef>
                <a:spcPts val="0"/>
              </a:spcBef>
              <a:spcAft>
                <a:spcPts val="0"/>
              </a:spcAft>
              <a:buClr>
                <a:schemeClr val="accent6">
                  <a:lumMod val="50000"/>
                </a:schemeClr>
              </a:buClr>
              <a:buSzPct val="99000"/>
              <a:buFont typeface="Wingdings" charset="2"/>
              <a:buChar char="q"/>
              <a:tabLst>
                <a:tab pos="408903" algn="l"/>
              </a:tabLst>
            </a:pPr>
            <a:r>
              <a:rPr lang="en-US" sz="2900" dirty="0">
                <a:latin typeface="Gill Sans"/>
                <a:cs typeface="Gill Sans"/>
              </a:rPr>
              <a:t>Quick and dirty development of particles</a:t>
            </a:r>
          </a:p>
        </p:txBody>
      </p:sp>
      <p:sp>
        <p:nvSpPr>
          <p:cNvPr id="8" name="Rounded Rectangle 7">
            <a:extLst>
              <a:ext uri="{FF2B5EF4-FFF2-40B4-BE49-F238E27FC236}">
                <a16:creationId xmlns:a16="http://schemas.microsoft.com/office/drawing/2014/main" id="{1E51963A-AFC2-EC45-AA75-17487777CFD6}"/>
              </a:ext>
            </a:extLst>
          </p:cNvPr>
          <p:cNvSpPr/>
          <p:nvPr/>
        </p:nvSpPr>
        <p:spPr>
          <a:xfrm>
            <a:off x="1827212" y="4876800"/>
            <a:ext cx="86106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FLASH had a software process in place. It was tested regularly. This was one instance when the full process could not be applied because of time constraints. We got ready for the run in less than a month, the run went for 1.5 weeks, and it took over 6 months before we could trust the processed results.</a:t>
            </a:r>
          </a:p>
        </p:txBody>
      </p:sp>
    </p:spTree>
    <p:extLst>
      <p:ext uri="{BB962C8B-B14F-4D97-AF65-F5344CB8AC3E}">
        <p14:creationId xmlns:p14="http://schemas.microsoft.com/office/powerpoint/2010/main" val="73684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E01A-A840-439B-AB76-11EAD98EC087}"/>
              </a:ext>
            </a:extLst>
          </p:cNvPr>
          <p:cNvSpPr>
            <a:spLocks noGrp="1"/>
          </p:cNvSpPr>
          <p:nvPr>
            <p:ph type="title"/>
          </p:nvPr>
        </p:nvSpPr>
        <p:spPr/>
        <p:txBody>
          <a:bodyPr/>
          <a:lstStyle/>
          <a:p>
            <a:r>
              <a:rPr lang="en-US" dirty="0"/>
              <a:t>Resources</a:t>
            </a:r>
          </a:p>
        </p:txBody>
      </p:sp>
      <p:pic>
        <p:nvPicPr>
          <p:cNvPr id="20" name="Picture 19" descr="Screen Shot 2017-01-21 at 6.45.35 PM.png">
            <a:extLst>
              <a:ext uri="{FF2B5EF4-FFF2-40B4-BE49-F238E27FC236}">
                <a16:creationId xmlns:a16="http://schemas.microsoft.com/office/drawing/2014/main" id="{7D84043C-FB51-4CC0-8CAE-862C8FFBC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039" y="389266"/>
            <a:ext cx="3030544" cy="1300250"/>
          </a:xfrm>
          <a:prstGeom prst="rect">
            <a:avLst/>
          </a:prstGeom>
        </p:spPr>
      </p:pic>
      <p:sp>
        <p:nvSpPr>
          <p:cNvPr id="24" name="TextBox 23">
            <a:extLst>
              <a:ext uri="{FF2B5EF4-FFF2-40B4-BE49-F238E27FC236}">
                <a16:creationId xmlns:a16="http://schemas.microsoft.com/office/drawing/2014/main" id="{9FD9A253-0598-4572-A06F-6AAD7B233426}"/>
              </a:ext>
            </a:extLst>
          </p:cNvPr>
          <p:cNvSpPr txBox="1"/>
          <p:nvPr/>
        </p:nvSpPr>
        <p:spPr>
          <a:xfrm>
            <a:off x="161474" y="1098727"/>
            <a:ext cx="3207609" cy="738664"/>
          </a:xfrm>
          <a:prstGeom prst="rect">
            <a:avLst/>
          </a:prstGeom>
          <a:noFill/>
          <a:ln>
            <a:solidFill>
              <a:schemeClr val="tx1"/>
            </a:solidFill>
          </a:ln>
        </p:spPr>
        <p:txBody>
          <a:bodyPr wrap="square" rtlCol="0">
            <a:spAutoFit/>
          </a:bodyPr>
          <a:lstStyle/>
          <a:p>
            <a:r>
              <a:rPr lang="en-US" sz="1400" b="1" dirty="0"/>
              <a:t>Key:</a:t>
            </a:r>
          </a:p>
          <a:p>
            <a:r>
              <a:rPr lang="en-US" sz="1400" b="1" dirty="0">
                <a:solidFill>
                  <a:schemeClr val="accent3"/>
                </a:solidFill>
              </a:rPr>
              <a:t>Blue text: covered in this tutorial</a:t>
            </a:r>
          </a:p>
          <a:p>
            <a:r>
              <a:rPr lang="en-US" sz="1400" dirty="0"/>
              <a:t>Black text: pointers to other resources</a:t>
            </a:r>
          </a:p>
        </p:txBody>
      </p:sp>
      <p:sp>
        <p:nvSpPr>
          <p:cNvPr id="25" name="Oval 24">
            <a:extLst>
              <a:ext uri="{FF2B5EF4-FFF2-40B4-BE49-F238E27FC236}">
                <a16:creationId xmlns:a16="http://schemas.microsoft.com/office/drawing/2014/main" id="{14DF3FFE-53A2-4720-898F-B358135C3633}"/>
              </a:ext>
            </a:extLst>
          </p:cNvPr>
          <p:cNvSpPr/>
          <p:nvPr/>
        </p:nvSpPr>
        <p:spPr>
          <a:xfrm>
            <a:off x="4912614" y="3014880"/>
            <a:ext cx="1775591" cy="881869"/>
          </a:xfrm>
          <a:prstGeom prst="ellipse">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Software Productivity &amp; Sustainability</a:t>
            </a:r>
          </a:p>
        </p:txBody>
      </p:sp>
      <p:sp>
        <p:nvSpPr>
          <p:cNvPr id="26" name="Oval 25">
            <a:extLst>
              <a:ext uri="{FF2B5EF4-FFF2-40B4-BE49-F238E27FC236}">
                <a16:creationId xmlns:a16="http://schemas.microsoft.com/office/drawing/2014/main" id="{C09D01F0-1465-4535-B45A-A475691F73FD}"/>
              </a:ext>
            </a:extLst>
          </p:cNvPr>
          <p:cNvSpPr/>
          <p:nvPr/>
        </p:nvSpPr>
        <p:spPr>
          <a:xfrm>
            <a:off x="3376801" y="2811780"/>
            <a:ext cx="1490134"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Planning</a:t>
            </a:r>
          </a:p>
        </p:txBody>
      </p:sp>
      <p:sp>
        <p:nvSpPr>
          <p:cNvPr id="27" name="Oval 26">
            <a:extLst>
              <a:ext uri="{FF2B5EF4-FFF2-40B4-BE49-F238E27FC236}">
                <a16:creationId xmlns:a16="http://schemas.microsoft.com/office/drawing/2014/main" id="{DBBB17FB-FC01-433E-86D1-36376412ADFD}"/>
              </a:ext>
            </a:extLst>
          </p:cNvPr>
          <p:cNvSpPr/>
          <p:nvPr/>
        </p:nvSpPr>
        <p:spPr>
          <a:xfrm>
            <a:off x="5095248" y="2356105"/>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Performance</a:t>
            </a:r>
          </a:p>
        </p:txBody>
      </p:sp>
      <p:sp>
        <p:nvSpPr>
          <p:cNvPr id="28" name="Oval 27">
            <a:extLst>
              <a:ext uri="{FF2B5EF4-FFF2-40B4-BE49-F238E27FC236}">
                <a16:creationId xmlns:a16="http://schemas.microsoft.com/office/drawing/2014/main" id="{2888549D-C83D-486D-8551-C89958659237}"/>
              </a:ext>
            </a:extLst>
          </p:cNvPr>
          <p:cNvSpPr/>
          <p:nvPr/>
        </p:nvSpPr>
        <p:spPr>
          <a:xfrm>
            <a:off x="6721135" y="3839098"/>
            <a:ext cx="149991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Collaboration</a:t>
            </a:r>
          </a:p>
        </p:txBody>
      </p:sp>
      <p:sp>
        <p:nvSpPr>
          <p:cNvPr id="29" name="Oval 28">
            <a:extLst>
              <a:ext uri="{FF2B5EF4-FFF2-40B4-BE49-F238E27FC236}">
                <a16:creationId xmlns:a16="http://schemas.microsoft.com/office/drawing/2014/main" id="{D30B1625-F260-4E8E-86DF-2CE2A579E4AD}"/>
              </a:ext>
            </a:extLst>
          </p:cNvPr>
          <p:cNvSpPr/>
          <p:nvPr/>
        </p:nvSpPr>
        <p:spPr>
          <a:xfrm>
            <a:off x="6831201" y="2916189"/>
            <a:ext cx="1448127"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Skills</a:t>
            </a:r>
          </a:p>
        </p:txBody>
      </p:sp>
      <p:sp>
        <p:nvSpPr>
          <p:cNvPr id="30" name="Oval 29">
            <a:extLst>
              <a:ext uri="{FF2B5EF4-FFF2-40B4-BE49-F238E27FC236}">
                <a16:creationId xmlns:a16="http://schemas.microsoft.com/office/drawing/2014/main" id="{74A0DD28-37D9-4362-9A0A-601F34833659}"/>
              </a:ext>
            </a:extLst>
          </p:cNvPr>
          <p:cNvSpPr/>
          <p:nvPr/>
        </p:nvSpPr>
        <p:spPr>
          <a:xfrm>
            <a:off x="3495335" y="3905830"/>
            <a:ext cx="1481666"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Development</a:t>
            </a:r>
          </a:p>
        </p:txBody>
      </p:sp>
      <p:cxnSp>
        <p:nvCxnSpPr>
          <p:cNvPr id="31" name="Straight Connector 30">
            <a:extLst>
              <a:ext uri="{FF2B5EF4-FFF2-40B4-BE49-F238E27FC236}">
                <a16:creationId xmlns:a16="http://schemas.microsoft.com/office/drawing/2014/main" id="{BA7084B5-F271-42C8-85EA-511CE1CCB1CD}"/>
              </a:ext>
            </a:extLst>
          </p:cNvPr>
          <p:cNvCxnSpPr>
            <a:cxnSpLocks/>
            <a:stCxn id="25" idx="5"/>
            <a:endCxn id="28" idx="1"/>
          </p:cNvCxnSpPr>
          <p:nvPr/>
        </p:nvCxnSpPr>
        <p:spPr>
          <a:xfrm>
            <a:off x="6428176" y="3767602"/>
            <a:ext cx="512616" cy="13822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787B0D-C387-49FC-ADE5-4859CF97EBE1}"/>
              </a:ext>
            </a:extLst>
          </p:cNvPr>
          <p:cNvCxnSpPr>
            <a:cxnSpLocks/>
            <a:stCxn id="25" idx="6"/>
            <a:endCxn id="29" idx="3"/>
          </p:cNvCxnSpPr>
          <p:nvPr/>
        </p:nvCxnSpPr>
        <p:spPr>
          <a:xfrm flipV="1">
            <a:off x="6688205" y="3305132"/>
            <a:ext cx="355069" cy="15068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47D78E1-B784-411C-938F-F1182F780E82}"/>
              </a:ext>
            </a:extLst>
          </p:cNvPr>
          <p:cNvCxnSpPr>
            <a:cxnSpLocks/>
            <a:stCxn id="25" idx="0"/>
            <a:endCxn id="27" idx="4"/>
          </p:cNvCxnSpPr>
          <p:nvPr/>
        </p:nvCxnSpPr>
        <p:spPr>
          <a:xfrm flipV="1">
            <a:off x="5800410" y="2811780"/>
            <a:ext cx="0" cy="2031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67871B2-D303-424A-8D6D-9C6B3EBBA77A}"/>
              </a:ext>
            </a:extLst>
          </p:cNvPr>
          <p:cNvCxnSpPr>
            <a:cxnSpLocks/>
            <a:stCxn id="25" idx="1"/>
            <a:endCxn id="26" idx="6"/>
          </p:cNvCxnSpPr>
          <p:nvPr/>
        </p:nvCxnSpPr>
        <p:spPr>
          <a:xfrm flipH="1" flipV="1">
            <a:off x="4866935" y="3039618"/>
            <a:ext cx="305708" cy="10440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046D983-7E8F-49EB-8BD0-E60B74182602}"/>
              </a:ext>
            </a:extLst>
          </p:cNvPr>
          <p:cNvCxnSpPr>
            <a:cxnSpLocks/>
            <a:stCxn id="25" idx="3"/>
            <a:endCxn id="30" idx="7"/>
          </p:cNvCxnSpPr>
          <p:nvPr/>
        </p:nvCxnSpPr>
        <p:spPr>
          <a:xfrm flipH="1">
            <a:off x="4760016" y="3767602"/>
            <a:ext cx="412627" cy="20496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68596A3-B99F-4CF3-8BDB-5081C42B6218}"/>
              </a:ext>
            </a:extLst>
          </p:cNvPr>
          <p:cNvSpPr txBox="1"/>
          <p:nvPr/>
        </p:nvSpPr>
        <p:spPr>
          <a:xfrm>
            <a:off x="8379224" y="2867534"/>
            <a:ext cx="1965643" cy="3108543"/>
          </a:xfrm>
          <a:prstGeom prst="rect">
            <a:avLst/>
          </a:prstGeom>
          <a:noFill/>
        </p:spPr>
        <p:txBody>
          <a:bodyPr wrap="square" rtlCol="0">
            <a:spAutoFit/>
          </a:bodyPr>
          <a:lstStyle/>
          <a:p>
            <a:r>
              <a:rPr lang="en-US" sz="1400" b="1" dirty="0"/>
              <a:t>Better Collaboration:</a:t>
            </a:r>
          </a:p>
          <a:p>
            <a:pPr marL="285750" indent="-285750">
              <a:buFont typeface="Arial"/>
              <a:buChar char="•"/>
            </a:pPr>
            <a:r>
              <a:rPr lang="en-US" sz="1400" dirty="0">
                <a:solidFill>
                  <a:schemeClr val="accent3"/>
                </a:solidFill>
              </a:rPr>
              <a:t>Licensing</a:t>
            </a:r>
          </a:p>
          <a:p>
            <a:pPr marL="285750" indent="-285750">
              <a:buFont typeface="Arial"/>
              <a:buChar char="•"/>
            </a:pPr>
            <a:r>
              <a:rPr lang="en-US" sz="1400" dirty="0">
                <a:solidFill>
                  <a:schemeClr val="accent3"/>
                </a:solidFill>
              </a:rPr>
              <a:t>Strategies for more effective teams</a:t>
            </a:r>
          </a:p>
          <a:p>
            <a:pPr marL="285750" indent="-285750">
              <a:buFont typeface="Arial"/>
              <a:buChar char="•"/>
            </a:pPr>
            <a:r>
              <a:rPr lang="en-US" sz="1400" dirty="0"/>
              <a:t>Funding sources  and programs</a:t>
            </a:r>
          </a:p>
          <a:p>
            <a:pPr marL="285750" indent="-285750">
              <a:buFont typeface="Arial"/>
              <a:buChar char="•"/>
            </a:pPr>
            <a:r>
              <a:rPr lang="en-US" sz="1400" dirty="0"/>
              <a:t>Projects and organizations</a:t>
            </a:r>
          </a:p>
          <a:p>
            <a:pPr marL="285750" indent="-285750">
              <a:buFont typeface="Arial"/>
              <a:buChar char="•"/>
            </a:pPr>
            <a:r>
              <a:rPr lang="en-US" sz="1400" dirty="0"/>
              <a:t>Software publishing and citation</a:t>
            </a:r>
          </a:p>
          <a:p>
            <a:pPr marL="285750" indent="-285750">
              <a:buFont typeface="Arial"/>
              <a:buChar char="•"/>
            </a:pPr>
            <a:r>
              <a:rPr lang="en-US" sz="1400" dirty="0"/>
              <a:t>Discussion forums, Q&amp;A sites</a:t>
            </a:r>
          </a:p>
        </p:txBody>
      </p:sp>
      <p:sp>
        <p:nvSpPr>
          <p:cNvPr id="37" name="TextBox 36">
            <a:extLst>
              <a:ext uri="{FF2B5EF4-FFF2-40B4-BE49-F238E27FC236}">
                <a16:creationId xmlns:a16="http://schemas.microsoft.com/office/drawing/2014/main" id="{D6A98025-5A1C-43F0-BB52-21E4389ECC51}"/>
              </a:ext>
            </a:extLst>
          </p:cNvPr>
          <p:cNvSpPr txBox="1"/>
          <p:nvPr/>
        </p:nvSpPr>
        <p:spPr>
          <a:xfrm>
            <a:off x="1820083" y="2236843"/>
            <a:ext cx="1963118" cy="1169551"/>
          </a:xfrm>
          <a:prstGeom prst="rect">
            <a:avLst/>
          </a:prstGeom>
          <a:noFill/>
        </p:spPr>
        <p:txBody>
          <a:bodyPr wrap="square" rtlCol="0">
            <a:spAutoFit/>
          </a:bodyPr>
          <a:lstStyle/>
          <a:p>
            <a:r>
              <a:rPr lang="en-US" sz="1400" b="1" dirty="0"/>
              <a:t>Better Planning:</a:t>
            </a:r>
            <a:endParaRPr lang="en-US" sz="1400" dirty="0"/>
          </a:p>
          <a:p>
            <a:pPr marL="285750" indent="-285750">
              <a:buFont typeface="Arial"/>
              <a:buChar char="•"/>
            </a:pPr>
            <a:r>
              <a:rPr lang="en-US" sz="1400"/>
              <a:t>Requirements</a:t>
            </a:r>
            <a:endParaRPr lang="en-US" sz="1400" dirty="0"/>
          </a:p>
          <a:p>
            <a:pPr marL="285750" indent="-285750">
              <a:buFont typeface="Arial"/>
              <a:buChar char="•"/>
            </a:pPr>
            <a:r>
              <a:rPr lang="en-US" sz="1400" dirty="0"/>
              <a:t>Design</a:t>
            </a:r>
          </a:p>
          <a:p>
            <a:pPr marL="285750" indent="-285750">
              <a:buFont typeface="Arial"/>
              <a:buChar char="•"/>
            </a:pPr>
            <a:r>
              <a:rPr lang="en-US" sz="1400" dirty="0"/>
              <a:t>Software interoperability</a:t>
            </a:r>
          </a:p>
        </p:txBody>
      </p:sp>
      <p:sp>
        <p:nvSpPr>
          <p:cNvPr id="38" name="TextBox 37">
            <a:extLst>
              <a:ext uri="{FF2B5EF4-FFF2-40B4-BE49-F238E27FC236}">
                <a16:creationId xmlns:a16="http://schemas.microsoft.com/office/drawing/2014/main" id="{E17F1E6C-367B-450B-AB0B-C81C784F604A}"/>
              </a:ext>
            </a:extLst>
          </p:cNvPr>
          <p:cNvSpPr txBox="1"/>
          <p:nvPr/>
        </p:nvSpPr>
        <p:spPr>
          <a:xfrm>
            <a:off x="5014485" y="4638094"/>
            <a:ext cx="3002061" cy="1169551"/>
          </a:xfrm>
          <a:prstGeom prst="rect">
            <a:avLst/>
          </a:prstGeom>
          <a:noFill/>
        </p:spPr>
        <p:txBody>
          <a:bodyPr wrap="square" rtlCol="0">
            <a:spAutoFit/>
          </a:bodyPr>
          <a:lstStyle/>
          <a:p>
            <a:r>
              <a:rPr lang="en-US" sz="1400" b="1" dirty="0"/>
              <a:t>Better Reliability:</a:t>
            </a:r>
          </a:p>
          <a:p>
            <a:pPr marL="285750" indent="-285750">
              <a:buFont typeface="Arial"/>
              <a:buChar char="•"/>
            </a:pPr>
            <a:r>
              <a:rPr lang="en-US" sz="1400" dirty="0">
                <a:solidFill>
                  <a:schemeClr val="accent3"/>
                </a:solidFill>
              </a:rPr>
              <a:t>Testing</a:t>
            </a:r>
          </a:p>
          <a:p>
            <a:pPr marL="285750" indent="-285750">
              <a:buFont typeface="Arial"/>
              <a:buChar char="•"/>
            </a:pPr>
            <a:r>
              <a:rPr lang="en-US" sz="1400" dirty="0">
                <a:solidFill>
                  <a:schemeClr val="accent3"/>
                </a:solidFill>
              </a:rPr>
              <a:t>Continuous integration testing</a:t>
            </a:r>
          </a:p>
          <a:p>
            <a:pPr marL="285750" indent="-285750">
              <a:buFont typeface="Arial"/>
              <a:buChar char="•"/>
            </a:pPr>
            <a:r>
              <a:rPr lang="en-US" sz="1400" dirty="0">
                <a:solidFill>
                  <a:schemeClr val="accent3"/>
                </a:solidFill>
              </a:rPr>
              <a:t>Reproducibility</a:t>
            </a:r>
          </a:p>
          <a:p>
            <a:pPr marL="285750" indent="-285750">
              <a:buFont typeface="Arial"/>
              <a:buChar char="•"/>
            </a:pPr>
            <a:r>
              <a:rPr lang="en-US" sz="1400" dirty="0"/>
              <a:t>Debugging</a:t>
            </a:r>
          </a:p>
        </p:txBody>
      </p:sp>
      <p:sp>
        <p:nvSpPr>
          <p:cNvPr id="39" name="TextBox 38">
            <a:extLst>
              <a:ext uri="{FF2B5EF4-FFF2-40B4-BE49-F238E27FC236}">
                <a16:creationId xmlns:a16="http://schemas.microsoft.com/office/drawing/2014/main" id="{991BF068-0496-4A0F-B4AC-C47A770547DF}"/>
              </a:ext>
            </a:extLst>
          </p:cNvPr>
          <p:cNvSpPr txBox="1"/>
          <p:nvPr/>
        </p:nvSpPr>
        <p:spPr>
          <a:xfrm>
            <a:off x="6869275" y="1837391"/>
            <a:ext cx="3382460" cy="954107"/>
          </a:xfrm>
          <a:prstGeom prst="rect">
            <a:avLst/>
          </a:prstGeom>
          <a:noFill/>
        </p:spPr>
        <p:txBody>
          <a:bodyPr wrap="square" rtlCol="0">
            <a:spAutoFit/>
          </a:bodyPr>
          <a:lstStyle/>
          <a:p>
            <a:r>
              <a:rPr lang="en-US" sz="1400" b="1" dirty="0"/>
              <a:t>Better Skills:</a:t>
            </a:r>
          </a:p>
          <a:p>
            <a:pPr marL="285750" indent="-285750">
              <a:buFont typeface="Arial"/>
              <a:buChar char="•"/>
            </a:pPr>
            <a:r>
              <a:rPr lang="en-US" sz="1400" dirty="0">
                <a:solidFill>
                  <a:schemeClr val="accent3"/>
                </a:solidFill>
              </a:rPr>
              <a:t>Personal productivity and sustainability</a:t>
            </a:r>
          </a:p>
          <a:p>
            <a:pPr marL="285750" indent="-285750">
              <a:buFont typeface="Arial"/>
              <a:buChar char="•"/>
            </a:pPr>
            <a:r>
              <a:rPr lang="en-US" sz="1400" dirty="0"/>
              <a:t>Online learning</a:t>
            </a:r>
          </a:p>
        </p:txBody>
      </p:sp>
      <p:sp>
        <p:nvSpPr>
          <p:cNvPr id="40" name="TextBox 39">
            <a:extLst>
              <a:ext uri="{FF2B5EF4-FFF2-40B4-BE49-F238E27FC236}">
                <a16:creationId xmlns:a16="http://schemas.microsoft.com/office/drawing/2014/main" id="{6D361FFF-37A9-4445-A1A2-6CC6A111F233}"/>
              </a:ext>
            </a:extLst>
          </p:cNvPr>
          <p:cNvSpPr txBox="1"/>
          <p:nvPr/>
        </p:nvSpPr>
        <p:spPr>
          <a:xfrm>
            <a:off x="3612488" y="1327553"/>
            <a:ext cx="2769978" cy="954107"/>
          </a:xfrm>
          <a:prstGeom prst="rect">
            <a:avLst/>
          </a:prstGeom>
          <a:noFill/>
        </p:spPr>
        <p:txBody>
          <a:bodyPr wrap="square" rtlCol="0">
            <a:spAutoFit/>
          </a:bodyPr>
          <a:lstStyle/>
          <a:p>
            <a:r>
              <a:rPr lang="en-US" sz="1400" b="1" dirty="0"/>
              <a:t>Better Performance:</a:t>
            </a:r>
          </a:p>
          <a:p>
            <a:pPr marL="285750" indent="-285750">
              <a:buFont typeface="Arial"/>
              <a:buChar char="•"/>
            </a:pPr>
            <a:r>
              <a:rPr lang="en-US" sz="1400" dirty="0">
                <a:solidFill>
                  <a:srgbClr val="000000"/>
                </a:solidFill>
              </a:rPr>
              <a:t>High-performance computing</a:t>
            </a:r>
          </a:p>
          <a:p>
            <a:pPr marL="285750" indent="-285750">
              <a:buFont typeface="Arial"/>
              <a:buChar char="•"/>
            </a:pPr>
            <a:r>
              <a:rPr lang="en-US" sz="1400" dirty="0">
                <a:solidFill>
                  <a:srgbClr val="000000"/>
                </a:solidFill>
              </a:rPr>
              <a:t>Performance at LCFs</a:t>
            </a:r>
          </a:p>
          <a:p>
            <a:pPr marL="285750" indent="-285750">
              <a:buFont typeface="Arial"/>
              <a:buChar char="•"/>
            </a:pPr>
            <a:r>
              <a:rPr lang="en-US" sz="1400" dirty="0"/>
              <a:t>Performance portability</a:t>
            </a:r>
          </a:p>
        </p:txBody>
      </p:sp>
      <p:sp>
        <p:nvSpPr>
          <p:cNvPr id="41" name="Oval 40">
            <a:extLst>
              <a:ext uri="{FF2B5EF4-FFF2-40B4-BE49-F238E27FC236}">
                <a16:creationId xmlns:a16="http://schemas.microsoft.com/office/drawing/2014/main" id="{0025C659-56D8-4334-AFBD-7B40904DB94B}"/>
              </a:ext>
            </a:extLst>
          </p:cNvPr>
          <p:cNvSpPr/>
          <p:nvPr/>
        </p:nvSpPr>
        <p:spPr>
          <a:xfrm>
            <a:off x="5095248" y="4108699"/>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Reliability</a:t>
            </a:r>
          </a:p>
        </p:txBody>
      </p:sp>
      <p:cxnSp>
        <p:nvCxnSpPr>
          <p:cNvPr id="42" name="Straight Connector 41">
            <a:extLst>
              <a:ext uri="{FF2B5EF4-FFF2-40B4-BE49-F238E27FC236}">
                <a16:creationId xmlns:a16="http://schemas.microsoft.com/office/drawing/2014/main" id="{87F1B698-FAEC-4DBE-9309-186E20B14708}"/>
              </a:ext>
            </a:extLst>
          </p:cNvPr>
          <p:cNvCxnSpPr>
            <a:cxnSpLocks/>
            <a:stCxn id="41" idx="0"/>
            <a:endCxn id="25" idx="4"/>
          </p:cNvCxnSpPr>
          <p:nvPr/>
        </p:nvCxnSpPr>
        <p:spPr>
          <a:xfrm flipV="1">
            <a:off x="5800410" y="3896749"/>
            <a:ext cx="0" cy="2119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E9FD5B2D-B493-4D2D-BB6B-56F824431F40}"/>
              </a:ext>
            </a:extLst>
          </p:cNvPr>
          <p:cNvSpPr txBox="1"/>
          <p:nvPr/>
        </p:nvSpPr>
        <p:spPr>
          <a:xfrm>
            <a:off x="1786219" y="3718512"/>
            <a:ext cx="2250986" cy="2031325"/>
          </a:xfrm>
          <a:prstGeom prst="rect">
            <a:avLst/>
          </a:prstGeom>
          <a:noFill/>
        </p:spPr>
        <p:txBody>
          <a:bodyPr wrap="square" rtlCol="0">
            <a:spAutoFit/>
          </a:bodyPr>
          <a:lstStyle/>
          <a:p>
            <a:r>
              <a:rPr lang="en-US" sz="1400" b="1" dirty="0"/>
              <a:t>Better Development:</a:t>
            </a:r>
            <a:endParaRPr lang="en-US" sz="1400" dirty="0"/>
          </a:p>
          <a:p>
            <a:pPr marL="285750" indent="-285750">
              <a:buFont typeface="Arial"/>
              <a:buChar char="•"/>
            </a:pPr>
            <a:r>
              <a:rPr lang="en-US" sz="1400" dirty="0"/>
              <a:t>Documentation</a:t>
            </a:r>
          </a:p>
          <a:p>
            <a:pPr marL="285750" indent="-285750">
              <a:buFont typeface="Arial"/>
              <a:buChar char="•"/>
            </a:pPr>
            <a:r>
              <a:rPr lang="en-US" sz="1400" dirty="0"/>
              <a:t>Version control</a:t>
            </a:r>
          </a:p>
          <a:p>
            <a:pPr marL="285750" indent="-285750">
              <a:buFont typeface="Arial"/>
              <a:buChar char="•"/>
            </a:pPr>
            <a:r>
              <a:rPr lang="en-US" sz="1400" dirty="0"/>
              <a:t>Configuration and builds</a:t>
            </a:r>
          </a:p>
          <a:p>
            <a:pPr marL="285750" indent="-285750">
              <a:buFont typeface="Arial"/>
              <a:buChar char="•"/>
            </a:pPr>
            <a:r>
              <a:rPr lang="en-US" sz="1400" dirty="0"/>
              <a:t>Deployment</a:t>
            </a:r>
          </a:p>
          <a:p>
            <a:pPr marL="285750" indent="-285750">
              <a:buFont typeface="Arial"/>
              <a:buChar char="•"/>
            </a:pPr>
            <a:r>
              <a:rPr lang="en-US" sz="1400" dirty="0"/>
              <a:t>Issue tracking</a:t>
            </a:r>
          </a:p>
          <a:p>
            <a:pPr marL="285750" indent="-285750">
              <a:buFont typeface="Arial"/>
              <a:buChar char="•"/>
            </a:pPr>
            <a:r>
              <a:rPr lang="en-US" sz="1400" dirty="0"/>
              <a:t>Refactoring</a:t>
            </a:r>
          </a:p>
          <a:p>
            <a:pPr marL="285750" indent="-285750">
              <a:buFont typeface="Arial"/>
              <a:buChar char="•"/>
            </a:pPr>
            <a:r>
              <a:rPr lang="en-US" sz="1400" dirty="0"/>
              <a:t>Software engineering</a:t>
            </a:r>
          </a:p>
          <a:p>
            <a:pPr marL="285750" indent="-285750">
              <a:buFont typeface="Arial"/>
              <a:buChar char="•"/>
            </a:pPr>
            <a:r>
              <a:rPr lang="en-US" sz="1400" dirty="0"/>
              <a:t>Development tools</a:t>
            </a:r>
          </a:p>
        </p:txBody>
      </p:sp>
    </p:spTree>
    <p:extLst>
      <p:ext uri="{BB962C8B-B14F-4D97-AF65-F5344CB8AC3E}">
        <p14:creationId xmlns:p14="http://schemas.microsoft.com/office/powerpoint/2010/main" val="242360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B9F-D09D-467B-B4F5-912DE70C8093}"/>
              </a:ext>
            </a:extLst>
          </p:cNvPr>
          <p:cNvSpPr>
            <a:spLocks noGrp="1"/>
          </p:cNvSpPr>
          <p:nvPr>
            <p:ph type="title"/>
          </p:nvPr>
        </p:nvSpPr>
        <p:spPr/>
        <p:txBody>
          <a:bodyPr/>
          <a:lstStyle/>
          <a:p>
            <a:r>
              <a:rPr lang="en-US" dirty="0"/>
              <a:t>IDEAS </a:t>
            </a:r>
            <a:r>
              <a:rPr lang="en-US" i="1" dirty="0" err="1"/>
              <a:t>WhatIs</a:t>
            </a:r>
            <a:r>
              <a:rPr lang="en-US" dirty="0"/>
              <a:t> and </a:t>
            </a:r>
            <a:r>
              <a:rPr lang="en-US" i="1" dirty="0" err="1"/>
              <a:t>HowTo</a:t>
            </a:r>
            <a:r>
              <a:rPr lang="en-US" dirty="0"/>
              <a:t> documents</a:t>
            </a:r>
          </a:p>
        </p:txBody>
      </p:sp>
      <p:sp>
        <p:nvSpPr>
          <p:cNvPr id="14" name="Content Placeholder 13">
            <a:extLst>
              <a:ext uri="{FF2B5EF4-FFF2-40B4-BE49-F238E27FC236}">
                <a16:creationId xmlns:a16="http://schemas.microsoft.com/office/drawing/2014/main" id="{0A27E3E7-A703-46A0-9CAA-37D563C5B34E}"/>
              </a:ext>
            </a:extLst>
          </p:cNvPr>
          <p:cNvSpPr>
            <a:spLocks noGrp="1"/>
          </p:cNvSpPr>
          <p:nvPr>
            <p:ph idx="1"/>
          </p:nvPr>
        </p:nvSpPr>
        <p:spPr>
          <a:xfrm>
            <a:off x="365760" y="1036796"/>
            <a:ext cx="11369809" cy="4047778"/>
          </a:xfrm>
        </p:spPr>
        <p:txBody>
          <a:bodyPr/>
          <a:lstStyle/>
          <a:p>
            <a:r>
              <a:rPr lang="en-US" sz="2400" b="1" dirty="0"/>
              <a:t>Motivation: </a:t>
            </a:r>
            <a:r>
              <a:rPr lang="en-US" sz="2400" dirty="0"/>
              <a:t>Software teams have a wide range of levels of maturity in SW engineering practices.</a:t>
            </a:r>
          </a:p>
          <a:p>
            <a:r>
              <a:rPr lang="en-US" sz="2400" b="1" dirty="0"/>
              <a:t>Resources:</a:t>
            </a:r>
          </a:p>
          <a:p>
            <a:pPr lvl="1">
              <a:spcBef>
                <a:spcPts val="200"/>
              </a:spcBef>
            </a:pPr>
            <a:r>
              <a:rPr lang="en-US" sz="2000" b="1" i="1" dirty="0"/>
              <a:t>‘What Is’ </a:t>
            </a:r>
            <a:r>
              <a:rPr lang="en-US" sz="2000" dirty="0"/>
              <a:t>docs: 2-page characterizations of important topics </a:t>
            </a:r>
            <a:br>
              <a:rPr lang="en-US" sz="2000" dirty="0"/>
            </a:br>
            <a:r>
              <a:rPr lang="en-US" sz="2000" dirty="0"/>
              <a:t>for CSE software projects</a:t>
            </a:r>
          </a:p>
          <a:p>
            <a:pPr lvl="1">
              <a:spcBef>
                <a:spcPts val="200"/>
              </a:spcBef>
            </a:pPr>
            <a:r>
              <a:rPr lang="en-US" sz="2000" b="1" i="1" dirty="0"/>
              <a:t>‘How To’ </a:t>
            </a:r>
            <a:r>
              <a:rPr lang="en-US" sz="2000" dirty="0"/>
              <a:t>docs: brief sketch of best practices</a:t>
            </a:r>
          </a:p>
          <a:p>
            <a:pPr lvl="2">
              <a:spcBef>
                <a:spcPts val="200"/>
              </a:spcBef>
            </a:pPr>
            <a:r>
              <a:rPr lang="en-US" sz="1800" dirty="0"/>
              <a:t>Emphasis on ``bite-sized'' topics enables CSE software teams to </a:t>
            </a:r>
            <a:br>
              <a:rPr lang="en-US" sz="1800" dirty="0"/>
            </a:br>
            <a:r>
              <a:rPr lang="en-US" sz="1800" dirty="0"/>
              <a:t>consider improvements at a small but impactful scale</a:t>
            </a:r>
          </a:p>
          <a:p>
            <a:pPr lvl="1">
              <a:spcBef>
                <a:spcPts val="200"/>
              </a:spcBef>
            </a:pPr>
            <a:r>
              <a:rPr lang="en-US" sz="2000" dirty="0"/>
              <a:t>Current topics:  </a:t>
            </a:r>
          </a:p>
          <a:p>
            <a:pPr lvl="2">
              <a:spcBef>
                <a:spcPts val="0"/>
              </a:spcBef>
            </a:pPr>
            <a:r>
              <a:rPr lang="en-US" sz="1600" i="1" dirty="0"/>
              <a:t>What Is CSE Software Productivity?</a:t>
            </a:r>
          </a:p>
          <a:p>
            <a:pPr lvl="2">
              <a:spcBef>
                <a:spcPts val="0"/>
              </a:spcBef>
            </a:pPr>
            <a:r>
              <a:rPr lang="en-US" sz="1600" i="1" dirty="0"/>
              <a:t>What Is Software Configuration?</a:t>
            </a:r>
          </a:p>
          <a:p>
            <a:pPr lvl="2">
              <a:spcBef>
                <a:spcPts val="0"/>
              </a:spcBef>
            </a:pPr>
            <a:r>
              <a:rPr lang="en-US" sz="1600" i="1" dirty="0"/>
              <a:t>How to Configure Software</a:t>
            </a:r>
          </a:p>
          <a:p>
            <a:pPr lvl="2">
              <a:spcBef>
                <a:spcPts val="0"/>
              </a:spcBef>
            </a:pPr>
            <a:r>
              <a:rPr lang="en-US" sz="1600" i="1" dirty="0"/>
              <a:t>What Is Performance Portability?</a:t>
            </a:r>
          </a:p>
          <a:p>
            <a:pPr lvl="2">
              <a:spcBef>
                <a:spcPts val="0"/>
              </a:spcBef>
            </a:pPr>
            <a:r>
              <a:rPr lang="en-US" sz="1600" i="1" dirty="0"/>
              <a:t>How to Enable Performance Portability</a:t>
            </a:r>
          </a:p>
          <a:p>
            <a:pPr lvl="2">
              <a:spcBef>
                <a:spcPts val="0"/>
              </a:spcBef>
            </a:pPr>
            <a:r>
              <a:rPr lang="en-US" sz="1600" i="1" dirty="0"/>
              <a:t>What Is CSE Software Testing?</a:t>
            </a:r>
          </a:p>
          <a:p>
            <a:pPr lvl="2">
              <a:spcBef>
                <a:spcPts val="0"/>
              </a:spcBef>
            </a:pPr>
            <a:r>
              <a:rPr lang="en-US" sz="1600" i="1" dirty="0"/>
              <a:t>What Are Software Testing Practices?</a:t>
            </a:r>
          </a:p>
          <a:p>
            <a:pPr lvl="2">
              <a:spcBef>
                <a:spcPts val="0"/>
              </a:spcBef>
            </a:pPr>
            <a:r>
              <a:rPr lang="en-US" sz="1600" i="1" dirty="0"/>
              <a:t>How to Add and Improve Testing in a CSE Software Project</a:t>
            </a:r>
          </a:p>
          <a:p>
            <a:pPr lvl="1">
              <a:spcBef>
                <a:spcPts val="200"/>
              </a:spcBef>
            </a:pPr>
            <a:r>
              <a:rPr lang="en-US" sz="2000" dirty="0"/>
              <a:t>More topics under development</a:t>
            </a:r>
          </a:p>
          <a:p>
            <a:pPr lvl="1">
              <a:spcBef>
                <a:spcPts val="200"/>
              </a:spcBef>
            </a:pPr>
            <a:r>
              <a:rPr lang="en-US" sz="2000" dirty="0"/>
              <a:t>See: </a:t>
            </a:r>
            <a:r>
              <a:rPr lang="en-US" sz="2000" dirty="0">
                <a:hlinkClick r:id="rId2"/>
              </a:rPr>
              <a:t>https://ideas-productivity.org/resources/howtos</a:t>
            </a:r>
            <a:endParaRPr lang="en-US" sz="2000" dirty="0"/>
          </a:p>
        </p:txBody>
      </p:sp>
      <p:grpSp>
        <p:nvGrpSpPr>
          <p:cNvPr id="3" name="Group 2">
            <a:extLst>
              <a:ext uri="{FF2B5EF4-FFF2-40B4-BE49-F238E27FC236}">
                <a16:creationId xmlns:a16="http://schemas.microsoft.com/office/drawing/2014/main" id="{DF4F3E67-EA6B-49E9-9A82-256BE380F80D}"/>
              </a:ext>
            </a:extLst>
          </p:cNvPr>
          <p:cNvGrpSpPr/>
          <p:nvPr/>
        </p:nvGrpSpPr>
        <p:grpSpPr>
          <a:xfrm>
            <a:off x="8833728" y="1441890"/>
            <a:ext cx="3215220" cy="4430369"/>
            <a:chOff x="5623980" y="1854200"/>
            <a:chExt cx="3215220" cy="4448010"/>
          </a:xfrm>
        </p:grpSpPr>
        <p:sp>
          <p:nvSpPr>
            <p:cNvPr id="4" name="Rectangle 3">
              <a:extLst>
                <a:ext uri="{FF2B5EF4-FFF2-40B4-BE49-F238E27FC236}">
                  <a16:creationId xmlns:a16="http://schemas.microsoft.com/office/drawing/2014/main" id="{21861986-B8B9-443D-8191-157E6CA33768}"/>
                </a:ext>
              </a:extLst>
            </p:cNvPr>
            <p:cNvSpPr/>
            <p:nvPr/>
          </p:nvSpPr>
          <p:spPr>
            <a:xfrm>
              <a:off x="5626100" y="1854200"/>
              <a:ext cx="3213100" cy="444794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9ECF762-0D25-45F0-A7D0-2B0F27CD251A}"/>
                </a:ext>
              </a:extLst>
            </p:cNvPr>
            <p:cNvGrpSpPr/>
            <p:nvPr/>
          </p:nvGrpSpPr>
          <p:grpSpPr>
            <a:xfrm>
              <a:off x="5623980" y="1981200"/>
              <a:ext cx="3121808" cy="4321010"/>
              <a:chOff x="5623980" y="1981200"/>
              <a:chExt cx="3121808" cy="4321010"/>
            </a:xfrm>
          </p:grpSpPr>
          <p:sp>
            <p:nvSpPr>
              <p:cNvPr id="6" name="Content Placeholder 3">
                <a:extLst>
                  <a:ext uri="{FF2B5EF4-FFF2-40B4-BE49-F238E27FC236}">
                    <a16:creationId xmlns:a16="http://schemas.microsoft.com/office/drawing/2014/main" id="{BDFE2750-48BD-4EED-B3A7-E69F801B001C}"/>
                  </a:ext>
                </a:extLst>
              </p:cNvPr>
              <p:cNvSpPr txBox="1">
                <a:spLocks/>
              </p:cNvSpPr>
              <p:nvPr/>
            </p:nvSpPr>
            <p:spPr>
              <a:xfrm>
                <a:off x="5623980" y="5562670"/>
                <a:ext cx="3121808" cy="739540"/>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300" b="1" dirty="0"/>
                  <a:t>Impact: </a:t>
                </a:r>
                <a:r>
                  <a:rPr lang="en-US" sz="2300" dirty="0"/>
                  <a:t>Provide baseline nomenclature and foundation for next steps in software productivity and software engineering for CSE teams.</a:t>
                </a:r>
              </a:p>
              <a:p>
                <a:pPr marL="0" indent="0">
                  <a:buNone/>
                </a:pPr>
                <a:endParaRPr lang="en-US" dirty="0"/>
              </a:p>
            </p:txBody>
          </p:sp>
          <p:grpSp>
            <p:nvGrpSpPr>
              <p:cNvPr id="7" name="Group 6">
                <a:extLst>
                  <a:ext uri="{FF2B5EF4-FFF2-40B4-BE49-F238E27FC236}">
                    <a16:creationId xmlns:a16="http://schemas.microsoft.com/office/drawing/2014/main" id="{FD9BB557-7D49-414A-8B4A-D7B9AE7AEBDD}"/>
                  </a:ext>
                </a:extLst>
              </p:cNvPr>
              <p:cNvGrpSpPr/>
              <p:nvPr/>
            </p:nvGrpSpPr>
            <p:grpSpPr>
              <a:xfrm>
                <a:off x="5727691" y="1981200"/>
                <a:ext cx="2997206" cy="3581400"/>
                <a:chOff x="5727691" y="1981200"/>
                <a:chExt cx="2997206" cy="3581400"/>
              </a:xfrm>
            </p:grpSpPr>
            <p:grpSp>
              <p:nvGrpSpPr>
                <p:cNvPr id="8" name="Group 7">
                  <a:extLst>
                    <a:ext uri="{FF2B5EF4-FFF2-40B4-BE49-F238E27FC236}">
                      <a16:creationId xmlns:a16="http://schemas.microsoft.com/office/drawing/2014/main" id="{A93ABF81-A452-424C-9057-C2A15F2FBE85}"/>
                    </a:ext>
                  </a:extLst>
                </p:cNvPr>
                <p:cNvGrpSpPr/>
                <p:nvPr/>
              </p:nvGrpSpPr>
              <p:grpSpPr>
                <a:xfrm>
                  <a:off x="5727691" y="1981200"/>
                  <a:ext cx="2184396" cy="3098800"/>
                  <a:chOff x="3416300" y="2032000"/>
                  <a:chExt cx="2374900" cy="3467100"/>
                </a:xfrm>
              </p:grpSpPr>
              <p:sp>
                <p:nvSpPr>
                  <p:cNvPr id="12" name="Rectangle 11">
                    <a:extLst>
                      <a:ext uri="{FF2B5EF4-FFF2-40B4-BE49-F238E27FC236}">
                        <a16:creationId xmlns:a16="http://schemas.microsoft.com/office/drawing/2014/main" id="{182AE823-CF37-4643-A4A9-35D0A94BB0D6}"/>
                      </a:ext>
                    </a:extLst>
                  </p:cNvPr>
                  <p:cNvSpPr/>
                  <p:nvPr/>
                </p:nvSpPr>
                <p:spPr>
                  <a:xfrm>
                    <a:off x="3416300" y="2032000"/>
                    <a:ext cx="2374900" cy="34671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atis-portability.tiff">
                    <a:extLst>
                      <a:ext uri="{FF2B5EF4-FFF2-40B4-BE49-F238E27FC236}">
                        <a16:creationId xmlns:a16="http://schemas.microsoft.com/office/drawing/2014/main" id="{9B3D01C0-04CE-4918-AFC5-4D6BFB0ABA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410" y="2041782"/>
                    <a:ext cx="2287553" cy="3418130"/>
                  </a:xfrm>
                  <a:prstGeom prst="rect">
                    <a:avLst/>
                  </a:prstGeom>
                </p:spPr>
              </p:pic>
            </p:grpSp>
            <p:grpSp>
              <p:nvGrpSpPr>
                <p:cNvPr id="9" name="Group 8">
                  <a:extLst>
                    <a:ext uri="{FF2B5EF4-FFF2-40B4-BE49-F238E27FC236}">
                      <a16:creationId xmlns:a16="http://schemas.microsoft.com/office/drawing/2014/main" id="{31542102-67DF-49D2-A03D-ECDF838C8759}"/>
                    </a:ext>
                  </a:extLst>
                </p:cNvPr>
                <p:cNvGrpSpPr/>
                <p:nvPr/>
              </p:nvGrpSpPr>
              <p:grpSpPr>
                <a:xfrm>
                  <a:off x="6642098" y="2578100"/>
                  <a:ext cx="2082799" cy="2984500"/>
                  <a:chOff x="6210300" y="2070100"/>
                  <a:chExt cx="2094839" cy="3327400"/>
                </a:xfrm>
              </p:grpSpPr>
              <p:sp>
                <p:nvSpPr>
                  <p:cNvPr id="10" name="Rectangle 9">
                    <a:extLst>
                      <a:ext uri="{FF2B5EF4-FFF2-40B4-BE49-F238E27FC236}">
                        <a16:creationId xmlns:a16="http://schemas.microsoft.com/office/drawing/2014/main" id="{A9D38D34-66C0-4BFD-AB1C-6B4EADE8A60D}"/>
                      </a:ext>
                    </a:extLst>
                  </p:cNvPr>
                  <p:cNvSpPr/>
                  <p:nvPr/>
                </p:nvSpPr>
                <p:spPr>
                  <a:xfrm>
                    <a:off x="6210300" y="2070100"/>
                    <a:ext cx="2094839" cy="3327400"/>
                  </a:xfrm>
                  <a:prstGeom prst="rect">
                    <a:avLst/>
                  </a:prstGeom>
                  <a:solidFill>
                    <a:schemeClr val="bg1"/>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howto-portability.tiff">
                    <a:extLst>
                      <a:ext uri="{FF2B5EF4-FFF2-40B4-BE49-F238E27FC236}">
                        <a16:creationId xmlns:a16="http://schemas.microsoft.com/office/drawing/2014/main" id="{AA1C82F5-E203-4508-BFBC-69CDAC5062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983" y="2105280"/>
                    <a:ext cx="2034837" cy="3248710"/>
                  </a:xfrm>
                  <a:prstGeom prst="rect">
                    <a:avLst/>
                  </a:prstGeom>
                </p:spPr>
              </p:pic>
            </p:grpSp>
          </p:grpSp>
        </p:grpSp>
      </p:grpSp>
      <p:sp>
        <p:nvSpPr>
          <p:cNvPr id="19" name="TextBox 18">
            <a:extLst>
              <a:ext uri="{FF2B5EF4-FFF2-40B4-BE49-F238E27FC236}">
                <a16:creationId xmlns:a16="http://schemas.microsoft.com/office/drawing/2014/main" id="{7A7C1B15-4992-4CDF-A37E-5F97DDFCE86E}"/>
              </a:ext>
            </a:extLst>
          </p:cNvPr>
          <p:cNvSpPr txBox="1"/>
          <p:nvPr/>
        </p:nvSpPr>
        <p:spPr>
          <a:xfrm>
            <a:off x="5072987" y="4058236"/>
            <a:ext cx="3643946" cy="1421928"/>
          </a:xfrm>
          <a:prstGeom prst="rect">
            <a:avLst/>
          </a:prstGeom>
          <a:noFill/>
        </p:spPr>
        <p:txBody>
          <a:bodyPr wrap="none" rtlCol="0">
            <a:spAutoFit/>
          </a:bodyPr>
          <a:lstStyle/>
          <a:p>
            <a:pPr marL="285750" indent="-285750">
              <a:lnSpc>
                <a:spcPct val="90000"/>
              </a:lnSpc>
              <a:buFont typeface="Arial" panose="020B0604020202020204" pitchFamily="34" charset="0"/>
              <a:buChar char="•"/>
            </a:pPr>
            <a:r>
              <a:rPr lang="en-US" sz="1600" i="1" dirty="0"/>
              <a:t>What Is Good Documentation?</a:t>
            </a:r>
          </a:p>
          <a:p>
            <a:pPr marL="285750" indent="-285750">
              <a:lnSpc>
                <a:spcPct val="90000"/>
              </a:lnSpc>
              <a:buFont typeface="Arial" panose="020B0604020202020204" pitchFamily="34" charset="0"/>
              <a:buChar char="•"/>
            </a:pPr>
            <a:r>
              <a:rPr lang="en-US" sz="1600" i="1" dirty="0"/>
              <a:t>How to Write Good Documentation</a:t>
            </a:r>
          </a:p>
          <a:p>
            <a:pPr marL="285750" indent="-285750">
              <a:lnSpc>
                <a:spcPct val="90000"/>
              </a:lnSpc>
              <a:buFont typeface="Arial" panose="020B0604020202020204" pitchFamily="34" charset="0"/>
              <a:buChar char="•"/>
            </a:pPr>
            <a:r>
              <a:rPr lang="en-US" sz="1600" i="1" dirty="0"/>
              <a:t>What Are Interoperable</a:t>
            </a:r>
            <a:br>
              <a:rPr lang="en-US" sz="1600" i="1" dirty="0"/>
            </a:br>
            <a:r>
              <a:rPr lang="en-US" sz="1600" i="1" dirty="0"/>
              <a:t>Software Libraries? </a:t>
            </a:r>
          </a:p>
          <a:p>
            <a:pPr marL="285750" indent="-285750">
              <a:lnSpc>
                <a:spcPct val="90000"/>
              </a:lnSpc>
              <a:buFont typeface="Arial" panose="020B0604020202020204" pitchFamily="34" charset="0"/>
              <a:buChar char="•"/>
            </a:pPr>
            <a:r>
              <a:rPr lang="en-US" sz="1600" i="1" dirty="0"/>
              <a:t>What Is Version Control?</a:t>
            </a:r>
          </a:p>
          <a:p>
            <a:pPr marL="285750" indent="-285750">
              <a:lnSpc>
                <a:spcPct val="90000"/>
              </a:lnSpc>
              <a:buFont typeface="Arial" panose="020B0604020202020204" pitchFamily="34" charset="0"/>
              <a:buChar char="•"/>
            </a:pPr>
            <a:r>
              <a:rPr lang="en-US" sz="1600" i="1" dirty="0"/>
              <a:t>How to Do Version Control with Git</a:t>
            </a:r>
          </a:p>
        </p:txBody>
      </p:sp>
    </p:spTree>
    <p:extLst>
      <p:ext uri="{BB962C8B-B14F-4D97-AF65-F5344CB8AC3E}">
        <p14:creationId xmlns:p14="http://schemas.microsoft.com/office/powerpoint/2010/main" val="16189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9A19-D647-413C-B09B-3D7FE2CB6B2C}"/>
              </a:ext>
            </a:extLst>
          </p:cNvPr>
          <p:cNvSpPr>
            <a:spLocks noGrp="1"/>
          </p:cNvSpPr>
          <p:nvPr>
            <p:ph type="title"/>
          </p:nvPr>
        </p:nvSpPr>
        <p:spPr>
          <a:xfrm>
            <a:off x="363096" y="362192"/>
            <a:ext cx="11372473" cy="510909"/>
          </a:xfrm>
        </p:spPr>
        <p:txBody>
          <a:bodyPr/>
          <a:lstStyle/>
          <a:p>
            <a:r>
              <a:rPr lang="en-US"/>
              <a:t>Tutorial Instructors</a:t>
            </a:r>
            <a:endParaRPr lang="en-US" dirty="0"/>
          </a:p>
        </p:txBody>
      </p:sp>
      <p:sp>
        <p:nvSpPr>
          <p:cNvPr id="3" name="Content Placeholder 2">
            <a:extLst>
              <a:ext uri="{FF2B5EF4-FFF2-40B4-BE49-F238E27FC236}">
                <a16:creationId xmlns:a16="http://schemas.microsoft.com/office/drawing/2014/main" id="{1C22A37C-8390-4B04-B53A-B69306A5F347}"/>
              </a:ext>
            </a:extLst>
          </p:cNvPr>
          <p:cNvSpPr>
            <a:spLocks noGrp="1"/>
          </p:cNvSpPr>
          <p:nvPr>
            <p:ph idx="1"/>
          </p:nvPr>
        </p:nvSpPr>
        <p:spPr/>
        <p:txBody>
          <a:bodyPr/>
          <a:lstStyle/>
          <a:p>
            <a:pPr>
              <a:spcBef>
                <a:spcPts val="1000"/>
              </a:spcBef>
            </a:pPr>
            <a:r>
              <a:rPr lang="en-US" dirty="0" err="1"/>
              <a:t>Anshu</a:t>
            </a:r>
            <a:r>
              <a:rPr lang="en-US" dirty="0"/>
              <a:t> Dubey, ANL</a:t>
            </a:r>
          </a:p>
          <a:p>
            <a:pPr>
              <a:spcBef>
                <a:spcPts val="1000"/>
              </a:spcBef>
            </a:pPr>
            <a:r>
              <a:rPr lang="en-US" dirty="0"/>
              <a:t>Mike </a:t>
            </a:r>
            <a:r>
              <a:rPr lang="en-US" dirty="0" err="1"/>
              <a:t>Heroux</a:t>
            </a:r>
            <a:r>
              <a:rPr lang="en-US" dirty="0"/>
              <a:t>, SNL</a:t>
            </a:r>
          </a:p>
          <a:p>
            <a:pPr marL="0" indent="0">
              <a:spcBef>
                <a:spcPts val="6400"/>
              </a:spcBef>
              <a:buNone/>
            </a:pPr>
            <a:endParaRPr lang="en-US" dirty="0"/>
          </a:p>
          <a:p>
            <a:pPr marL="0" indent="0">
              <a:spcBef>
                <a:spcPts val="6400"/>
              </a:spcBef>
              <a:buNone/>
            </a:pPr>
            <a:r>
              <a:rPr lang="en-US" dirty="0"/>
              <a:t>Members of the IDEAS Scientific Software Productivity Project: </a:t>
            </a:r>
            <a:r>
              <a:rPr lang="en-US" dirty="0">
                <a:hlinkClick r:id="rId2"/>
              </a:rPr>
              <a:t>www.ideas-productivity.org</a:t>
            </a:r>
            <a:endParaRPr lang="en-US" dirty="0"/>
          </a:p>
          <a:p>
            <a:pPr>
              <a:spcBef>
                <a:spcPts val="800"/>
              </a:spcBef>
            </a:pPr>
            <a:r>
              <a:rPr lang="en-US" b="1" dirty="0"/>
              <a:t>Focus:  Increasing CSE software productivity, quality, and sustainability</a:t>
            </a:r>
          </a:p>
        </p:txBody>
      </p:sp>
      <p:grpSp>
        <p:nvGrpSpPr>
          <p:cNvPr id="27" name="Group 26">
            <a:extLst>
              <a:ext uri="{FF2B5EF4-FFF2-40B4-BE49-F238E27FC236}">
                <a16:creationId xmlns:a16="http://schemas.microsoft.com/office/drawing/2014/main" id="{B8ACCFFB-445E-4DAC-B0B2-9063032569BE}"/>
              </a:ext>
            </a:extLst>
          </p:cNvPr>
          <p:cNvGrpSpPr/>
          <p:nvPr/>
        </p:nvGrpSpPr>
        <p:grpSpPr>
          <a:xfrm>
            <a:off x="5727381" y="1868736"/>
            <a:ext cx="3160282" cy="2296188"/>
            <a:chOff x="7546994" y="1722432"/>
            <a:chExt cx="3160282" cy="2296188"/>
          </a:xfrm>
        </p:grpSpPr>
        <p:grpSp>
          <p:nvGrpSpPr>
            <p:cNvPr id="26" name="Group 25">
              <a:extLst>
                <a:ext uri="{FF2B5EF4-FFF2-40B4-BE49-F238E27FC236}">
                  <a16:creationId xmlns:a16="http://schemas.microsoft.com/office/drawing/2014/main" id="{D05D220F-F41B-4041-B43B-113E5C35E93E}"/>
                </a:ext>
              </a:extLst>
            </p:cNvPr>
            <p:cNvGrpSpPr/>
            <p:nvPr/>
          </p:nvGrpSpPr>
          <p:grpSpPr>
            <a:xfrm>
              <a:off x="7546994" y="3389528"/>
              <a:ext cx="3160282" cy="629092"/>
              <a:chOff x="7556639" y="3844893"/>
              <a:chExt cx="3160282" cy="629092"/>
            </a:xfrm>
          </p:grpSpPr>
          <p:pic>
            <p:nvPicPr>
              <p:cNvPr id="11" name="Picture 10" descr="ANL-logo-rectangular.jpg">
                <a:extLst>
                  <a:ext uri="{FF2B5EF4-FFF2-40B4-BE49-F238E27FC236}">
                    <a16:creationId xmlns:a16="http://schemas.microsoft.com/office/drawing/2014/main" id="{1974DAB7-F109-4227-95E6-497F30D95A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6639" y="3844893"/>
                <a:ext cx="1496263" cy="508896"/>
              </a:xfrm>
              <a:prstGeom prst="rect">
                <a:avLst/>
              </a:prstGeom>
            </p:spPr>
          </p:pic>
          <p:pic>
            <p:nvPicPr>
              <p:cNvPr id="12" name="Picture 11" descr="SNL_Stacked_Black_Blue-300x115.png">
                <a:extLst>
                  <a:ext uri="{FF2B5EF4-FFF2-40B4-BE49-F238E27FC236}">
                    <a16:creationId xmlns:a16="http://schemas.microsoft.com/office/drawing/2014/main" id="{93191E37-CD17-4F38-86FC-AE0C7036F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0386" y="3893625"/>
                <a:ext cx="1506535" cy="580360"/>
              </a:xfrm>
              <a:prstGeom prst="rect">
                <a:avLst/>
              </a:prstGeom>
            </p:spPr>
          </p:pic>
        </p:grpSp>
        <p:grpSp>
          <p:nvGrpSpPr>
            <p:cNvPr id="25" name="Group 24">
              <a:extLst>
                <a:ext uri="{FF2B5EF4-FFF2-40B4-BE49-F238E27FC236}">
                  <a16:creationId xmlns:a16="http://schemas.microsoft.com/office/drawing/2014/main" id="{7A71884A-B9D4-4AA7-88FE-FA1DB6EC71C2}"/>
                </a:ext>
              </a:extLst>
            </p:cNvPr>
            <p:cNvGrpSpPr/>
            <p:nvPr/>
          </p:nvGrpSpPr>
          <p:grpSpPr>
            <a:xfrm>
              <a:off x="7719414" y="1722432"/>
              <a:ext cx="2839924" cy="1635631"/>
              <a:chOff x="6792482" y="1653710"/>
              <a:chExt cx="2839924" cy="1635631"/>
            </a:xfrm>
          </p:grpSpPr>
          <p:grpSp>
            <p:nvGrpSpPr>
              <p:cNvPr id="22" name="Group 21">
                <a:extLst>
                  <a:ext uri="{FF2B5EF4-FFF2-40B4-BE49-F238E27FC236}">
                    <a16:creationId xmlns:a16="http://schemas.microsoft.com/office/drawing/2014/main" id="{E3DD0CD5-94F5-42AA-BD39-88074E08A723}"/>
                  </a:ext>
                </a:extLst>
              </p:cNvPr>
              <p:cNvGrpSpPr/>
              <p:nvPr/>
            </p:nvGrpSpPr>
            <p:grpSpPr>
              <a:xfrm>
                <a:off x="6792482" y="1657633"/>
                <a:ext cx="1058847" cy="1606624"/>
                <a:chOff x="6790525" y="1657633"/>
                <a:chExt cx="1058847" cy="1606624"/>
              </a:xfrm>
            </p:grpSpPr>
            <p:pic>
              <p:nvPicPr>
                <p:cNvPr id="6" name="Picture 5">
                  <a:extLst>
                    <a:ext uri="{FF2B5EF4-FFF2-40B4-BE49-F238E27FC236}">
                      <a16:creationId xmlns:a16="http://schemas.microsoft.com/office/drawing/2014/main" id="{93D997B3-4D68-45C4-99B9-8ED549C6295C}"/>
                    </a:ext>
                  </a:extLst>
                </p:cNvPr>
                <p:cNvPicPr>
                  <a:picLocks noChangeAspect="1"/>
                </p:cNvPicPr>
                <p:nvPr/>
              </p:nvPicPr>
              <p:blipFill rotWithShape="1">
                <a:blip r:embed="rId5"/>
                <a:srcRect l="8924" r="6930"/>
                <a:stretch/>
              </p:blipFill>
              <p:spPr>
                <a:xfrm>
                  <a:off x="6831111" y="1657633"/>
                  <a:ext cx="1018261" cy="1210130"/>
                </a:xfrm>
                <a:prstGeom prst="rect">
                  <a:avLst/>
                </a:prstGeom>
              </p:spPr>
            </p:pic>
            <p:sp>
              <p:nvSpPr>
                <p:cNvPr id="18" name="TextBox 17">
                  <a:extLst>
                    <a:ext uri="{FF2B5EF4-FFF2-40B4-BE49-F238E27FC236}">
                      <a16:creationId xmlns:a16="http://schemas.microsoft.com/office/drawing/2014/main" id="{0EFFDE6B-9712-4C38-BA2D-2D53C3FCB3DA}"/>
                    </a:ext>
                  </a:extLst>
                </p:cNvPr>
                <p:cNvSpPr txBox="1"/>
                <p:nvPr/>
              </p:nvSpPr>
              <p:spPr>
                <a:xfrm>
                  <a:off x="6790525" y="2922625"/>
                  <a:ext cx="838691" cy="341632"/>
                </a:xfrm>
                <a:prstGeom prst="rect">
                  <a:avLst/>
                </a:prstGeom>
                <a:noFill/>
              </p:spPr>
              <p:txBody>
                <a:bodyPr wrap="none" rtlCol="0">
                  <a:spAutoFit/>
                </a:bodyPr>
                <a:lstStyle/>
                <a:p>
                  <a:pPr algn="ctr">
                    <a:lnSpc>
                      <a:spcPct val="90000"/>
                    </a:lnSpc>
                  </a:pPr>
                  <a:r>
                    <a:rPr lang="en-US" dirty="0" err="1"/>
                    <a:t>Anshu</a:t>
                  </a:r>
                  <a:endParaRPr lang="en-US" dirty="0"/>
                </a:p>
              </p:txBody>
            </p:sp>
          </p:grpSp>
          <p:grpSp>
            <p:nvGrpSpPr>
              <p:cNvPr id="23" name="Group 22">
                <a:extLst>
                  <a:ext uri="{FF2B5EF4-FFF2-40B4-BE49-F238E27FC236}">
                    <a16:creationId xmlns:a16="http://schemas.microsoft.com/office/drawing/2014/main" id="{63649120-B17E-4210-8524-EB0E70A1891D}"/>
                  </a:ext>
                </a:extLst>
              </p:cNvPr>
              <p:cNvGrpSpPr/>
              <p:nvPr/>
            </p:nvGrpSpPr>
            <p:grpSpPr>
              <a:xfrm>
                <a:off x="8777134" y="1653710"/>
                <a:ext cx="855272" cy="1635631"/>
                <a:chOff x="8778964" y="1653710"/>
                <a:chExt cx="855272" cy="1635631"/>
              </a:xfrm>
            </p:grpSpPr>
            <p:pic>
              <p:nvPicPr>
                <p:cNvPr id="7" name="Picture 6">
                  <a:extLst>
                    <a:ext uri="{FF2B5EF4-FFF2-40B4-BE49-F238E27FC236}">
                      <a16:creationId xmlns:a16="http://schemas.microsoft.com/office/drawing/2014/main" id="{7472320F-1347-49E3-A025-7A78242BD4FF}"/>
                    </a:ext>
                  </a:extLst>
                </p:cNvPr>
                <p:cNvPicPr>
                  <a:picLocks noChangeAspect="1"/>
                </p:cNvPicPr>
                <p:nvPr/>
              </p:nvPicPr>
              <p:blipFill>
                <a:blip r:embed="rId6"/>
                <a:stretch>
                  <a:fillRect/>
                </a:stretch>
              </p:blipFill>
              <p:spPr>
                <a:xfrm>
                  <a:off x="8778964" y="1653710"/>
                  <a:ext cx="855272" cy="1213802"/>
                </a:xfrm>
                <a:prstGeom prst="rect">
                  <a:avLst/>
                </a:prstGeom>
              </p:spPr>
            </p:pic>
            <p:sp>
              <p:nvSpPr>
                <p:cNvPr id="19" name="TextBox 18">
                  <a:extLst>
                    <a:ext uri="{FF2B5EF4-FFF2-40B4-BE49-F238E27FC236}">
                      <a16:creationId xmlns:a16="http://schemas.microsoft.com/office/drawing/2014/main" id="{D1423C16-7EC0-4392-A791-001EAE64C76B}"/>
                    </a:ext>
                  </a:extLst>
                </p:cNvPr>
                <p:cNvSpPr txBox="1"/>
                <p:nvPr/>
              </p:nvSpPr>
              <p:spPr>
                <a:xfrm>
                  <a:off x="8926902" y="2947709"/>
                  <a:ext cx="671979" cy="341632"/>
                </a:xfrm>
                <a:prstGeom prst="rect">
                  <a:avLst/>
                </a:prstGeom>
                <a:noFill/>
              </p:spPr>
              <p:txBody>
                <a:bodyPr wrap="none" rtlCol="0">
                  <a:spAutoFit/>
                </a:bodyPr>
                <a:lstStyle/>
                <a:p>
                  <a:pPr algn="ctr">
                    <a:lnSpc>
                      <a:spcPct val="90000"/>
                    </a:lnSpc>
                  </a:pPr>
                  <a:r>
                    <a:rPr lang="en-US" dirty="0"/>
                    <a:t>Mike</a:t>
                  </a:r>
                </a:p>
              </p:txBody>
            </p:sp>
          </p:grpSp>
        </p:grpSp>
      </p:grpSp>
    </p:spTree>
    <p:extLst>
      <p:ext uri="{BB962C8B-B14F-4D97-AF65-F5344CB8AC3E}">
        <p14:creationId xmlns:p14="http://schemas.microsoft.com/office/powerpoint/2010/main" val="168389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A45E-0F75-4BA4-8444-36E9FD9F1D11}"/>
              </a:ext>
            </a:extLst>
          </p:cNvPr>
          <p:cNvSpPr>
            <a:spLocks noGrp="1"/>
          </p:cNvSpPr>
          <p:nvPr>
            <p:ph type="title"/>
          </p:nvPr>
        </p:nvSpPr>
        <p:spPr/>
        <p:txBody>
          <a:bodyPr/>
          <a:lstStyle/>
          <a:p>
            <a:r>
              <a:rPr lang="en-US" dirty="0"/>
              <a:t>Other Tutorials: Slides and video</a:t>
            </a:r>
          </a:p>
        </p:txBody>
      </p:sp>
      <p:sp>
        <p:nvSpPr>
          <p:cNvPr id="5" name="Text Placeholder 4">
            <a:extLst>
              <a:ext uri="{FF2B5EF4-FFF2-40B4-BE49-F238E27FC236}">
                <a16:creationId xmlns:a16="http://schemas.microsoft.com/office/drawing/2014/main" id="{05C40242-0E73-4FC5-9472-F43513328252}"/>
              </a:ext>
            </a:extLst>
          </p:cNvPr>
          <p:cNvSpPr>
            <a:spLocks noGrp="1"/>
          </p:cNvSpPr>
          <p:nvPr>
            <p:ph type="body" idx="1"/>
          </p:nvPr>
        </p:nvSpPr>
        <p:spPr>
          <a:xfrm>
            <a:off x="365760" y="917808"/>
            <a:ext cx="5588582" cy="821190"/>
          </a:xfrm>
        </p:spPr>
        <p:txBody>
          <a:bodyPr/>
          <a:lstStyle/>
          <a:p>
            <a:r>
              <a:rPr lang="en-US" i="1" dirty="0"/>
              <a:t>Best Practices for HPC Software Developers</a:t>
            </a:r>
            <a:endParaRPr lang="en-US" dirty="0"/>
          </a:p>
        </p:txBody>
      </p:sp>
      <p:sp>
        <p:nvSpPr>
          <p:cNvPr id="3" name="Content Placeholder 2">
            <a:extLst>
              <a:ext uri="{FF2B5EF4-FFF2-40B4-BE49-F238E27FC236}">
                <a16:creationId xmlns:a16="http://schemas.microsoft.com/office/drawing/2014/main" id="{B888E03A-9D73-4B3B-BFD1-8465B8C05757}"/>
              </a:ext>
            </a:extLst>
          </p:cNvPr>
          <p:cNvSpPr>
            <a:spLocks noGrp="1"/>
          </p:cNvSpPr>
          <p:nvPr>
            <p:ph sz="half" idx="2"/>
          </p:nvPr>
        </p:nvSpPr>
        <p:spPr>
          <a:xfrm>
            <a:off x="365760" y="1743390"/>
            <a:ext cx="5588582" cy="4550730"/>
          </a:xfrm>
        </p:spPr>
        <p:txBody>
          <a:bodyPr/>
          <a:lstStyle/>
          <a:p>
            <a:r>
              <a:rPr lang="en-US" dirty="0"/>
              <a:t>On-going monthly webinar series</a:t>
            </a:r>
            <a:endParaRPr lang="en-US" dirty="0">
              <a:hlinkClick r:id="" action="ppaction://noaction"/>
            </a:endParaRPr>
          </a:p>
          <a:p>
            <a:pPr lvl="1">
              <a:spcBef>
                <a:spcPts val="200"/>
              </a:spcBef>
            </a:pPr>
            <a:r>
              <a:rPr lang="en-US" dirty="0">
                <a:hlinkClick r:id="" action="ppaction://noaction"/>
              </a:rPr>
              <a:t>https://ideas-productivity.org/events/hpc-best-practices-webinars/</a:t>
            </a:r>
            <a:endParaRPr lang="en-US" dirty="0"/>
          </a:p>
          <a:p>
            <a:pPr lvl="1"/>
            <a:r>
              <a:rPr lang="en-US" dirty="0"/>
              <a:t>Selected Topics:</a:t>
            </a:r>
          </a:p>
          <a:p>
            <a:pPr lvl="2">
              <a:spcBef>
                <a:spcPts val="0"/>
              </a:spcBef>
            </a:pPr>
            <a:r>
              <a:rPr lang="en-US" sz="1600" i="1" dirty="0"/>
              <a:t>On-demand Learning for Better Scientific Software: How to Use Resources &amp; Technology to Optimize your Productivity</a:t>
            </a:r>
          </a:p>
          <a:p>
            <a:pPr lvl="2">
              <a:spcBef>
                <a:spcPts val="0"/>
              </a:spcBef>
            </a:pPr>
            <a:r>
              <a:rPr lang="en-US" sz="1600" i="1" dirty="0"/>
              <a:t>Software Citation Today and Tomorrow</a:t>
            </a:r>
          </a:p>
          <a:p>
            <a:pPr lvl="2">
              <a:spcBef>
                <a:spcPts val="0"/>
              </a:spcBef>
            </a:pPr>
            <a:r>
              <a:rPr lang="en-US" sz="1600" i="1" dirty="0"/>
              <a:t>Distributed Version Control and Continuous Integration Testing</a:t>
            </a:r>
          </a:p>
          <a:p>
            <a:pPr lvl="2">
              <a:spcBef>
                <a:spcPts val="0"/>
              </a:spcBef>
            </a:pPr>
            <a:r>
              <a:rPr lang="en-US" sz="1600" i="1" dirty="0"/>
              <a:t>Testing and Documenting your Code</a:t>
            </a:r>
          </a:p>
          <a:p>
            <a:pPr lvl="2">
              <a:spcBef>
                <a:spcPts val="0"/>
              </a:spcBef>
            </a:pPr>
            <a:r>
              <a:rPr lang="en-US" sz="1600" i="1" dirty="0"/>
              <a:t>How the HPC Environment is Different from the Desktop (and Why)</a:t>
            </a:r>
          </a:p>
          <a:p>
            <a:pPr lvl="2">
              <a:spcBef>
                <a:spcPts val="0"/>
              </a:spcBef>
            </a:pPr>
            <a:r>
              <a:rPr lang="en-US" sz="1600" i="1" dirty="0"/>
              <a:t>Best Practices for I/O on HPC Systems</a:t>
            </a:r>
          </a:p>
          <a:p>
            <a:pPr lvl="2">
              <a:spcBef>
                <a:spcPts val="0"/>
              </a:spcBef>
            </a:pPr>
            <a:r>
              <a:rPr lang="en-US" sz="1600" i="1" dirty="0"/>
              <a:t>Basic Performance Analysis and Optimization</a:t>
            </a:r>
          </a:p>
          <a:p>
            <a:pPr lvl="2">
              <a:spcBef>
                <a:spcPts val="0"/>
              </a:spcBef>
            </a:pPr>
            <a:r>
              <a:rPr lang="en-US" sz="1600" i="1" dirty="0" err="1"/>
              <a:t>Jupyter</a:t>
            </a:r>
            <a:r>
              <a:rPr lang="en-US" sz="1600" i="1" dirty="0"/>
              <a:t> and HPC: Current State and Future Roadmap</a:t>
            </a:r>
          </a:p>
          <a:p>
            <a:pPr lvl="2">
              <a:spcBef>
                <a:spcPts val="0"/>
              </a:spcBef>
            </a:pPr>
            <a:r>
              <a:rPr lang="en-US" sz="1600" i="1" dirty="0"/>
              <a:t>Using the Roofline Model and Intel Advisor</a:t>
            </a:r>
          </a:p>
        </p:txBody>
      </p:sp>
      <p:sp>
        <p:nvSpPr>
          <p:cNvPr id="6" name="Text Placeholder 5">
            <a:extLst>
              <a:ext uri="{FF2B5EF4-FFF2-40B4-BE49-F238E27FC236}">
                <a16:creationId xmlns:a16="http://schemas.microsoft.com/office/drawing/2014/main" id="{09C9B628-0D32-4CF2-9ED7-BB77D3DBFCEB}"/>
              </a:ext>
            </a:extLst>
          </p:cNvPr>
          <p:cNvSpPr>
            <a:spLocks noGrp="1"/>
          </p:cNvSpPr>
          <p:nvPr>
            <p:ph type="body" sz="quarter" idx="3"/>
          </p:nvPr>
        </p:nvSpPr>
        <p:spPr>
          <a:xfrm>
            <a:off x="6191755" y="917808"/>
            <a:ext cx="5531934" cy="821190"/>
          </a:xfrm>
        </p:spPr>
        <p:txBody>
          <a:bodyPr/>
          <a:lstStyle/>
          <a:p>
            <a:r>
              <a:rPr lang="en-US" i="1" dirty="0"/>
              <a:t>Argonne Training Program on Extreme-Scale Computing</a:t>
            </a:r>
          </a:p>
        </p:txBody>
      </p:sp>
      <p:sp>
        <p:nvSpPr>
          <p:cNvPr id="7" name="Content Placeholder 6">
            <a:extLst>
              <a:ext uri="{FF2B5EF4-FFF2-40B4-BE49-F238E27FC236}">
                <a16:creationId xmlns:a16="http://schemas.microsoft.com/office/drawing/2014/main" id="{278C33B3-E303-4432-9918-9A1CA8F6CD44}"/>
              </a:ext>
            </a:extLst>
          </p:cNvPr>
          <p:cNvSpPr>
            <a:spLocks noGrp="1"/>
          </p:cNvSpPr>
          <p:nvPr>
            <p:ph sz="quarter" idx="4"/>
          </p:nvPr>
        </p:nvSpPr>
        <p:spPr>
          <a:xfrm>
            <a:off x="6191755" y="1743390"/>
            <a:ext cx="5531934" cy="3373229"/>
          </a:xfrm>
        </p:spPr>
        <p:txBody>
          <a:bodyPr/>
          <a:lstStyle/>
          <a:p>
            <a:r>
              <a:rPr lang="en-US" dirty="0"/>
              <a:t>Annual two-week short course</a:t>
            </a:r>
          </a:p>
          <a:p>
            <a:pPr lvl="1">
              <a:spcBef>
                <a:spcPts val="200"/>
              </a:spcBef>
            </a:pPr>
            <a:r>
              <a:rPr lang="en-US" dirty="0">
                <a:hlinkClick r:id="rId2"/>
              </a:rPr>
              <a:t>https://extremecomputingtraining.anl.gov/</a:t>
            </a:r>
            <a:endParaRPr lang="en-US" dirty="0"/>
          </a:p>
          <a:p>
            <a:pPr lvl="1"/>
            <a:r>
              <a:rPr lang="en-US" b="1" dirty="0"/>
              <a:t>Software Engineering and Community Codes</a:t>
            </a:r>
            <a:r>
              <a:rPr lang="en-US" dirty="0"/>
              <a:t> track (2016) – </a:t>
            </a:r>
            <a:r>
              <a:rPr lang="en-US" i="1" dirty="0"/>
              <a:t>6 presentations</a:t>
            </a:r>
          </a:p>
          <a:p>
            <a:pPr lvl="1"/>
            <a:r>
              <a:rPr lang="en-US" b="1" dirty="0"/>
              <a:t>Software Productivity </a:t>
            </a:r>
            <a:r>
              <a:rPr lang="en-US" dirty="0"/>
              <a:t>track (2017)</a:t>
            </a:r>
          </a:p>
          <a:p>
            <a:pPr lvl="2">
              <a:spcBef>
                <a:spcPts val="0"/>
              </a:spcBef>
            </a:pPr>
            <a:r>
              <a:rPr lang="en-US" sz="1600" i="1" dirty="0"/>
              <a:t>What All Codes Should Do: Overview of Best Practices in HPC Software Development</a:t>
            </a:r>
          </a:p>
          <a:p>
            <a:pPr lvl="2">
              <a:spcBef>
                <a:spcPts val="0"/>
              </a:spcBef>
            </a:pPr>
            <a:r>
              <a:rPr lang="en-US" sz="1600" i="1" dirty="0"/>
              <a:t>Git Introduction</a:t>
            </a:r>
          </a:p>
          <a:p>
            <a:pPr lvl="2">
              <a:spcBef>
                <a:spcPts val="0"/>
              </a:spcBef>
            </a:pPr>
            <a:r>
              <a:rPr lang="en-US" sz="1600" i="1" dirty="0"/>
              <a:t>Better (Small) Scientific Software Teams</a:t>
            </a:r>
          </a:p>
          <a:p>
            <a:pPr lvl="2">
              <a:spcBef>
                <a:spcPts val="0"/>
              </a:spcBef>
            </a:pPr>
            <a:r>
              <a:rPr lang="en-US" sz="1600" i="1" dirty="0"/>
              <a:t>Improving Reproducibility through Better Software Practices</a:t>
            </a:r>
          </a:p>
          <a:p>
            <a:pPr lvl="2">
              <a:spcBef>
                <a:spcPts val="0"/>
              </a:spcBef>
            </a:pPr>
            <a:r>
              <a:rPr lang="en-US" sz="1600" i="1" dirty="0"/>
              <a:t>Testing and Verification</a:t>
            </a:r>
          </a:p>
          <a:p>
            <a:pPr lvl="2">
              <a:spcBef>
                <a:spcPts val="0"/>
              </a:spcBef>
            </a:pPr>
            <a:r>
              <a:rPr lang="en-US" sz="1600" i="1" dirty="0"/>
              <a:t>Code Coverage and Continuous Integration</a:t>
            </a:r>
          </a:p>
          <a:p>
            <a:pPr lvl="2">
              <a:spcBef>
                <a:spcPts val="0"/>
              </a:spcBef>
            </a:pPr>
            <a:r>
              <a:rPr lang="en-US" sz="1600" i="1" dirty="0"/>
              <a:t>Software Lifecycle with an Example.  Community Impact</a:t>
            </a:r>
          </a:p>
          <a:p>
            <a:pPr lvl="2">
              <a:spcBef>
                <a:spcPts val="0"/>
              </a:spcBef>
            </a:pPr>
            <a:r>
              <a:rPr lang="en-US" sz="1600" i="1" dirty="0"/>
              <a:t>An Introduction to Software Licensing</a:t>
            </a:r>
          </a:p>
        </p:txBody>
      </p:sp>
    </p:spTree>
    <p:extLst>
      <p:ext uri="{BB962C8B-B14F-4D97-AF65-F5344CB8AC3E}">
        <p14:creationId xmlns:p14="http://schemas.microsoft.com/office/powerpoint/2010/main" val="348999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4F45-2281-47B0-BDA9-C68B2087D17F}"/>
              </a:ext>
            </a:extLst>
          </p:cNvPr>
          <p:cNvSpPr>
            <a:spLocks noGrp="1"/>
          </p:cNvSpPr>
          <p:nvPr>
            <p:ph type="title"/>
          </p:nvPr>
        </p:nvSpPr>
        <p:spPr/>
        <p:txBody>
          <a:bodyPr/>
          <a:lstStyle/>
          <a:p>
            <a:r>
              <a:rPr lang="en-US"/>
              <a:t>More resources</a:t>
            </a:r>
            <a:endParaRPr lang="en-US" dirty="0"/>
          </a:p>
        </p:txBody>
      </p:sp>
      <p:sp>
        <p:nvSpPr>
          <p:cNvPr id="3" name="Content Placeholder 2">
            <a:extLst>
              <a:ext uri="{FF2B5EF4-FFF2-40B4-BE49-F238E27FC236}">
                <a16:creationId xmlns:a16="http://schemas.microsoft.com/office/drawing/2014/main" id="{39E03F48-1380-46B9-8DD7-BD3076E6BAD8}"/>
              </a:ext>
            </a:extLst>
          </p:cNvPr>
          <p:cNvSpPr>
            <a:spLocks noGrp="1"/>
          </p:cNvSpPr>
          <p:nvPr>
            <p:ph idx="1"/>
          </p:nvPr>
        </p:nvSpPr>
        <p:spPr>
          <a:xfrm>
            <a:off x="365760" y="1193953"/>
            <a:ext cx="11369809" cy="4047778"/>
          </a:xfrm>
        </p:spPr>
        <p:txBody>
          <a:bodyPr/>
          <a:lstStyle/>
          <a:p>
            <a:r>
              <a:rPr lang="en-US" sz="2400" b="1" dirty="0"/>
              <a:t>Software Carpentry</a:t>
            </a:r>
            <a:r>
              <a:rPr lang="en-US" sz="2400" dirty="0"/>
              <a:t>: </a:t>
            </a:r>
            <a:r>
              <a:rPr lang="en-US" sz="2400" dirty="0">
                <a:hlinkClick r:id="rId2"/>
              </a:rPr>
              <a:t>http://software-carpentry.org</a:t>
            </a:r>
            <a:r>
              <a:rPr lang="en-US" sz="2400" dirty="0"/>
              <a:t> </a:t>
            </a:r>
          </a:p>
          <a:p>
            <a:pPr lvl="1"/>
            <a:r>
              <a:rPr lang="en-US" sz="2000" dirty="0"/>
              <a:t>Since 1998, Software Carpentry has been teaching researchers in science, engineering, medicine, and related disciplines the computing skills they need to get more done in less time and with less pain. </a:t>
            </a:r>
          </a:p>
          <a:p>
            <a:pPr lvl="1"/>
            <a:r>
              <a:rPr lang="en-US" sz="2000" dirty="0"/>
              <a:t>Lessons: </a:t>
            </a:r>
            <a:r>
              <a:rPr lang="en-US" sz="2000" dirty="0">
                <a:hlinkClick r:id="rId3"/>
              </a:rPr>
              <a:t>https://software-carpentry.org/lessons/</a:t>
            </a:r>
            <a:r>
              <a:rPr lang="en-US" sz="2000" dirty="0"/>
              <a:t> </a:t>
            </a:r>
          </a:p>
          <a:p>
            <a:pPr lvl="2"/>
            <a:r>
              <a:rPr lang="en-US" sz="1800" dirty="0"/>
              <a:t>freely reusable under the Creative Commons Attribution license </a:t>
            </a:r>
          </a:p>
          <a:p>
            <a:pPr>
              <a:spcBef>
                <a:spcPts val="2400"/>
              </a:spcBef>
            </a:pPr>
            <a:r>
              <a:rPr lang="en-US" sz="2400" b="1" dirty="0"/>
              <a:t>Software Sustainability Institute</a:t>
            </a:r>
            <a:r>
              <a:rPr lang="en-US" sz="2400" dirty="0"/>
              <a:t>: </a:t>
            </a:r>
            <a:r>
              <a:rPr lang="en-US" sz="2400" dirty="0">
                <a:hlinkClick r:id="rId4"/>
              </a:rPr>
              <a:t>http://www.software.ac.uk</a:t>
            </a:r>
            <a:r>
              <a:rPr lang="en-US" sz="2400" dirty="0"/>
              <a:t> </a:t>
            </a:r>
          </a:p>
          <a:p>
            <a:pPr lvl="1"/>
            <a:r>
              <a:rPr lang="en-US" sz="2000" dirty="0"/>
              <a:t>UK national facility for cultivating and improving research software to support world-class research</a:t>
            </a:r>
          </a:p>
          <a:p>
            <a:pPr lvl="1"/>
            <a:r>
              <a:rPr lang="en-US" sz="2000" dirty="0"/>
              <a:t>Guides: </a:t>
            </a:r>
            <a:r>
              <a:rPr lang="en-US" sz="2000" dirty="0">
                <a:hlinkClick r:id="rId5"/>
              </a:rPr>
              <a:t>https://www.software.ac.uk/resources/guides-everything</a:t>
            </a:r>
            <a:r>
              <a:rPr lang="en-US" sz="2000" dirty="0"/>
              <a:t> </a:t>
            </a:r>
          </a:p>
          <a:p>
            <a:pPr>
              <a:spcBef>
                <a:spcPts val="2400"/>
              </a:spcBef>
            </a:pPr>
            <a:r>
              <a:rPr lang="en-US" sz="2400" b="1" dirty="0"/>
              <a:t>Computational Sci. Stack Exchange</a:t>
            </a:r>
            <a:r>
              <a:rPr lang="en-US" sz="2400" dirty="0"/>
              <a:t>: </a:t>
            </a:r>
            <a:r>
              <a:rPr lang="en-US" sz="2400" dirty="0">
                <a:hlinkClick r:id="rId6"/>
              </a:rPr>
              <a:t>https://SciComp.StackExchange.com</a:t>
            </a:r>
            <a:endParaRPr lang="en-US" sz="2400" dirty="0"/>
          </a:p>
          <a:p>
            <a:pPr lvl="1"/>
            <a:r>
              <a:rPr lang="en-US" sz="2000" dirty="0"/>
              <a:t>Question and answer site for scientists using computers to solve scientific problems</a:t>
            </a:r>
          </a:p>
        </p:txBody>
      </p:sp>
    </p:spTree>
    <p:extLst>
      <p:ext uri="{BB962C8B-B14F-4D97-AF65-F5344CB8AC3E}">
        <p14:creationId xmlns:p14="http://schemas.microsoft.com/office/powerpoint/2010/main" val="269052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a:extLst>
              <a:ext uri="{FF2B5EF4-FFF2-40B4-BE49-F238E27FC236}">
                <a16:creationId xmlns:a16="http://schemas.microsoft.com/office/drawing/2014/main" id="{2D1E41D6-19DE-C345-AAB1-722C72D43153}"/>
              </a:ext>
            </a:extLst>
          </p:cNvPr>
          <p:cNvGraphicFramePr>
            <a:graphicFrameLocks noGrp="1"/>
          </p:cNvGraphicFramePr>
          <p:nvPr>
            <p:ph idx="1"/>
            <p:extLst>
              <p:ext uri="{D42A27DB-BD31-4B8C-83A1-F6EECF244321}">
                <p14:modId xmlns:p14="http://schemas.microsoft.com/office/powerpoint/2010/main" val="4164012659"/>
              </p:ext>
            </p:extLst>
          </p:nvPr>
        </p:nvGraphicFramePr>
        <p:xfrm>
          <a:off x="830629" y="922389"/>
          <a:ext cx="10442734" cy="5131034"/>
        </p:xfrm>
        <a:graphic>
          <a:graphicData uri="http://schemas.openxmlformats.org/drawingml/2006/table">
            <a:tbl>
              <a:tblPr firstRow="1" la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67659">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650474">
                <a:tc>
                  <a:txBody>
                    <a:bodyPr/>
                    <a:lstStyle/>
                    <a:p>
                      <a:pPr>
                        <a:lnSpc>
                          <a:spcPct val="100000"/>
                        </a:lnSpc>
                      </a:pPr>
                      <a:r>
                        <a:rPr lang="en-US" sz="2000" dirty="0"/>
                        <a:t>2:00pm-2:30pm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Why Effective Software Practices are Essential for CSE Projects</a:t>
                      </a: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4236476034"/>
                  </a:ext>
                </a:extLst>
              </a:tr>
              <a:tr h="367659">
                <a:tc>
                  <a:txBody>
                    <a:bodyPr/>
                    <a:lstStyle/>
                    <a:p>
                      <a:pPr>
                        <a:lnSpc>
                          <a:spcPct val="100000"/>
                        </a:lnSpc>
                      </a:pPr>
                      <a:r>
                        <a:rPr lang="en-US" sz="2000" dirty="0"/>
                        <a:t>2:30pm-3:00pm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Introduction to Software Licensing</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1105160419"/>
                  </a:ext>
                </a:extLst>
              </a:tr>
              <a:tr h="367659">
                <a:tc>
                  <a:txBody>
                    <a:bodyPr/>
                    <a:lstStyle/>
                    <a:p>
                      <a:pPr>
                        <a:lnSpc>
                          <a:spcPct val="100000"/>
                        </a:lnSpc>
                      </a:pPr>
                      <a:r>
                        <a:rPr lang="en-US" sz="2000" dirty="0"/>
                        <a:t>3:00am-3:30pm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Better (small) Scientific Software Teams</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910718610"/>
                  </a:ext>
                </a:extLst>
              </a:tr>
              <a:tr h="650474">
                <a:tc>
                  <a:txBody>
                    <a:bodyPr/>
                    <a:lstStyle/>
                    <a:p>
                      <a:pPr>
                        <a:lnSpc>
                          <a:spcPct val="100000"/>
                        </a:lnSpc>
                      </a:pPr>
                      <a:r>
                        <a:rPr lang="en-US" sz="2000" dirty="0"/>
                        <a:t>3:30am-4:00pm</a:t>
                      </a:r>
                    </a:p>
                  </a:txBody>
                  <a:tcPr/>
                </a:tc>
                <a:tc>
                  <a:txBody>
                    <a:bodyPr/>
                    <a:lstStyle/>
                    <a:p>
                      <a:pPr>
                        <a:lnSpc>
                          <a:spcPct val="100000"/>
                        </a:lnSpc>
                      </a:pPr>
                      <a:r>
                        <a:rPr lang="en-US" sz="2000" dirty="0"/>
                        <a:t>Improving Reproducibility Through Better Software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3280342557"/>
                  </a:ext>
                </a:extLst>
              </a:tr>
              <a:tr h="367659">
                <a:tc>
                  <a:txBody>
                    <a:bodyPr/>
                    <a:lstStyle/>
                    <a:p>
                      <a:pPr>
                        <a:lnSpc>
                          <a:spcPct val="100000"/>
                        </a:lnSpc>
                      </a:pPr>
                      <a:r>
                        <a:rPr lang="en-US" sz="2000" i="1" dirty="0"/>
                        <a:t>4:00pm-4:30pm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650474">
                <a:tc>
                  <a:txBody>
                    <a:bodyPr/>
                    <a:lstStyle/>
                    <a:p>
                      <a:pPr>
                        <a:lnSpc>
                          <a:spcPct val="100000"/>
                        </a:lnSpc>
                      </a:pPr>
                      <a:r>
                        <a:rPr lang="en-US" sz="2000" dirty="0"/>
                        <a:t>4:30pm-5:00pm</a:t>
                      </a:r>
                    </a:p>
                  </a:txBody>
                  <a:tcPr/>
                </a:tc>
                <a:tc>
                  <a:txBody>
                    <a:bodyPr/>
                    <a:lstStyle/>
                    <a:p>
                      <a:pPr>
                        <a:lnSpc>
                          <a:spcPct val="100000"/>
                        </a:lnSpc>
                      </a:pPr>
                      <a:r>
                        <a:rPr lang="en-US" sz="2000" dirty="0"/>
                        <a:t>Testing HPC Scientific Software – Part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3550721019"/>
                  </a:ext>
                </a:extLst>
              </a:tr>
              <a:tr h="367659">
                <a:tc>
                  <a:txBody>
                    <a:bodyPr/>
                    <a:lstStyle/>
                    <a:p>
                      <a:pPr>
                        <a:lnSpc>
                          <a:spcPct val="100000"/>
                        </a:lnSpc>
                      </a:pPr>
                      <a:r>
                        <a:rPr lang="en-US" sz="2000" dirty="0"/>
                        <a:t>5:00pm-5:30pm</a:t>
                      </a:r>
                    </a:p>
                  </a:txBody>
                  <a:tcPr/>
                </a:tc>
                <a:tc>
                  <a:txBody>
                    <a:bodyPr/>
                    <a:lstStyle/>
                    <a:p>
                      <a:pPr>
                        <a:lnSpc>
                          <a:spcPct val="100000"/>
                        </a:lnSpc>
                      </a:pPr>
                      <a:r>
                        <a:rPr lang="en-US" sz="2000" dirty="0"/>
                        <a:t>Testing HPC Scientific Software – Part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650474">
                <a:tc>
                  <a:txBody>
                    <a:bodyPr/>
                    <a:lstStyle/>
                    <a:p>
                      <a:pPr>
                        <a:lnSpc>
                          <a:spcPct val="100000"/>
                        </a:lnSpc>
                      </a:pPr>
                      <a:r>
                        <a:rPr lang="en-US" sz="2000" dirty="0"/>
                        <a:t>5:30pm-6:00pm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Code Coverage Hands-on and CI Demo</a:t>
                      </a:r>
                    </a:p>
                    <a:p>
                      <a:pPr>
                        <a:lnSpc>
                          <a:spcPct val="100000"/>
                        </a:lnSpc>
                      </a:pP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3631502855"/>
                  </a:ext>
                </a:extLst>
              </a:tr>
              <a:tr h="367659">
                <a:tc>
                  <a:txBody>
                    <a:bodyPr/>
                    <a:lstStyle/>
                    <a:p>
                      <a:pPr>
                        <a:lnSpc>
                          <a:spcPct val="100000"/>
                        </a:lnSpc>
                      </a:pPr>
                      <a:endParaRPr lang="en-US" sz="2000" dirty="0"/>
                    </a:p>
                  </a:txBody>
                  <a:tcPr/>
                </a:tc>
                <a:tc>
                  <a:txBody>
                    <a:bodyPr/>
                    <a:lstStyle/>
                    <a:p>
                      <a:pPr>
                        <a:lnSpc>
                          <a:spcPct val="100000"/>
                        </a:lnSpc>
                      </a:pPr>
                      <a:endParaRPr lang="en-US" sz="2000" dirty="0"/>
                    </a:p>
                  </a:txBody>
                  <a:tcPr/>
                </a:tc>
                <a:tc>
                  <a:txBody>
                    <a:bodyPr/>
                    <a:lstStyle/>
                    <a:p>
                      <a:pPr>
                        <a:lnSpc>
                          <a:spcPct val="100000"/>
                        </a:lnSpc>
                      </a:pPr>
                      <a:endParaRPr lang="en-US" sz="2000" dirty="0"/>
                    </a:p>
                  </a:txBody>
                  <a:tcPr/>
                </a:tc>
                <a:extLst>
                  <a:ext uri="{0D108BD9-81ED-4DB2-BD59-A6C34878D82A}">
                    <a16:rowId xmlns:a16="http://schemas.microsoft.com/office/drawing/2014/main" val="1196357608"/>
                  </a:ext>
                </a:extLst>
              </a:tr>
            </a:tbl>
          </a:graphicData>
        </a:graphic>
      </p:graphicFrame>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pSp>
        <p:nvGrpSpPr>
          <p:cNvPr id="5" name="Group 4">
            <a:extLst>
              <a:ext uri="{FF2B5EF4-FFF2-40B4-BE49-F238E27FC236}">
                <a16:creationId xmlns:a16="http://schemas.microsoft.com/office/drawing/2014/main" id="{8A87D9E7-7A36-C24D-B277-5F80B2352690}"/>
              </a:ext>
            </a:extLst>
          </p:cNvPr>
          <p:cNvGrpSpPr/>
          <p:nvPr/>
        </p:nvGrpSpPr>
        <p:grpSpPr>
          <a:xfrm>
            <a:off x="200066" y="1817691"/>
            <a:ext cx="11703859" cy="343759"/>
            <a:chOff x="240631" y="1973178"/>
            <a:chExt cx="11703859" cy="343759"/>
          </a:xfrm>
        </p:grpSpPr>
        <p:cxnSp>
          <p:nvCxnSpPr>
            <p:cNvPr id="6" name="Straight Connector 5">
              <a:extLst>
                <a:ext uri="{FF2B5EF4-FFF2-40B4-BE49-F238E27FC236}">
                  <a16:creationId xmlns:a16="http://schemas.microsoft.com/office/drawing/2014/main" id="{0804E7D8-F180-9846-8884-F5201742F1DF}"/>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BA0FC5C3-56E6-DF4B-8D9C-9100FD5009EB}"/>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id="{4C17B59C-420E-154B-969C-48966F70B25C}"/>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
        <p:nvSpPr>
          <p:cNvPr id="3" name="Rectangle 2">
            <a:extLst>
              <a:ext uri="{FF2B5EF4-FFF2-40B4-BE49-F238E27FC236}">
                <a16:creationId xmlns:a16="http://schemas.microsoft.com/office/drawing/2014/main" id="{467F06C3-93B5-5143-85A9-3754AE26EA03}"/>
              </a:ext>
            </a:extLst>
          </p:cNvPr>
          <p:cNvSpPr/>
          <p:nvPr/>
        </p:nvSpPr>
        <p:spPr>
          <a:xfrm>
            <a:off x="3048000" y="335846"/>
            <a:ext cx="6092825" cy="6186309"/>
          </a:xfrm>
          <a:prstGeom prst="rect">
            <a:avLst/>
          </a:prstGeom>
        </p:spPr>
        <p:txBody>
          <a:bodyPr>
            <a:spAutoFit/>
          </a:bodyPr>
          <a:lstStyle/>
          <a:p>
            <a:r>
              <a:rPr lang="en-US" dirty="0">
                <a:solidFill>
                  <a:srgbClr val="222222"/>
                </a:solidFill>
                <a:latin typeface="arial" panose="020B0604020202020204" pitchFamily="34" charset="0"/>
              </a:rPr>
              <a:t>Dr. Louis Tao</a:t>
            </a:r>
            <a:br>
              <a:rPr lang="en-US" dirty="0"/>
            </a:br>
            <a:r>
              <a:rPr lang="en-US" dirty="0">
                <a:solidFill>
                  <a:srgbClr val="222222"/>
                </a:solidFill>
                <a:latin typeface="arial" panose="020B0604020202020204" pitchFamily="34" charset="0"/>
              </a:rPr>
              <a:t>Center for Bioinformatics</a:t>
            </a:r>
            <a:br>
              <a:rPr lang="en-US" dirty="0"/>
            </a:br>
            <a:r>
              <a:rPr lang="en-US" dirty="0">
                <a:solidFill>
                  <a:srgbClr val="222222"/>
                </a:solidFill>
                <a:latin typeface="arial" panose="020B0604020202020204" pitchFamily="34" charset="0"/>
              </a:rPr>
              <a:t>School of Life Sciences</a:t>
            </a:r>
            <a:br>
              <a:rPr lang="en-US" dirty="0"/>
            </a:br>
            <a:r>
              <a:rPr lang="en-US" dirty="0">
                <a:solidFill>
                  <a:srgbClr val="222222"/>
                </a:solidFill>
                <a:latin typeface="arial" panose="020B0604020202020204" pitchFamily="34" charset="0"/>
              </a:rPr>
              <a:t>Peking University</a:t>
            </a:r>
            <a:br>
              <a:rPr lang="en-US" dirty="0"/>
            </a:br>
            <a:br>
              <a:rPr lang="en-US" dirty="0"/>
            </a:br>
            <a:r>
              <a:rPr lang="en-US" dirty="0">
                <a:solidFill>
                  <a:srgbClr val="222222"/>
                </a:solidFill>
                <a:latin typeface="arial" panose="020B0604020202020204" pitchFamily="34" charset="0"/>
              </a:rPr>
              <a:t>Dear Louis,</a:t>
            </a:r>
            <a:br>
              <a:rPr lang="en-US" dirty="0"/>
            </a:br>
            <a:br>
              <a:rPr lang="en-US" dirty="0"/>
            </a:br>
            <a:r>
              <a:rPr lang="en-US" dirty="0">
                <a:solidFill>
                  <a:srgbClr val="222222"/>
                </a:solidFill>
                <a:latin typeface="arial" panose="020B0604020202020204" pitchFamily="34" charset="0"/>
              </a:rPr>
              <a:t>I would like to invite you to visit the University of Chicago at some</a:t>
            </a:r>
            <a:br>
              <a:rPr lang="en-US" dirty="0"/>
            </a:br>
            <a:r>
              <a:rPr lang="en-US" dirty="0">
                <a:solidFill>
                  <a:srgbClr val="222222"/>
                </a:solidFill>
                <a:latin typeface="arial" panose="020B0604020202020204" pitchFamily="34" charset="0"/>
              </a:rPr>
              <a:t>time during the period of August 6th - 14th this year. During your</a:t>
            </a:r>
            <a:br>
              <a:rPr lang="en-US" dirty="0"/>
            </a:br>
            <a:r>
              <a:rPr lang="en-US" dirty="0">
                <a:solidFill>
                  <a:srgbClr val="222222"/>
                </a:solidFill>
                <a:latin typeface="arial" panose="020B0604020202020204" pitchFamily="34" charset="0"/>
              </a:rPr>
              <a:t>visit, I hope we will be able to start a collaboration on large-scale</a:t>
            </a:r>
            <a:br>
              <a:rPr lang="en-US" dirty="0"/>
            </a:br>
            <a:r>
              <a:rPr lang="en-US" dirty="0">
                <a:solidFill>
                  <a:srgbClr val="222222"/>
                </a:solidFill>
                <a:latin typeface="arial" panose="020B0604020202020204" pitchFamily="34" charset="0"/>
              </a:rPr>
              <a:t>networks.</a:t>
            </a:r>
            <a:br>
              <a:rPr lang="en-US" dirty="0"/>
            </a:br>
            <a:br>
              <a:rPr lang="en-US" dirty="0"/>
            </a:br>
            <a:r>
              <a:rPr lang="en-US" dirty="0">
                <a:solidFill>
                  <a:srgbClr val="222222"/>
                </a:solidFill>
                <a:latin typeface="arial" panose="020B0604020202020204" pitchFamily="34" charset="0"/>
              </a:rPr>
              <a:t>I am looking forward to your visit.</a:t>
            </a:r>
            <a:br>
              <a:rPr lang="en-US" dirty="0"/>
            </a:br>
            <a:br>
              <a:rPr lang="en-US" dirty="0"/>
            </a:br>
            <a:r>
              <a:rPr lang="en-US" dirty="0">
                <a:solidFill>
                  <a:srgbClr val="222222"/>
                </a:solidFill>
                <a:latin typeface="arial" panose="020B0604020202020204" pitchFamily="34" charset="0"/>
              </a:rPr>
              <a:t>Yours sincerely,</a:t>
            </a:r>
            <a:br>
              <a:rPr lang="en-US" dirty="0"/>
            </a:br>
            <a:br>
              <a:rPr lang="en-US" dirty="0"/>
            </a:br>
            <a:r>
              <a:rPr lang="en-US" dirty="0">
                <a:solidFill>
                  <a:srgbClr val="222222"/>
                </a:solidFill>
                <a:latin typeface="arial" panose="020B0604020202020204" pitchFamily="34" charset="0"/>
              </a:rPr>
              <a:t>Anshu Dubey</a:t>
            </a:r>
          </a:p>
          <a:p>
            <a:br>
              <a:rPr lang="en-US">
                <a:solidFill>
                  <a:srgbClr val="222222"/>
                </a:solidFill>
                <a:latin typeface="arial" panose="020B0604020202020204" pitchFamily="34" charset="0"/>
              </a:rPr>
            </a:br>
            <a:endParaRPr lang="en-US" b="0" i="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04127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320-6A7E-4FEE-AD9D-DE7975954BC2}"/>
              </a:ext>
            </a:extLst>
          </p:cNvPr>
          <p:cNvSpPr>
            <a:spLocks noGrp="1"/>
          </p:cNvSpPr>
          <p:nvPr>
            <p:ph type="title"/>
          </p:nvPr>
        </p:nvSpPr>
        <p:spPr/>
        <p:txBody>
          <a:bodyPr/>
          <a:lstStyle/>
          <a:p>
            <a:r>
              <a:rPr lang="en-US"/>
              <a:t>License, citation and acknowledgements</a:t>
            </a:r>
            <a:endParaRPr lang="en-US" dirty="0"/>
          </a:p>
        </p:txBody>
      </p:sp>
      <p:sp>
        <p:nvSpPr>
          <p:cNvPr id="3" name="Content Placeholder 2">
            <a:extLst>
              <a:ext uri="{FF2B5EF4-FFF2-40B4-BE49-F238E27FC236}">
                <a16:creationId xmlns:a16="http://schemas.microsoft.com/office/drawing/2014/main" id="{7EB0C9D5-8074-4218-99EF-53A9F1B5585F}"/>
              </a:ext>
            </a:extLst>
          </p:cNvPr>
          <p:cNvSpPr>
            <a:spLocks noGrp="1"/>
          </p:cNvSpPr>
          <p:nvPr>
            <p:ph idx="1"/>
          </p:nvPr>
        </p:nvSpPr>
        <p:spPr>
          <a:xfrm>
            <a:off x="1796805" y="939302"/>
            <a:ext cx="8517627" cy="5095738"/>
          </a:xfrm>
        </p:spPr>
        <p:txBody>
          <a:bodyPr/>
          <a:lstStyle/>
          <a:p>
            <a:pPr marL="0" indent="0">
              <a:buNone/>
            </a:pPr>
            <a:r>
              <a:rPr lang="en-US" sz="18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pPr algn="ctr"/>
            <a:r>
              <a:rPr lang="en-US" sz="1800" dirty="0"/>
              <a:t>Requested citation: Requested citation: </a:t>
            </a:r>
            <a:r>
              <a:rPr lang="en-US" sz="1800" dirty="0" err="1"/>
              <a:t>Anshu</a:t>
            </a:r>
            <a:r>
              <a:rPr lang="en-US" sz="1800" dirty="0"/>
              <a:t> Dubey, Michael </a:t>
            </a:r>
            <a:r>
              <a:rPr lang="en-US" sz="1800" dirty="0" err="1"/>
              <a:t>Heroux</a:t>
            </a:r>
            <a:r>
              <a:rPr lang="en-US" sz="1800" dirty="0"/>
              <a:t>, Better Scientific Software, tutorial, in ISC High Performance 2018 DOI:</a:t>
            </a:r>
            <a:r>
              <a:rPr lang="en-US" sz="2000" dirty="0"/>
              <a:t>10.6084/m9.figshare.6452912</a:t>
            </a:r>
          </a:p>
          <a:p>
            <a:pPr marL="0" indent="0">
              <a:buNone/>
            </a:pPr>
            <a:r>
              <a:rPr lang="en-US" sz="1800" b="1" dirty="0"/>
              <a:t>Acknowledgements</a:t>
            </a:r>
          </a:p>
          <a:p>
            <a:pPr>
              <a:spcBef>
                <a:spcPts val="200"/>
              </a:spcBef>
            </a:pPr>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pPr>
              <a:spcBef>
                <a:spcPts val="600"/>
              </a:spcBef>
            </a:pPr>
            <a:r>
              <a:rPr lang="en-US" sz="18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endParaRPr lang="en-US" sz="1800" dirty="0"/>
          </a:p>
        </p:txBody>
      </p:sp>
      <p:pic>
        <p:nvPicPr>
          <p:cNvPr id="4" name="Picture 2" descr="https://licensebuttons.net/l/by/4.0/88x31.png">
            <a:extLst>
              <a:ext uri="{FF2B5EF4-FFF2-40B4-BE49-F238E27FC236}">
                <a16:creationId xmlns:a16="http://schemas.microsoft.com/office/drawing/2014/main" id="{35A88F2E-C16E-494E-8ADF-45E002B26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7116" y="867708"/>
            <a:ext cx="985432" cy="34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43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2" name="Straight Connector 11"/>
          <p:cNvCxnSpPr>
            <a:cxnSpLocks/>
          </p:cNvCxnSpPr>
          <p:nvPr/>
        </p:nvCxnSpPr>
        <p:spPr>
          <a:xfrm>
            <a:off x="1598612" y="3673754"/>
            <a:ext cx="6405084" cy="0"/>
          </a:xfrm>
          <a:prstGeom prst="line">
            <a:avLst/>
          </a:prstGeom>
          <a:ln w="38100">
            <a:solidFill>
              <a:srgbClr val="FFA70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894884" y="262080"/>
            <a:ext cx="7893287" cy="838200"/>
          </a:xfrm>
        </p:spPr>
        <p:txBody>
          <a:bodyPr>
            <a:noAutofit/>
          </a:bodyPr>
          <a:lstStyle/>
          <a:p>
            <a:r>
              <a:rPr lang="en-US" dirty="0"/>
              <a:t>Interoperable Design of Extreme-scale Application Software (IDEAS)</a:t>
            </a:r>
          </a:p>
        </p:txBody>
      </p:sp>
      <p:pic>
        <p:nvPicPr>
          <p:cNvPr id="51" name="Picture 5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08697" y="2521533"/>
            <a:ext cx="1676399" cy="1322006"/>
          </a:xfrm>
          <a:prstGeom prst="rect">
            <a:avLst/>
          </a:prstGeom>
        </p:spPr>
      </p:pic>
      <p:pic>
        <p:nvPicPr>
          <p:cNvPr id="52" name="Picture 51" descr="EastRiverFigure.tif.tiff"/>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rot="16200000">
            <a:off x="8235154" y="2366275"/>
            <a:ext cx="1143000" cy="1605916"/>
          </a:xfrm>
          <a:prstGeom prst="rect">
            <a:avLst/>
          </a:prstGeom>
          <a:noFill/>
          <a:ln>
            <a:noFill/>
          </a:ln>
        </p:spPr>
      </p:pic>
      <p:pic>
        <p:nvPicPr>
          <p:cNvPr id="10" name="Content Placeholder 3" descr="cover_low_res.pdf"/>
          <p:cNvPicPr>
            <a:picLocks noGrp="1" noChangeAspect="1"/>
          </p:cNvPicPr>
          <p:nvPr/>
        </p:nvPicPr>
        <p:blipFill rotWithShape="1">
          <a:blip r:embed="rId5" cstate="print">
            <a:extLst>
              <a:ext uri="{28A0092B-C50C-407E-A947-70E740481C1C}">
                <a14:useLocalDpi xmlns:a14="http://schemas.microsoft.com/office/drawing/2010/main"/>
              </a:ext>
            </a:extLst>
          </a:blip>
          <a:srcRect l="-1280" r="-1212"/>
          <a:stretch/>
        </p:blipFill>
        <p:spPr>
          <a:xfrm>
            <a:off x="3594214" y="2124879"/>
            <a:ext cx="1295400" cy="163561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315011" y="2055750"/>
            <a:ext cx="3327130" cy="1554272"/>
          </a:xfrm>
          <a:prstGeom prst="rect">
            <a:avLst/>
          </a:prstGeom>
          <a:noFill/>
        </p:spPr>
        <p:txBody>
          <a:bodyPr wrap="square" rtlCol="0">
            <a:spAutoFit/>
          </a:bodyPr>
          <a:lstStyle/>
          <a:p>
            <a:pPr algn="ctr">
              <a:spcAft>
                <a:spcPts val="300"/>
              </a:spcAft>
            </a:pPr>
            <a:r>
              <a:rPr lang="en-US" b="1" i="1" dirty="0">
                <a:solidFill>
                  <a:srgbClr val="F79646"/>
                </a:solidFill>
                <a:latin typeface="Arial" charset="0"/>
                <a:cs typeface="Arial" charset="0"/>
              </a:rPr>
              <a:t>Objectives</a:t>
            </a:r>
          </a:p>
          <a:p>
            <a:pPr marL="171450" indent="-171450">
              <a:spcBef>
                <a:spcPts val="60"/>
              </a:spcBef>
              <a:spcAft>
                <a:spcPts val="60"/>
              </a:spcAft>
              <a:buSzPct val="100000"/>
            </a:pPr>
            <a:r>
              <a:rPr lang="en-US" sz="1200" dirty="0"/>
              <a:t>Address confluence of trends in hardware and increasing demands for predictive </a:t>
            </a:r>
            <a:r>
              <a:rPr lang="en-US" sz="1200" dirty="0" err="1"/>
              <a:t>multiscale</a:t>
            </a:r>
            <a:r>
              <a:rPr lang="en-US" sz="1200" dirty="0"/>
              <a:t>, </a:t>
            </a:r>
            <a:r>
              <a:rPr lang="en-US" sz="1200" dirty="0" err="1"/>
              <a:t>multiphysics</a:t>
            </a:r>
            <a:r>
              <a:rPr lang="en-US" sz="1200" dirty="0"/>
              <a:t> simulations.</a:t>
            </a:r>
          </a:p>
          <a:p>
            <a:pPr marL="171450" indent="-171450">
              <a:spcBef>
                <a:spcPts val="60"/>
              </a:spcBef>
              <a:spcAft>
                <a:spcPts val="60"/>
              </a:spcAft>
              <a:buSzPct val="100000"/>
            </a:pPr>
            <a:r>
              <a:rPr lang="en-US" sz="1200" dirty="0"/>
              <a:t>Respond to trend of continuous refactoring with efficient agile software engineering methodologies &amp; improved software design.</a:t>
            </a:r>
          </a:p>
        </p:txBody>
      </p:sp>
      <p:sp>
        <p:nvSpPr>
          <p:cNvPr id="20" name="TextBox 19"/>
          <p:cNvSpPr txBox="1"/>
          <p:nvPr/>
        </p:nvSpPr>
        <p:spPr>
          <a:xfrm>
            <a:off x="2765682" y="3718069"/>
            <a:ext cx="6105467" cy="2467855"/>
          </a:xfrm>
          <a:prstGeom prst="rect">
            <a:avLst/>
          </a:prstGeom>
          <a:noFill/>
        </p:spPr>
        <p:txBody>
          <a:bodyPr wrap="square" rtlCol="0">
            <a:spAutoFit/>
          </a:bodyPr>
          <a:lstStyle/>
          <a:p>
            <a:pPr algn="ctr">
              <a:spcAft>
                <a:spcPts val="300"/>
              </a:spcAft>
            </a:pPr>
            <a:r>
              <a:rPr lang="en-US" b="1" i="1" dirty="0">
                <a:solidFill>
                  <a:srgbClr val="F79646"/>
                </a:solidFill>
                <a:latin typeface="Arial" charset="0"/>
                <a:cs typeface="Arial" charset="0"/>
              </a:rPr>
              <a:t>Approach</a:t>
            </a:r>
            <a:r>
              <a:rPr lang="en-US" sz="1600" i="1" dirty="0">
                <a:solidFill>
                  <a:srgbClr val="F79646"/>
                </a:solidFill>
              </a:rPr>
              <a:t> </a:t>
            </a:r>
            <a:endParaRPr lang="en-US" sz="1100" dirty="0"/>
          </a:p>
          <a:p>
            <a:pPr marL="171450" indent="-171450">
              <a:lnSpc>
                <a:spcPct val="95000"/>
              </a:lnSpc>
              <a:spcBef>
                <a:spcPts val="60"/>
              </a:spcBef>
              <a:spcAft>
                <a:spcPts val="300"/>
              </a:spcAft>
              <a:buSzPct val="100000"/>
            </a:pPr>
            <a:r>
              <a:rPr lang="en-US" sz="1400" b="1" dirty="0"/>
              <a:t>Interdisciplinary multi-institutional team </a:t>
            </a:r>
            <a:r>
              <a:rPr lang="en-US" sz="1400" dirty="0"/>
              <a:t>(ANL, LANL, LBNL, LLNL, ORNL, PNNL, SNL, U. Oregon) with broad experience in scientific software development</a:t>
            </a:r>
          </a:p>
          <a:p>
            <a:pPr marL="171450" indent="-171450">
              <a:lnSpc>
                <a:spcPct val="95000"/>
              </a:lnSpc>
              <a:spcBef>
                <a:spcPts val="60"/>
              </a:spcBef>
              <a:spcAft>
                <a:spcPts val="300"/>
              </a:spcAft>
              <a:buSzPct val="100000"/>
            </a:pPr>
            <a:r>
              <a:rPr lang="en-US" sz="1400" b="1" dirty="0"/>
              <a:t>Close partnerships with applications teams </a:t>
            </a:r>
            <a:r>
              <a:rPr lang="en-US" sz="1400" dirty="0"/>
              <a:t>ensures impact on science</a:t>
            </a:r>
          </a:p>
          <a:p>
            <a:pPr marL="171450" indent="-171450">
              <a:lnSpc>
                <a:spcPct val="95000"/>
              </a:lnSpc>
              <a:spcBef>
                <a:spcPts val="60"/>
              </a:spcBef>
              <a:spcAft>
                <a:spcPts val="300"/>
              </a:spcAft>
              <a:buSzPct val="100000"/>
            </a:pPr>
            <a:r>
              <a:rPr lang="en-US" sz="1400" dirty="0"/>
              <a:t>Identification, documentation and dissemination of </a:t>
            </a:r>
            <a:r>
              <a:rPr lang="en-US" sz="1400" b="1" dirty="0"/>
              <a:t>best practices </a:t>
            </a:r>
            <a:r>
              <a:rPr lang="en-US" sz="1400" dirty="0"/>
              <a:t>for BER and ECP software teams and the broader community</a:t>
            </a:r>
          </a:p>
          <a:p>
            <a:pPr marL="171450" indent="-171450">
              <a:lnSpc>
                <a:spcPct val="95000"/>
              </a:lnSpc>
              <a:spcBef>
                <a:spcPts val="60"/>
              </a:spcBef>
              <a:spcAft>
                <a:spcPts val="300"/>
              </a:spcAft>
              <a:buSzPct val="100000"/>
            </a:pPr>
            <a:r>
              <a:rPr lang="en-US" sz="1400" dirty="0"/>
              <a:t>Catalyzing </a:t>
            </a:r>
            <a:r>
              <a:rPr lang="en-US" sz="1400" b="1" dirty="0"/>
              <a:t>software process improvements </a:t>
            </a:r>
            <a:r>
              <a:rPr lang="en-US" sz="1400" dirty="0"/>
              <a:t>through tailored engagement with individual projects</a:t>
            </a:r>
          </a:p>
          <a:p>
            <a:pPr marL="171450" indent="-171450">
              <a:lnSpc>
                <a:spcPct val="95000"/>
              </a:lnSpc>
              <a:spcBef>
                <a:spcPts val="60"/>
              </a:spcBef>
              <a:spcAft>
                <a:spcPts val="300"/>
              </a:spcAft>
              <a:buSzPct val="100000"/>
            </a:pPr>
            <a:r>
              <a:rPr lang="en-US" sz="1400" b="1" dirty="0"/>
              <a:t>Working to bend the curve of software development costs downwards</a:t>
            </a:r>
          </a:p>
        </p:txBody>
      </p:sp>
      <p:sp>
        <p:nvSpPr>
          <p:cNvPr id="21" name="TextBox 20"/>
          <p:cNvSpPr txBox="1"/>
          <p:nvPr/>
        </p:nvSpPr>
        <p:spPr>
          <a:xfrm>
            <a:off x="7711952" y="1090835"/>
            <a:ext cx="4133580" cy="1515800"/>
          </a:xfrm>
          <a:prstGeom prst="rect">
            <a:avLst/>
          </a:prstGeom>
          <a:noFill/>
        </p:spPr>
        <p:txBody>
          <a:bodyPr wrap="square" rtlCol="0">
            <a:spAutoFit/>
          </a:bodyPr>
          <a:lstStyle/>
          <a:p>
            <a:pPr algn="ctr">
              <a:spcAft>
                <a:spcPts val="0"/>
              </a:spcAft>
            </a:pPr>
            <a:r>
              <a:rPr lang="en-US" b="1" i="1" dirty="0">
                <a:solidFill>
                  <a:srgbClr val="F79646"/>
                </a:solidFill>
                <a:latin typeface="Arial" charset="0"/>
                <a:cs typeface="Arial" charset="0"/>
              </a:rPr>
              <a:t>Impact on Applications &amp; Programs </a:t>
            </a:r>
          </a:p>
          <a:p>
            <a:pPr>
              <a:spcBef>
                <a:spcPts val="300"/>
              </a:spcBef>
              <a:spcAft>
                <a:spcPts val="300"/>
              </a:spcAft>
              <a:buSzPct val="100000"/>
            </a:pPr>
            <a:r>
              <a:rPr lang="en-US" sz="1200" dirty="0"/>
              <a:t>Terrestrial ecosystem use cases tied initial IDEAS activities to programs in DOE Biological and Environmental Research (BER). The </a:t>
            </a:r>
            <a:r>
              <a:rPr lang="en-US" sz="1200" dirty="0" err="1"/>
              <a:t>Exascale</a:t>
            </a:r>
            <a:r>
              <a:rPr lang="en-US" sz="1200" dirty="0"/>
              <a:t> Computing Project (ECP) supports a broad portfolio of applications furthering science, energy, national security, and economic competitiveness.</a:t>
            </a:r>
          </a:p>
        </p:txBody>
      </p:sp>
      <p:pic>
        <p:nvPicPr>
          <p:cNvPr id="5" name="Picture 4" descr="IDEAS_logo.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73607" y="121423"/>
            <a:ext cx="2421277" cy="1119514"/>
          </a:xfrm>
          <a:prstGeom prst="rect">
            <a:avLst/>
          </a:prstGeom>
        </p:spPr>
      </p:pic>
      <p:cxnSp>
        <p:nvCxnSpPr>
          <p:cNvPr id="17" name="Straight Connector 16"/>
          <p:cNvCxnSpPr/>
          <p:nvPr/>
        </p:nvCxnSpPr>
        <p:spPr>
          <a:xfrm flipV="1">
            <a:off x="4993620" y="1224280"/>
            <a:ext cx="1815" cy="2441517"/>
          </a:xfrm>
          <a:prstGeom prst="line">
            <a:avLst/>
          </a:prstGeom>
          <a:ln w="38100">
            <a:solidFill>
              <a:srgbClr val="FFA701"/>
            </a:solidFill>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77839" y="3807922"/>
            <a:ext cx="2403223" cy="2465448"/>
            <a:chOff x="166075" y="4277582"/>
            <a:chExt cx="2403223" cy="2465448"/>
          </a:xfrm>
        </p:grpSpPr>
        <p:grpSp>
          <p:nvGrpSpPr>
            <p:cNvPr id="44" name="Group 43"/>
            <p:cNvGrpSpPr/>
            <p:nvPr/>
          </p:nvGrpSpPr>
          <p:grpSpPr>
            <a:xfrm>
              <a:off x="166075" y="4277582"/>
              <a:ext cx="2403223" cy="2465448"/>
              <a:chOff x="2034653" y="1680239"/>
              <a:chExt cx="4970569" cy="4887602"/>
            </a:xfrm>
          </p:grpSpPr>
          <p:sp>
            <p:nvSpPr>
              <p:cNvPr id="46" name="Freeform 7"/>
              <p:cNvSpPr>
                <a:spLocks/>
              </p:cNvSpPr>
              <p:nvPr/>
            </p:nvSpPr>
            <p:spPr bwMode="auto">
              <a:xfrm>
                <a:off x="3459102" y="3152577"/>
                <a:ext cx="2098330" cy="2026218"/>
              </a:xfrm>
              <a:custGeom>
                <a:avLst/>
                <a:gdLst>
                  <a:gd name="T0" fmla="*/ 741 w 741"/>
                  <a:gd name="T1" fmla="*/ 309 h 687"/>
                  <a:gd name="T2" fmla="*/ 564 w 741"/>
                  <a:gd name="T3" fmla="*/ 433 h 687"/>
                  <a:gd name="T4" fmla="*/ 539 w 741"/>
                  <a:gd name="T5" fmla="*/ 626 h 687"/>
                  <a:gd name="T6" fmla="*/ 544 w 741"/>
                  <a:gd name="T7" fmla="*/ 643 h 687"/>
                  <a:gd name="T8" fmla="*/ 370 w 741"/>
                  <a:gd name="T9" fmla="*/ 687 h 687"/>
                  <a:gd name="T10" fmla="*/ 193 w 741"/>
                  <a:gd name="T11" fmla="*/ 642 h 687"/>
                  <a:gd name="T12" fmla="*/ 198 w 741"/>
                  <a:gd name="T13" fmla="*/ 626 h 687"/>
                  <a:gd name="T14" fmla="*/ 172 w 741"/>
                  <a:gd name="T15" fmla="*/ 433 h 687"/>
                  <a:gd name="T16" fmla="*/ 0 w 741"/>
                  <a:gd name="T17" fmla="*/ 310 h 687"/>
                  <a:gd name="T18" fmla="*/ 173 w 741"/>
                  <a:gd name="T19" fmla="*/ 2 h 687"/>
                  <a:gd name="T20" fmla="*/ 368 w 741"/>
                  <a:gd name="T21" fmla="*/ 93 h 687"/>
                  <a:gd name="T22" fmla="*/ 565 w 741"/>
                  <a:gd name="T23" fmla="*/ 0 h 687"/>
                  <a:gd name="T24" fmla="*/ 741 w 741"/>
                  <a:gd name="T25" fmla="*/ 309 h 6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1" h="687">
                    <a:moveTo>
                      <a:pt x="741" y="309"/>
                    </a:moveTo>
                    <a:cubicBezTo>
                      <a:pt x="667" y="322"/>
                      <a:pt x="602" y="367"/>
                      <a:pt x="564" y="433"/>
                    </a:cubicBezTo>
                    <a:cubicBezTo>
                      <a:pt x="530" y="492"/>
                      <a:pt x="521" y="560"/>
                      <a:pt x="539" y="626"/>
                    </a:cubicBezTo>
                    <a:cubicBezTo>
                      <a:pt x="540" y="632"/>
                      <a:pt x="542" y="638"/>
                      <a:pt x="544" y="643"/>
                    </a:cubicBezTo>
                    <a:cubicBezTo>
                      <a:pt x="492" y="671"/>
                      <a:pt x="433" y="687"/>
                      <a:pt x="370" y="687"/>
                    </a:cubicBezTo>
                    <a:cubicBezTo>
                      <a:pt x="306" y="687"/>
                      <a:pt x="246" y="670"/>
                      <a:pt x="193" y="642"/>
                    </a:cubicBezTo>
                    <a:cubicBezTo>
                      <a:pt x="195" y="637"/>
                      <a:pt x="196" y="632"/>
                      <a:pt x="198" y="626"/>
                    </a:cubicBezTo>
                    <a:cubicBezTo>
                      <a:pt x="215" y="560"/>
                      <a:pt x="206" y="492"/>
                      <a:pt x="172" y="433"/>
                    </a:cubicBezTo>
                    <a:cubicBezTo>
                      <a:pt x="135" y="368"/>
                      <a:pt x="71" y="324"/>
                      <a:pt x="0" y="310"/>
                    </a:cubicBezTo>
                    <a:cubicBezTo>
                      <a:pt x="2" y="180"/>
                      <a:pt x="70" y="67"/>
                      <a:pt x="173" y="2"/>
                    </a:cubicBezTo>
                    <a:cubicBezTo>
                      <a:pt x="220" y="58"/>
                      <a:pt x="290" y="93"/>
                      <a:pt x="368" y="93"/>
                    </a:cubicBezTo>
                    <a:cubicBezTo>
                      <a:pt x="447" y="93"/>
                      <a:pt x="518" y="57"/>
                      <a:pt x="565" y="0"/>
                    </a:cubicBezTo>
                    <a:cubicBezTo>
                      <a:pt x="669" y="65"/>
                      <a:pt x="738" y="178"/>
                      <a:pt x="741" y="309"/>
                    </a:cubicBezTo>
                    <a:close/>
                  </a:path>
                </a:pathLst>
              </a:custGeom>
              <a:solidFill>
                <a:srgbClr val="EFCDC1"/>
              </a:solidFill>
              <a:ln w="9525" cap="flat" cmpd="sng">
                <a:solidFill>
                  <a:srgbClr val="606060"/>
                </a:solidFill>
                <a:prstDash val="solid"/>
                <a:round/>
                <a:headEnd type="none" w="med" len="med"/>
                <a:tailEnd type="none" w="med" len="med"/>
              </a:ln>
              <a:effectLst>
                <a:outerShdw blurRad="50800" dist="25400" dir="5400000" algn="ctr" rotWithShape="0">
                  <a:srgbClr val="000000">
                    <a:alpha val="26666"/>
                  </a:srgbClr>
                </a:outerShdw>
              </a:effectLst>
            </p:spPr>
            <p:txBody>
              <a:bodyPr lIns="82124" tIns="41061" rIns="82124" bIns="41061" anchor="ctr"/>
              <a:lstStyle/>
              <a:p>
                <a:endParaRPr lang="en-US" sz="700"/>
              </a:p>
            </p:txBody>
          </p:sp>
          <p:sp>
            <p:nvSpPr>
              <p:cNvPr id="47" name="Freeform 9"/>
              <p:cNvSpPr>
                <a:spLocks/>
              </p:cNvSpPr>
              <p:nvPr/>
            </p:nvSpPr>
            <p:spPr bwMode="auto">
              <a:xfrm>
                <a:off x="4942600" y="4012256"/>
                <a:ext cx="1646036" cy="1504370"/>
              </a:xfrm>
              <a:custGeom>
                <a:avLst/>
                <a:gdLst>
                  <a:gd name="T0" fmla="*/ 62 w 511"/>
                  <a:gd name="T1" fmla="*/ 144 h 510"/>
                  <a:gd name="T2" fmla="*/ 367 w 511"/>
                  <a:gd name="T3" fmla="*/ 62 h 510"/>
                  <a:gd name="T4" fmla="*/ 449 w 511"/>
                  <a:gd name="T5" fmla="*/ 367 h 510"/>
                  <a:gd name="T6" fmla="*/ 144 w 511"/>
                  <a:gd name="T7" fmla="*/ 449 h 510"/>
                  <a:gd name="T8" fmla="*/ 62 w 511"/>
                  <a:gd name="T9" fmla="*/ 14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1" h="510">
                    <a:moveTo>
                      <a:pt x="62" y="144"/>
                    </a:moveTo>
                    <a:cubicBezTo>
                      <a:pt x="124" y="37"/>
                      <a:pt x="260" y="0"/>
                      <a:pt x="367" y="62"/>
                    </a:cubicBezTo>
                    <a:cubicBezTo>
                      <a:pt x="474" y="123"/>
                      <a:pt x="511" y="260"/>
                      <a:pt x="449" y="367"/>
                    </a:cubicBezTo>
                    <a:cubicBezTo>
                      <a:pt x="387" y="474"/>
                      <a:pt x="250" y="510"/>
                      <a:pt x="144" y="449"/>
                    </a:cubicBezTo>
                    <a:cubicBezTo>
                      <a:pt x="37" y="387"/>
                      <a:pt x="0" y="250"/>
                      <a:pt x="62" y="144"/>
                    </a:cubicBezTo>
                    <a:close/>
                  </a:path>
                </a:pathLst>
              </a:custGeom>
              <a:solidFill>
                <a:srgbClr val="D3DEEA"/>
              </a:solidFill>
              <a:ln w="9525" cap="flat" cmpd="sng">
                <a:solidFill>
                  <a:srgbClr val="01568F"/>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sz="700"/>
              </a:p>
            </p:txBody>
          </p:sp>
          <p:sp>
            <p:nvSpPr>
              <p:cNvPr id="48" name="Freeform 10"/>
              <p:cNvSpPr>
                <a:spLocks/>
              </p:cNvSpPr>
              <p:nvPr/>
            </p:nvSpPr>
            <p:spPr bwMode="auto">
              <a:xfrm>
                <a:off x="2417891" y="4032761"/>
                <a:ext cx="1643528" cy="1504370"/>
              </a:xfrm>
              <a:custGeom>
                <a:avLst/>
                <a:gdLst>
                  <a:gd name="T0" fmla="*/ 62 w 510"/>
                  <a:gd name="T1" fmla="*/ 367 h 510"/>
                  <a:gd name="T2" fmla="*/ 143 w 510"/>
                  <a:gd name="T3" fmla="*/ 62 h 510"/>
                  <a:gd name="T4" fmla="*/ 449 w 510"/>
                  <a:gd name="T5" fmla="*/ 144 h 510"/>
                  <a:gd name="T6" fmla="*/ 367 w 510"/>
                  <a:gd name="T7" fmla="*/ 449 h 510"/>
                  <a:gd name="T8" fmla="*/ 62 w 510"/>
                  <a:gd name="T9" fmla="*/ 367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510">
                    <a:moveTo>
                      <a:pt x="62" y="367"/>
                    </a:moveTo>
                    <a:cubicBezTo>
                      <a:pt x="0" y="260"/>
                      <a:pt x="36" y="123"/>
                      <a:pt x="143" y="62"/>
                    </a:cubicBezTo>
                    <a:cubicBezTo>
                      <a:pt x="250" y="0"/>
                      <a:pt x="387" y="37"/>
                      <a:pt x="449" y="144"/>
                    </a:cubicBezTo>
                    <a:cubicBezTo>
                      <a:pt x="510" y="250"/>
                      <a:pt x="474" y="387"/>
                      <a:pt x="367" y="449"/>
                    </a:cubicBezTo>
                    <a:cubicBezTo>
                      <a:pt x="260" y="510"/>
                      <a:pt x="123" y="474"/>
                      <a:pt x="62" y="367"/>
                    </a:cubicBezTo>
                    <a:close/>
                  </a:path>
                </a:pathLst>
              </a:custGeom>
              <a:solidFill>
                <a:srgbClr val="E1E391"/>
              </a:solidFill>
              <a:ln w="9525" cap="flat" cmpd="sng">
                <a:solidFill>
                  <a:srgbClr val="01568F"/>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sz="700"/>
              </a:p>
            </p:txBody>
          </p:sp>
          <p:sp>
            <p:nvSpPr>
              <p:cNvPr id="49" name="Oval 10"/>
              <p:cNvSpPr>
                <a:spLocks noChangeArrowheads="1"/>
              </p:cNvSpPr>
              <p:nvPr/>
            </p:nvSpPr>
            <p:spPr bwMode="auto">
              <a:xfrm>
                <a:off x="3811530" y="2027856"/>
                <a:ext cx="1365903" cy="1317105"/>
              </a:xfrm>
              <a:prstGeom prst="ellipse">
                <a:avLst/>
              </a:prstGeom>
              <a:solidFill>
                <a:srgbClr val="A485B8">
                  <a:alpha val="40000"/>
                </a:srgbClr>
              </a:solidFill>
              <a:ln w="9525">
                <a:solidFill>
                  <a:srgbClr val="01568F"/>
                </a:solidFill>
                <a:round/>
                <a:headEnd/>
                <a:tailEnd/>
              </a:ln>
              <a:effectLst>
                <a:outerShdw blurRad="38100" dist="26940" dir="5400000" algn="t" rotWithShape="0">
                  <a:srgbClr val="000000">
                    <a:alpha val="26999"/>
                  </a:srgbClr>
                </a:outerShdw>
              </a:effectLst>
            </p:spPr>
            <p:txBody>
              <a:bodyPr lIns="82124" tIns="41061" rIns="82124" bIns="41061" anchor="ctr"/>
              <a:lstStyle/>
              <a:p>
                <a:pPr algn="ctr" defTabSz="814388">
                  <a:lnSpc>
                    <a:spcPct val="90000"/>
                  </a:lnSpc>
                  <a:defRPr/>
                </a:pPr>
                <a:endParaRPr lang="en-US" sz="900" dirty="0">
                  <a:cs typeface="+mn-cs"/>
                </a:endParaRPr>
              </a:p>
            </p:txBody>
          </p:sp>
          <p:grpSp>
            <p:nvGrpSpPr>
              <p:cNvPr id="50" name="Group 49"/>
              <p:cNvGrpSpPr/>
              <p:nvPr/>
            </p:nvGrpSpPr>
            <p:grpSpPr>
              <a:xfrm rot="211790">
                <a:off x="3000485" y="2571289"/>
                <a:ext cx="475760" cy="1543412"/>
                <a:chOff x="2646699" y="1749336"/>
                <a:chExt cx="630252" cy="1962583"/>
              </a:xfrm>
            </p:grpSpPr>
            <p:sp>
              <p:nvSpPr>
                <p:cNvPr id="64" name="Curved Right Arrow 63"/>
                <p:cNvSpPr/>
                <p:nvPr/>
              </p:nvSpPr>
              <p:spPr bwMode="auto">
                <a:xfrm rot="1293829">
                  <a:off x="2646699" y="1872609"/>
                  <a:ext cx="573729"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sp>
              <p:nvSpPr>
                <p:cNvPr id="65" name="Curved Right Arrow 64"/>
                <p:cNvSpPr/>
                <p:nvPr/>
              </p:nvSpPr>
              <p:spPr bwMode="auto">
                <a:xfrm rot="1701519" flipV="1">
                  <a:off x="2703223" y="1749336"/>
                  <a:ext cx="573728"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grpSp>
          <p:grpSp>
            <p:nvGrpSpPr>
              <p:cNvPr id="53" name="Group 52"/>
              <p:cNvGrpSpPr/>
              <p:nvPr/>
            </p:nvGrpSpPr>
            <p:grpSpPr>
              <a:xfrm rot="7522539">
                <a:off x="5493420" y="2654825"/>
                <a:ext cx="495642" cy="1481500"/>
                <a:chOff x="2646699" y="1749333"/>
                <a:chExt cx="630256" cy="1962586"/>
              </a:xfrm>
            </p:grpSpPr>
            <p:sp>
              <p:nvSpPr>
                <p:cNvPr id="62" name="Curved Right Arrow 61"/>
                <p:cNvSpPr/>
                <p:nvPr/>
              </p:nvSpPr>
              <p:spPr bwMode="auto">
                <a:xfrm rot="1293829">
                  <a:off x="2646699" y="1872609"/>
                  <a:ext cx="573729"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sp>
              <p:nvSpPr>
                <p:cNvPr id="63" name="Curved Right Arrow 62"/>
                <p:cNvSpPr/>
                <p:nvPr/>
              </p:nvSpPr>
              <p:spPr bwMode="auto">
                <a:xfrm rot="1701519" flipV="1">
                  <a:off x="2703227" y="1749333"/>
                  <a:ext cx="573728"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grpSp>
          <p:grpSp>
            <p:nvGrpSpPr>
              <p:cNvPr id="54" name="Group 53"/>
              <p:cNvGrpSpPr/>
              <p:nvPr/>
            </p:nvGrpSpPr>
            <p:grpSpPr>
              <a:xfrm rot="6976374" flipH="1">
                <a:off x="4279080" y="4736807"/>
                <a:ext cx="495642" cy="1481500"/>
                <a:chOff x="2646699" y="1749336"/>
                <a:chExt cx="630252" cy="1962583"/>
              </a:xfrm>
            </p:grpSpPr>
            <p:sp>
              <p:nvSpPr>
                <p:cNvPr id="60" name="Curved Right Arrow 59"/>
                <p:cNvSpPr/>
                <p:nvPr/>
              </p:nvSpPr>
              <p:spPr bwMode="auto">
                <a:xfrm rot="1293829">
                  <a:off x="2646699" y="1872609"/>
                  <a:ext cx="573729"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sp>
              <p:nvSpPr>
                <p:cNvPr id="61" name="Curved Right Arrow 60"/>
                <p:cNvSpPr/>
                <p:nvPr/>
              </p:nvSpPr>
              <p:spPr bwMode="auto">
                <a:xfrm rot="1701519" flipV="1">
                  <a:off x="2703223" y="1749336"/>
                  <a:ext cx="573728" cy="1839310"/>
                </a:xfrm>
                <a:prstGeom prst="curved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grpSp>
          <p:sp>
            <p:nvSpPr>
              <p:cNvPr id="55" name="Donut 54"/>
              <p:cNvSpPr/>
              <p:nvPr/>
            </p:nvSpPr>
            <p:spPr bwMode="auto">
              <a:xfrm>
                <a:off x="2034653" y="1680239"/>
                <a:ext cx="4970569" cy="4887602"/>
              </a:xfrm>
              <a:prstGeom prst="donut">
                <a:avLst>
                  <a:gd name="adj" fmla="val 5728"/>
                </a:avLst>
              </a:prstGeom>
              <a:solidFill>
                <a:srgbClr val="008000">
                  <a:alpha val="23000"/>
                </a:srgb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hangingPunct="0">
                  <a:lnSpc>
                    <a:spcPct val="90000"/>
                  </a:lnSpc>
                </a:pPr>
                <a:endParaRPr lang="en-US" sz="700" dirty="0"/>
              </a:p>
            </p:txBody>
          </p:sp>
          <p:sp>
            <p:nvSpPr>
              <p:cNvPr id="56" name="Rectangle 55"/>
              <p:cNvSpPr/>
              <p:nvPr/>
            </p:nvSpPr>
            <p:spPr>
              <a:xfrm>
                <a:off x="2157554" y="1740840"/>
                <a:ext cx="4697459" cy="4717766"/>
              </a:xfrm>
              <a:prstGeom prst="rect">
                <a:avLst/>
              </a:prstGeom>
              <a:noFill/>
            </p:spPr>
            <p:txBody>
              <a:bodyPr spcFirstLastPara="1" wrap="none" lIns="91440" tIns="45720" rIns="91440" bIns="45720" numCol="1">
                <a:prstTxWarp prst="textArchDown">
                  <a:avLst>
                    <a:gd name="adj" fmla="val 352996"/>
                  </a:avLst>
                </a:prstTxWarp>
                <a:spAutoFit/>
              </a:bodyPr>
              <a:lstStyle/>
              <a:p>
                <a:pPr algn="ctr"/>
                <a:r>
                  <a:rPr lang="en-US" sz="900" b="1" dirty="0">
                    <a:ln w="12700">
                      <a:noFill/>
                      <a:prstDash val="solid"/>
                    </a:ln>
                  </a:rPr>
                  <a:t>Outreach and Community</a:t>
                </a:r>
              </a:p>
            </p:txBody>
          </p:sp>
          <p:sp>
            <p:nvSpPr>
              <p:cNvPr id="57" name="Rectangle 56"/>
              <p:cNvSpPr/>
              <p:nvPr/>
            </p:nvSpPr>
            <p:spPr>
              <a:xfrm>
                <a:off x="3556633" y="3442884"/>
                <a:ext cx="1885665" cy="1065726"/>
              </a:xfrm>
              <a:prstGeom prst="rect">
                <a:avLst/>
              </a:prstGeom>
            </p:spPr>
            <p:txBody>
              <a:bodyPr wrap="square">
                <a:spAutoFit/>
              </a:bodyPr>
              <a:lstStyle/>
              <a:p>
                <a:pPr algn="ctr" defTabSz="814388">
                  <a:lnSpc>
                    <a:spcPct val="90000"/>
                  </a:lnSpc>
                  <a:defRPr/>
                </a:pPr>
                <a:r>
                  <a:rPr lang="en-US" sz="800" b="1" dirty="0"/>
                  <a:t>Software Productivity for Extreme-Scale Science</a:t>
                </a:r>
              </a:p>
            </p:txBody>
          </p:sp>
          <p:sp>
            <p:nvSpPr>
              <p:cNvPr id="58" name="Rectangle 57"/>
              <p:cNvSpPr/>
              <p:nvPr/>
            </p:nvSpPr>
            <p:spPr>
              <a:xfrm>
                <a:off x="2410257" y="4359792"/>
                <a:ext cx="1682641" cy="823700"/>
              </a:xfrm>
              <a:prstGeom prst="rect">
                <a:avLst/>
              </a:prstGeom>
            </p:spPr>
            <p:txBody>
              <a:bodyPr wrap="square">
                <a:spAutoFit/>
              </a:bodyPr>
              <a:lstStyle/>
              <a:p>
                <a:pPr algn="ctr"/>
                <a:r>
                  <a:rPr lang="en-US" sz="700" b="1" dirty="0"/>
                  <a:t>Methodologies for Software</a:t>
                </a:r>
              </a:p>
              <a:p>
                <a:pPr algn="ctr"/>
                <a:r>
                  <a:rPr lang="en-US" sz="700" b="1" dirty="0"/>
                  <a:t>Productivity</a:t>
                </a:r>
              </a:p>
            </p:txBody>
          </p:sp>
          <p:sp>
            <p:nvSpPr>
              <p:cNvPr id="59" name="Rectangle 58"/>
              <p:cNvSpPr/>
              <p:nvPr/>
            </p:nvSpPr>
            <p:spPr>
              <a:xfrm>
                <a:off x="3634569" y="2233038"/>
                <a:ext cx="1735529" cy="823700"/>
              </a:xfrm>
              <a:prstGeom prst="rect">
                <a:avLst/>
              </a:prstGeom>
            </p:spPr>
            <p:txBody>
              <a:bodyPr wrap="square">
                <a:spAutoFit/>
              </a:bodyPr>
              <a:lstStyle/>
              <a:p>
                <a:pPr algn="ctr"/>
                <a:r>
                  <a:rPr lang="en-US" sz="700" b="1" dirty="0"/>
                  <a:t>Use Cases: Terrestrial Modeling</a:t>
                </a:r>
              </a:p>
            </p:txBody>
          </p:sp>
        </p:grpSp>
        <p:sp>
          <p:nvSpPr>
            <p:cNvPr id="45" name="Rectangle 44"/>
            <p:cNvSpPr/>
            <p:nvPr/>
          </p:nvSpPr>
          <p:spPr>
            <a:xfrm>
              <a:off x="1519766" y="5598853"/>
              <a:ext cx="897467" cy="461665"/>
            </a:xfrm>
            <a:prstGeom prst="rect">
              <a:avLst/>
            </a:prstGeom>
          </p:spPr>
          <p:txBody>
            <a:bodyPr wrap="square">
              <a:spAutoFit/>
            </a:bodyPr>
            <a:lstStyle/>
            <a:p>
              <a:pPr algn="ctr"/>
              <a:r>
                <a:rPr lang="en-US" sz="600" b="1" dirty="0"/>
                <a:t>Extreme-Scale Scientific Software Development Kit (</a:t>
              </a:r>
              <a:r>
                <a:rPr lang="en-US" sz="600" b="1" dirty="0" err="1"/>
                <a:t>xSDK</a:t>
              </a:r>
              <a:r>
                <a:rPr lang="en-US" sz="600" b="1" dirty="0"/>
                <a:t>)</a:t>
              </a:r>
            </a:p>
          </p:txBody>
        </p:sp>
      </p:grpSp>
      <p:sp>
        <p:nvSpPr>
          <p:cNvPr id="4" name="Slide Number Placeholder 3"/>
          <p:cNvSpPr>
            <a:spLocks noGrp="1"/>
          </p:cNvSpPr>
          <p:nvPr>
            <p:ph type="sldNum" sz="quarter" idx="12"/>
          </p:nvPr>
        </p:nvSpPr>
        <p:spPr/>
        <p:txBody>
          <a:bodyPr>
            <a:normAutofit fontScale="25000" lnSpcReduction="20000"/>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
        <p:nvSpPr>
          <p:cNvPr id="3" name="TextBox 2"/>
          <p:cNvSpPr txBox="1"/>
          <p:nvPr/>
        </p:nvSpPr>
        <p:spPr>
          <a:xfrm>
            <a:off x="4332423" y="6320473"/>
            <a:ext cx="3523978" cy="400110"/>
          </a:xfrm>
          <a:prstGeom prst="rect">
            <a:avLst/>
          </a:prstGeom>
          <a:noFill/>
        </p:spPr>
        <p:txBody>
          <a:bodyPr wrap="none" rtlCol="0">
            <a:spAutoFit/>
          </a:bodyPr>
          <a:lstStyle/>
          <a:p>
            <a:r>
              <a:rPr lang="en-US" sz="2000" b="1" i="1" dirty="0" err="1">
                <a:solidFill>
                  <a:srgbClr val="F79646"/>
                </a:solidFill>
              </a:rPr>
              <a:t>www.ideas-productivity.org</a:t>
            </a:r>
            <a:endParaRPr lang="en-US" sz="2000" b="1" i="1" dirty="0">
              <a:solidFill>
                <a:srgbClr val="F79646"/>
              </a:solidFill>
            </a:endParaRPr>
          </a:p>
        </p:txBody>
      </p:sp>
      <p:sp>
        <p:nvSpPr>
          <p:cNvPr id="38" name="TextBox 37">
            <a:extLst>
              <a:ext uri="{FF2B5EF4-FFF2-40B4-BE49-F238E27FC236}">
                <a16:creationId xmlns:a16="http://schemas.microsoft.com/office/drawing/2014/main" id="{58187544-EC40-46D8-994C-189FD3BE61FA}"/>
              </a:ext>
            </a:extLst>
          </p:cNvPr>
          <p:cNvSpPr txBox="1"/>
          <p:nvPr/>
        </p:nvSpPr>
        <p:spPr>
          <a:xfrm>
            <a:off x="5018783" y="1090835"/>
            <a:ext cx="2591111" cy="2254463"/>
          </a:xfrm>
          <a:prstGeom prst="rect">
            <a:avLst/>
          </a:prstGeom>
          <a:noFill/>
        </p:spPr>
        <p:txBody>
          <a:bodyPr wrap="square" rtlCol="0">
            <a:spAutoFit/>
          </a:bodyPr>
          <a:lstStyle/>
          <a:p>
            <a:pPr algn="ctr">
              <a:spcAft>
                <a:spcPts val="0"/>
              </a:spcAft>
            </a:pPr>
            <a:r>
              <a:rPr lang="en-US" b="1" i="1" dirty="0">
                <a:solidFill>
                  <a:srgbClr val="F79646"/>
                </a:solidFill>
                <a:latin typeface="Arial" charset="0"/>
                <a:cs typeface="Arial" charset="0"/>
              </a:rPr>
              <a:t>Project History</a:t>
            </a:r>
          </a:p>
          <a:p>
            <a:pPr>
              <a:spcBef>
                <a:spcPts val="300"/>
              </a:spcBef>
              <a:spcAft>
                <a:spcPts val="300"/>
              </a:spcAft>
              <a:buSzPct val="100000"/>
            </a:pPr>
            <a:r>
              <a:rPr lang="en-US" sz="1200" dirty="0"/>
              <a:t>IDEAS began in 2014 as a DOE ASRC/BER partnership to improve application software productivity, quality, and sustainability. In 2017, the DOE </a:t>
            </a:r>
            <a:r>
              <a:rPr lang="en-US" sz="1200" dirty="0" err="1"/>
              <a:t>Exascale</a:t>
            </a:r>
            <a:r>
              <a:rPr lang="en-US" sz="1200" dirty="0"/>
              <a:t> Computing Project began supporting IDEAS to help application teams improve developer productivity and software sustainability while making major changes for </a:t>
            </a:r>
            <a:r>
              <a:rPr lang="en-US" sz="1200" dirty="0" err="1"/>
              <a:t>exascale</a:t>
            </a:r>
            <a:r>
              <a:rPr lang="en-US" sz="1200" dirty="0"/>
              <a:t>.</a:t>
            </a:r>
          </a:p>
        </p:txBody>
      </p:sp>
      <p:grpSp>
        <p:nvGrpSpPr>
          <p:cNvPr id="39" name="Group 38">
            <a:extLst>
              <a:ext uri="{FF2B5EF4-FFF2-40B4-BE49-F238E27FC236}">
                <a16:creationId xmlns:a16="http://schemas.microsoft.com/office/drawing/2014/main" id="{85A99972-6ABC-48F1-85FE-BF869DE22A78}"/>
              </a:ext>
            </a:extLst>
          </p:cNvPr>
          <p:cNvGrpSpPr/>
          <p:nvPr/>
        </p:nvGrpSpPr>
        <p:grpSpPr>
          <a:xfrm>
            <a:off x="8722153" y="4448014"/>
            <a:ext cx="3345103" cy="1527135"/>
            <a:chOff x="1221440" y="2819400"/>
            <a:chExt cx="5136248" cy="2800725"/>
          </a:xfrm>
        </p:grpSpPr>
        <p:cxnSp>
          <p:nvCxnSpPr>
            <p:cNvPr id="40" name="Straight Arrow Connector 39">
              <a:extLst>
                <a:ext uri="{FF2B5EF4-FFF2-40B4-BE49-F238E27FC236}">
                  <a16:creationId xmlns:a16="http://schemas.microsoft.com/office/drawing/2014/main" id="{A660395D-FC70-4090-866A-2CC4B2D85ABD}"/>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8E0433A-9D79-44CD-97B8-DF1A54CC66A1}"/>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5D0544F9-236D-4075-AF5F-1BB709B45A7A}"/>
                </a:ext>
              </a:extLst>
            </p:cNvPr>
            <p:cNvSpPr txBox="1"/>
            <p:nvPr/>
          </p:nvSpPr>
          <p:spPr>
            <a:xfrm rot="16200000">
              <a:off x="923849" y="3766860"/>
              <a:ext cx="1067759" cy="472577"/>
            </a:xfrm>
            <a:prstGeom prst="rect">
              <a:avLst/>
            </a:prstGeom>
            <a:noFill/>
          </p:spPr>
          <p:txBody>
            <a:bodyPr wrap="none" rtlCol="0">
              <a:spAutoFit/>
            </a:bodyPr>
            <a:lstStyle/>
            <a:p>
              <a:r>
                <a:rPr lang="en-US" sz="1400" b="1" dirty="0"/>
                <a:t>Cost</a:t>
              </a:r>
            </a:p>
          </p:txBody>
        </p:sp>
        <p:sp>
          <p:nvSpPr>
            <p:cNvPr id="66" name="TextBox 65">
              <a:extLst>
                <a:ext uri="{FF2B5EF4-FFF2-40B4-BE49-F238E27FC236}">
                  <a16:creationId xmlns:a16="http://schemas.microsoft.com/office/drawing/2014/main" id="{BE4F6F3F-4382-4450-89A0-5844CA274213}"/>
                </a:ext>
              </a:extLst>
            </p:cNvPr>
            <p:cNvSpPr txBox="1"/>
            <p:nvPr/>
          </p:nvSpPr>
          <p:spPr>
            <a:xfrm>
              <a:off x="3228867" y="5053524"/>
              <a:ext cx="1477294" cy="564455"/>
            </a:xfrm>
            <a:prstGeom prst="rect">
              <a:avLst/>
            </a:prstGeom>
            <a:noFill/>
          </p:spPr>
          <p:txBody>
            <a:bodyPr wrap="none" rtlCol="0">
              <a:spAutoFit/>
            </a:bodyPr>
            <a:lstStyle/>
            <a:p>
              <a:r>
                <a:rPr lang="en-US" sz="1400" b="1" dirty="0"/>
                <a:t>Progress</a:t>
              </a:r>
            </a:p>
          </p:txBody>
        </p:sp>
        <p:cxnSp>
          <p:nvCxnSpPr>
            <p:cNvPr id="67" name="Straight Connector 66">
              <a:extLst>
                <a:ext uri="{FF2B5EF4-FFF2-40B4-BE49-F238E27FC236}">
                  <a16:creationId xmlns:a16="http://schemas.microsoft.com/office/drawing/2014/main" id="{EF64EA43-9AD0-4812-A6BB-4956C4D2ADDC}"/>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E5737561-E019-42E3-8B49-B7C10E2E6D65}"/>
                </a:ext>
              </a:extLst>
            </p:cNvPr>
            <p:cNvSpPr txBox="1"/>
            <p:nvPr/>
          </p:nvSpPr>
          <p:spPr>
            <a:xfrm>
              <a:off x="1513456" y="5042031"/>
              <a:ext cx="864421" cy="564455"/>
            </a:xfrm>
            <a:prstGeom prst="rect">
              <a:avLst/>
            </a:prstGeom>
            <a:noFill/>
          </p:spPr>
          <p:txBody>
            <a:bodyPr wrap="none" rtlCol="0">
              <a:spAutoFit/>
            </a:bodyPr>
            <a:lstStyle/>
            <a:p>
              <a:r>
                <a:rPr lang="en-US" sz="1400" i="1" dirty="0"/>
                <a:t>Start</a:t>
              </a:r>
            </a:p>
          </p:txBody>
        </p:sp>
        <p:sp>
          <p:nvSpPr>
            <p:cNvPr id="69" name="TextBox 68">
              <a:extLst>
                <a:ext uri="{FF2B5EF4-FFF2-40B4-BE49-F238E27FC236}">
                  <a16:creationId xmlns:a16="http://schemas.microsoft.com/office/drawing/2014/main" id="{05D6018E-4324-4D31-B380-EC337C9294CF}"/>
                </a:ext>
              </a:extLst>
            </p:cNvPr>
            <p:cNvSpPr txBox="1"/>
            <p:nvPr/>
          </p:nvSpPr>
          <p:spPr>
            <a:xfrm>
              <a:off x="5340664" y="5055670"/>
              <a:ext cx="1017024" cy="564455"/>
            </a:xfrm>
            <a:prstGeom prst="rect">
              <a:avLst/>
            </a:prstGeom>
            <a:noFill/>
          </p:spPr>
          <p:txBody>
            <a:bodyPr wrap="none" rtlCol="0">
              <a:spAutoFit/>
            </a:bodyPr>
            <a:lstStyle/>
            <a:p>
              <a:r>
                <a:rPr lang="en-US" sz="1400" i="1" dirty="0"/>
                <a:t>Finish</a:t>
              </a:r>
            </a:p>
          </p:txBody>
        </p:sp>
        <p:cxnSp>
          <p:nvCxnSpPr>
            <p:cNvPr id="70" name="Straight Connector 69">
              <a:extLst>
                <a:ext uri="{FF2B5EF4-FFF2-40B4-BE49-F238E27FC236}">
                  <a16:creationId xmlns:a16="http://schemas.microsoft.com/office/drawing/2014/main" id="{5B21328D-52D5-450C-AA35-0BABE48410F8}"/>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4DD7194-EFEC-43A6-912D-74709950F464}"/>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6FD31B9F-077A-47B7-9EB7-89F773244BBD}"/>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73" name="Group 72">
              <a:extLst>
                <a:ext uri="{FF2B5EF4-FFF2-40B4-BE49-F238E27FC236}">
                  <a16:creationId xmlns:a16="http://schemas.microsoft.com/office/drawing/2014/main" id="{73852D23-D8A1-47F9-BB11-A0FEE036CF0F}"/>
                </a:ext>
              </a:extLst>
            </p:cNvPr>
            <p:cNvGrpSpPr/>
            <p:nvPr/>
          </p:nvGrpSpPr>
          <p:grpSpPr>
            <a:xfrm>
              <a:off x="2057400" y="2947405"/>
              <a:ext cx="2048669" cy="801054"/>
              <a:chOff x="6663843" y="2438400"/>
              <a:chExt cx="2048669" cy="801054"/>
            </a:xfrm>
          </p:grpSpPr>
          <p:sp>
            <p:nvSpPr>
              <p:cNvPr id="74" name="TextBox 73">
                <a:extLst>
                  <a:ext uri="{FF2B5EF4-FFF2-40B4-BE49-F238E27FC236}">
                    <a16:creationId xmlns:a16="http://schemas.microsoft.com/office/drawing/2014/main" id="{3C02B86B-029B-494C-A0F0-1EF5CC9E8BFD}"/>
                  </a:ext>
                </a:extLst>
              </p:cNvPr>
              <p:cNvSpPr txBox="1"/>
              <p:nvPr/>
            </p:nvSpPr>
            <p:spPr>
              <a:xfrm>
                <a:off x="7120197" y="2438400"/>
                <a:ext cx="1592315" cy="801054"/>
              </a:xfrm>
              <a:prstGeom prst="rect">
                <a:avLst/>
              </a:prstGeom>
              <a:noFill/>
            </p:spPr>
            <p:txBody>
              <a:bodyPr wrap="none" rtlCol="0">
                <a:spAutoFit/>
              </a:bodyPr>
              <a:lstStyle/>
              <a:p>
                <a:pPr algn="l"/>
                <a:r>
                  <a:rPr lang="en-US" sz="1400" dirty="0"/>
                  <a:t>Old Process</a:t>
                </a:r>
              </a:p>
              <a:p>
                <a:pPr algn="l"/>
                <a:r>
                  <a:rPr lang="en-US" sz="1400" dirty="0"/>
                  <a:t>New Process</a:t>
                </a:r>
              </a:p>
            </p:txBody>
          </p:sp>
          <p:cxnSp>
            <p:nvCxnSpPr>
              <p:cNvPr id="75" name="Straight Connector 74">
                <a:extLst>
                  <a:ext uri="{FF2B5EF4-FFF2-40B4-BE49-F238E27FC236}">
                    <a16:creationId xmlns:a16="http://schemas.microsoft.com/office/drawing/2014/main" id="{FAE98CFF-AF98-4121-BFDA-2969CF9A278B}"/>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3C9202B2-DB83-4858-B6D6-CA79FE7C2EAD}"/>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cxnSp>
        <p:nvCxnSpPr>
          <p:cNvPr id="77" name="Straight Connector 76">
            <a:extLst>
              <a:ext uri="{FF2B5EF4-FFF2-40B4-BE49-F238E27FC236}">
                <a16:creationId xmlns:a16="http://schemas.microsoft.com/office/drawing/2014/main" id="{A28AE331-2E14-48BF-B17A-9A04404F572D}"/>
              </a:ext>
            </a:extLst>
          </p:cNvPr>
          <p:cNvCxnSpPr/>
          <p:nvPr/>
        </p:nvCxnSpPr>
        <p:spPr>
          <a:xfrm flipV="1">
            <a:off x="7607113" y="1226127"/>
            <a:ext cx="1815" cy="2441517"/>
          </a:xfrm>
          <a:prstGeom prst="line">
            <a:avLst/>
          </a:prstGeom>
          <a:ln w="38100">
            <a:solidFill>
              <a:srgbClr val="FFA70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15011" y="1090835"/>
            <a:ext cx="4648200" cy="969496"/>
          </a:xfrm>
          <a:prstGeom prst="rect">
            <a:avLst/>
          </a:prstGeom>
          <a:noFill/>
        </p:spPr>
        <p:txBody>
          <a:bodyPr wrap="square" rtlCol="0">
            <a:spAutoFit/>
          </a:bodyPr>
          <a:lstStyle/>
          <a:p>
            <a:pPr algn="ctr">
              <a:spcAft>
                <a:spcPts val="300"/>
              </a:spcAft>
            </a:pPr>
            <a:r>
              <a:rPr lang="en-US" b="1" i="1" dirty="0">
                <a:solidFill>
                  <a:srgbClr val="F79646"/>
                </a:solidFill>
                <a:latin typeface="Arial" charset="0"/>
                <a:cs typeface="Arial" charset="0"/>
              </a:rPr>
              <a:t>Motivation</a:t>
            </a:r>
          </a:p>
          <a:p>
            <a:pPr>
              <a:spcBef>
                <a:spcPts val="60"/>
              </a:spcBef>
            </a:pPr>
            <a:r>
              <a:rPr lang="en-US" sz="1200" dirty="0"/>
              <a:t>Enable </a:t>
            </a:r>
            <a:r>
              <a:rPr lang="en-US" sz="1200" b="1" i="1" dirty="0"/>
              <a:t>increased scientific productivity, </a:t>
            </a:r>
            <a:r>
              <a:rPr lang="en-US" sz="1200" dirty="0"/>
              <a:t>realizing the potential of extreme- scale computing, through </a:t>
            </a:r>
            <a:r>
              <a:rPr lang="en-US" sz="1200" b="1" i="1" dirty="0"/>
              <a:t>a new interdisciplinary and agile approach to the scientific software ecosystem</a:t>
            </a:r>
            <a:r>
              <a:rPr lang="en-US" sz="1200" dirty="0"/>
              <a:t>.</a:t>
            </a:r>
          </a:p>
        </p:txBody>
      </p:sp>
      <p:pic>
        <p:nvPicPr>
          <p:cNvPr id="8" name="Picture 7">
            <a:extLst>
              <a:ext uri="{FF2B5EF4-FFF2-40B4-BE49-F238E27FC236}">
                <a16:creationId xmlns:a16="http://schemas.microsoft.com/office/drawing/2014/main" id="{5B40432B-23B2-4134-96CF-898878818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992" y="6282403"/>
            <a:ext cx="2857500" cy="476250"/>
          </a:xfrm>
          <a:prstGeom prst="rect">
            <a:avLst/>
          </a:prstGeom>
        </p:spPr>
      </p:pic>
      <p:pic>
        <p:nvPicPr>
          <p:cNvPr id="78" name="Picture 77">
            <a:extLst>
              <a:ext uri="{FF2B5EF4-FFF2-40B4-BE49-F238E27FC236}">
                <a16:creationId xmlns:a16="http://schemas.microsoft.com/office/drawing/2014/main" id="{0F4D2095-5E8E-4A5F-9165-A220F5DBDB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8369" y="6218776"/>
            <a:ext cx="2231708" cy="603504"/>
          </a:xfrm>
          <a:prstGeom prst="rect">
            <a:avLst/>
          </a:prstGeom>
        </p:spPr>
      </p:pic>
    </p:spTree>
    <p:extLst>
      <p:ext uri="{BB962C8B-B14F-4D97-AF65-F5344CB8AC3E}">
        <p14:creationId xmlns:p14="http://schemas.microsoft.com/office/powerpoint/2010/main" val="213517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4EFD-5998-41E6-8BEF-B5BBCDFFD776}"/>
              </a:ext>
            </a:extLst>
          </p:cNvPr>
          <p:cNvSpPr>
            <a:spLocks noGrp="1"/>
          </p:cNvSpPr>
          <p:nvPr>
            <p:ph type="title"/>
          </p:nvPr>
        </p:nvSpPr>
        <p:spPr/>
        <p:txBody>
          <a:bodyPr/>
          <a:lstStyle/>
          <a:p>
            <a:r>
              <a:rPr lang="en-US"/>
              <a:t>Tutorial objectives</a:t>
            </a:r>
            <a:endParaRPr lang="en-US" dirty="0"/>
          </a:p>
        </p:txBody>
      </p:sp>
      <p:sp>
        <p:nvSpPr>
          <p:cNvPr id="3" name="Content Placeholder 2">
            <a:extLst>
              <a:ext uri="{FF2B5EF4-FFF2-40B4-BE49-F238E27FC236}">
                <a16:creationId xmlns:a16="http://schemas.microsoft.com/office/drawing/2014/main" id="{90298D17-8DEF-45B4-B138-09C0CD7A9E0C}"/>
              </a:ext>
            </a:extLst>
          </p:cNvPr>
          <p:cNvSpPr>
            <a:spLocks noGrp="1"/>
          </p:cNvSpPr>
          <p:nvPr>
            <p:ph idx="1"/>
          </p:nvPr>
        </p:nvSpPr>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r>
              <a:rPr lang="en-US" sz="2000" dirty="0"/>
              <a:t>Better CSE software &gt; better CSE research &gt; broader CSE impact</a:t>
            </a:r>
          </a:p>
          <a:p>
            <a:r>
              <a:rPr lang="en-US" sz="2400" b="1" dirty="0"/>
              <a:t>Who: </a:t>
            </a:r>
            <a:r>
              <a:rPr lang="en-US" sz="2400" dirty="0"/>
              <a:t>Practices relevant for projects of all sizes</a:t>
            </a:r>
          </a:p>
          <a:p>
            <a:pPr lvl="1"/>
            <a:r>
              <a:rPr lang="en-US" sz="2000" b="1" dirty="0"/>
              <a:t>emphasis on small teams</a:t>
            </a:r>
            <a:r>
              <a:rPr lang="en-US" sz="2000" dirty="0"/>
              <a:t>, e.g., a faculty member and collaborating students  </a:t>
            </a:r>
          </a:p>
          <a:p>
            <a:r>
              <a:rPr lang="en-US" sz="2400" b="1" dirty="0"/>
              <a:t>Approach: </a:t>
            </a:r>
          </a:p>
          <a:p>
            <a:pPr lvl="1"/>
            <a:r>
              <a:rPr lang="en-US" sz="2000" dirty="0"/>
              <a:t>Information, examples, exercises, pointers to other resources</a:t>
            </a:r>
          </a:p>
          <a:p>
            <a:pPr lvl="1"/>
            <a:r>
              <a:rPr lang="en-US" sz="2000" dirty="0"/>
              <a:t>Not to prescribe any set of practices as “must use”</a:t>
            </a:r>
          </a:p>
          <a:p>
            <a:pPr lvl="2"/>
            <a:r>
              <a:rPr lang="en-US" sz="1800" dirty="0"/>
              <a:t>Be informative about practices that have worked for some projects </a:t>
            </a:r>
          </a:p>
          <a:p>
            <a:pPr lvl="2"/>
            <a:r>
              <a:rPr lang="en-US" sz="1800" dirty="0"/>
              <a:t>Emphasis on adoption of practices that help productivity rather than put unsustainable burden </a:t>
            </a:r>
          </a:p>
          <a:p>
            <a:pPr lvl="1"/>
            <a:r>
              <a:rPr lang="en-US" sz="2000" dirty="0"/>
              <a:t>Customize as needed for each project</a:t>
            </a:r>
          </a:p>
        </p:txBody>
      </p:sp>
    </p:spTree>
    <p:extLst>
      <p:ext uri="{BB962C8B-B14F-4D97-AF65-F5344CB8AC3E}">
        <p14:creationId xmlns:p14="http://schemas.microsoft.com/office/powerpoint/2010/main" val="33025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ext uri="{D42A27DB-BD31-4B8C-83A1-F6EECF244321}">
                <p14:modId xmlns:p14="http://schemas.microsoft.com/office/powerpoint/2010/main" val="2570157396"/>
              </p:ext>
            </p:extLst>
          </p:nvPr>
        </p:nvGraphicFramePr>
        <p:xfrm>
          <a:off x="830629" y="922389"/>
          <a:ext cx="10442734" cy="5131034"/>
        </p:xfrm>
        <a:graphic>
          <a:graphicData uri="http://schemas.openxmlformats.org/drawingml/2006/table">
            <a:tbl>
              <a:tblPr firstRow="1" la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67659">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650474">
                <a:tc>
                  <a:txBody>
                    <a:bodyPr/>
                    <a:lstStyle/>
                    <a:p>
                      <a:pPr>
                        <a:lnSpc>
                          <a:spcPct val="100000"/>
                        </a:lnSpc>
                      </a:pPr>
                      <a:r>
                        <a:rPr lang="en-US" sz="2000" dirty="0"/>
                        <a:t>2:00pm-2:30pm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Why Effective Software Practices are Essential for CSE Projects</a:t>
                      </a: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4236476034"/>
                  </a:ext>
                </a:extLst>
              </a:tr>
              <a:tr h="367659">
                <a:tc>
                  <a:txBody>
                    <a:bodyPr/>
                    <a:lstStyle/>
                    <a:p>
                      <a:pPr>
                        <a:lnSpc>
                          <a:spcPct val="100000"/>
                        </a:lnSpc>
                      </a:pPr>
                      <a:r>
                        <a:rPr lang="en-US" sz="2000" dirty="0"/>
                        <a:t>2:30pm-3:00pm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Introduction to Software Licensing</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1105160419"/>
                  </a:ext>
                </a:extLst>
              </a:tr>
              <a:tr h="367659">
                <a:tc>
                  <a:txBody>
                    <a:bodyPr/>
                    <a:lstStyle/>
                    <a:p>
                      <a:pPr>
                        <a:lnSpc>
                          <a:spcPct val="100000"/>
                        </a:lnSpc>
                      </a:pPr>
                      <a:r>
                        <a:rPr lang="en-US" sz="2000" dirty="0"/>
                        <a:t>3:00am-3:30pm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Better (Small) Scientific Software Teams</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910718610"/>
                  </a:ext>
                </a:extLst>
              </a:tr>
              <a:tr h="650474">
                <a:tc>
                  <a:txBody>
                    <a:bodyPr/>
                    <a:lstStyle/>
                    <a:p>
                      <a:pPr>
                        <a:lnSpc>
                          <a:spcPct val="100000"/>
                        </a:lnSpc>
                      </a:pPr>
                      <a:r>
                        <a:rPr lang="en-US" sz="2000" dirty="0"/>
                        <a:t>3:30am-4:00pm</a:t>
                      </a:r>
                    </a:p>
                  </a:txBody>
                  <a:tcPr/>
                </a:tc>
                <a:tc>
                  <a:txBody>
                    <a:bodyPr/>
                    <a:lstStyle/>
                    <a:p>
                      <a:pPr>
                        <a:lnSpc>
                          <a:spcPct val="100000"/>
                        </a:lnSpc>
                      </a:pPr>
                      <a:r>
                        <a:rPr lang="en-US" sz="2000" dirty="0"/>
                        <a:t>Improving Reproducibility Through Better Software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3280342557"/>
                  </a:ext>
                </a:extLst>
              </a:tr>
              <a:tr h="367659">
                <a:tc>
                  <a:txBody>
                    <a:bodyPr/>
                    <a:lstStyle/>
                    <a:p>
                      <a:pPr>
                        <a:lnSpc>
                          <a:spcPct val="100000"/>
                        </a:lnSpc>
                      </a:pPr>
                      <a:r>
                        <a:rPr lang="en-US" sz="2000" i="1" dirty="0"/>
                        <a:t>4:00pm-4:30pm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650474">
                <a:tc>
                  <a:txBody>
                    <a:bodyPr/>
                    <a:lstStyle/>
                    <a:p>
                      <a:pPr>
                        <a:lnSpc>
                          <a:spcPct val="100000"/>
                        </a:lnSpc>
                      </a:pPr>
                      <a:r>
                        <a:rPr lang="en-US" sz="2000" dirty="0"/>
                        <a:t>4:30pm-5:00pm</a:t>
                      </a:r>
                    </a:p>
                  </a:txBody>
                  <a:tcPr/>
                </a:tc>
                <a:tc>
                  <a:txBody>
                    <a:bodyPr/>
                    <a:lstStyle/>
                    <a:p>
                      <a:pPr>
                        <a:lnSpc>
                          <a:spcPct val="100000"/>
                        </a:lnSpc>
                      </a:pPr>
                      <a:r>
                        <a:rPr lang="en-US" sz="2000" dirty="0"/>
                        <a:t>Testing HPC Scientific Software – Part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3550721019"/>
                  </a:ext>
                </a:extLst>
              </a:tr>
              <a:tr h="367659">
                <a:tc>
                  <a:txBody>
                    <a:bodyPr/>
                    <a:lstStyle/>
                    <a:p>
                      <a:pPr>
                        <a:lnSpc>
                          <a:spcPct val="100000"/>
                        </a:lnSpc>
                      </a:pPr>
                      <a:r>
                        <a:rPr lang="en-US" sz="2000" dirty="0"/>
                        <a:t>5:00pm-5:30pm</a:t>
                      </a:r>
                    </a:p>
                  </a:txBody>
                  <a:tcPr/>
                </a:tc>
                <a:tc>
                  <a:txBody>
                    <a:bodyPr/>
                    <a:lstStyle/>
                    <a:p>
                      <a:pPr>
                        <a:lnSpc>
                          <a:spcPct val="100000"/>
                        </a:lnSpc>
                      </a:pPr>
                      <a:r>
                        <a:rPr lang="en-US" sz="2000" dirty="0"/>
                        <a:t>Testing HPC Scientific Software – Part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650474">
                <a:tc>
                  <a:txBody>
                    <a:bodyPr/>
                    <a:lstStyle/>
                    <a:p>
                      <a:pPr>
                        <a:lnSpc>
                          <a:spcPct val="100000"/>
                        </a:lnSpc>
                      </a:pPr>
                      <a:r>
                        <a:rPr lang="en-US" sz="2000" dirty="0"/>
                        <a:t>5:30pm-6:00pm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Code Coverage Hands-on and CI Demo</a:t>
                      </a:r>
                    </a:p>
                    <a:p>
                      <a:pPr>
                        <a:lnSpc>
                          <a:spcPct val="100000"/>
                        </a:lnSpc>
                      </a:pP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3631502855"/>
                  </a:ext>
                </a:extLst>
              </a:tr>
              <a:tr h="367659">
                <a:tc>
                  <a:txBody>
                    <a:bodyPr/>
                    <a:lstStyle/>
                    <a:p>
                      <a:pPr>
                        <a:lnSpc>
                          <a:spcPct val="100000"/>
                        </a:lnSpc>
                      </a:pPr>
                      <a:endParaRPr lang="en-US" sz="2000" dirty="0"/>
                    </a:p>
                  </a:txBody>
                  <a:tcPr/>
                </a:tc>
                <a:tc>
                  <a:txBody>
                    <a:bodyPr/>
                    <a:lstStyle/>
                    <a:p>
                      <a:pPr>
                        <a:lnSpc>
                          <a:spcPct val="100000"/>
                        </a:lnSpc>
                      </a:pPr>
                      <a:endParaRPr lang="en-US" sz="2000" dirty="0"/>
                    </a:p>
                  </a:txBody>
                  <a:tcPr/>
                </a:tc>
                <a:tc>
                  <a:txBody>
                    <a:bodyPr/>
                    <a:lstStyle/>
                    <a:p>
                      <a:pPr>
                        <a:lnSpc>
                          <a:spcPct val="100000"/>
                        </a:lnSpc>
                      </a:pPr>
                      <a:endParaRPr lang="en-US" sz="2000" dirty="0"/>
                    </a:p>
                  </a:txBody>
                  <a:tcPr/>
                </a:tc>
                <a:extLst>
                  <a:ext uri="{0D108BD9-81ED-4DB2-BD59-A6C34878D82A}">
                    <a16:rowId xmlns:a16="http://schemas.microsoft.com/office/drawing/2014/main" val="1196357608"/>
                  </a:ext>
                </a:extLst>
              </a:tr>
            </a:tbl>
          </a:graphicData>
        </a:graphic>
      </p:graphicFrame>
    </p:spTree>
    <p:extLst>
      <p:ext uri="{BB962C8B-B14F-4D97-AF65-F5344CB8AC3E}">
        <p14:creationId xmlns:p14="http://schemas.microsoft.com/office/powerpoint/2010/main" val="67743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A560-A8C6-47EF-A0FE-0DB3A1CA52C0}"/>
              </a:ext>
            </a:extLst>
          </p:cNvPr>
          <p:cNvSpPr>
            <a:spLocks noGrp="1"/>
          </p:cNvSpPr>
          <p:nvPr>
            <p:ph type="title"/>
          </p:nvPr>
        </p:nvSpPr>
        <p:spPr/>
        <p:txBody>
          <a:bodyPr/>
          <a:lstStyle/>
          <a:p>
            <a:r>
              <a:rPr lang="en-US"/>
              <a:t>What is CSE?</a:t>
            </a:r>
            <a:endParaRPr lang="en-US" dirty="0"/>
          </a:p>
        </p:txBody>
      </p:sp>
      <p:pic>
        <p:nvPicPr>
          <p:cNvPr id="4" name="Picture 3" descr="cse-figure-1.png">
            <a:extLst>
              <a:ext uri="{FF2B5EF4-FFF2-40B4-BE49-F238E27FC236}">
                <a16:creationId xmlns:a16="http://schemas.microsoft.com/office/drawing/2014/main" id="{709994BC-ABEA-4E87-B6D1-B3B5F29D8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7974" y="715850"/>
            <a:ext cx="5457825" cy="5027834"/>
          </a:xfrm>
          <a:prstGeom prst="rect">
            <a:avLst/>
          </a:prstGeom>
        </p:spPr>
      </p:pic>
      <p:sp>
        <p:nvSpPr>
          <p:cNvPr id="5" name="TextBox 4">
            <a:extLst>
              <a:ext uri="{FF2B5EF4-FFF2-40B4-BE49-F238E27FC236}">
                <a16:creationId xmlns:a16="http://schemas.microsoft.com/office/drawing/2014/main" id="{04373E39-EF67-40AB-9743-694B7E8CF823}"/>
              </a:ext>
            </a:extLst>
          </p:cNvPr>
          <p:cNvSpPr txBox="1"/>
          <p:nvPr/>
        </p:nvSpPr>
        <p:spPr>
          <a:xfrm>
            <a:off x="365760" y="5252147"/>
            <a:ext cx="6691863" cy="923330"/>
          </a:xfrm>
          <a:prstGeom prst="rect">
            <a:avLst/>
          </a:prstGeom>
          <a:noFill/>
          <a:ln>
            <a:noFill/>
          </a:ln>
        </p:spPr>
        <p:txBody>
          <a:bodyPr wrap="square" rtlCol="0">
            <a:spAutoFit/>
          </a:bodyPr>
          <a:lstStyle/>
          <a:p>
            <a:r>
              <a:rPr lang="en-US" b="1" i="1" dirty="0"/>
              <a:t>Reference: Research and Education in Computational Science and Engineering, </a:t>
            </a:r>
            <a:r>
              <a:rPr lang="en-US" dirty="0"/>
              <a:t>U. </a:t>
            </a:r>
            <a:r>
              <a:rPr lang="en-US" dirty="0" err="1"/>
              <a:t>Rüde</a:t>
            </a:r>
            <a:r>
              <a:rPr lang="en-US" dirty="0"/>
              <a:t>, K. </a:t>
            </a:r>
            <a:r>
              <a:rPr lang="en-US" dirty="0" err="1"/>
              <a:t>Willcox</a:t>
            </a:r>
            <a:r>
              <a:rPr lang="en-US" dirty="0"/>
              <a:t>, L.C. McInnes, H. De </a:t>
            </a:r>
            <a:r>
              <a:rPr lang="en-US" dirty="0" err="1"/>
              <a:t>Sterck</a:t>
            </a:r>
            <a:r>
              <a:rPr lang="en-US" dirty="0"/>
              <a:t>, et al., Oct 2016,  </a:t>
            </a:r>
            <a:r>
              <a:rPr lang="en-US" dirty="0">
                <a:hlinkClick r:id="rId3"/>
              </a:rPr>
              <a:t>https://arxiv.org/abs/1610.02608</a:t>
            </a:r>
            <a:endParaRPr lang="en-US" dirty="0"/>
          </a:p>
        </p:txBody>
      </p:sp>
      <p:sp>
        <p:nvSpPr>
          <p:cNvPr id="3" name="Content Placeholder 2">
            <a:extLst>
              <a:ext uri="{FF2B5EF4-FFF2-40B4-BE49-F238E27FC236}">
                <a16:creationId xmlns:a16="http://schemas.microsoft.com/office/drawing/2014/main" id="{2C0218FA-4CB5-4B33-8C0E-4C00AC4DEDCA}"/>
              </a:ext>
            </a:extLst>
          </p:cNvPr>
          <p:cNvSpPr>
            <a:spLocks noGrp="1"/>
          </p:cNvSpPr>
          <p:nvPr>
            <p:ph idx="1"/>
          </p:nvPr>
        </p:nvSpPr>
        <p:spPr>
          <a:xfrm>
            <a:off x="365761" y="1236430"/>
            <a:ext cx="7129743" cy="4047778"/>
          </a:xfrm>
        </p:spPr>
        <p:txBody>
          <a:bodyPr/>
          <a:lstStyle/>
          <a:p>
            <a:r>
              <a:rPr lang="en-US" sz="2400" b="1" dirty="0"/>
              <a:t>Computational Science &amp; Engineering (CSE): development and use of computational methods for scientific discovery</a:t>
            </a:r>
          </a:p>
          <a:p>
            <a:pPr lvl="1"/>
            <a:r>
              <a:rPr lang="en-US" sz="2000" dirty="0"/>
              <a:t>all branches of the sciences</a:t>
            </a:r>
          </a:p>
          <a:p>
            <a:pPr lvl="1"/>
            <a:r>
              <a:rPr lang="en-US" sz="2000" dirty="0"/>
              <a:t>engineering and technology</a:t>
            </a:r>
          </a:p>
          <a:p>
            <a:pPr lvl="1"/>
            <a:r>
              <a:rPr lang="en-US" sz="2000" dirty="0"/>
              <a:t>support of decision-making across a spectrum of societally important apps</a:t>
            </a:r>
          </a:p>
          <a:p>
            <a:r>
              <a:rPr lang="en-US" sz="2400" b="1" dirty="0"/>
              <a:t>CSE: essential driver of scientific and technological progress </a:t>
            </a:r>
            <a:r>
              <a:rPr lang="en-US" sz="2400" dirty="0"/>
              <a:t>in conjunction with theory and experiment</a:t>
            </a:r>
          </a:p>
        </p:txBody>
      </p:sp>
    </p:spTree>
    <p:extLst>
      <p:ext uri="{BB962C8B-B14F-4D97-AF65-F5344CB8AC3E}">
        <p14:creationId xmlns:p14="http://schemas.microsoft.com/office/powerpoint/2010/main" val="367515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B68-DFCA-434C-B642-8ED938E8FA08}"/>
              </a:ext>
            </a:extLst>
          </p:cNvPr>
          <p:cNvSpPr>
            <a:spLocks noGrp="1"/>
          </p:cNvSpPr>
          <p:nvPr>
            <p:ph type="title"/>
          </p:nvPr>
        </p:nvSpPr>
        <p:spPr/>
        <p:txBody>
          <a:bodyPr/>
          <a:lstStyle/>
          <a:p>
            <a:r>
              <a:rPr lang="en-US" dirty="0"/>
              <a:t>Software is at the core of CSE</a:t>
            </a:r>
          </a:p>
        </p:txBody>
      </p:sp>
      <p:pic>
        <p:nvPicPr>
          <p:cNvPr id="5" name="Picture 4" descr="cse_components3.pdf">
            <a:extLst>
              <a:ext uri="{FF2B5EF4-FFF2-40B4-BE49-F238E27FC236}">
                <a16:creationId xmlns:a16="http://schemas.microsoft.com/office/drawing/2014/main" id="{B474BBE2-707E-4CB5-ADEF-6FF86C70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162" y="1014547"/>
            <a:ext cx="8737734" cy="4836184"/>
          </a:xfrm>
          <a:prstGeom prst="rect">
            <a:avLst/>
          </a:prstGeom>
        </p:spPr>
      </p:pic>
      <p:grpSp>
        <p:nvGrpSpPr>
          <p:cNvPr id="12" name="Group 11">
            <a:extLst>
              <a:ext uri="{FF2B5EF4-FFF2-40B4-BE49-F238E27FC236}">
                <a16:creationId xmlns:a16="http://schemas.microsoft.com/office/drawing/2014/main" id="{DB5C3336-C6F5-4674-AB99-FB29F6AA9218}"/>
              </a:ext>
            </a:extLst>
          </p:cNvPr>
          <p:cNvGrpSpPr/>
          <p:nvPr/>
        </p:nvGrpSpPr>
        <p:grpSpPr>
          <a:xfrm>
            <a:off x="258048" y="3377902"/>
            <a:ext cx="8564486" cy="2971253"/>
            <a:chOff x="258048" y="3377902"/>
            <a:chExt cx="8564486" cy="2971253"/>
          </a:xfrm>
        </p:grpSpPr>
        <p:sp>
          <p:nvSpPr>
            <p:cNvPr id="9" name="Oval 8">
              <a:extLst>
                <a:ext uri="{FF2B5EF4-FFF2-40B4-BE49-F238E27FC236}">
                  <a16:creationId xmlns:a16="http://schemas.microsoft.com/office/drawing/2014/main" id="{D4D281A9-3DFB-4175-96E0-A132192E4E56}"/>
                </a:ext>
              </a:extLst>
            </p:cNvPr>
            <p:cNvSpPr/>
            <p:nvPr/>
          </p:nvSpPr>
          <p:spPr>
            <a:xfrm>
              <a:off x="5930280" y="3377902"/>
              <a:ext cx="2892254" cy="1407318"/>
            </a:xfrm>
            <a:prstGeom prst="ellipse">
              <a:avLst/>
            </a:prstGeom>
            <a:noFill/>
            <a:ln w="76200">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3">
              <a:extLst>
                <a:ext uri="{FF2B5EF4-FFF2-40B4-BE49-F238E27FC236}">
                  <a16:creationId xmlns:a16="http://schemas.microsoft.com/office/drawing/2014/main" id="{C3F4DDEF-F153-400F-9CD0-91E3BED6E074}"/>
                </a:ext>
              </a:extLst>
            </p:cNvPr>
            <p:cNvSpPr txBox="1">
              <a:spLocks/>
            </p:cNvSpPr>
            <p:nvPr/>
          </p:nvSpPr>
          <p:spPr>
            <a:xfrm>
              <a:off x="258048" y="5148826"/>
              <a:ext cx="4356259" cy="1200329"/>
            </a:xfrm>
            <a:prstGeom prst="rect">
              <a:avLst/>
            </a:prstGeom>
            <a:solidFill>
              <a:schemeClr val="bg1"/>
            </a:solidFill>
          </p:spPr>
          <p:txBody>
            <a:bodyPr wrap="square">
              <a:sp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400"/>
                </a:spcBef>
                <a:buFont typeface="Arial" charset="0"/>
                <a:buNone/>
              </a:pPr>
              <a:r>
                <a:rPr lang="en-US" sz="2400" b="1" i="1" dirty="0"/>
                <a:t>Software: foundation of sustained CSE collaboration and scientific progress</a:t>
              </a:r>
            </a:p>
          </p:txBody>
        </p:sp>
        <p:sp>
          <p:nvSpPr>
            <p:cNvPr id="8" name="Right Arrow 7">
              <a:extLst>
                <a:ext uri="{FF2B5EF4-FFF2-40B4-BE49-F238E27FC236}">
                  <a16:creationId xmlns:a16="http://schemas.microsoft.com/office/drawing/2014/main" id="{4666EB5A-965B-424F-B8CB-14464E710B8E}"/>
                </a:ext>
              </a:extLst>
            </p:cNvPr>
            <p:cNvSpPr/>
            <p:nvPr/>
          </p:nvSpPr>
          <p:spPr>
            <a:xfrm rot="20056262">
              <a:off x="4062736" y="4732914"/>
              <a:ext cx="2060660" cy="486943"/>
            </a:xfrm>
            <a:prstGeom prst="rightArrow">
              <a:avLst/>
            </a:prstGeom>
            <a:solidFill>
              <a:srgbClr val="FF0000"/>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81317B1-BF5B-4E4F-BB30-C103AA5E3E70}"/>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59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62FE17-2270-0247-975B-24263804A69A}"/>
              </a:ext>
            </a:extLst>
          </p:cNvPr>
          <p:cNvSpPr txBox="1">
            <a:spLocks/>
          </p:cNvSpPr>
          <p:nvPr/>
        </p:nvSpPr>
        <p:spPr bwMode="auto">
          <a:xfrm>
            <a:off x="365760" y="411480"/>
            <a:ext cx="11372473"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Heroic Programming</a:t>
            </a:r>
          </a:p>
        </p:txBody>
      </p:sp>
      <p:sp>
        <p:nvSpPr>
          <p:cNvPr id="4" name="Content Placeholder 2">
            <a:extLst>
              <a:ext uri="{FF2B5EF4-FFF2-40B4-BE49-F238E27FC236}">
                <a16:creationId xmlns:a16="http://schemas.microsoft.com/office/drawing/2014/main" id="{22898D85-A436-D746-A580-436C1A38168B}"/>
              </a:ext>
            </a:extLst>
          </p:cNvPr>
          <p:cNvSpPr txBox="1">
            <a:spLocks/>
          </p:cNvSpPr>
          <p:nvPr/>
        </p:nvSpPr>
        <p:spPr>
          <a:xfrm>
            <a:off x="1751012" y="1219201"/>
            <a:ext cx="8686800" cy="4525963"/>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endParaRPr lang="en-US" dirty="0"/>
          </a:p>
          <a:p>
            <a:pPr marL="0" indent="0">
              <a:buFont typeface="Arial" charse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Font typeface="Arial" charset="0"/>
              <a:buNone/>
            </a:pPr>
            <a:r>
              <a:rPr lang="en-US" sz="2000" dirty="0"/>
              <a:t>From </a:t>
            </a:r>
            <a:r>
              <a:rPr lang="en-US" sz="2000" dirty="0">
                <a:hlinkClick r:id="rId2"/>
              </a:rPr>
              <a:t>http://c2.com/cgi/wiki?HeroicProgramming</a:t>
            </a:r>
            <a:endParaRPr lang="en-US" sz="2000" dirty="0"/>
          </a:p>
          <a:p>
            <a:pPr marL="0" indent="0">
              <a:buFont typeface="Arial" charset="0"/>
              <a:buNone/>
            </a:pPr>
            <a:endParaRPr lang="en-US" sz="1700" dirty="0"/>
          </a:p>
          <a:p>
            <a:pPr marL="0" indent="0" algn="ctr">
              <a:buFont typeface="Arial" charset="0"/>
              <a:buNone/>
            </a:pPr>
            <a:r>
              <a:rPr lang="en-US" sz="2400" b="1" dirty="0">
                <a:solidFill>
                  <a:schemeClr val="accent4">
                    <a:lumMod val="75000"/>
                  </a:schemeClr>
                </a:solidFill>
              </a:rPr>
              <a:t>Science teams often resemble heroic programming</a:t>
            </a:r>
          </a:p>
          <a:p>
            <a:pPr marL="0" indent="0" algn="ctr">
              <a:buFont typeface="Arial" charset="0"/>
              <a:buNone/>
            </a:pPr>
            <a:r>
              <a:rPr lang="en-US" sz="2400" dirty="0">
                <a:solidFill>
                  <a:schemeClr val="accent4">
                    <a:lumMod val="75000"/>
                  </a:schemeClr>
                </a:solidFill>
              </a:rPr>
              <a:t>Many do not see anything wrong with that approach</a:t>
            </a:r>
          </a:p>
        </p:txBody>
      </p:sp>
    </p:spTree>
    <p:extLst>
      <p:ext uri="{BB962C8B-B14F-4D97-AF65-F5344CB8AC3E}">
        <p14:creationId xmlns:p14="http://schemas.microsoft.com/office/powerpoint/2010/main" val="117588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11791</TotalTime>
  <Words>2216</Words>
  <Application>Microsoft Macintosh PowerPoint</Application>
  <PresentationFormat>Custom</PresentationFormat>
  <Paragraphs>353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Arial Black</vt:lpstr>
      <vt:lpstr>Calibri</vt:lpstr>
      <vt:lpstr>Gill Sans</vt:lpstr>
      <vt:lpstr>Wingdings</vt:lpstr>
      <vt:lpstr>Presentations (Wide Screen)</vt:lpstr>
      <vt:lpstr>Welcome to…</vt:lpstr>
      <vt:lpstr>Tutorial Instructors</vt:lpstr>
      <vt:lpstr>License, citation and acknowledgements</vt:lpstr>
      <vt:lpstr>Interoperable Design of Extreme-scale Application Software (IDEAS)</vt:lpstr>
      <vt:lpstr>Tutorial objectives</vt:lpstr>
      <vt:lpstr>Agenda</vt:lpstr>
      <vt:lpstr>What is CSE?</vt:lpstr>
      <vt:lpstr>Software is at the core of CSE</vt:lpstr>
      <vt:lpstr>PowerPoint Presentation</vt:lpstr>
      <vt:lpstr>What is wrong with heroic programming</vt:lpstr>
      <vt:lpstr>In High Performance Computing Science</vt:lpstr>
      <vt:lpstr>Other reasons</vt:lpstr>
      <vt:lpstr>PowerPoint Presentation</vt:lpstr>
      <vt:lpstr>Taking stock: Understanding what you want from your CSE software and how to achieve it</vt:lpstr>
      <vt:lpstr>Software process for CSE</vt:lpstr>
      <vt:lpstr>Customize according to your needs</vt:lpstr>
      <vt:lpstr>What can happen without software process FLASH experience</vt:lpstr>
      <vt:lpstr>Resources</vt:lpstr>
      <vt:lpstr>IDEAS WhatIs and HowTo documents</vt:lpstr>
      <vt:lpstr>Other Tutorials: Slides and video</vt:lpstr>
      <vt:lpstr>More resources</vt:lpstr>
      <vt:lpstr>Agenda</vt:lpstr>
    </vt:vector>
  </TitlesOfParts>
  <Company>ORNL</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Dubey, Anshu</cp:lastModifiedBy>
  <cp:revision>414</cp:revision>
  <cp:lastPrinted>2015-09-14T20:56:03Z</cp:lastPrinted>
  <dcterms:created xsi:type="dcterms:W3CDTF">2015-03-03T13:47:39Z</dcterms:created>
  <dcterms:modified xsi:type="dcterms:W3CDTF">2018-06-24T13:45:03Z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