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5" r:id="rId6"/>
    <p:sldId id="260" r:id="rId7"/>
    <p:sldId id="276" r:id="rId8"/>
    <p:sldId id="277" r:id="rId9"/>
    <p:sldId id="280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86" r:id="rId18"/>
    <p:sldId id="273" r:id="rId19"/>
    <p:sldId id="269" r:id="rId20"/>
    <p:sldId id="270" r:id="rId21"/>
    <p:sldId id="272" r:id="rId22"/>
    <p:sldId id="289" r:id="rId2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8749" autoAdjust="0"/>
  </p:normalViewPr>
  <p:slideViewPr>
    <p:cSldViewPr snapToGrid="0" showGuides="1">
      <p:cViewPr varScale="1">
        <p:scale>
          <a:sx n="84" d="100"/>
          <a:sy n="84" d="100"/>
        </p:scale>
        <p:origin x="1128" y="184"/>
      </p:cViewPr>
      <p:guideLst>
        <p:guide orient="horz" pos="4153"/>
        <p:guide pos="2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6" y="5921833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8" y="411483"/>
            <a:ext cx="6964268" cy="511037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856" y="1903575"/>
            <a:ext cx="6964269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256" y="6133571"/>
            <a:ext cx="1845811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11" y="6234272"/>
            <a:ext cx="3451597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19281"/>
            <a:ext cx="1959015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06" y="4458940"/>
            <a:ext cx="4062849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7" y="411484"/>
            <a:ext cx="11375436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7" y="161544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0605"/>
            <a:ext cx="11378099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56" y="1553612"/>
            <a:ext cx="5590037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856" y="2379196"/>
            <a:ext cx="5590037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53612"/>
            <a:ext cx="5533375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379196"/>
            <a:ext cx="5533375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3"/>
            <a:ext cx="11378099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6" y="5921833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8" y="411483"/>
            <a:ext cx="6964268" cy="511037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4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76" y="4458940"/>
            <a:ext cx="4062849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3"/>
            <a:ext cx="11378099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4"/>
            <a:ext cx="11379405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623070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4594" y="6830568"/>
            <a:ext cx="12201273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2" y="6465194"/>
            <a:ext cx="4289644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ISC 2018-06-24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9" y="6513051"/>
            <a:ext cx="21035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8" y="6033555"/>
            <a:ext cx="3155951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700" y="6069275"/>
            <a:ext cx="246044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349" y="411482"/>
            <a:ext cx="11336614" cy="929742"/>
          </a:xfrm>
        </p:spPr>
        <p:txBody>
          <a:bodyPr/>
          <a:lstStyle/>
          <a:p>
            <a:pPr algn="ctr"/>
            <a:r>
              <a:rPr lang="en-US" dirty="0"/>
              <a:t>Testing of HPC Scientific Software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49D714-C01A-0F46-89D1-7D526AEF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93" y="1903574"/>
            <a:ext cx="5894760" cy="3314601"/>
          </a:xfrm>
        </p:spPr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ISC18, Frankfurt, Germany</a:t>
            </a:r>
            <a:br>
              <a:rPr lang="en-US" b="1" dirty="0"/>
            </a:br>
            <a:endParaRPr lang="en-US" dirty="0"/>
          </a:p>
          <a:p>
            <a:r>
              <a:rPr lang="en-US" sz="2000" b="1" dirty="0" err="1"/>
              <a:t>Anshu</a:t>
            </a:r>
            <a:r>
              <a:rPr lang="en-US" sz="2000" b="1" dirty="0"/>
              <a:t> Dubey</a:t>
            </a:r>
            <a:br>
              <a:rPr lang="en-US" sz="2000" dirty="0"/>
            </a:br>
            <a:r>
              <a:rPr lang="en-US" sz="2000" dirty="0"/>
              <a:t>Computer Scientist, Argonne National Laboratory 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protein structures of Geoffrey Chang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inherited code flipped two columns of data, inverting an electron-density map</a:t>
            </a:r>
          </a:p>
          <a:p>
            <a:r>
              <a:rPr lang="en-US" dirty="0"/>
              <a:t>Resulted in an incorrect protein structure</a:t>
            </a:r>
          </a:p>
          <a:p>
            <a:r>
              <a:rPr lang="en-US" dirty="0"/>
              <a:t>Retracted 5 publications</a:t>
            </a:r>
          </a:p>
          <a:p>
            <a:pPr lvl="1"/>
            <a:r>
              <a:rPr lang="en-US" dirty="0"/>
              <a:t>One was cited 364 times</a:t>
            </a:r>
          </a:p>
          <a:p>
            <a:r>
              <a:rPr lang="en-US" dirty="0"/>
              <a:t>Many papers and grant applications conflicting with his results were rejected</a:t>
            </a:r>
          </a:p>
          <a:p>
            <a:pPr marL="0" indent="0">
              <a:buNone/>
            </a:pPr>
            <a:r>
              <a:rPr lang="en-US" b="1" dirty="0"/>
              <a:t>He found and reported the error himself</a:t>
            </a:r>
          </a:p>
        </p:txBody>
      </p:sp>
    </p:spTree>
    <p:extLst>
      <p:ext uri="{BB962C8B-B14F-4D97-AF65-F5344CB8AC3E}">
        <p14:creationId xmlns:p14="http://schemas.microsoft.com/office/powerpoint/2010/main" val="114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40 second flight of the Ariane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Ariane 5: a European orbital launch vehicle meant to lift 20 tons into low Earth orbit </a:t>
            </a:r>
          </a:p>
          <a:p>
            <a:r>
              <a:rPr lang="en-US" dirty="0"/>
              <a:t>Initial rocket went off course, started to disintegrate, then self-destructed less than a minute after launch</a:t>
            </a:r>
          </a:p>
          <a:p>
            <a:r>
              <a:rPr lang="en-US" dirty="0"/>
              <a:t>Seven variables were at risk of leading to an Operand Error (due to conversion of floating point to integer)</a:t>
            </a:r>
          </a:p>
          <a:p>
            <a:pPr lvl="1"/>
            <a:r>
              <a:rPr lang="en-US" dirty="0"/>
              <a:t>Four were protected</a:t>
            </a:r>
          </a:p>
          <a:p>
            <a:r>
              <a:rPr lang="en-US" dirty="0"/>
              <a:t>Investigation concluded insufficient test coverage as one of the causes for this accident</a:t>
            </a:r>
          </a:p>
          <a:p>
            <a:r>
              <a:rPr lang="en-US" dirty="0"/>
              <a:t>Resulted in a loss of $370,000,000.</a:t>
            </a:r>
          </a:p>
        </p:txBody>
      </p:sp>
    </p:spTree>
    <p:extLst>
      <p:ext uri="{BB962C8B-B14F-4D97-AF65-F5344CB8AC3E}">
        <p14:creationId xmlns:p14="http://schemas.microsoft.com/office/powerpoint/2010/main" val="305417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Therac-25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4790768"/>
          </a:xfrm>
        </p:spPr>
        <p:txBody>
          <a:bodyPr>
            <a:normAutofit fontScale="92500"/>
          </a:bodyPr>
          <a:lstStyle/>
          <a:p>
            <a:r>
              <a:rPr lang="en-US" dirty="0"/>
              <a:t>Therac-25: a computer-controlled radiation therapy machine</a:t>
            </a:r>
          </a:p>
          <a:p>
            <a:r>
              <a:rPr lang="en-US" dirty="0"/>
              <a:t>Minimal software testing</a:t>
            </a:r>
          </a:p>
          <a:p>
            <a:r>
              <a:rPr lang="en-US" dirty="0"/>
              <a:t>Race condition in the code went undetected </a:t>
            </a:r>
          </a:p>
          <a:p>
            <a:r>
              <a:rPr lang="en-US" dirty="0"/>
              <a:t>Unlucky patients were struck with approximately 100 times the intended dose of radiation, ~ 15,000 </a:t>
            </a:r>
            <a:r>
              <a:rPr lang="en-US" dirty="0" err="1"/>
              <a:t>rads</a:t>
            </a:r>
            <a:endParaRPr lang="en-US" dirty="0"/>
          </a:p>
          <a:p>
            <a:r>
              <a:rPr lang="en-US" dirty="0"/>
              <a:t>Error code indicated that no dose of radiation was given, so operator instructed machine to proceed</a:t>
            </a:r>
          </a:p>
          <a:p>
            <a:r>
              <a:rPr lang="en-US" dirty="0"/>
              <a:t>Recalled after six accidents resulting in death and serious injuries</a:t>
            </a:r>
          </a:p>
        </p:txBody>
      </p:sp>
    </p:spTree>
    <p:extLst>
      <p:ext uri="{BB962C8B-B14F-4D97-AF65-F5344CB8AC3E}">
        <p14:creationId xmlns:p14="http://schemas.microsoft.com/office/powerpoint/2010/main" val="15897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7" y="1615440"/>
            <a:ext cx="4827245" cy="4047778"/>
          </a:xfrm>
        </p:spPr>
        <p:txBody>
          <a:bodyPr>
            <a:normAutofit/>
          </a:bodyPr>
          <a:lstStyle/>
          <a:p>
            <a:r>
              <a:rPr lang="en-US" dirty="0"/>
              <a:t>Unit tests </a:t>
            </a:r>
          </a:p>
          <a:p>
            <a:pPr lvl="1"/>
            <a:r>
              <a:rPr lang="en-US" dirty="0"/>
              <a:t>Test individual functions or classes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Test interaction, build complex hierarchy</a:t>
            </a:r>
          </a:p>
          <a:p>
            <a:r>
              <a:rPr lang="en-US" dirty="0"/>
              <a:t>System level tests</a:t>
            </a:r>
          </a:p>
          <a:p>
            <a:pPr lvl="1"/>
            <a:r>
              <a:rPr lang="en-US" dirty="0"/>
              <a:t>At the user interaction level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7084-58F6-8B4C-AB04-2B4824FBA527}"/>
              </a:ext>
            </a:extLst>
          </p:cNvPr>
          <p:cNvSpPr txBox="1">
            <a:spLocks/>
          </p:cNvSpPr>
          <p:nvPr/>
        </p:nvSpPr>
        <p:spPr bwMode="auto">
          <a:xfrm>
            <a:off x="5392252" y="1615440"/>
            <a:ext cx="6349041" cy="38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92" indent="-23019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85" indent="-27940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3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15" indent="-23019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607" indent="-173041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49" indent="-222254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42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Restart tests</a:t>
            </a:r>
          </a:p>
          <a:p>
            <a:pPr lvl="1"/>
            <a:r>
              <a:rPr lang="en-US" dirty="0"/>
              <a:t>Code starts transparently from a checkpoint</a:t>
            </a:r>
          </a:p>
          <a:p>
            <a:r>
              <a:rPr lang="en-US" dirty="0"/>
              <a:t>Regression (no-change) tests</a:t>
            </a:r>
          </a:p>
          <a:p>
            <a:pPr lvl="1"/>
            <a:r>
              <a:rPr lang="en-US" dirty="0"/>
              <a:t>Compare current observable output to a gold standard</a:t>
            </a:r>
          </a:p>
          <a:p>
            <a:r>
              <a:rPr lang="en-US" dirty="0"/>
              <a:t>Performance tests</a:t>
            </a:r>
          </a:p>
          <a:p>
            <a:pPr lvl="1"/>
            <a:r>
              <a:rPr lang="en-US" dirty="0"/>
              <a:t>Focus on the runtime and resource utilization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2"/>
            <a:r>
              <a:rPr lang="en-US" dirty="0"/>
              <a:t>They can also form a basis for unit testing </a:t>
            </a:r>
          </a:p>
          <a:p>
            <a:r>
              <a:rPr lang="en-US" dirty="0"/>
              <a:t>In addition to testing for “correct” behavior, also test for stability, convergence, or other such desirable characteristics</a:t>
            </a:r>
          </a:p>
          <a:p>
            <a:r>
              <a:rPr lang="en-US" dirty="0"/>
              <a:t>Many of these tests go into the test-suite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8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test harnesses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6380718" cy="4435884"/>
          </a:xfrm>
        </p:spPr>
        <p:txBody>
          <a:bodyPr>
            <a:normAutofit fontScale="92500"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8268" y="1112357"/>
            <a:ext cx="2209347" cy="17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Jenkins</a:t>
            </a:r>
          </a:p>
          <a:p>
            <a:pPr algn="ctr"/>
            <a:r>
              <a:rPr lang="en-US" sz="2400" b="1" dirty="0"/>
              <a:t>C-dash</a:t>
            </a:r>
          </a:p>
          <a:p>
            <a:pPr algn="ctr"/>
            <a:r>
              <a:rPr lang="en-US" sz="2400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39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needs to be in charge of watching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207410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refactoring or adding new features, run a regression suite before </a:t>
            </a:r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Be sure to add new regression tests for the new features</a:t>
            </a:r>
          </a:p>
          <a:p>
            <a:r>
              <a:rPr lang="en-US" dirty="0"/>
              <a:t>Require a code review before releasing test suite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</p:txBody>
      </p:sp>
    </p:spTree>
    <p:extLst>
      <p:ext uri="{BB962C8B-B14F-4D97-AF65-F5344CB8AC3E}">
        <p14:creationId xmlns:p14="http://schemas.microsoft.com/office/powerpoint/2010/main" val="218900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of a test suite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regime is only useful if it is</a:t>
            </a:r>
          </a:p>
          <a:p>
            <a:pPr lvl="1"/>
            <a:r>
              <a:rPr lang="en-US" dirty="0"/>
              <a:t>Maintained</a:t>
            </a:r>
          </a:p>
          <a:p>
            <a:pPr lvl="2"/>
            <a:r>
              <a:rPr lang="en-US" dirty="0"/>
              <a:t>Tests and benchmarks periodically updated</a:t>
            </a:r>
          </a:p>
          <a:p>
            <a:pPr lvl="1"/>
            <a:r>
              <a:rPr lang="en-US" dirty="0"/>
              <a:t>Monitored regularly</a:t>
            </a:r>
          </a:p>
          <a:p>
            <a:pPr lvl="2"/>
            <a:r>
              <a:rPr lang="en-US" dirty="0"/>
              <a:t>Can be automated</a:t>
            </a:r>
          </a:p>
          <a:p>
            <a:pPr lvl="1"/>
            <a:r>
              <a:rPr lang="en-US" dirty="0"/>
              <a:t>Has rapid response to failure</a:t>
            </a:r>
          </a:p>
          <a:p>
            <a:pPr lvl="2"/>
            <a:r>
              <a:rPr lang="en-US" dirty="0"/>
              <a:t>Tests should pass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427445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DBC824B-4C6C-A446-857B-E7B563ECA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0985"/>
              </p:ext>
            </p:extLst>
          </p:nvPr>
        </p:nvGraphicFramePr>
        <p:xfrm>
          <a:off x="830629" y="922389"/>
          <a:ext cx="10442734" cy="51310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2:00pm-2:30pm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2:30pm-3:00pm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Software Licensing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3:00am-3:30pm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3:30am-4:00pm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4:00pm-4:30pm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4:30pm-5:00pm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5:00pm-5:30pm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5:30pm-6:00pm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Code Coverage Hands-on and CI Demo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04598" y="4437888"/>
            <a:ext cx="11719177" cy="268224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93" y="939302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Requested citation: </a:t>
            </a:r>
            <a:r>
              <a:rPr lang="en-US" sz="1800" dirty="0" err="1"/>
              <a:t>Anshu</a:t>
            </a:r>
            <a:r>
              <a:rPr lang="en-US" sz="1800" dirty="0"/>
              <a:t> Dubey, Testing of HPC Scientific Software: Part 1, tutorial, in ISC High Performance 2018: DOI: 10.6084/m9.figshare.6453017.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b="1" dirty="0"/>
              <a:t>Alicia </a:t>
            </a:r>
            <a:r>
              <a:rPr lang="en-US" sz="1800" b="1" dirty="0" err="1"/>
              <a:t>Klinvex</a:t>
            </a:r>
            <a:r>
              <a:rPr lang="en-US" sz="1800" b="1" dirty="0"/>
              <a:t> contributed many slides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1800" dirty="0"/>
              <a:t>This work was performed in part at the Argonne National Laboratory, which is managed by </a:t>
            </a:r>
            <a:r>
              <a:rPr lang="en-US" sz="1800" dirty="0" err="1"/>
              <a:t>UChicago</a:t>
            </a:r>
            <a:r>
              <a:rPr lang="en-US" sz="1800" dirty="0"/>
              <a:t> Argonne, LLC for the U.S. Department of Energy under Contract No. DE-AC02-06CH11357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04" y="867708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95602" y="2743200"/>
            <a:ext cx="7063873" cy="3285958"/>
          </a:xfrm>
        </p:spPr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Why is testing important?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1752600"/>
            <a:ext cx="1295400" cy="7016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10" y="137945"/>
            <a:ext cx="8531577" cy="511037"/>
          </a:xfrm>
        </p:spPr>
        <p:txBody>
          <a:bodyPr>
            <a:normAutofit fontScale="90000"/>
          </a:bodyPr>
          <a:lstStyle/>
          <a:p>
            <a:r>
              <a:rPr lang="en-US"/>
              <a:t>Simplified schematic of science through computation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282844" y="1024767"/>
            <a:ext cx="2135484" cy="182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This is for simulations, but the philosophy applies to other computations too. 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31305" y="3444637"/>
            <a:ext cx="2001001" cy="24054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stages in the lifecycle have components that may themselves be under research =&gt; need modifications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643444" y="1067593"/>
            <a:ext cx="6582189" cy="4782515"/>
            <a:chOff x="1190738" y="778932"/>
            <a:chExt cx="6855042" cy="4980765"/>
          </a:xfrm>
        </p:grpSpPr>
        <p:sp>
          <p:nvSpPr>
            <p:cNvPr id="30" name="Rectangle 29"/>
            <p:cNvSpPr/>
            <p:nvPr/>
          </p:nvSpPr>
          <p:spPr>
            <a:xfrm>
              <a:off x="3303563" y="5019983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Numerical solvers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90738" y="2201127"/>
              <a:ext cx="2426669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Validation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3563" y="778932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Physical World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9697" y="2177589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Equations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16047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Difference equations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0738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3" idx="0"/>
            </p:cNvCxnSpPr>
            <p:nvPr/>
          </p:nvCxnSpPr>
          <p:spPr>
            <a:xfrm>
              <a:off x="5763399" y="1148789"/>
              <a:ext cx="876216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2"/>
              <a:endCxn id="34" idx="0"/>
            </p:cNvCxnSpPr>
            <p:nvPr/>
          </p:nvCxnSpPr>
          <p:spPr>
            <a:xfrm rot="16200000" flipH="1">
              <a:off x="6361609" y="3195309"/>
              <a:ext cx="562362" cy="6350"/>
            </a:xfrm>
            <a:prstGeom prst="bentConnector3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2"/>
              <a:endCxn id="30" idx="3"/>
            </p:cNvCxnSpPr>
            <p:nvPr/>
          </p:nvCxnSpPr>
          <p:spPr>
            <a:xfrm rot="5400000">
              <a:off x="5619452" y="4363326"/>
              <a:ext cx="1170461" cy="882566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0" idx="1"/>
              <a:endCxn id="35" idx="2"/>
            </p:cNvCxnSpPr>
            <p:nvPr/>
          </p:nvCxnSpPr>
          <p:spPr>
            <a:xfrm rot="10800000">
              <a:off x="2420657" y="4219380"/>
              <a:ext cx="882907" cy="1170461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0"/>
              <a:endCxn id="31" idx="2"/>
            </p:cNvCxnSpPr>
            <p:nvPr/>
          </p:nvCxnSpPr>
          <p:spPr>
            <a:xfrm flipH="1" flipV="1">
              <a:off x="2404073" y="2940841"/>
              <a:ext cx="16583" cy="538824"/>
            </a:xfrm>
            <a:prstGeom prst="straightConnector1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45965" y="1454985"/>
              <a:ext cx="846746" cy="384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8365" y="2972482"/>
              <a:ext cx="1247415" cy="384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Discretize</a:t>
              </a:r>
            </a:p>
          </p:txBody>
        </p:sp>
        <p:cxnSp>
          <p:nvCxnSpPr>
            <p:cNvPr id="43" name="Elbow Connector 42"/>
            <p:cNvCxnSpPr>
              <a:stCxn id="30" idx="0"/>
            </p:cNvCxnSpPr>
            <p:nvPr/>
          </p:nvCxnSpPr>
          <p:spPr>
            <a:xfrm rot="5400000" flipH="1" flipV="1">
              <a:off x="3873379" y="3483663"/>
              <a:ext cx="2196422" cy="876218"/>
            </a:xfrm>
            <a:prstGeom prst="bentConnector3">
              <a:avLst>
                <a:gd name="adj1" fmla="val 99767"/>
              </a:avLst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2404073" y="1172327"/>
              <a:ext cx="882907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3" idx="1"/>
            </p:cNvCxnSpPr>
            <p:nvPr/>
          </p:nvCxnSpPr>
          <p:spPr>
            <a:xfrm flipV="1">
              <a:off x="3617407" y="2547446"/>
              <a:ext cx="1792290" cy="235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33173" y="4259256"/>
              <a:ext cx="182177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Verify accuracy</a:t>
              </a:r>
            </a:p>
            <a:p>
              <a:r>
                <a:rPr lang="en-US" dirty="0"/>
                <a:t> stability</a:t>
              </a:r>
            </a:p>
          </p:txBody>
        </p:sp>
        <p:cxnSp>
          <p:nvCxnSpPr>
            <p:cNvPr id="47" name="Elbow Connector 46"/>
            <p:cNvCxnSpPr>
              <a:stCxn id="35" idx="3"/>
            </p:cNvCxnSpPr>
            <p:nvPr/>
          </p:nvCxnSpPr>
          <p:spPr>
            <a:xfrm>
              <a:off x="3650574" y="3849522"/>
              <a:ext cx="593850" cy="1170461"/>
            </a:xfrm>
            <a:prstGeom prst="bentConnector2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8971" y="3018648"/>
              <a:ext cx="91352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0645" y="1824317"/>
              <a:ext cx="91352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4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refactoring</a:t>
            </a:r>
          </a:p>
          <a:p>
            <a:pPr lvl="1"/>
            <a:r>
              <a:rPr lang="en-US" dirty="0"/>
              <a:t>Ensuring that behavior remains consistent and expected</a:t>
            </a:r>
          </a:p>
          <a:p>
            <a:r>
              <a:rPr lang="en-US" dirty="0"/>
              <a:t>All stages have a mix of automation and human-intervention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1805" y="4120508"/>
            <a:ext cx="7464360" cy="156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 that the stages apply to the whole code as well as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350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Promotes high-quality software that delivers correct results and improves confidence</a:t>
            </a:r>
          </a:p>
          <a:p>
            <a:r>
              <a:rPr lang="en-US" dirty="0"/>
              <a:t>Increases quality and speed of development, reducing development and maintenance costs</a:t>
            </a:r>
          </a:p>
          <a:p>
            <a:r>
              <a:rPr lang="en-US" dirty="0"/>
              <a:t>Maintains portability to a variety of systems and compilers</a:t>
            </a:r>
          </a:p>
          <a:p>
            <a:r>
              <a:rPr lang="en-US" dirty="0"/>
              <a:t>Helps in refactoring</a:t>
            </a:r>
          </a:p>
          <a:p>
            <a:pPr lvl="1"/>
            <a:r>
              <a:rPr lang="en-US" dirty="0"/>
              <a:t>Avoid introducing new errors when adding new features</a:t>
            </a:r>
          </a:p>
          <a:p>
            <a:pPr lvl="1"/>
            <a:r>
              <a:rPr lang="en-US" dirty="0"/>
              <a:t>Avoid reintroducing old errors</a:t>
            </a:r>
          </a:p>
        </p:txBody>
      </p:sp>
    </p:spTree>
    <p:extLst>
      <p:ext uri="{BB962C8B-B14F-4D97-AF65-F5344CB8AC3E}">
        <p14:creationId xmlns:p14="http://schemas.microsoft.com/office/powerpoint/2010/main" val="198693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are bugs?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8393" y="1615440"/>
            <a:ext cx="8531576" cy="362712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Bugs per 1000 lines of code (KLOC)</a:t>
            </a:r>
          </a:p>
          <a:p>
            <a:r>
              <a:rPr lang="en-US" dirty="0"/>
              <a:t>Industry average for delivered software</a:t>
            </a:r>
          </a:p>
          <a:p>
            <a:pPr lvl="1"/>
            <a:r>
              <a:rPr lang="en-US" dirty="0"/>
              <a:t>1-25 errors</a:t>
            </a:r>
          </a:p>
          <a:p>
            <a:r>
              <a:rPr lang="en-US" dirty="0"/>
              <a:t>Microsoft Applications Division</a:t>
            </a:r>
          </a:p>
          <a:p>
            <a:pPr lvl="1"/>
            <a:r>
              <a:rPr lang="en-US" dirty="0"/>
              <a:t>10-20 defects during in-house testing</a:t>
            </a:r>
          </a:p>
          <a:p>
            <a:pPr lvl="1"/>
            <a:r>
              <a:rPr lang="en-US" dirty="0"/>
              <a:t>0.5 in released product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8393" y="1334000"/>
            <a:ext cx="7951249" cy="1514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Programs do not acquire bugs as people acquire germs, by hanging around other buggy programs.  Programmers must insert them.</a:t>
            </a:r>
          </a:p>
          <a:p>
            <a:r>
              <a:rPr lang="en-US" sz="2400" dirty="0"/>
              <a:t>- Harlan Mills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0352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Complete (Steven McConnell)</a:t>
            </a:r>
          </a:p>
        </p:txBody>
      </p:sp>
    </p:spTree>
    <p:extLst>
      <p:ext uri="{BB962C8B-B14F-4D97-AF65-F5344CB8AC3E}">
        <p14:creationId xmlns:p14="http://schemas.microsoft.com/office/powerpoint/2010/main" val="22499031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purl.org/dc/dcmitype/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11086</TotalTime>
  <Words>1052</Words>
  <Application>Microsoft Macintosh PowerPoint</Application>
  <PresentationFormat>Widescreen</PresentationFormat>
  <Paragraphs>179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Presentations (Wide Screen)</vt:lpstr>
      <vt:lpstr>Testing of HPC Scientific Software Part 1</vt:lpstr>
      <vt:lpstr>License, citation and acknowledgements</vt:lpstr>
      <vt:lpstr>Verification</vt:lpstr>
      <vt:lpstr>Verification</vt:lpstr>
      <vt:lpstr>Simplified schematic of science through computation</vt:lpstr>
      <vt:lpstr>Stages and types of verification</vt:lpstr>
      <vt:lpstr>Stages and types of verification</vt:lpstr>
      <vt:lpstr>Benefits of testing</vt:lpstr>
      <vt:lpstr>How common are bugs?</vt:lpstr>
      <vt:lpstr>Why testing is important: the protein structures of Geoffrey Chang</vt:lpstr>
      <vt:lpstr>Why testing is important: the 40 second flight of the Ariane 5</vt:lpstr>
      <vt:lpstr>Why testing is important: the Therac-25 accidents</vt:lpstr>
      <vt:lpstr>Test Definitions</vt:lpstr>
      <vt:lpstr>Test Development</vt:lpstr>
      <vt:lpstr>Use of test harnesses</vt:lpstr>
      <vt:lpstr>Policies on testing practices</vt:lpstr>
      <vt:lpstr>Policies on testing practices</vt:lpstr>
      <vt:lpstr>Maintenance of a test suite</vt:lpstr>
      <vt:lpstr>Agenda</vt:lpstr>
    </vt:vector>
  </TitlesOfParts>
  <Company>ORNL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Dubey, Anshu</cp:lastModifiedBy>
  <cp:revision>197</cp:revision>
  <cp:lastPrinted>2015-09-14T20:56:03Z</cp:lastPrinted>
  <dcterms:created xsi:type="dcterms:W3CDTF">2015-03-03T13:47:39Z</dcterms:created>
  <dcterms:modified xsi:type="dcterms:W3CDTF">2018-06-10T01:13:05Z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