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3"/>
  </p:notesMasterIdLst>
  <p:handoutMasterIdLst>
    <p:handoutMasterId r:id="rId24"/>
  </p:handoutMasterIdLst>
  <p:sldIdLst>
    <p:sldId id="315" r:id="rId5"/>
    <p:sldId id="319" r:id="rId6"/>
    <p:sldId id="282" r:id="rId7"/>
    <p:sldId id="283" r:id="rId8"/>
    <p:sldId id="284" r:id="rId9"/>
    <p:sldId id="285" r:id="rId10"/>
    <p:sldId id="298" r:id="rId11"/>
    <p:sldId id="279" r:id="rId12"/>
    <p:sldId id="293" r:id="rId13"/>
    <p:sldId id="288" r:id="rId14"/>
    <p:sldId id="290" r:id="rId15"/>
    <p:sldId id="291" r:id="rId16"/>
    <p:sldId id="294" r:id="rId17"/>
    <p:sldId id="295" r:id="rId18"/>
    <p:sldId id="296" r:id="rId19"/>
    <p:sldId id="297" r:id="rId20"/>
    <p:sldId id="299" r:id="rId21"/>
    <p:sldId id="320" r:id="rId2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 userDrawn="1">
          <p15:clr>
            <a:srgbClr val="A4A3A4"/>
          </p15:clr>
        </p15:guide>
        <p15:guide id="2" pos="2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vex, Alicia Marie" initials="KA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8" autoAdjust="0"/>
    <p:restoredTop sz="98749" autoAdjust="0"/>
  </p:normalViewPr>
  <p:slideViewPr>
    <p:cSldViewPr snapToGrid="0" showGuides="1">
      <p:cViewPr varScale="1">
        <p:scale>
          <a:sx n="77" d="100"/>
          <a:sy n="77" d="100"/>
        </p:scale>
        <p:origin x="192" y="336"/>
      </p:cViewPr>
      <p:guideLst>
        <p:guide orient="horz" pos="4153"/>
        <p:guide pos="2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6" y="5921833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8" y="411483"/>
            <a:ext cx="6964268" cy="511037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856" y="1903575"/>
            <a:ext cx="6964269" cy="2778498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4594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9256" y="6133571"/>
            <a:ext cx="1845811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DC848-18F1-40D2-9696-A6C5A70093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11" y="6234272"/>
            <a:ext cx="3451597" cy="430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472139-2139-43FE-B312-5AEF8341D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19281"/>
            <a:ext cx="1959015" cy="460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376A45-9D0B-49E4-BE66-9497C133EA8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806" y="4458940"/>
            <a:ext cx="4062849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7" y="411484"/>
            <a:ext cx="11375436" cy="511037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7" y="161544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49" indent="-222254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0605"/>
            <a:ext cx="11378099" cy="5110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856" y="1553612"/>
            <a:ext cx="5590037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856" y="2379196"/>
            <a:ext cx="5590037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53612"/>
            <a:ext cx="5533375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379196"/>
            <a:ext cx="5533375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3"/>
            <a:ext cx="11378099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6" y="5921833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8" y="411483"/>
            <a:ext cx="6964268" cy="511037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4594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4" y="4272576"/>
            <a:ext cx="12201273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7F343DE-54AB-4178-84BA-3621CBEBA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76" y="4458940"/>
            <a:ext cx="4062849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3"/>
            <a:ext cx="11378099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847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855" y="411484"/>
            <a:ext cx="11379405" cy="92974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71498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7500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4"/>
            <a:ext cx="11379405" cy="5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623070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4594" y="6830568"/>
            <a:ext cx="12201273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922" y="6465194"/>
            <a:ext cx="4289644" cy="194368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419" y="6513051"/>
            <a:ext cx="21035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41">
              <a:lnSpc>
                <a:spcPct val="90000"/>
              </a:lnSpc>
              <a:tabLst>
                <a:tab pos="23019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41">
                <a:lnSpc>
                  <a:spcPct val="90000"/>
                </a:lnSpc>
                <a:tabLst>
                  <a:tab pos="23019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215A89-70FE-46FB-9F06-9054A7FA801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98" y="6033555"/>
            <a:ext cx="3155951" cy="640080"/>
          </a:xfrm>
          <a:prstGeom prst="rect">
            <a:avLst/>
          </a:prstGeom>
        </p:spPr>
      </p:pic>
      <p:pic>
        <p:nvPicPr>
          <p:cNvPr id="19" name="Picture 18" descr="IDEAS_logo.png">
            <a:extLst>
              <a:ext uri="{FF2B5EF4-FFF2-40B4-BE49-F238E27FC236}">
                <a16:creationId xmlns:a16="http://schemas.microsoft.com/office/drawing/2014/main" id="{036480A3-0172-4D57-97C5-D3DEF16628D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2700" y="6069275"/>
            <a:ext cx="246044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  <p:sldLayoutId id="2147483952" r:id="rId8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1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5pPr>
      <a:lvl6pPr marL="45720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6pPr>
      <a:lvl7pPr marL="9144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7pPr>
      <a:lvl8pPr marL="137162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8pPr>
      <a:lvl9pPr marL="182883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9pPr>
    </p:titleStyle>
    <p:bodyStyle>
      <a:lvl1pPr marL="230192" indent="-23019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25485" indent="-27940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indent="-23019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607" indent="-173041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49" indent="-22225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C053915-0AFE-4E45-9E78-06FAE0CC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92" y="1903575"/>
            <a:ext cx="5960153" cy="2799054"/>
          </a:xfrm>
        </p:spPr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ISC18, Frankfurt, Germany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Anshu Dubey</a:t>
            </a:r>
            <a:br>
              <a:rPr lang="en-US" sz="2000" dirty="0"/>
            </a:br>
            <a:r>
              <a:rPr lang="en-US" sz="2000" dirty="0"/>
              <a:t>Computer Scientist, Argonne </a:t>
            </a:r>
            <a:r>
              <a:rPr lang="en-US" sz="2000"/>
              <a:t>National Laboratory University </a:t>
            </a:r>
            <a:r>
              <a:rPr lang="en-US" sz="2000" dirty="0"/>
              <a:t>of Chicago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9324BD-D4FB-F845-9151-77679DED6DBD}"/>
              </a:ext>
            </a:extLst>
          </p:cNvPr>
          <p:cNvSpPr txBox="1">
            <a:spLocks/>
          </p:cNvSpPr>
          <p:nvPr/>
        </p:nvSpPr>
        <p:spPr bwMode="auto">
          <a:xfrm>
            <a:off x="367349" y="494609"/>
            <a:ext cx="11336614" cy="92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1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1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1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1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1">
                <a:solidFill>
                  <a:srgbClr val="006C3A"/>
                </a:solidFill>
                <a:latin typeface="Arial Black" pitchFamily="34" charset="0"/>
              </a:defRPr>
            </a:lvl5pPr>
            <a:lvl6pPr marL="45720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1">
                <a:solidFill>
                  <a:srgbClr val="006C3A"/>
                </a:solidFill>
                <a:latin typeface="Arial Black" pitchFamily="34" charset="0"/>
              </a:defRPr>
            </a:lvl6pPr>
            <a:lvl7pPr marL="91441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1">
                <a:solidFill>
                  <a:srgbClr val="006C3A"/>
                </a:solidFill>
                <a:latin typeface="Arial Black" pitchFamily="34" charset="0"/>
              </a:defRPr>
            </a:lvl7pPr>
            <a:lvl8pPr marL="1371622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1">
                <a:solidFill>
                  <a:srgbClr val="006C3A"/>
                </a:solidFill>
                <a:latin typeface="Arial Black" pitchFamily="34" charset="0"/>
              </a:defRPr>
            </a:lvl8pPr>
            <a:lvl9pPr marL="1828831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1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dirty="0"/>
              <a:t>Testing of HPC Scientific Software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78418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84464" y="1132501"/>
            <a:ext cx="4319055" cy="3287100"/>
          </a:xfrm>
        </p:spPr>
        <p:txBody>
          <a:bodyPr/>
          <a:lstStyle/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including guard cells and B excluding them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5538546" y="411484"/>
            <a:ext cx="4961815" cy="38473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AD6656-153A-7F4F-A31A-95A1F03587AB}"/>
              </a:ext>
            </a:extLst>
          </p:cNvPr>
          <p:cNvSpPr txBox="1">
            <a:spLocks/>
          </p:cNvSpPr>
          <p:nvPr/>
        </p:nvSpPr>
        <p:spPr bwMode="auto">
          <a:xfrm>
            <a:off x="984464" y="4061960"/>
            <a:ext cx="8680374" cy="221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92" indent="-23019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85" indent="-27940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3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15" indent="-23019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607" indent="-173041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49" indent="-222254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42" indent="-228604" algn="l" defTabSz="9144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9144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9144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4" indent="-228604" algn="l" defTabSz="9144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dirty="0"/>
          </a:p>
          <a:p>
            <a:r>
              <a:rPr lang="en-US" dirty="0"/>
              <a:t>Eos </a:t>
            </a:r>
          </a:p>
          <a:p>
            <a:pPr lvl="1"/>
            <a:r>
              <a:rPr lang="en-US" dirty="0"/>
              <a:t>Use initial conditions from a known problem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eos</a:t>
            </a:r>
            <a:r>
              <a:rPr lang="en-US" dirty="0"/>
              <a:t> in two different modes – at the end all variables should be consistent within tolerance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analytical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75144" y="1307487"/>
            <a:ext cx="8226413" cy="3530244"/>
          </a:xfrm>
        </p:spPr>
        <p:txBody>
          <a:bodyPr/>
          <a:lstStyle/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6991632" y="1069641"/>
            <a:ext cx="32099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75143" y="4565875"/>
            <a:ext cx="8354826" cy="12710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Though it exercises mesh, hydro and </a:t>
            </a:r>
            <a:r>
              <a:rPr lang="en-US" sz="2800" dirty="0" err="1"/>
              <a:t>eos</a:t>
            </a:r>
            <a:r>
              <a:rPr lang="en-US" sz="2800" dirty="0"/>
              <a:t>, if mesh and </a:t>
            </a:r>
            <a:r>
              <a:rPr lang="en-US" sz="2800" dirty="0" err="1"/>
              <a:t>eos</a:t>
            </a:r>
            <a:r>
              <a:rPr lang="en-US" sz="2800" dirty="0"/>
              <a:t> are verified first, then this test verifies hydro </a:t>
            </a:r>
          </a:p>
        </p:txBody>
      </p:sp>
    </p:spTree>
    <p:extLst>
      <p:ext uri="{BB962C8B-B14F-4D97-AF65-F5344CB8AC3E}">
        <p14:creationId xmlns:p14="http://schemas.microsoft.com/office/powerpoint/2010/main" val="65579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two unit tests are stand-alone</a:t>
            </a:r>
          </a:p>
          <a:p>
            <a:r>
              <a:rPr lang="en-US" dirty="0"/>
              <a:t>The third test depends on Grid and Eos</a:t>
            </a:r>
          </a:p>
          <a:p>
            <a:pPr lvl="1"/>
            <a:r>
              <a:rPr lang="en-US" dirty="0"/>
              <a:t>Not all of Grid functionality it uses is unit tested</a:t>
            </a:r>
          </a:p>
          <a:p>
            <a:pPr lvl="2"/>
            <a:r>
              <a:rPr lang="en-US" dirty="0"/>
              <a:t>Flux correction in AMR</a:t>
            </a:r>
          </a:p>
          <a:p>
            <a:r>
              <a:rPr lang="en-US" dirty="0"/>
              <a:t>If Grid and Eos tests passed and Hydro failed</a:t>
            </a:r>
          </a:p>
          <a:p>
            <a:pPr lvl="1"/>
            <a:r>
              <a:rPr lang="en-US" dirty="0"/>
              <a:t>If UG version failed then fault is in hydro</a:t>
            </a:r>
          </a:p>
          <a:p>
            <a:pPr lvl="1"/>
            <a:r>
              <a:rPr lang="en-US" dirty="0"/>
              <a:t>If UG passed and AMR failed the fault is likely in flux correction</a:t>
            </a:r>
          </a:p>
        </p:txBody>
      </p:sp>
    </p:spTree>
    <p:extLst>
      <p:ext uri="{BB962C8B-B14F-4D97-AF65-F5344CB8AC3E}">
        <p14:creationId xmlns:p14="http://schemas.microsoft.com/office/powerpoint/2010/main" val="17250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19229" y="1188720"/>
            <a:ext cx="8458883" cy="4309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601" y="936176"/>
            <a:ext cx="8692427" cy="2255520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752600" y="3581400"/>
          <a:ext cx="3352800" cy="17526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600" y="195905"/>
            <a:ext cx="8229600" cy="511037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876800" y="3162300"/>
            <a:ext cx="5181600" cy="2590800"/>
          </a:xfrm>
        </p:spPr>
        <p:txBody>
          <a:bodyPr/>
          <a:lstStyle/>
          <a:p>
            <a:r>
              <a:rPr lang="en-US" sz="2000" dirty="0"/>
              <a:t>A test on the same row indicates interoperability between corresponding physics </a:t>
            </a:r>
          </a:p>
          <a:p>
            <a:r>
              <a:rPr lang="en-US" sz="2000" dirty="0"/>
              <a:t>Similar logic would apply to tests on the same column for infrastructure</a:t>
            </a:r>
          </a:p>
          <a:p>
            <a:r>
              <a:rPr lang="en-US" sz="2000" dirty="0"/>
              <a:t>More goes on, but this is the primary methodology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2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needs during code refactor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3470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4"/>
            <a:ext cx="11379405" cy="511037"/>
          </a:xfrm>
        </p:spPr>
        <p:txBody>
          <a:bodyPr/>
          <a:lstStyle/>
          <a:p>
            <a:r>
              <a:rPr lang="en-US" b="0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045" y="1166345"/>
            <a:ext cx="8372901" cy="4422776"/>
          </a:xfrm>
        </p:spPr>
        <p:txBody>
          <a:bodyPr>
            <a:normAutofit/>
          </a:bodyPr>
          <a:lstStyle/>
          <a:p>
            <a:r>
              <a:rPr lang="en-US" dirty="0"/>
              <a:t>Know bounds on acceptable behavior change</a:t>
            </a:r>
          </a:p>
          <a:p>
            <a:r>
              <a:rPr lang="en-US" dirty="0"/>
              <a:t>Know your error bounds</a:t>
            </a:r>
          </a:p>
          <a:p>
            <a:pPr lvl="1"/>
            <a:r>
              <a:rPr lang="en-US" dirty="0"/>
              <a:t>Bitwise reproduction of results unlikely after transition</a:t>
            </a:r>
          </a:p>
          <a:p>
            <a:r>
              <a:rPr lang="en-US" dirty="0"/>
              <a:t>Map from here to there</a:t>
            </a:r>
          </a:p>
          <a:p>
            <a:r>
              <a:rPr lang="en-US" dirty="0"/>
              <a:t>Check for coverage provided by existing tests</a:t>
            </a:r>
          </a:p>
          <a:p>
            <a:r>
              <a:rPr lang="en-US" dirty="0"/>
              <a:t>Develop new tests where there are gaps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Incorporate testing overheads into refactor cost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Approach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800391" y="1036320"/>
            <a:ext cx="8529578" cy="4047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Verify correctness</a:t>
            </a:r>
          </a:p>
          <a:p>
            <a:pPr lvl="1"/>
            <a:r>
              <a:rPr lang="en-US" dirty="0"/>
              <a:t>Always inject errors to verify that the test is working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0041" y="5334001"/>
            <a:ext cx="796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Methodology developed for the ACME project, proving to be very useful</a:t>
            </a:r>
          </a:p>
        </p:txBody>
      </p:sp>
    </p:spTree>
    <p:extLst>
      <p:ext uri="{BB962C8B-B14F-4D97-AF65-F5344CB8AC3E}">
        <p14:creationId xmlns:p14="http://schemas.microsoft.com/office/powerpoint/2010/main" val="383111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DF9CA1A-6BF0-7A4E-985E-DCD210C1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735090"/>
              </p:ext>
            </p:extLst>
          </p:nvPr>
        </p:nvGraphicFramePr>
        <p:xfrm>
          <a:off x="830629" y="922389"/>
          <a:ext cx="10442734" cy="513103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495281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317820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2:00pm-2:30pm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2:30pm-3:00pm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Software Licensing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3:00am-3:30pm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3:30am-4:00pm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Improving Reproducibility Through Better Software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4:00pm-4:30pm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4:30pm-5:00pm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HPC Scientific Software – 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5:00pm-5:30pm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HPC Scientific Software – 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5:30pm-6:00pm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Code Coverage Hands-on and CI Demo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265361" y="4803648"/>
            <a:ext cx="11573269" cy="336388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62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5320-6A7E-4FEE-AD9D-DE797595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 and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C9D5-8074-4218-99EF-53A9F1B5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93" y="1151801"/>
            <a:ext cx="8529578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work is licensed under a </a:t>
            </a:r>
            <a:r>
              <a:rPr lang="en-US" sz="2000" dirty="0">
                <a:hlinkClick r:id="rId2"/>
              </a:rPr>
              <a:t>Creative</a:t>
            </a:r>
            <a:r>
              <a:rPr lang="en-US" sz="2000" dirty="0">
                <a:hlinkClick r:id="rId3"/>
              </a:rPr>
              <a:t> Commons Attribution 4.0 International License</a:t>
            </a:r>
            <a:r>
              <a:rPr lang="en-US" sz="2000" dirty="0"/>
              <a:t> (CC BY 4.0).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Requested citation: </a:t>
            </a:r>
            <a:r>
              <a:rPr lang="en-US" sz="2000" dirty="0" err="1"/>
              <a:t>Anshu</a:t>
            </a:r>
            <a:r>
              <a:rPr lang="en-US" sz="2000" dirty="0"/>
              <a:t> Dubey, Testing of HPC Scientific Software: Part 2, tutorial, in ISC High Performance 2018: DOI: </a:t>
            </a:r>
            <a:r>
              <a:rPr lang="en-US" sz="1800" dirty="0"/>
              <a:t>10.6084/m9.figshare.6453020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work was supported by the U.S. Department of Energy Office of Science, Office of Advanced Scientific Computing Research (ASCR), and by the </a:t>
            </a:r>
            <a:r>
              <a:rPr lang="en-US" sz="2000" dirty="0" err="1"/>
              <a:t>Exascale</a:t>
            </a:r>
            <a:r>
              <a:rPr lang="en-US" sz="20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2000" dirty="0"/>
              <a:t>This work was performed in part at the Argonne National Laboratory, which is managed by </a:t>
            </a:r>
            <a:r>
              <a:rPr lang="en-US" sz="2000" dirty="0" err="1"/>
              <a:t>UChicago</a:t>
            </a:r>
            <a:r>
              <a:rPr lang="en-US" sz="2000" dirty="0"/>
              <a:t> Argonne, LLC for the U.S. Department of Energy under Contract No. DE-AC02-06CH11357.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35A88F2E-C16E-494E-8ADF-45E002B2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704" y="1035137"/>
            <a:ext cx="985432" cy="3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5600" y="1621021"/>
            <a:ext cx="7620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evaluate project needs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devise a testing regime</a:t>
            </a:r>
          </a:p>
        </p:txBody>
      </p:sp>
    </p:spTree>
    <p:extLst>
      <p:ext uri="{BB962C8B-B14F-4D97-AF65-F5344CB8AC3E}">
        <p14:creationId xmlns:p14="http://schemas.microsoft.com/office/powerpoint/2010/main" val="15464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</p:txBody>
      </p:sp>
    </p:spTree>
    <p:extLst>
      <p:ext uri="{BB962C8B-B14F-4D97-AF65-F5344CB8AC3E}">
        <p14:creationId xmlns:p14="http://schemas.microsoft.com/office/powerpoint/2010/main" val="19370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project needs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Objectives: expected use of the code</a:t>
            </a:r>
          </a:p>
          <a:p>
            <a:r>
              <a:rPr lang="en-US" dirty="0"/>
              <a:t>Team: size and degree of heterogeneity</a:t>
            </a:r>
          </a:p>
          <a:p>
            <a:r>
              <a:rPr lang="en-US" dirty="0"/>
              <a:t>Lifecycle stage: new or production or refactoring</a:t>
            </a:r>
          </a:p>
          <a:p>
            <a:r>
              <a:rPr lang="en-US" dirty="0"/>
              <a:t>Lifetime: one off or ongoing production</a:t>
            </a:r>
          </a:p>
          <a:p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4"/>
            <a:ext cx="11379405" cy="511037"/>
          </a:xfrm>
        </p:spPr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391" y="1486869"/>
            <a:ext cx="8286434" cy="4907245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5719" y="5235557"/>
            <a:ext cx="6896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DD8047"/>
                </a:solidFill>
              </a:rPr>
              <a:t>Code coverage tools are of limited help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14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specific 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Integration testing may have hierarchy too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9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672" y="232481"/>
            <a:ext cx="8229600" cy="511037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872" y="1011742"/>
            <a:ext cx="8153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</p:txBody>
      </p:sp>
    </p:spTree>
    <p:extLst>
      <p:ext uri="{BB962C8B-B14F-4D97-AF65-F5344CB8AC3E}">
        <p14:creationId xmlns:p14="http://schemas.microsoft.com/office/powerpoint/2010/main" val="21219115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11076</TotalTime>
  <Words>916</Words>
  <Application>Microsoft Macintosh PowerPoint</Application>
  <PresentationFormat>Widescreen</PresentationFormat>
  <Paragraphs>163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Presentations (Wide Screen)</vt:lpstr>
      <vt:lpstr>PowerPoint Presentation</vt:lpstr>
      <vt:lpstr>License, citation and acknowledgements</vt:lpstr>
      <vt:lpstr>How to evaluate project needs</vt:lpstr>
      <vt:lpstr>Why not always use the most stringent testing?</vt:lpstr>
      <vt:lpstr>Evaluating project needs</vt:lpstr>
      <vt:lpstr>Commonalities</vt:lpstr>
      <vt:lpstr>Challenges with legacy codes</vt:lpstr>
      <vt:lpstr>CSE specific verification challenges</vt:lpstr>
      <vt:lpstr>Selection of tests</vt:lpstr>
      <vt:lpstr>Example from Flash </vt:lpstr>
      <vt:lpstr>Against analytical solution</vt:lpstr>
      <vt:lpstr>Building confidence</vt:lpstr>
      <vt:lpstr>Approach for Test Selection</vt:lpstr>
      <vt:lpstr>Example </vt:lpstr>
      <vt:lpstr>Refactoring</vt:lpstr>
      <vt:lpstr>Considerations</vt:lpstr>
      <vt:lpstr>An Approach </vt:lpstr>
      <vt:lpstr>Agenda</vt:lpstr>
    </vt:vector>
  </TitlesOfParts>
  <Company>ORNL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Dubey, Anshu</cp:lastModifiedBy>
  <cp:revision>193</cp:revision>
  <cp:lastPrinted>2015-09-14T20:56:03Z</cp:lastPrinted>
  <dcterms:created xsi:type="dcterms:W3CDTF">2015-03-03T13:47:39Z</dcterms:created>
  <dcterms:modified xsi:type="dcterms:W3CDTF">2018-06-24T10:46:53Z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