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1"/>
  </p:notesMasterIdLst>
  <p:handoutMasterIdLst>
    <p:handoutMasterId r:id="rId32"/>
  </p:handoutMasterIdLst>
  <p:sldIdLst>
    <p:sldId id="256" r:id="rId5"/>
    <p:sldId id="258" r:id="rId6"/>
    <p:sldId id="291" r:id="rId7"/>
    <p:sldId id="260" r:id="rId8"/>
    <p:sldId id="261" r:id="rId9"/>
    <p:sldId id="269" r:id="rId10"/>
    <p:sldId id="270" r:id="rId11"/>
    <p:sldId id="271" r:id="rId12"/>
    <p:sldId id="272" r:id="rId13"/>
    <p:sldId id="290" r:id="rId14"/>
    <p:sldId id="273" r:id="rId15"/>
    <p:sldId id="275" r:id="rId16"/>
    <p:sldId id="276" r:id="rId17"/>
    <p:sldId id="277" r:id="rId18"/>
    <p:sldId id="262" r:id="rId19"/>
    <p:sldId id="263" r:id="rId20"/>
    <p:sldId id="264" r:id="rId21"/>
    <p:sldId id="265" r:id="rId22"/>
    <p:sldId id="266" r:id="rId23"/>
    <p:sldId id="267" r:id="rId24"/>
    <p:sldId id="268" r:id="rId25"/>
    <p:sldId id="278" r:id="rId26"/>
    <p:sldId id="279" r:id="rId27"/>
    <p:sldId id="280" r:id="rId28"/>
    <p:sldId id="293" r:id="rId29"/>
    <p:sldId id="292" r:id="rId30"/>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153">
          <p15:clr>
            <a:srgbClr val="A4A3A4"/>
          </p15:clr>
        </p15:guide>
        <p15:guide id="2" pos="28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252F"/>
    <a:srgbClr val="BFBD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5" autoAdjust="0"/>
    <p:restoredTop sz="83171" autoAdjust="0"/>
  </p:normalViewPr>
  <p:slideViewPr>
    <p:cSldViewPr snapToGrid="0" showGuides="1">
      <p:cViewPr varScale="1">
        <p:scale>
          <a:sx n="81" d="100"/>
          <a:sy n="81" d="100"/>
        </p:scale>
        <p:origin x="1116" y="68"/>
      </p:cViewPr>
      <p:guideLst>
        <p:guide orient="horz" pos="4153"/>
        <p:guide pos="282"/>
      </p:guideLst>
    </p:cSldViewPr>
  </p:slideViewPr>
  <p:notesTextViewPr>
    <p:cViewPr>
      <p:scale>
        <a:sx n="1" d="1"/>
        <a:sy n="1" d="1"/>
      </p:scale>
      <p:origin x="0" y="0"/>
    </p:cViewPr>
  </p:notesTextViewPr>
  <p:sorterViewPr>
    <p:cViewPr>
      <p:scale>
        <a:sx n="60" d="100"/>
        <a:sy n="60" d="100"/>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8/5/2018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8/5/2018</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Changes from Mike’s ISC version</a:t>
            </a:r>
          </a:p>
          <a:p>
            <a:pPr marL="171450" indent="-171450">
              <a:buFont typeface="Arial" panose="020B0604020202020204" pitchFamily="34" charset="0"/>
              <a:buChar char="•"/>
            </a:pPr>
            <a:r>
              <a:rPr lang="en-US" dirty="0"/>
              <a:t>Moved productivity/sustainability section to appear after reproducibility and trustworthiness at scale sections</a:t>
            </a:r>
          </a:p>
          <a:p>
            <a:pPr marL="171450" indent="-171450">
              <a:buFont typeface="Arial" panose="020B0604020202020204" pitchFamily="34" charset="0"/>
              <a:buChar char="•"/>
            </a:pPr>
            <a:r>
              <a:rPr lang="en-US" dirty="0"/>
              <a:t>Added/modified subtitle text on section separators</a:t>
            </a:r>
          </a:p>
          <a:p>
            <a:pPr marL="171450" indent="-171450">
              <a:buFont typeface="Arial" panose="020B0604020202020204" pitchFamily="34" charset="0"/>
              <a:buChar char="•"/>
            </a:pPr>
            <a:r>
              <a:rPr lang="en-US" dirty="0"/>
              <a:t>Added bullet about feeding public distrust of science on NY Times reproducibility slide</a:t>
            </a:r>
          </a:p>
          <a:p>
            <a:pPr marL="171450" indent="-171450">
              <a:buFont typeface="Arial" panose="020B0604020202020204" pitchFamily="34" charset="0"/>
              <a:buChar char="•"/>
            </a:pPr>
            <a:r>
              <a:rPr lang="en-US" dirty="0"/>
              <a:t>Updated URL for </a:t>
            </a:r>
            <a:r>
              <a:rPr lang="en-US" dirty="0" err="1"/>
              <a:t>Stodden</a:t>
            </a:r>
            <a:r>
              <a:rPr lang="en-US" dirty="0"/>
              <a:t> ICERM report</a:t>
            </a:r>
          </a:p>
          <a:p>
            <a:pPr marL="171450" indent="-171450">
              <a:buFont typeface="Arial" panose="020B0604020202020204" pitchFamily="34" charset="0"/>
              <a:buChar char="•"/>
            </a:pPr>
            <a:r>
              <a:rPr lang="en-US" dirty="0"/>
              <a:t>Added note about ACM vs other terminology for </a:t>
            </a:r>
            <a:r>
              <a:rPr lang="en-US" dirty="0" err="1"/>
              <a:t>reproductibility</a:t>
            </a:r>
            <a:endParaRPr lang="en-US" dirty="0"/>
          </a:p>
          <a:p>
            <a:pPr marL="171450" indent="-171450">
              <a:buFont typeface="Arial" panose="020B0604020202020204" pitchFamily="34" charset="0"/>
              <a:buChar char="•"/>
            </a:pPr>
            <a:r>
              <a:rPr lang="en-US" dirty="0"/>
              <a:t>Added attribution to Mike’s self-quote about the person making the most commits</a:t>
            </a:r>
          </a:p>
          <a:p>
            <a:pPr marL="171450" indent="-171450">
              <a:buFont typeface="Arial" panose="020B0604020202020204" pitchFamily="34" charset="0"/>
              <a:buChar char="•"/>
            </a:pPr>
            <a:r>
              <a:rPr lang="en-US" dirty="0"/>
              <a:t>Reformatted Other Resources slide for easier </a:t>
            </a:r>
            <a:r>
              <a:rPr lang="en-US" dirty="0" err="1"/>
              <a:t>readbility</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2633638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922470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16</a:t>
            </a:fld>
            <a:endParaRPr lang="en-US"/>
          </a:p>
        </p:txBody>
      </p:sp>
    </p:spTree>
    <p:extLst>
      <p:ext uri="{BB962C8B-B14F-4D97-AF65-F5344CB8AC3E}">
        <p14:creationId xmlns:p14="http://schemas.microsoft.com/office/powerpoint/2010/main" val="1790997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7_Title Slide">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sp>
        <p:nvSpPr>
          <p:cNvPr id="3" name="Subtitle 2"/>
          <p:cNvSpPr>
            <a:spLocks noGrp="1"/>
          </p:cNvSpPr>
          <p:nvPr userDrawn="1">
            <p:ph type="subTitle" idx="1"/>
          </p:nvPr>
        </p:nvSpPr>
        <p:spPr>
          <a:xfrm>
            <a:off x="365760" y="1903575"/>
            <a:ext cx="6962456" cy="2778498"/>
          </a:xfrm>
        </p:spPr>
        <p:txBody>
          <a:bodyPr/>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46465" y="6234272"/>
            <a:ext cx="2588698" cy="430836"/>
          </a:xfrm>
          <a:prstGeom prst="rect">
            <a:avLst/>
          </a:prstGeom>
        </p:spPr>
      </p:pic>
      <p:pic>
        <p:nvPicPr>
          <p:cNvPr id="17" name="Picture 16"/>
          <p:cNvPicPr>
            <a:picLocks noChangeAspect="1"/>
          </p:cNvPicPr>
          <p:nvPr userDrawn="1"/>
        </p:nvPicPr>
        <p:blipFill rotWithShape="1">
          <a:blip r:embed="rId4" cstate="print">
            <a:extLst>
              <a:ext uri="{28A0092B-C50C-407E-A947-70E740481C1C}">
                <a14:useLocalDpi xmlns:a14="http://schemas.microsoft.com/office/drawing/2010/main" val="0"/>
              </a:ext>
            </a:extLst>
          </a:blip>
          <a:srcRect b="70693"/>
          <a:stretch/>
        </p:blipFill>
        <p:spPr>
          <a:xfrm>
            <a:off x="335845" y="6219281"/>
            <a:ext cx="1469261" cy="460818"/>
          </a:xfrm>
          <a:prstGeom prst="rect">
            <a:avLst/>
          </a:prstGeom>
        </p:spPr>
      </p:pic>
      <p:pic>
        <p:nvPicPr>
          <p:cNvPr id="18" name="Picture 17" descr="IDEAS_logo.png">
            <a:extLst>
              <a:ext uri="{FF2B5EF4-FFF2-40B4-BE49-F238E27FC236}">
                <a16:creationId xmlns:a16="http://schemas.microsoft.com/office/drawing/2014/main" id="{DDEBC783-3EAB-4C3D-ABE2-BDE7BDC90E8A}"/>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7027425" y="6133571"/>
            <a:ext cx="1845330" cy="64008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510909"/>
          </a:xfrm>
        </p:spPr>
        <p:txBody>
          <a:bodyPr anchor="t" anchorCtr="0"/>
          <a:lstStyle/>
          <a:p>
            <a:r>
              <a:rPr lang="en-US" dirty="0"/>
              <a:t>Click to edit Master title style</a:t>
            </a:r>
          </a:p>
        </p:txBody>
      </p:sp>
      <p:sp>
        <p:nvSpPr>
          <p:cNvPr id="3" name="Content Placeholder 2"/>
          <p:cNvSpPr>
            <a:spLocks noGrp="1"/>
          </p:cNvSpPr>
          <p:nvPr>
            <p:ph idx="1"/>
          </p:nvPr>
        </p:nvSpPr>
        <p:spPr>
          <a:xfrm>
            <a:off x="365760" y="161544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877824"/>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365760" y="1553612"/>
            <a:ext cx="5588582"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760" y="2379194"/>
            <a:ext cx="5588582" cy="3373229"/>
          </a:xfrm>
        </p:spPr>
        <p:txBody>
          <a:bodyPr/>
          <a:lstStyle>
            <a:lvl1pPr>
              <a:defRPr sz="2400"/>
            </a:lvl1pPr>
            <a:lvl2pPr>
              <a:defRPr sz="2000"/>
            </a:lvl2pPr>
            <a:lvl3pPr>
              <a:defRPr sz="1800"/>
            </a:lvl3pPr>
            <a:lvl4pPr>
              <a:defRPr sz="1600"/>
            </a:lvl4pPr>
            <a:lvl5pPr marL="1482725" indent="-222250">
              <a:buFont typeface="Arial" panose="020B0604020202020204" pitchFamily="34" charset="0"/>
              <a:buChar cha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1755" y="1553612"/>
            <a:ext cx="5531934"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5" y="2379194"/>
            <a:ext cx="5531934" cy="3373229"/>
          </a:xfrm>
        </p:spPr>
        <p:txBody>
          <a:bodyPr/>
          <a:lstStyle>
            <a:lvl1pPr>
              <a:defRPr sz="2400"/>
            </a:lvl1pPr>
            <a:lvl2pPr>
              <a:defRPr sz="2000"/>
            </a:lvl2pPr>
            <a:lvl3pPr>
              <a:defRPr sz="1800"/>
            </a:lvl3pPr>
            <a:lvl4pPr>
              <a:defRPr sz="1600"/>
            </a:lvl4pPr>
            <a:lvl5pPr marL="1482725" indent="-222250">
              <a:defRPr lang="en-US" sz="18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t>Click to edit Master title style</a:t>
            </a:r>
          </a:p>
        </p:txBody>
      </p:sp>
    </p:spTree>
    <p:extLst>
      <p:ext uri="{BB962C8B-B14F-4D97-AF65-F5344CB8AC3E}">
        <p14:creationId xmlns:p14="http://schemas.microsoft.com/office/powerpoint/2010/main" val="61210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45427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t>Click to edit Master title style</a:t>
            </a:r>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4104862" y="6513223"/>
            <a:ext cx="4059169" cy="218473"/>
          </a:xfrm>
          <a:prstGeom prst="rect">
            <a:avLst/>
          </a:prstGeom>
        </p:spPr>
        <p:txBody>
          <a:bodyPr/>
          <a:lstStyle>
            <a:lvl1pPr>
              <a:defRPr sz="1200">
                <a:latin typeface="Calibri"/>
                <a:cs typeface="Calibri"/>
              </a:defRPr>
            </a:lvl1pPr>
          </a:lstStyle>
          <a:p>
            <a:r>
              <a:rPr lang="en-US" dirty="0"/>
              <a:t>SC17, Denver, CO 	Michael Heroux</a:t>
            </a: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82044" y="6417642"/>
            <a:ext cx="1086190" cy="376761"/>
          </a:xfrm>
          <a:prstGeom prst="rect">
            <a:avLst/>
          </a:prstGeom>
        </p:spPr>
      </p:pic>
    </p:spTree>
    <p:extLst>
      <p:ext uri="{BB962C8B-B14F-4D97-AF65-F5344CB8AC3E}">
        <p14:creationId xmlns:p14="http://schemas.microsoft.com/office/powerpoint/2010/main" val="25809471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711015" cy="381000"/>
          </a:xfrm>
          <a:prstGeom prst="rect">
            <a:avLst/>
          </a:prstGeom>
        </p:spPr>
        <p:txBody>
          <a:bodyPr/>
          <a:lstStyle>
            <a:lvl1pPr>
              <a:defRPr>
                <a:solidFill>
                  <a:schemeClr val="tx2"/>
                </a:solidFill>
                <a:latin typeface="Calibri"/>
                <a:cs typeface="Calibri"/>
              </a:defRPr>
            </a:lvl1pPr>
          </a:lstStyle>
          <a:p>
            <a:fld id="{F0C94032-CD4C-4C25-B0C2-CEC720522D92}" type="slidenum">
              <a:rPr lang="en-US" smtClean="0"/>
              <a:pPr/>
              <a:t>‹#›</a:t>
            </a:fld>
            <a:endParaRPr lang="en-US" dirty="0"/>
          </a:p>
        </p:txBody>
      </p:sp>
      <p:sp>
        <p:nvSpPr>
          <p:cNvPr id="5" name="Footer Placeholder 4"/>
          <p:cNvSpPr>
            <a:spLocks noGrp="1"/>
          </p:cNvSpPr>
          <p:nvPr>
            <p:ph type="ftr" sz="quarter" idx="3"/>
          </p:nvPr>
        </p:nvSpPr>
        <p:spPr>
          <a:xfrm>
            <a:off x="4104862" y="6497543"/>
            <a:ext cx="4059169" cy="218473"/>
          </a:xfrm>
          <a:prstGeom prst="rect">
            <a:avLst/>
          </a:prstGeom>
        </p:spPr>
        <p:txBody>
          <a:bodyPr/>
          <a:lstStyle>
            <a:lvl1pPr>
              <a:defRPr sz="1400">
                <a:latin typeface="Calibri"/>
                <a:cs typeface="Calibri"/>
              </a:defRPr>
            </a:lvl1pPr>
          </a:lstStyle>
          <a:p>
            <a:r>
              <a:rPr lang="en-US" dirty="0"/>
              <a:t>SC17, Denver, CO 	Michael Heroux</a:t>
            </a:r>
          </a:p>
        </p:txBody>
      </p:sp>
    </p:spTree>
    <p:extLst>
      <p:ext uri="{BB962C8B-B14F-4D97-AF65-F5344CB8AC3E}">
        <p14:creationId xmlns:p14="http://schemas.microsoft.com/office/powerpoint/2010/main" val="1127569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510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a:t>Click to edit Master title style</a:t>
            </a:r>
          </a:p>
        </p:txBody>
      </p:sp>
      <p:sp>
        <p:nvSpPr>
          <p:cNvPr id="1027" name="Text Placeholder 2"/>
          <p:cNvSpPr>
            <a:spLocks noGrp="1"/>
          </p:cNvSpPr>
          <p:nvPr>
            <p:ph type="body" idx="1"/>
          </p:nvPr>
        </p:nvSpPr>
        <p:spPr bwMode="auto">
          <a:xfrm>
            <a:off x="365760" y="1623066"/>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236773" y="6033555"/>
            <a:ext cx="2366963" cy="640080"/>
          </a:xfrm>
          <a:prstGeom prst="rect">
            <a:avLst/>
          </a:prstGeom>
        </p:spPr>
      </p:pic>
      <p:grpSp>
        <p:nvGrpSpPr>
          <p:cNvPr id="15" name="Group 14"/>
          <p:cNvGrpSpPr/>
          <p:nvPr userDrawn="1"/>
        </p:nvGrpSpPr>
        <p:grpSpPr>
          <a:xfrm>
            <a:off x="-4595" y="6830568"/>
            <a:ext cx="12198096" cy="27432"/>
            <a:chOff x="-9675" y="6830568"/>
            <a:chExt cx="9176303" cy="27432"/>
          </a:xfrm>
        </p:grpSpPr>
        <p:sp>
          <p:nvSpPr>
            <p:cNvPr id="16" name="Rectangle 15"/>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7" name="Rectangle 16"/>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
        <p:nvSpPr>
          <p:cNvPr id="8" name="Rectangle 256"/>
          <p:cNvSpPr txBox="1">
            <a:spLocks noChangeArrowheads="1"/>
          </p:cNvSpPr>
          <p:nvPr userDrawn="1"/>
        </p:nvSpPr>
        <p:spPr>
          <a:xfrm>
            <a:off x="321477" y="6446520"/>
            <a:ext cx="3400250" cy="243522"/>
          </a:xfrm>
          <a:prstGeom prst="rect">
            <a:avLst/>
          </a:prstGeom>
          <a:ln/>
        </p:spPr>
        <p:txBody>
          <a:bodyPr anchor="ctr"/>
          <a:lstStyle/>
          <a:p>
            <a:pPr algn="l"/>
            <a:r>
              <a:rPr lang="en-US" sz="1000" dirty="0">
                <a:solidFill>
                  <a:schemeClr val="tx1"/>
                </a:solidFill>
                <a:latin typeface="Arial" pitchFamily="34" charset="0"/>
                <a:cs typeface="Arial" pitchFamily="34" charset="0"/>
              </a:rPr>
              <a:t>Better Scientific Software tutorial @ ATPESC 2018-08-08</a:t>
            </a:r>
          </a:p>
        </p:txBody>
      </p:sp>
      <p:sp>
        <p:nvSpPr>
          <p:cNvPr id="9" name="Rectangle 6"/>
          <p:cNvSpPr>
            <a:spLocks noChangeArrowheads="1"/>
          </p:cNvSpPr>
          <p:nvPr userDrawn="1"/>
        </p:nvSpPr>
        <p:spPr bwMode="auto">
          <a:xfrm flipH="1">
            <a:off x="163375" y="6492081"/>
            <a:ext cx="210301" cy="152400"/>
          </a:xfrm>
          <a:prstGeom prst="rect">
            <a:avLst/>
          </a:prstGeom>
          <a:noFill/>
          <a:ln w="9525">
            <a:noFill/>
            <a:miter lim="800000"/>
            <a:headEnd/>
            <a:tailEnd/>
          </a:ln>
          <a:effectLst/>
        </p:spPr>
        <p:txBody>
          <a:bodyPr lIns="0" tIns="0" rIns="0" bIns="0"/>
          <a:lstStyle/>
          <a:p>
            <a:pPr algn="r"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r"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1" name="Picture 10" descr="IDEAS_logo.png">
            <a:extLst>
              <a:ext uri="{FF2B5EF4-FFF2-40B4-BE49-F238E27FC236}">
                <a16:creationId xmlns:a16="http://schemas.microsoft.com/office/drawing/2014/main" id="{8F5BC62A-FC5C-4405-9AB5-AE11B9D3C979}"/>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7027425" y="6069275"/>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40" r:id="rId4"/>
    <p:sldLayoutId id="2147483950" r:id="rId5"/>
    <p:sldLayoutId id="2147483941" r:id="rId6"/>
    <p:sldLayoutId id="2147483951" r:id="rId7"/>
    <p:sldLayoutId id="2147483952" r:id="rId8"/>
  </p:sldLayoutIdLst>
  <p:hf hdr="0" ftr="0" dt="0"/>
  <p:txStyles>
    <p:titleStyle>
      <a:lvl1pPr algn="l" rtl="0" eaLnBrk="1" fontAlgn="base" hangingPunct="1">
        <a:lnSpc>
          <a:spcPct val="85000"/>
        </a:lnSpc>
        <a:spcBef>
          <a:spcPct val="0"/>
        </a:spcBef>
        <a:spcAft>
          <a:spcPct val="0"/>
        </a:spcAft>
        <a:defRPr sz="32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llegeville.github.io/sc-reproducibilit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toms.acm.org/replicated-computational-results.cfm" TargetMode="External"/><Relationship Id="rId2" Type="http://schemas.openxmlformats.org/officeDocument/2006/relationships/hyperlink" Target="http://fursin.net/reproducibility.html" TargetMode="External"/><Relationship Id="rId1" Type="http://schemas.openxmlformats.org/officeDocument/2006/relationships/slideLayout" Target="../slideLayouts/slideLayout2.xml"/><Relationship Id="rId4" Type="http://schemas.openxmlformats.org/officeDocument/2006/relationships/hyperlink" Target="https://www.acm.org/publications/policies/artifact-review-badg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dx.doi.org/10.6084/m9.figshare.693605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github.com/trilinos/Trilinos/wiki/Productivity---Initiative" TargetMode="Externa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dx.doi.org/10.1145/274301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4827" y="411480"/>
            <a:ext cx="6978480" cy="929485"/>
          </a:xfrm>
        </p:spPr>
        <p:txBody>
          <a:bodyPr/>
          <a:lstStyle/>
          <a:p>
            <a:pPr algn="ctr"/>
            <a:r>
              <a:rPr lang="en-US" dirty="0"/>
              <a:t>Improving Reproducibility Through Better Software Practices</a:t>
            </a:r>
          </a:p>
        </p:txBody>
      </p:sp>
      <p:sp>
        <p:nvSpPr>
          <p:cNvPr id="6" name="Subtitle 2"/>
          <p:cNvSpPr>
            <a:spLocks noGrp="1"/>
          </p:cNvSpPr>
          <p:nvPr>
            <p:ph type="subTitle" idx="1"/>
          </p:nvPr>
        </p:nvSpPr>
        <p:spPr/>
        <p:txBody>
          <a:bodyPr/>
          <a:lstStyle/>
          <a:p>
            <a:r>
              <a:rPr lang="en-US" sz="1800" dirty="0"/>
              <a:t>Presented at </a:t>
            </a:r>
            <a:br>
              <a:rPr lang="en-US" dirty="0"/>
            </a:br>
            <a:r>
              <a:rPr lang="en-US" b="1" dirty="0"/>
              <a:t>ATPESC 2018</a:t>
            </a:r>
          </a:p>
          <a:p>
            <a:r>
              <a:rPr lang="en-US" sz="2000" b="1" dirty="0"/>
              <a:t>David E. Bernholdt</a:t>
            </a:r>
            <a:br>
              <a:rPr lang="en-US" sz="2000" dirty="0"/>
            </a:br>
            <a:r>
              <a:rPr lang="en-US" sz="2000" dirty="0"/>
              <a:t>Distinguished R&amp;D Staff Member and Group Leader</a:t>
            </a:r>
            <a:br>
              <a:rPr lang="en-US" sz="2000" dirty="0"/>
            </a:br>
            <a:r>
              <a:rPr lang="en-US" sz="2000" dirty="0"/>
              <a:t>Oak Ridge National Laboratory</a:t>
            </a:r>
          </a:p>
        </p:txBody>
      </p:sp>
      <p:pic>
        <p:nvPicPr>
          <p:cNvPr id="4" name="Picture 2" descr="https://licensebuttons.net/l/by/4.0/88x31.png">
            <a:extLst>
              <a:ext uri="{FF2B5EF4-FFF2-40B4-BE49-F238E27FC236}">
                <a16:creationId xmlns:a16="http://schemas.microsoft.com/office/drawing/2014/main" id="{C97E7EEB-5FCB-4F4F-87C6-4141BC72F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530780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4066CC0-A1E6-47C7-A476-24C7E10F5794}"/>
              </a:ext>
            </a:extLst>
          </p:cNvPr>
          <p:cNvSpPr txBox="1"/>
          <p:nvPr/>
        </p:nvSpPr>
        <p:spPr>
          <a:xfrm>
            <a:off x="2036432" y="538804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Tree>
    <p:extLst>
      <p:ext uri="{BB962C8B-B14F-4D97-AF65-F5344CB8AC3E}">
        <p14:creationId xmlns:p14="http://schemas.microsoft.com/office/powerpoint/2010/main" val="3651266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196327"/>
            <a:ext cx="11372473" cy="510909"/>
          </a:xfrm>
        </p:spPr>
        <p:txBody>
          <a:bodyPr/>
          <a:lstStyle/>
          <a:p>
            <a:r>
              <a:rPr lang="en-US" dirty="0"/>
              <a:t>SC18 Reproducibility Initiative</a:t>
            </a:r>
          </a:p>
        </p:txBody>
      </p:sp>
      <p:sp>
        <p:nvSpPr>
          <p:cNvPr id="5" name="Content Placeholder 4"/>
          <p:cNvSpPr>
            <a:spLocks noGrp="1"/>
          </p:cNvSpPr>
          <p:nvPr>
            <p:ph sz="quarter" idx="1"/>
          </p:nvPr>
        </p:nvSpPr>
        <p:spPr>
          <a:xfrm>
            <a:off x="291276" y="707236"/>
            <a:ext cx="11521440" cy="4740829"/>
          </a:xfrm>
        </p:spPr>
        <p:txBody>
          <a:bodyPr>
            <a:noAutofit/>
          </a:bodyPr>
          <a:lstStyle/>
          <a:p>
            <a:r>
              <a:rPr lang="en-US" sz="3600" dirty="0"/>
              <a:t>Two appendices: </a:t>
            </a:r>
          </a:p>
          <a:p>
            <a:pPr lvl="1"/>
            <a:r>
              <a:rPr lang="en-US" sz="3200" dirty="0"/>
              <a:t>Artifact description (AD).</a:t>
            </a:r>
          </a:p>
          <a:p>
            <a:pPr lvl="2"/>
            <a:r>
              <a:rPr lang="en-US" sz="2800" dirty="0"/>
              <a:t>Blue print for setting up your computational experiment.</a:t>
            </a:r>
          </a:p>
          <a:p>
            <a:pPr lvl="2"/>
            <a:r>
              <a:rPr lang="en-US" sz="2800" dirty="0"/>
              <a:t>Makes it easier to rerun computations in future.</a:t>
            </a:r>
          </a:p>
          <a:p>
            <a:pPr lvl="2"/>
            <a:r>
              <a:rPr lang="en-US" sz="2800" dirty="0"/>
              <a:t>AD appendix will be mandatory for SC19 paper submissions.</a:t>
            </a:r>
          </a:p>
          <a:p>
            <a:pPr lvl="1"/>
            <a:r>
              <a:rPr lang="en-US" sz="3200" dirty="0"/>
              <a:t>Artifact Evaluation (AE).</a:t>
            </a:r>
          </a:p>
          <a:p>
            <a:pPr lvl="2"/>
            <a:r>
              <a:rPr lang="en-US" sz="2800" dirty="0"/>
              <a:t>Targets ”boutique” environments.</a:t>
            </a:r>
          </a:p>
          <a:p>
            <a:pPr lvl="2"/>
            <a:r>
              <a:rPr lang="en-US" sz="2800" dirty="0"/>
              <a:t>Improves trustworthiness when re-running hard, impossible.</a:t>
            </a:r>
          </a:p>
          <a:p>
            <a:r>
              <a:rPr lang="en-US" sz="3600" dirty="0"/>
              <a:t>Details:</a:t>
            </a:r>
          </a:p>
          <a:p>
            <a:pPr lvl="1"/>
            <a:r>
              <a:rPr lang="en-US" sz="3200" dirty="0">
                <a:hlinkClick r:id="rId2"/>
              </a:rPr>
              <a:t>https://collegeville.github.io/sc-reproducibility/</a:t>
            </a:r>
            <a:r>
              <a:rPr lang="en-US" sz="3200" dirty="0"/>
              <a:t> </a:t>
            </a:r>
          </a:p>
        </p:txBody>
      </p:sp>
    </p:spTree>
    <p:extLst>
      <p:ext uri="{BB962C8B-B14F-4D97-AF65-F5344CB8AC3E}">
        <p14:creationId xmlns:p14="http://schemas.microsoft.com/office/powerpoint/2010/main" val="3514963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060" y="192378"/>
            <a:ext cx="8153400" cy="990600"/>
          </a:xfrm>
        </p:spPr>
        <p:txBody>
          <a:bodyPr>
            <a:normAutofit/>
          </a:bodyPr>
          <a:lstStyle/>
          <a:p>
            <a:r>
              <a:rPr lang="en-US" dirty="0"/>
              <a:t>Coming to Your World Soon:</a:t>
            </a:r>
            <a:br>
              <a:rPr lang="en-US" dirty="0"/>
            </a:br>
            <a:r>
              <a:rPr lang="en-US"/>
              <a:t>Reproducibility Requirements</a:t>
            </a:r>
            <a:endParaRPr lang="en-US" dirty="0"/>
          </a:p>
        </p:txBody>
      </p:sp>
      <p:sp>
        <p:nvSpPr>
          <p:cNvPr id="4" name="Content Placeholder 3"/>
          <p:cNvSpPr>
            <a:spLocks noGrp="1"/>
          </p:cNvSpPr>
          <p:nvPr>
            <p:ph sz="quarter" idx="1"/>
          </p:nvPr>
        </p:nvSpPr>
        <p:spPr>
          <a:xfrm>
            <a:off x="1129553" y="1182978"/>
            <a:ext cx="9158907" cy="5548717"/>
          </a:xfrm>
        </p:spPr>
        <p:txBody>
          <a:bodyPr>
            <a:normAutofit/>
          </a:bodyPr>
          <a:lstStyle/>
          <a:p>
            <a:r>
              <a:rPr lang="en-US" dirty="0"/>
              <a:t>These conferences expect artifact evaluation appendices (most optionally):</a:t>
            </a:r>
          </a:p>
          <a:p>
            <a:pPr lvl="1"/>
            <a:r>
              <a:rPr lang="en-US" dirty="0"/>
              <a:t>CGO, </a:t>
            </a:r>
            <a:r>
              <a:rPr lang="en-US" dirty="0" err="1"/>
              <a:t>PPoPP</a:t>
            </a:r>
            <a:r>
              <a:rPr lang="en-US" dirty="0"/>
              <a:t>, PACT, RTSS and SC.</a:t>
            </a:r>
          </a:p>
          <a:p>
            <a:pPr lvl="1"/>
            <a:r>
              <a:rPr lang="en-US" dirty="0">
                <a:hlinkClick r:id="rId2"/>
              </a:rPr>
              <a:t>http://fursin.net/reproducibility.html</a:t>
            </a:r>
            <a:endParaRPr lang="en-US" dirty="0"/>
          </a:p>
          <a:p>
            <a:r>
              <a:rPr lang="en-US" dirty="0"/>
              <a:t>ACM Replicated Computational Results (RCR).</a:t>
            </a:r>
          </a:p>
          <a:p>
            <a:pPr lvl="1"/>
            <a:r>
              <a:rPr lang="en-US" dirty="0"/>
              <a:t>ACM TOMS, TOMACS.</a:t>
            </a:r>
          </a:p>
          <a:p>
            <a:pPr lvl="1"/>
            <a:r>
              <a:rPr lang="en-US" dirty="0">
                <a:hlinkClick r:id="rId3"/>
              </a:rPr>
              <a:t>http://toms.acm.org/replicated-computational-results.cfm</a:t>
            </a:r>
            <a:r>
              <a:rPr lang="en-US" dirty="0"/>
              <a:t> </a:t>
            </a:r>
          </a:p>
          <a:p>
            <a:r>
              <a:rPr lang="en-US" dirty="0"/>
              <a:t>ACM Badging.</a:t>
            </a:r>
          </a:p>
          <a:p>
            <a:pPr lvl="1"/>
            <a:r>
              <a:rPr lang="en-US" dirty="0">
                <a:hlinkClick r:id="rId4"/>
              </a:rPr>
              <a:t>https://www.acm.org/publications/policies/artifact-review-badging</a:t>
            </a:r>
            <a:r>
              <a:rPr lang="en-US" dirty="0"/>
              <a:t> </a:t>
            </a:r>
          </a:p>
          <a:p>
            <a:pPr marL="0" indent="0">
              <a:buNone/>
            </a:pPr>
            <a:r>
              <a:rPr lang="en-US" dirty="0"/>
              <a:t>How can you prepare?</a:t>
            </a:r>
          </a:p>
        </p:txBody>
      </p:sp>
    </p:spTree>
    <p:extLst>
      <p:ext uri="{BB962C8B-B14F-4D97-AF65-F5344CB8AC3E}">
        <p14:creationId xmlns:p14="http://schemas.microsoft.com/office/powerpoint/2010/main" val="2070139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What if we can’t re-run a computational experiment?</a:t>
            </a:r>
          </a:p>
        </p:txBody>
      </p:sp>
      <p:sp>
        <p:nvSpPr>
          <p:cNvPr id="6" name="Title 5"/>
          <p:cNvSpPr>
            <a:spLocks noGrp="1"/>
          </p:cNvSpPr>
          <p:nvPr>
            <p:ph type="title"/>
          </p:nvPr>
        </p:nvSpPr>
        <p:spPr/>
        <p:txBody>
          <a:bodyPr>
            <a:normAutofit/>
          </a:bodyPr>
          <a:lstStyle/>
          <a:p>
            <a:r>
              <a:rPr lang="en-US" dirty="0"/>
              <a:t>Improving Trustworthiness at Scale</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12</a:t>
            </a:fld>
            <a:endParaRPr kumimoji="0" lang="en-US" dirty="0">
              <a:solidFill>
                <a:srgbClr val="FFFFFF"/>
              </a:solidFill>
            </a:endParaRPr>
          </a:p>
        </p:txBody>
      </p:sp>
    </p:spTree>
    <p:extLst>
      <p:ext uri="{BB962C8B-B14F-4D97-AF65-F5344CB8AC3E}">
        <p14:creationId xmlns:p14="http://schemas.microsoft.com/office/powerpoint/2010/main" val="394881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Reproducibility and Supercomputing</a:t>
            </a:r>
            <a:endParaRPr lang="en-US" dirty="0"/>
          </a:p>
        </p:txBody>
      </p:sp>
      <p:sp>
        <p:nvSpPr>
          <p:cNvPr id="4" name="Content Placeholder 3"/>
          <p:cNvSpPr>
            <a:spLocks noGrp="1"/>
          </p:cNvSpPr>
          <p:nvPr>
            <p:ph sz="quarter" idx="1"/>
          </p:nvPr>
        </p:nvSpPr>
        <p:spPr>
          <a:xfrm>
            <a:off x="365760" y="1184000"/>
            <a:ext cx="11369809" cy="4047778"/>
          </a:xfrm>
        </p:spPr>
        <p:txBody>
          <a:bodyPr/>
          <a:lstStyle/>
          <a:p>
            <a:pPr marL="0" indent="0">
              <a:buNone/>
            </a:pPr>
            <a:r>
              <a:rPr lang="en-US" dirty="0"/>
              <a:t>Scenario:</a:t>
            </a:r>
            <a:br>
              <a:rPr lang="en-US" b="1" dirty="0"/>
            </a:br>
            <a:r>
              <a:rPr lang="en-US" b="1" dirty="0"/>
              <a:t>You compute a “hero” calculation using  5M core-hours on Mira and submit your results for publication. During the review process, a referee questions the validity of your results.  </a:t>
            </a:r>
          </a:p>
          <a:p>
            <a:pPr marL="0" indent="0">
              <a:buNone/>
            </a:pPr>
            <a:r>
              <a:rPr lang="en-US" b="1" dirty="0"/>
              <a:t>What options are feasible:</a:t>
            </a:r>
          </a:p>
          <a:p>
            <a:r>
              <a:rPr lang="en-US" dirty="0"/>
              <a:t>The reviewer re-runs your code on a laptop or cluster.</a:t>
            </a:r>
          </a:p>
          <a:p>
            <a:r>
              <a:rPr lang="en-US" dirty="0"/>
              <a:t>The reviewer re-runs your code on Mira.</a:t>
            </a:r>
          </a:p>
          <a:p>
            <a:r>
              <a:rPr lang="en-US" dirty="0"/>
              <a:t>You re-run your code on Mira.</a:t>
            </a:r>
          </a:p>
          <a:p>
            <a:r>
              <a:rPr lang="en-US" dirty="0"/>
              <a:t>Your results are rejected.</a:t>
            </a:r>
          </a:p>
          <a:p>
            <a:r>
              <a:rPr lang="en-US" dirty="0"/>
              <a:t>Your results are accepted, but with risk.</a:t>
            </a:r>
          </a:p>
        </p:txBody>
      </p:sp>
    </p:spTree>
    <p:extLst>
      <p:ext uri="{BB962C8B-B14F-4D97-AF65-F5344CB8AC3E}">
        <p14:creationId xmlns:p14="http://schemas.microsoft.com/office/powerpoint/2010/main" val="1055573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88753"/>
            <a:ext cx="11372473" cy="510909"/>
          </a:xfrm>
        </p:spPr>
        <p:txBody>
          <a:bodyPr/>
          <a:lstStyle/>
          <a:p>
            <a:r>
              <a:rPr lang="en-US" dirty="0"/>
              <a:t>Sources for Artifact Evaluation metrics</a:t>
            </a:r>
          </a:p>
        </p:txBody>
      </p:sp>
      <p:sp>
        <p:nvSpPr>
          <p:cNvPr id="4" name="Content Placeholder 3"/>
          <p:cNvSpPr>
            <a:spLocks noGrp="1"/>
          </p:cNvSpPr>
          <p:nvPr>
            <p:ph sz="quarter" idx="1"/>
          </p:nvPr>
        </p:nvSpPr>
        <p:spPr>
          <a:xfrm>
            <a:off x="365759" y="599662"/>
            <a:ext cx="11372473" cy="5066035"/>
          </a:xfrm>
        </p:spPr>
        <p:txBody>
          <a:bodyPr>
            <a:noAutofit/>
          </a:bodyPr>
          <a:lstStyle/>
          <a:p>
            <a:r>
              <a:rPr lang="en-US" dirty="0"/>
              <a:t>Synthetic operators with known:</a:t>
            </a:r>
          </a:p>
          <a:p>
            <a:pPr lvl="1"/>
            <a:r>
              <a:rPr lang="en-US" dirty="0"/>
              <a:t>Spectrum (Huge diagonals).</a:t>
            </a:r>
          </a:p>
          <a:p>
            <a:pPr lvl="1"/>
            <a:r>
              <a:rPr lang="en-US" dirty="0"/>
              <a:t>Rank (by constructions).</a:t>
            </a:r>
          </a:p>
          <a:p>
            <a:r>
              <a:rPr lang="en-US" dirty="0"/>
              <a:t>Invariant subspaces:</a:t>
            </a:r>
          </a:p>
          <a:p>
            <a:pPr lvl="1"/>
            <a:r>
              <a:rPr lang="en-US" dirty="0"/>
              <a:t>Example: Positional/rotational invariance (structures).</a:t>
            </a:r>
          </a:p>
          <a:p>
            <a:r>
              <a:rPr lang="en-US" dirty="0"/>
              <a:t>Conservation principles:</a:t>
            </a:r>
          </a:p>
          <a:p>
            <a:pPr lvl="1"/>
            <a:r>
              <a:rPr lang="en-US" dirty="0"/>
              <a:t>Example: Flux through a finite volume.</a:t>
            </a:r>
          </a:p>
          <a:p>
            <a:r>
              <a:rPr lang="en-US" dirty="0"/>
              <a:t>General:</a:t>
            </a:r>
          </a:p>
          <a:p>
            <a:pPr lvl="1"/>
            <a:r>
              <a:rPr lang="en-US" dirty="0"/>
              <a:t>Pre-conditions, post-conditions, invariants.</a:t>
            </a:r>
          </a:p>
          <a:p>
            <a:endParaRPr lang="en-US" dirty="0"/>
          </a:p>
          <a:p>
            <a:pPr marL="0" indent="0">
              <a:buNone/>
            </a:pPr>
            <a:r>
              <a:rPr lang="en-US" dirty="0"/>
              <a:t>Can you think of something for your problems?</a:t>
            </a:r>
          </a:p>
        </p:txBody>
      </p:sp>
    </p:spTree>
    <p:extLst>
      <p:ext uri="{BB962C8B-B14F-4D97-AF65-F5344CB8AC3E}">
        <p14:creationId xmlns:p14="http://schemas.microsoft.com/office/powerpoint/2010/main" val="663910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Synergistic with Reproducibility</a:t>
            </a:r>
          </a:p>
        </p:txBody>
      </p:sp>
      <p:sp>
        <p:nvSpPr>
          <p:cNvPr id="6" name="Title 5"/>
          <p:cNvSpPr>
            <a:spLocks noGrp="1"/>
          </p:cNvSpPr>
          <p:nvPr>
            <p:ph type="title"/>
          </p:nvPr>
        </p:nvSpPr>
        <p:spPr/>
        <p:txBody>
          <a:bodyPr>
            <a:normAutofit/>
          </a:bodyPr>
          <a:lstStyle/>
          <a:p>
            <a:r>
              <a:rPr lang="en-US" dirty="0"/>
              <a:t>Productivity and Sustainability</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15</a:t>
            </a:fld>
            <a:endParaRPr kumimoji="0" lang="en-US" dirty="0">
              <a:solidFill>
                <a:srgbClr val="FFFFFF"/>
              </a:solidFill>
            </a:endParaRPr>
          </a:p>
        </p:txBody>
      </p:sp>
    </p:spTree>
    <p:extLst>
      <p:ext uri="{BB962C8B-B14F-4D97-AF65-F5344CB8AC3E}">
        <p14:creationId xmlns:p14="http://schemas.microsoft.com/office/powerpoint/2010/main" val="85932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a:t>
            </a:r>
            <a:endParaRPr lang="en-US" dirty="0"/>
          </a:p>
        </p:txBody>
      </p:sp>
      <p:sp>
        <p:nvSpPr>
          <p:cNvPr id="3" name="Content Placeholder 2"/>
          <p:cNvSpPr>
            <a:spLocks noGrp="1"/>
          </p:cNvSpPr>
          <p:nvPr>
            <p:ph idx="1"/>
          </p:nvPr>
        </p:nvSpPr>
        <p:spPr/>
        <p:txBody>
          <a:bodyPr/>
          <a:lstStyle/>
          <a:p>
            <a:r>
              <a:rPr lang="en-US" dirty="0"/>
              <a:t>Productivity – Output per unit input.</a:t>
            </a:r>
          </a:p>
          <a:p>
            <a:r>
              <a:rPr lang="en-US" dirty="0"/>
              <a:t>Sustainability – The future cost of usability.</a:t>
            </a:r>
          </a:p>
          <a:p>
            <a:r>
              <a:rPr lang="en-US" dirty="0"/>
              <a:t>Goals for today: </a:t>
            </a:r>
          </a:p>
          <a:p>
            <a:pPr lvl="1"/>
            <a:r>
              <a:rPr lang="en-US" dirty="0"/>
              <a:t>Learn how to improve</a:t>
            </a:r>
          </a:p>
          <a:p>
            <a:pPr lvl="2"/>
            <a:r>
              <a:rPr lang="en-US" dirty="0"/>
              <a:t>Developer productivity.</a:t>
            </a:r>
          </a:p>
          <a:p>
            <a:pPr lvl="2"/>
            <a:r>
              <a:rPr lang="en-US" dirty="0"/>
              <a:t>Software sustainability.</a:t>
            </a:r>
          </a:p>
          <a:p>
            <a:pPr lvl="1"/>
            <a:r>
              <a:rPr lang="en-US" dirty="0"/>
              <a:t>For the purposes of better scientific productivity – </a:t>
            </a:r>
            <a:r>
              <a:rPr lang="en-US" u="sng" dirty="0"/>
              <a:t>and reproducibility</a:t>
            </a:r>
            <a:r>
              <a:rPr lang="en-US" dirty="0"/>
              <a:t>,</a:t>
            </a:r>
          </a:p>
          <a:p>
            <a:pPr lvl="1"/>
            <a:r>
              <a:rPr lang="en-US" dirty="0"/>
              <a:t>Using tools, processes and practices.</a:t>
            </a:r>
          </a:p>
        </p:txBody>
      </p:sp>
    </p:spTree>
    <p:extLst>
      <p:ext uri="{BB962C8B-B14F-4D97-AF65-F5344CB8AC3E}">
        <p14:creationId xmlns:p14="http://schemas.microsoft.com/office/powerpoint/2010/main" val="1164247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Tradeoffs: Better, faster, cheaper</a:t>
            </a:r>
          </a:p>
        </p:txBody>
      </p:sp>
      <p:sp>
        <p:nvSpPr>
          <p:cNvPr id="4" name="Content Placeholder 3"/>
          <p:cNvSpPr>
            <a:spLocks noGrp="1"/>
          </p:cNvSpPr>
          <p:nvPr>
            <p:ph sz="quarter" idx="1"/>
          </p:nvPr>
        </p:nvSpPr>
        <p:spPr>
          <a:xfrm>
            <a:off x="365760" y="1306352"/>
            <a:ext cx="11369809" cy="4047778"/>
          </a:xfrm>
        </p:spPr>
        <p:txBody>
          <a:bodyPr/>
          <a:lstStyle/>
          <a:p>
            <a:pPr marL="0" indent="0">
              <a:buNone/>
            </a:pPr>
            <a:r>
              <a:rPr lang="en-US" b="1" dirty="0"/>
              <a:t>“Better, faster, cheaper: Pick two of the three.”</a:t>
            </a:r>
          </a:p>
          <a:p>
            <a:r>
              <a:rPr lang="en-US" dirty="0"/>
              <a:t>Scenario: (Today)</a:t>
            </a:r>
            <a:br>
              <a:rPr lang="en-US" dirty="0"/>
            </a:br>
            <a:r>
              <a:rPr lang="en-US" b="1" dirty="0"/>
              <a:t>You are behind in developing a sophisticated new model in your software that you want to use for results in an upcoming paper.</a:t>
            </a:r>
          </a:p>
          <a:p>
            <a:r>
              <a:rPr lang="en-US" dirty="0"/>
              <a:t>Which of these could be reasonable choices?</a:t>
            </a:r>
          </a:p>
          <a:p>
            <a:pPr lvl="1"/>
            <a:r>
              <a:rPr lang="en-US" dirty="0"/>
              <a:t>Develop a simpler model for the paper.</a:t>
            </a:r>
          </a:p>
          <a:p>
            <a:pPr lvl="1"/>
            <a:r>
              <a:rPr lang="en-US" dirty="0"/>
              <a:t>Set other work aside and spend more time on development.</a:t>
            </a:r>
          </a:p>
          <a:p>
            <a:pPr lvl="1"/>
            <a:r>
              <a:rPr lang="en-US" dirty="0"/>
              <a:t>Ask for an extension on the paper deadline.</a:t>
            </a:r>
          </a:p>
          <a:p>
            <a:pPr lvl="1"/>
            <a:r>
              <a:rPr lang="en-US" dirty="0"/>
              <a:t>Develop sophisticated model, but don’t test its correctness.</a:t>
            </a:r>
          </a:p>
          <a:p>
            <a:pPr lvl="1"/>
            <a:r>
              <a:rPr lang="en-US" dirty="0"/>
              <a:t>Develop sophisticated model, but don’t document it or check it in.</a:t>
            </a:r>
          </a:p>
        </p:txBody>
      </p:sp>
    </p:spTree>
    <p:extLst>
      <p:ext uri="{BB962C8B-B14F-4D97-AF65-F5344CB8AC3E}">
        <p14:creationId xmlns:p14="http://schemas.microsoft.com/office/powerpoint/2010/main" val="23492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Improved developer productivity</a:t>
            </a:r>
            <a:endParaRPr lang="en-US" dirty="0"/>
          </a:p>
        </p:txBody>
      </p:sp>
      <p:sp>
        <p:nvSpPr>
          <p:cNvPr id="4" name="Content Placeholder 3"/>
          <p:cNvSpPr>
            <a:spLocks noGrp="1"/>
          </p:cNvSpPr>
          <p:nvPr>
            <p:ph sz="quarter" idx="1"/>
          </p:nvPr>
        </p:nvSpPr>
        <p:spPr/>
        <p:txBody>
          <a:bodyPr/>
          <a:lstStyle/>
          <a:p>
            <a:pPr marL="0" indent="0">
              <a:buNone/>
            </a:pPr>
            <a:r>
              <a:rPr lang="en-US" b="1" dirty="0"/>
              <a:t>“Better, faster, cheaper: </a:t>
            </a:r>
            <a:r>
              <a:rPr lang="en-US" b="1" u="sng" dirty="0"/>
              <a:t>Pick all three</a:t>
            </a:r>
            <a:r>
              <a:rPr lang="en-US" b="1" dirty="0"/>
              <a:t>.” – Near term.</a:t>
            </a:r>
          </a:p>
          <a:p>
            <a:r>
              <a:rPr lang="en-US" dirty="0"/>
              <a:t>Scenario: (6 months later) </a:t>
            </a:r>
            <a:br>
              <a:rPr lang="en-US" dirty="0"/>
            </a:br>
            <a:r>
              <a:rPr lang="en-US" b="1" dirty="0"/>
              <a:t>After investing in developer productivity improvements, you are on time in developing a sophisticated new model in your software that you want to use for results in an upcoming paper.</a:t>
            </a:r>
          </a:p>
          <a:p>
            <a:endParaRPr lang="en-US" dirty="0"/>
          </a:p>
          <a:p>
            <a:r>
              <a:rPr lang="en-US" dirty="0"/>
              <a:t>Invest in developer tools, processes, practices.</a:t>
            </a:r>
          </a:p>
        </p:txBody>
      </p:sp>
    </p:spTree>
    <p:extLst>
      <p:ext uri="{BB962C8B-B14F-4D97-AF65-F5344CB8AC3E}">
        <p14:creationId xmlns:p14="http://schemas.microsoft.com/office/powerpoint/2010/main" val="1849427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Improved software sustainability</a:t>
            </a:r>
            <a:endParaRPr lang="en-US" dirty="0"/>
          </a:p>
        </p:txBody>
      </p:sp>
      <p:sp>
        <p:nvSpPr>
          <p:cNvPr id="4" name="Content Placeholder 3"/>
          <p:cNvSpPr>
            <a:spLocks noGrp="1"/>
          </p:cNvSpPr>
          <p:nvPr>
            <p:ph sz="quarter" idx="1"/>
          </p:nvPr>
        </p:nvSpPr>
        <p:spPr/>
        <p:txBody>
          <a:bodyPr/>
          <a:lstStyle/>
          <a:p>
            <a:pPr marL="0" indent="0">
              <a:buNone/>
            </a:pPr>
            <a:r>
              <a:rPr lang="en-US" b="1" dirty="0"/>
              <a:t>“Better, faster, cheaper: </a:t>
            </a:r>
            <a:r>
              <a:rPr lang="en-US" b="1" u="sng" dirty="0"/>
              <a:t>Pick all three</a:t>
            </a:r>
            <a:r>
              <a:rPr lang="en-US" b="1" dirty="0"/>
              <a:t>.” – Long term.</a:t>
            </a:r>
          </a:p>
          <a:p>
            <a:r>
              <a:rPr lang="en-US" dirty="0"/>
              <a:t>Scenario: (3 years later) </a:t>
            </a:r>
            <a:br>
              <a:rPr lang="en-US" dirty="0"/>
            </a:br>
            <a:r>
              <a:rPr lang="en-US" b="1" dirty="0"/>
              <a:t>After investing in software sustainability improvements, you are on time in developing several sophisticated new models in your software that you want to use for results in upcoming papers.</a:t>
            </a:r>
          </a:p>
          <a:p>
            <a:endParaRPr lang="en-US" dirty="0"/>
          </a:p>
          <a:p>
            <a:r>
              <a:rPr lang="en-US" dirty="0"/>
              <a:t>Invest in testing, documentation, integration for long-term software usability.</a:t>
            </a:r>
          </a:p>
        </p:txBody>
      </p:sp>
    </p:spTree>
    <p:extLst>
      <p:ext uri="{BB962C8B-B14F-4D97-AF65-F5344CB8AC3E}">
        <p14:creationId xmlns:p14="http://schemas.microsoft.com/office/powerpoint/2010/main" val="649719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citation, and acknowledgments</a:t>
            </a:r>
          </a:p>
        </p:txBody>
      </p:sp>
      <p:sp>
        <p:nvSpPr>
          <p:cNvPr id="5" name="Content Placeholder 4"/>
          <p:cNvSpPr>
            <a:spLocks noGrp="1"/>
          </p:cNvSpPr>
          <p:nvPr>
            <p:ph sz="quarter" idx="1"/>
          </p:nvPr>
        </p:nvSpPr>
        <p:spPr>
          <a:xfrm>
            <a:off x="365760" y="1073573"/>
            <a:ext cx="11369809" cy="4047778"/>
          </a:xfrm>
        </p:spPr>
        <p:txBody>
          <a:bodyPr/>
          <a:lstStyle/>
          <a:p>
            <a:pPr marL="0" indent="0">
              <a:buNone/>
            </a:pPr>
            <a:r>
              <a:rPr lang="en-US" sz="1800" b="1" dirty="0"/>
              <a:t>License and Citation</a:t>
            </a:r>
          </a:p>
          <a:p>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 </a:t>
            </a:r>
          </a:p>
          <a:p>
            <a:r>
              <a:rPr lang="en-US" sz="1800" dirty="0"/>
              <a:t>Requested citation: Michael A. </a:t>
            </a:r>
            <a:r>
              <a:rPr lang="en-US" sz="1800" dirty="0" err="1"/>
              <a:t>Heroux</a:t>
            </a:r>
            <a:r>
              <a:rPr lang="en-US" sz="1800" dirty="0"/>
              <a:t> and David E. Bernholdt, Improving Reproducibility Through Better Software Practices, in Argonne Training Program on Extreme-Scale Computing (ATPESC) 2018. DOI: </a:t>
            </a:r>
            <a:r>
              <a:rPr lang="en-US" sz="1800" dirty="0">
                <a:hlinkClick r:id="rId4"/>
              </a:rPr>
              <a:t>10.6084/m9.figshare.6936050</a:t>
            </a:r>
            <a:r>
              <a:rPr lang="en-US" sz="1800" dirty="0"/>
              <a:t>.</a:t>
            </a:r>
          </a:p>
          <a:p>
            <a:pPr marL="0" indent="0">
              <a:buNone/>
            </a:pPr>
            <a:r>
              <a:rPr lang="en-US" sz="1800" b="1" dirty="0"/>
              <a:t>Acknowledgements</a:t>
            </a:r>
          </a:p>
          <a:p>
            <a:r>
              <a:rPr lang="en-US" sz="1800" dirty="0"/>
              <a:t>This work was supported by the U.S. Department of Energy Office of Science, Office of Advanced Scientific Computing Research (ASCR), and by the </a:t>
            </a:r>
            <a:r>
              <a:rPr lang="en-US" sz="1800" dirty="0" err="1"/>
              <a:t>Exascale</a:t>
            </a:r>
            <a:r>
              <a:rPr lang="en-US" sz="1800" dirty="0"/>
              <a:t> Computing Project (17-SC-20-SC), a collaborative effort of the U.S. Department of Energy Office of Science and the National Nuclear Security Administration.</a:t>
            </a:r>
          </a:p>
          <a:p>
            <a:r>
              <a:rPr lang="en-US" sz="1800" dirty="0"/>
              <a:t>Sandia National Laboratories is a </a:t>
            </a:r>
            <a:r>
              <a:rPr lang="en-US" sz="1800" dirty="0" err="1"/>
              <a:t>multimission</a:t>
            </a:r>
            <a:r>
              <a:rPr lang="en-US" sz="1800" dirty="0"/>
              <a:t> laboratory managed and operated by National Technology and Engineering Solutions of Sandia, LLC, a wholly owned subsidiary of Honeywell International, Inc., for the U.S. Department of Energy’s National Nuclear Security Administration under contract DE-NA0003525.</a:t>
            </a:r>
          </a:p>
          <a:p>
            <a:r>
              <a:rPr lang="en-US" sz="1800" dirty="0"/>
              <a:t>This work was performed in part at the Oak Ridge National Laboratory, which is managed by UT-Battelle, LLC for the U.S. Department of Energy under Contract No. DE-AC05-00OR22725.</a:t>
            </a:r>
          </a:p>
        </p:txBody>
      </p:sp>
      <p:pic>
        <p:nvPicPr>
          <p:cNvPr id="4" name="Picture 2" descr="https://licensebuttons.net/l/by/4.0/88x31.png">
            <a:extLst>
              <a:ext uri="{FF2B5EF4-FFF2-40B4-BE49-F238E27FC236}">
                <a16:creationId xmlns:a16="http://schemas.microsoft.com/office/drawing/2014/main" id="{180B3386-4542-4B24-A447-BCEC237287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83080" y="858375"/>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825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Which of These Enhance Reproducibility?</a:t>
            </a:r>
            <a:endParaRPr lang="en-US" dirty="0"/>
          </a:p>
        </p:txBody>
      </p:sp>
      <p:sp>
        <p:nvSpPr>
          <p:cNvPr id="4" name="Content Placeholder 3"/>
          <p:cNvSpPr>
            <a:spLocks noGrp="1"/>
          </p:cNvSpPr>
          <p:nvPr>
            <p:ph sz="quarter" idx="1"/>
          </p:nvPr>
        </p:nvSpPr>
        <p:spPr/>
        <p:txBody>
          <a:bodyPr/>
          <a:lstStyle/>
          <a:p>
            <a:r>
              <a:rPr lang="en-US"/>
              <a:t>Code written by first-year, untrained grad student.</a:t>
            </a:r>
          </a:p>
          <a:p>
            <a:r>
              <a:rPr lang="en-US"/>
              <a:t>Tuning for high performance.</a:t>
            </a:r>
          </a:p>
          <a:p>
            <a:r>
              <a:rPr lang="en-US"/>
              <a:t>Dynamic parallelism of modern processors.</a:t>
            </a:r>
          </a:p>
          <a:p>
            <a:r>
              <a:rPr lang="en-US"/>
              <a:t>Better software testing.</a:t>
            </a:r>
          </a:p>
          <a:p>
            <a:r>
              <a:rPr lang="en-US"/>
              <a:t>Source code and versioning management.</a:t>
            </a:r>
          </a:p>
          <a:p>
            <a:r>
              <a:rPr lang="en-US"/>
              <a:t>Investing in developer productivity.</a:t>
            </a:r>
          </a:p>
          <a:p>
            <a:r>
              <a:rPr lang="en-US"/>
              <a:t>Investing in software sustainability.</a:t>
            </a:r>
            <a:endParaRPr lang="en-US" dirty="0"/>
          </a:p>
        </p:txBody>
      </p:sp>
    </p:spTree>
    <p:extLst>
      <p:ext uri="{BB962C8B-B14F-4D97-AF65-F5344CB8AC3E}">
        <p14:creationId xmlns:p14="http://schemas.microsoft.com/office/powerpoint/2010/main" val="2027699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2412" y="1"/>
            <a:ext cx="8229600" cy="510909"/>
          </a:xfrm>
        </p:spPr>
        <p:txBody>
          <a:bodyPr/>
          <a:lstStyle/>
          <a:p>
            <a:r>
              <a:rPr lang="en-US" b="0" dirty="0"/>
              <a:t>Incentives To Change</a:t>
            </a:r>
            <a:endParaRPr lang="en-US" sz="4400" dirty="0"/>
          </a:p>
        </p:txBody>
      </p:sp>
      <p:grpSp>
        <p:nvGrpSpPr>
          <p:cNvPr id="4" name="Group 3"/>
          <p:cNvGrpSpPr/>
          <p:nvPr/>
        </p:nvGrpSpPr>
        <p:grpSpPr>
          <a:xfrm>
            <a:off x="1596324" y="938839"/>
            <a:ext cx="8363101" cy="3180436"/>
            <a:chOff x="1609966" y="1338521"/>
            <a:chExt cx="8363101" cy="3180436"/>
          </a:xfrm>
        </p:grpSpPr>
        <p:grpSp>
          <p:nvGrpSpPr>
            <p:cNvPr id="12" name="Group 11"/>
            <p:cNvGrpSpPr/>
            <p:nvPr/>
          </p:nvGrpSpPr>
          <p:grpSpPr>
            <a:xfrm>
              <a:off x="1609966" y="1424300"/>
              <a:ext cx="8363101" cy="2917800"/>
              <a:chOff x="-325027" y="1484784"/>
              <a:chExt cx="8363101" cy="2448272"/>
            </a:xfrm>
          </p:grpSpPr>
          <p:sp>
            <p:nvSpPr>
              <p:cNvPr id="8" name="TextBox 7"/>
              <p:cNvSpPr txBox="1"/>
              <p:nvPr/>
            </p:nvSpPr>
            <p:spPr>
              <a:xfrm>
                <a:off x="-325027" y="2189647"/>
                <a:ext cx="4334493"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fontAlgn="auto">
                  <a:spcBef>
                    <a:spcPts val="0"/>
                  </a:spcBef>
                  <a:spcAft>
                    <a:spcPts val="0"/>
                  </a:spcAft>
                  <a:buFont typeface="Arial" charset="0"/>
                  <a:buChar char="•"/>
                </a:pPr>
                <a:r>
                  <a:rPr lang="en-US" sz="2400" b="1" dirty="0">
                    <a:solidFill>
                      <a:prstClr val="black"/>
                    </a:solidFill>
                    <a:latin typeface="Arial"/>
                  </a:rPr>
                  <a:t>Reproducibility </a:t>
                </a:r>
              </a:p>
              <a:p>
                <a:pPr marL="342900" indent="-342900" fontAlgn="auto">
                  <a:spcBef>
                    <a:spcPts val="0"/>
                  </a:spcBef>
                  <a:spcAft>
                    <a:spcPts val="0"/>
                  </a:spcAft>
                  <a:buFont typeface="Arial" charset="0"/>
                  <a:buChar char="•"/>
                </a:pPr>
                <a:r>
                  <a:rPr lang="en-US" sz="2400" dirty="0">
                    <a:solidFill>
                      <a:prstClr val="black"/>
                    </a:solidFill>
                    <a:latin typeface="Arial"/>
                  </a:rPr>
                  <a:t>SW Quality Requirements</a:t>
                </a:r>
              </a:p>
              <a:p>
                <a:pPr marL="342900" indent="-342900" fontAlgn="auto">
                  <a:spcBef>
                    <a:spcPts val="0"/>
                  </a:spcBef>
                  <a:spcAft>
                    <a:spcPts val="0"/>
                  </a:spcAft>
                  <a:buFont typeface="Arial" charset="0"/>
                  <a:buChar char="•"/>
                </a:pPr>
                <a:r>
                  <a:rPr lang="en-US" sz="2400" dirty="0">
                    <a:solidFill>
                      <a:prstClr val="black"/>
                    </a:solidFill>
                    <a:latin typeface="Arial"/>
                  </a:rPr>
                  <a:t>Employer Recognition</a:t>
                </a:r>
              </a:p>
            </p:txBody>
          </p:sp>
          <p:sp>
            <p:nvSpPr>
              <p:cNvPr id="9" name="TextBox 8"/>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13" name="TextBox 12"/>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Demand</a:t>
              </a:r>
            </a:p>
          </p:txBody>
        </p:sp>
        <p:sp>
          <p:nvSpPr>
            <p:cNvPr id="14" name="TextBox 13"/>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3" name="TextBox 2"/>
          <p:cNvSpPr txBox="1"/>
          <p:nvPr/>
        </p:nvSpPr>
        <p:spPr>
          <a:xfrm>
            <a:off x="1522412" y="4375401"/>
            <a:ext cx="9328888" cy="2308324"/>
          </a:xfrm>
          <a:prstGeom prst="rect">
            <a:avLst/>
          </a:prstGeom>
          <a:noFill/>
        </p:spPr>
        <p:txBody>
          <a:bodyPr wrap="square" rtlCol="0">
            <a:spAutoFit/>
          </a:bodyPr>
          <a:lstStyle/>
          <a:p>
            <a:pPr algn="l"/>
            <a:r>
              <a:rPr lang="en-US" sz="2400" dirty="0">
                <a:latin typeface="+mn-lt"/>
              </a:rPr>
              <a:t>Common statement: “I would love to do a better job, but I need to:</a:t>
            </a:r>
          </a:p>
          <a:p>
            <a:pPr marL="342900" indent="-342900">
              <a:buFont typeface="Arial" charset="0"/>
              <a:buChar char="•"/>
            </a:pPr>
            <a:r>
              <a:rPr lang="en-US" sz="2400" dirty="0">
                <a:latin typeface="+mn-lt"/>
              </a:rPr>
              <a:t>Get this paper submitted.</a:t>
            </a:r>
          </a:p>
          <a:p>
            <a:pPr marL="342900" indent="-342900">
              <a:buFont typeface="Arial" charset="0"/>
              <a:buChar char="•"/>
            </a:pPr>
            <a:r>
              <a:rPr lang="en-US" sz="2400" dirty="0">
                <a:latin typeface="+mn-lt"/>
              </a:rPr>
              <a:t>Complete this project task.</a:t>
            </a:r>
          </a:p>
          <a:p>
            <a:pPr marL="342900" indent="-342900">
              <a:buFont typeface="Arial" charset="0"/>
              <a:buChar char="•"/>
            </a:pPr>
            <a:r>
              <a:rPr lang="en-US" sz="2400" dirty="0">
                <a:latin typeface="+mn-lt"/>
              </a:rPr>
              <a:t>Do something my employer values more.</a:t>
            </a:r>
          </a:p>
          <a:p>
            <a:pPr algn="l"/>
            <a:endParaRPr lang="en-US" sz="2400" dirty="0">
              <a:latin typeface="+mn-lt"/>
            </a:endParaRPr>
          </a:p>
          <a:p>
            <a:pPr algn="l"/>
            <a:r>
              <a:rPr lang="en-US" sz="2400" dirty="0">
                <a:latin typeface="+mn-lt"/>
              </a:rPr>
              <a:t>Goal: Change incentives to include value of better software.</a:t>
            </a:r>
          </a:p>
        </p:txBody>
      </p:sp>
    </p:spTree>
    <p:extLst>
      <p:ext uri="{BB962C8B-B14F-4D97-AF65-F5344CB8AC3E}">
        <p14:creationId xmlns:p14="http://schemas.microsoft.com/office/powerpoint/2010/main" val="1664633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Calling out the best in team members</a:t>
            </a:r>
          </a:p>
        </p:txBody>
      </p:sp>
      <p:sp>
        <p:nvSpPr>
          <p:cNvPr id="6" name="Title 5"/>
          <p:cNvSpPr>
            <a:spLocks noGrp="1"/>
          </p:cNvSpPr>
          <p:nvPr>
            <p:ph type="title"/>
          </p:nvPr>
        </p:nvSpPr>
        <p:spPr/>
        <p:txBody>
          <a:bodyPr>
            <a:normAutofit/>
          </a:bodyPr>
          <a:lstStyle/>
          <a:p>
            <a:r>
              <a:rPr lang="en-US" dirty="0"/>
              <a:t>Personal Expectations</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22</a:t>
            </a:fld>
            <a:endParaRPr kumimoji="0" lang="en-US" dirty="0">
              <a:solidFill>
                <a:srgbClr val="FFFFFF"/>
              </a:solidFill>
            </a:endParaRPr>
          </a:p>
        </p:txBody>
      </p:sp>
    </p:spTree>
    <p:extLst>
      <p:ext uri="{BB962C8B-B14F-4D97-AF65-F5344CB8AC3E}">
        <p14:creationId xmlns:p14="http://schemas.microsoft.com/office/powerpoint/2010/main" val="25063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3" y="3313"/>
            <a:ext cx="7459663" cy="510909"/>
          </a:xfrm>
        </p:spPr>
        <p:txBody>
          <a:bodyPr/>
          <a:lstStyle/>
          <a:p>
            <a:r>
              <a:rPr lang="en-US" dirty="0"/>
              <a:t>A Few Concrete Recommendations</a:t>
            </a:r>
          </a:p>
        </p:txBody>
      </p:sp>
      <p:sp>
        <p:nvSpPr>
          <p:cNvPr id="3" name="Content Placeholder 2"/>
          <p:cNvSpPr>
            <a:spLocks noGrp="1"/>
          </p:cNvSpPr>
          <p:nvPr>
            <p:ph idx="1"/>
          </p:nvPr>
        </p:nvSpPr>
        <p:spPr>
          <a:xfrm>
            <a:off x="398206" y="1948571"/>
            <a:ext cx="10268206" cy="4586748"/>
          </a:xfrm>
        </p:spPr>
        <p:txBody>
          <a:bodyPr/>
          <a:lstStyle/>
          <a:p>
            <a:r>
              <a:rPr lang="en-US" dirty="0"/>
              <a:t>GitHub stats: Easy to find who made the most commits.</a:t>
            </a:r>
          </a:p>
          <a:p>
            <a:pPr lvl="1"/>
            <a:r>
              <a:rPr lang="en-US" dirty="0"/>
              <a:t>Some people: Pride in their high ranking.</a:t>
            </a:r>
          </a:p>
          <a:p>
            <a:endParaRPr lang="en-US" dirty="0"/>
          </a:p>
          <a:p>
            <a:r>
              <a:rPr lang="en-US" dirty="0"/>
              <a:t>Instead, be the person who ranks high in these ways:</a:t>
            </a:r>
          </a:p>
          <a:p>
            <a:pPr lvl="1"/>
            <a:r>
              <a:rPr lang="en-US" dirty="0"/>
              <a:t>Writes up requirements, analysis and design, even if simple.</a:t>
            </a:r>
          </a:p>
          <a:p>
            <a:pPr lvl="1"/>
            <a:r>
              <a:rPr lang="en-US" dirty="0"/>
              <a:t>Writes good GitHub issues, tracks their progress to completion.</a:t>
            </a:r>
          </a:p>
          <a:p>
            <a:pPr lvl="1"/>
            <a:r>
              <a:rPr lang="en-US" dirty="0"/>
              <a:t>Comments on, tests and accepts pull requests.</a:t>
            </a:r>
          </a:p>
          <a:p>
            <a:pPr lvl="1"/>
            <a:r>
              <a:rPr lang="en-US" dirty="0"/>
              <a:t>Provide good wiki, </a:t>
            </a:r>
            <a:r>
              <a:rPr lang="en-US" dirty="0" err="1"/>
              <a:t>gh</a:t>
            </a:r>
            <a:r>
              <a:rPr lang="en-US" dirty="0"/>
              <a:t>-pages content, responses to user issues.</a:t>
            </a:r>
          </a:p>
        </p:txBody>
      </p:sp>
      <p:sp>
        <p:nvSpPr>
          <p:cNvPr id="4" name="Slide Number Placeholder 3"/>
          <p:cNvSpPr>
            <a:spLocks noGrp="1"/>
          </p:cNvSpPr>
          <p:nvPr>
            <p:ph type="sldNum" sz="quarter" idx="4294967295"/>
          </p:nvPr>
        </p:nvSpPr>
        <p:spPr>
          <a:xfrm>
            <a:off x="10056812" y="6532563"/>
            <a:ext cx="609600" cy="374650"/>
          </a:xfrm>
          <a:prstGeom prst="rect">
            <a:avLst/>
          </a:prstGeom>
        </p:spPr>
        <p:txBody>
          <a:bodyPr/>
          <a:lstStyle/>
          <a:p>
            <a:pPr>
              <a:defRPr/>
            </a:pPr>
            <a:fld id="{2E01D2C8-50A5-0046-921C-B4599C136B2B}" type="slidenum">
              <a:rPr lang="en-US" smtClean="0"/>
              <a:pPr>
                <a:defRPr/>
              </a:pPr>
              <a:t>23</a:t>
            </a:fld>
            <a:endParaRPr lang="en-US"/>
          </a:p>
        </p:txBody>
      </p:sp>
      <p:sp>
        <p:nvSpPr>
          <p:cNvPr id="6" name="TextBox 5"/>
          <p:cNvSpPr txBox="1"/>
          <p:nvPr/>
        </p:nvSpPr>
        <p:spPr>
          <a:xfrm>
            <a:off x="985044" y="676007"/>
            <a:ext cx="8991599"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sz="2000" i="1" dirty="0"/>
              <a:t>Show me the person making the most commits on an undisciplined software project and I will show you the person who is injecting the most technical debt.</a:t>
            </a:r>
          </a:p>
          <a:p>
            <a:pPr algn="r"/>
            <a:r>
              <a:rPr lang="en-US" sz="2000" i="1" dirty="0"/>
              <a:t>-- Mike </a:t>
            </a:r>
            <a:r>
              <a:rPr lang="en-US" sz="2000" i="1" dirty="0" err="1"/>
              <a:t>Heroux</a:t>
            </a:r>
            <a:endParaRPr lang="en-US" sz="2000" i="1" dirty="0"/>
          </a:p>
        </p:txBody>
      </p:sp>
    </p:spTree>
    <p:extLst>
      <p:ext uri="{BB962C8B-B14F-4D97-AF65-F5344CB8AC3E}">
        <p14:creationId xmlns:p14="http://schemas.microsoft.com/office/powerpoint/2010/main" val="329063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2412" y="149226"/>
            <a:ext cx="8686800" cy="682625"/>
          </a:xfrm>
        </p:spPr>
        <p:txBody>
          <a:bodyPr>
            <a:normAutofit fontScale="90000"/>
          </a:bodyPr>
          <a:lstStyle/>
          <a:p>
            <a:r>
              <a:rPr lang="en-US" sz="3600" b="0" dirty="0"/>
              <a:t>(Personal) Productivity++ Initiative</a:t>
            </a:r>
            <a:br>
              <a:rPr lang="en-US" sz="3600" b="0" dirty="0"/>
            </a:br>
            <a:r>
              <a:rPr lang="en-US" sz="2400" b="0" dirty="0"/>
              <a:t>Ask: </a:t>
            </a:r>
            <a:r>
              <a:rPr lang="en-US" sz="2400" b="0" i="1" dirty="0"/>
              <a:t>Is My Work _______ ?</a:t>
            </a:r>
            <a:endParaRPr lang="en-US" sz="2400" b="0" dirty="0"/>
          </a:p>
        </p:txBody>
      </p:sp>
      <p:sp>
        <p:nvSpPr>
          <p:cNvPr id="5" name="TextBox 4"/>
          <p:cNvSpPr txBox="1"/>
          <p:nvPr/>
        </p:nvSpPr>
        <p:spPr>
          <a:xfrm>
            <a:off x="1706025" y="5823633"/>
            <a:ext cx="8455969"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defTabSz="409575"/>
            <a:r>
              <a:rPr lang="en-US" sz="2400" dirty="0">
                <a:solidFill>
                  <a:srgbClr val="000000"/>
                </a:solidFill>
                <a:latin typeface="Arial"/>
                <a:sym typeface="Helvetica Light" charset="0"/>
                <a:hlinkClick r:id="rId2"/>
              </a:rPr>
              <a:t>https://github.com/trilinos/Trilinos/wiki/Productivity---Initiative</a:t>
            </a:r>
            <a:r>
              <a:rPr lang="en-US" sz="2400" dirty="0">
                <a:solidFill>
                  <a:srgbClr val="000000"/>
                </a:solidFill>
                <a:latin typeface="Arial"/>
                <a:sym typeface="Helvetica Light" charset="0"/>
              </a:rPr>
              <a:t> </a:t>
            </a:r>
          </a:p>
        </p:txBody>
      </p:sp>
      <p:sp>
        <p:nvSpPr>
          <p:cNvPr id="6" name="Slide Number Placeholder 5"/>
          <p:cNvSpPr>
            <a:spLocks noGrp="1"/>
          </p:cNvSpPr>
          <p:nvPr>
            <p:ph type="sldNum" sz="quarter" idx="12"/>
          </p:nvPr>
        </p:nvSpPr>
        <p:spPr/>
        <p:txBody>
          <a:bodyPr/>
          <a:lstStyle/>
          <a:p>
            <a:fld id="{F0C94032-CD4C-4C25-B0C2-CEC720522D92}" type="slidenum">
              <a:rPr lang="en-US" smtClean="0"/>
              <a:pPr/>
              <a:t>24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262" y="1231548"/>
            <a:ext cx="7894638" cy="4493391"/>
          </a:xfrm>
          <a:prstGeom prst="rect">
            <a:avLst/>
          </a:prstGeom>
          <a:ln w="25400">
            <a:solidFill>
              <a:schemeClr val="tx1"/>
            </a:solidFill>
          </a:ln>
          <a:effectLst>
            <a:outerShdw blurRad="50800" dist="76200" algn="l" rotWithShape="0">
              <a:prstClr val="black">
                <a:alpha val="40000"/>
              </a:prstClr>
            </a:outerShdw>
            <a:softEdge rad="63500"/>
          </a:effectLst>
        </p:spPr>
      </p:pic>
    </p:spTree>
    <p:extLst>
      <p:ext uri="{BB962C8B-B14F-4D97-AF65-F5344CB8AC3E}">
        <p14:creationId xmlns:p14="http://schemas.microsoft.com/office/powerpoint/2010/main" val="791920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A57E0-9578-4DC4-A6E4-74EB3F2F5C8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770719D-934E-4360-896F-40FA5DA90477}"/>
              </a:ext>
            </a:extLst>
          </p:cNvPr>
          <p:cNvSpPr>
            <a:spLocks noGrp="1"/>
          </p:cNvSpPr>
          <p:nvPr>
            <p:ph idx="1"/>
          </p:nvPr>
        </p:nvSpPr>
        <p:spPr>
          <a:xfrm>
            <a:off x="365760" y="1221303"/>
            <a:ext cx="11369809" cy="4047778"/>
          </a:xfrm>
        </p:spPr>
        <p:txBody>
          <a:bodyPr/>
          <a:lstStyle/>
          <a:p>
            <a:r>
              <a:rPr lang="en-US" sz="3200" dirty="0"/>
              <a:t>Reproducibility demands are coming.</a:t>
            </a:r>
          </a:p>
          <a:p>
            <a:pPr lvl="1">
              <a:spcBef>
                <a:spcPts val="200"/>
              </a:spcBef>
            </a:pPr>
            <a:r>
              <a:rPr lang="en-US" sz="2800" dirty="0"/>
              <a:t>Conferences first, journals slower.</a:t>
            </a:r>
          </a:p>
          <a:p>
            <a:r>
              <a:rPr lang="en-US" sz="3200" dirty="0"/>
              <a:t>HPC software is particularly challenging:</a:t>
            </a:r>
          </a:p>
          <a:p>
            <a:pPr lvl="1">
              <a:spcBef>
                <a:spcPts val="200"/>
              </a:spcBef>
            </a:pPr>
            <a:r>
              <a:rPr lang="en-US" sz="2800" dirty="0"/>
              <a:t>Hardware variation.</a:t>
            </a:r>
          </a:p>
          <a:p>
            <a:pPr lvl="1">
              <a:spcBef>
                <a:spcPts val="200"/>
              </a:spcBef>
            </a:pPr>
            <a:r>
              <a:rPr lang="en-US" sz="2800" dirty="0"/>
              <a:t>Code optimization.</a:t>
            </a:r>
          </a:p>
          <a:p>
            <a:pPr lvl="1">
              <a:spcBef>
                <a:spcPts val="200"/>
              </a:spcBef>
            </a:pPr>
            <a:r>
              <a:rPr lang="en-US" sz="2800" dirty="0"/>
              <a:t>Dynamic parallelism.</a:t>
            </a:r>
          </a:p>
          <a:p>
            <a:r>
              <a:rPr lang="en-US" sz="3200" dirty="0"/>
              <a:t>Better software practices:</a:t>
            </a:r>
          </a:p>
          <a:p>
            <a:pPr lvl="1">
              <a:spcBef>
                <a:spcPts val="100"/>
              </a:spcBef>
            </a:pPr>
            <a:r>
              <a:rPr lang="en-US" sz="2800" dirty="0"/>
              <a:t>Improve chances for reproducibility.</a:t>
            </a:r>
          </a:p>
          <a:p>
            <a:pPr lvl="1">
              <a:spcBef>
                <a:spcPts val="100"/>
              </a:spcBef>
            </a:pPr>
            <a:r>
              <a:rPr lang="en-US" sz="2800" dirty="0"/>
              <a:t>Lower its cost.</a:t>
            </a:r>
          </a:p>
          <a:p>
            <a:r>
              <a:rPr lang="en-US" sz="3200" dirty="0"/>
              <a:t>Many tools emerging to enable reproducibility.</a:t>
            </a:r>
            <a:endParaRPr lang="en-US" dirty="0"/>
          </a:p>
        </p:txBody>
      </p:sp>
    </p:spTree>
    <p:extLst>
      <p:ext uri="{BB962C8B-B14F-4D97-AF65-F5344CB8AC3E}">
        <p14:creationId xmlns:p14="http://schemas.microsoft.com/office/powerpoint/2010/main" val="1691086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080FF-685F-4F7D-B9D0-7EDCA2643EA6}"/>
              </a:ext>
            </a:extLst>
          </p:cNvPr>
          <p:cNvSpPr>
            <a:spLocks noGrp="1"/>
          </p:cNvSpPr>
          <p:nvPr>
            <p:ph type="title"/>
          </p:nvPr>
        </p:nvSpPr>
        <p:spPr/>
        <p:txBody>
          <a:bodyPr/>
          <a:lstStyle/>
          <a:p>
            <a:r>
              <a:rPr lang="en-US" dirty="0"/>
              <a:t>Other Resources</a:t>
            </a:r>
          </a:p>
        </p:txBody>
      </p:sp>
      <p:sp>
        <p:nvSpPr>
          <p:cNvPr id="3" name="Content Placeholder 2">
            <a:extLst>
              <a:ext uri="{FF2B5EF4-FFF2-40B4-BE49-F238E27FC236}">
                <a16:creationId xmlns:a16="http://schemas.microsoft.com/office/drawing/2014/main" id="{E2F17BC8-374F-47A6-AD4F-01A01313A0B7}"/>
              </a:ext>
            </a:extLst>
          </p:cNvPr>
          <p:cNvSpPr>
            <a:spLocks noGrp="1"/>
          </p:cNvSpPr>
          <p:nvPr>
            <p:ph idx="1"/>
          </p:nvPr>
        </p:nvSpPr>
        <p:spPr/>
        <p:txBody>
          <a:bodyPr/>
          <a:lstStyle/>
          <a:p>
            <a:pPr marL="0" indent="0">
              <a:spcBef>
                <a:spcPts val="0"/>
              </a:spcBef>
              <a:buNone/>
            </a:pPr>
            <a:r>
              <a:rPr lang="en-US" dirty="0"/>
              <a:t>Editorial: ACM TOMS Replicated Computational Results Initiative. Michael A. </a:t>
            </a:r>
            <a:r>
              <a:rPr lang="en-US" dirty="0" err="1"/>
              <a:t>Heroux</a:t>
            </a:r>
            <a:r>
              <a:rPr lang="en-US" dirty="0"/>
              <a:t>. 2015.  </a:t>
            </a:r>
            <a:r>
              <a:rPr lang="en-US" i="1" dirty="0"/>
              <a:t>ACM Trans. Math. </a:t>
            </a:r>
            <a:r>
              <a:rPr lang="en-US" i="1" dirty="0" err="1"/>
              <a:t>Softw</a:t>
            </a:r>
            <a:r>
              <a:rPr lang="en-US" i="1" dirty="0"/>
              <a:t>.</a:t>
            </a:r>
            <a:r>
              <a:rPr lang="en-US" dirty="0"/>
              <a:t> 41, 3, Article 13 (June 2015), 5 pages. DOI: </a:t>
            </a:r>
            <a:r>
              <a:rPr lang="en-US" dirty="0">
                <a:hlinkClick r:id="rId2"/>
              </a:rPr>
              <a:t>http://dx.doi.org/10.1145/2743015</a:t>
            </a:r>
            <a:endParaRPr lang="en-US" dirty="0"/>
          </a:p>
          <a:p>
            <a:pPr marL="0" indent="0">
              <a:spcBef>
                <a:spcPts val="0"/>
              </a:spcBef>
              <a:buNone/>
            </a:pPr>
            <a:endParaRPr lang="en-US" dirty="0"/>
          </a:p>
          <a:p>
            <a:pPr marL="0" indent="0">
              <a:spcBef>
                <a:spcPts val="0"/>
              </a:spcBef>
              <a:buNone/>
            </a:pPr>
            <a:r>
              <a:rPr lang="en-US" dirty="0"/>
              <a:t>Enhancing Reproducibility for Computational Methods. Victoria </a:t>
            </a:r>
            <a:r>
              <a:rPr lang="en-US" dirty="0" err="1"/>
              <a:t>Stodden</a:t>
            </a:r>
            <a:r>
              <a:rPr lang="en-US" dirty="0"/>
              <a:t>, Marcia McNutt, David H. Bailey, </a:t>
            </a:r>
            <a:r>
              <a:rPr lang="en-US" dirty="0" err="1"/>
              <a:t>Ewa</a:t>
            </a:r>
            <a:r>
              <a:rPr lang="en-US" dirty="0"/>
              <a:t> </a:t>
            </a:r>
            <a:r>
              <a:rPr lang="en-US" dirty="0" err="1"/>
              <a:t>Deelman</a:t>
            </a:r>
            <a:r>
              <a:rPr lang="en-US" dirty="0"/>
              <a:t>, Yolanda Gil, Brooks Hanson, Michael A. </a:t>
            </a:r>
            <a:r>
              <a:rPr lang="en-US" dirty="0" err="1"/>
              <a:t>Heroux</a:t>
            </a:r>
            <a:r>
              <a:rPr lang="en-US" dirty="0"/>
              <a:t>, John P.A. Ioannidis, Michela </a:t>
            </a:r>
            <a:r>
              <a:rPr lang="en-US" dirty="0" err="1"/>
              <a:t>Taufer</a:t>
            </a:r>
            <a:r>
              <a:rPr lang="en-US" dirty="0"/>
              <a:t> Science (09 Dec 2016), pp. 1240-1241</a:t>
            </a:r>
            <a:endParaRPr lang="en-US" sz="1800" dirty="0"/>
          </a:p>
        </p:txBody>
      </p:sp>
    </p:spTree>
    <p:extLst>
      <p:ext uri="{BB962C8B-B14F-4D97-AF65-F5344CB8AC3E}">
        <p14:creationId xmlns:p14="http://schemas.microsoft.com/office/powerpoint/2010/main" val="381357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DA26B-43B5-469B-845E-F96F2FE7DD5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8120425-0AC4-4E57-9761-672A5E6A1500}"/>
              </a:ext>
            </a:extLst>
          </p:cNvPr>
          <p:cNvSpPr>
            <a:spLocks noGrp="1"/>
          </p:cNvSpPr>
          <p:nvPr>
            <p:ph idx="1"/>
          </p:nvPr>
        </p:nvSpPr>
        <p:spPr/>
        <p:txBody>
          <a:bodyPr/>
          <a:lstStyle/>
          <a:p>
            <a:r>
              <a:rPr lang="en-US" dirty="0"/>
              <a:t>Increasing focus on reproducibility.</a:t>
            </a:r>
          </a:p>
          <a:p>
            <a:r>
              <a:rPr lang="en-US" dirty="0"/>
              <a:t>Publication requirements.</a:t>
            </a:r>
          </a:p>
          <a:p>
            <a:r>
              <a:rPr lang="en-US" dirty="0"/>
              <a:t>Trustworthiness at Scale.</a:t>
            </a:r>
          </a:p>
          <a:p>
            <a:r>
              <a:rPr lang="en-US" dirty="0"/>
              <a:t>Role of better software practices.</a:t>
            </a:r>
          </a:p>
          <a:p>
            <a:r>
              <a:rPr lang="en-US" dirty="0"/>
              <a:t>Personal Productivity Commitment.</a:t>
            </a:r>
          </a:p>
        </p:txBody>
      </p:sp>
    </p:spTree>
    <p:extLst>
      <p:ext uri="{BB962C8B-B14F-4D97-AF65-F5344CB8AC3E}">
        <p14:creationId xmlns:p14="http://schemas.microsoft.com/office/powerpoint/2010/main" val="435600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1828325" y="2743200"/>
            <a:ext cx="6874242" cy="1673225"/>
          </a:xfrm>
        </p:spPr>
        <p:txBody>
          <a:bodyPr/>
          <a:lstStyle/>
          <a:p>
            <a:r>
              <a:rPr lang="en-US" dirty="0"/>
              <a:t>Fundamental to the scientific process, and to the credibility of computational results</a:t>
            </a:r>
          </a:p>
        </p:txBody>
      </p:sp>
      <p:sp>
        <p:nvSpPr>
          <p:cNvPr id="6" name="Title 5"/>
          <p:cNvSpPr>
            <a:spLocks noGrp="1"/>
          </p:cNvSpPr>
          <p:nvPr>
            <p:ph type="title"/>
          </p:nvPr>
        </p:nvSpPr>
        <p:spPr/>
        <p:txBody>
          <a:bodyPr>
            <a:normAutofit/>
          </a:bodyPr>
          <a:lstStyle/>
          <a:p>
            <a:r>
              <a:rPr lang="en-US" dirty="0"/>
              <a:t>Reproducibility is essential</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4</a:t>
            </a:fld>
            <a:endParaRPr kumimoji="0" lang="en-US" dirty="0">
              <a:solidFill>
                <a:srgbClr val="FFFFFF"/>
              </a:solidFill>
            </a:endParaRPr>
          </a:p>
        </p:txBody>
      </p:sp>
    </p:spTree>
    <p:extLst>
      <p:ext uri="{BB962C8B-B14F-4D97-AF65-F5344CB8AC3E}">
        <p14:creationId xmlns:p14="http://schemas.microsoft.com/office/powerpoint/2010/main" val="202840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721"/>
          <a:stretch/>
        </p:blipFill>
        <p:spPr>
          <a:xfrm>
            <a:off x="1295882" y="-4175"/>
            <a:ext cx="5555410" cy="5849163"/>
          </a:xfrm>
          <a:effectLst>
            <a:softEdge rad="50800"/>
          </a:effectLst>
        </p:spPr>
      </p:pic>
      <p:sp>
        <p:nvSpPr>
          <p:cNvPr id="2" name="Title 1"/>
          <p:cNvSpPr>
            <a:spLocks noGrp="1"/>
          </p:cNvSpPr>
          <p:nvPr>
            <p:ph type="title"/>
          </p:nvPr>
        </p:nvSpPr>
        <p:spPr>
          <a:xfrm>
            <a:off x="7911312" y="146694"/>
            <a:ext cx="2971800" cy="510909"/>
          </a:xfrm>
        </p:spPr>
        <p:txBody>
          <a:bodyPr/>
          <a:lstStyle/>
          <a:p>
            <a:pPr algn="l"/>
            <a:r>
              <a:rPr lang="en-US" b="0" dirty="0"/>
              <a:t>Reproducibility</a:t>
            </a:r>
            <a:endParaRPr lang="en-US" sz="1600" b="0" dirty="0"/>
          </a:p>
        </p:txBody>
      </p:sp>
      <p:sp>
        <p:nvSpPr>
          <p:cNvPr id="5" name="Content Placeholder 2"/>
          <p:cNvSpPr txBox="1">
            <a:spLocks/>
          </p:cNvSpPr>
          <p:nvPr/>
        </p:nvSpPr>
        <p:spPr bwMode="auto">
          <a:xfrm>
            <a:off x="7641061" y="862967"/>
            <a:ext cx="3091374" cy="2255196"/>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sz="2000" b="0" kern="0" dirty="0"/>
              <a:t>NY Times highlights “problems”.</a:t>
            </a:r>
          </a:p>
          <a:p>
            <a:r>
              <a:rPr lang="en-US" sz="2000" b="0" kern="0" dirty="0"/>
              <a:t>Only one of many cited examples.</a:t>
            </a:r>
          </a:p>
          <a:p>
            <a:r>
              <a:rPr lang="en-US" sz="2000" b="0" kern="0" dirty="0"/>
              <a:t>Feeds public distrust of “science”</a:t>
            </a:r>
          </a:p>
          <a:p>
            <a:r>
              <a:rPr lang="en-US" sz="2000" b="0" kern="0" dirty="0"/>
              <a:t>HPC has been spared this “spotlight” (so far).</a:t>
            </a:r>
          </a:p>
        </p:txBody>
      </p:sp>
      <p:sp>
        <p:nvSpPr>
          <p:cNvPr id="6" name="Content Placeholder 2"/>
          <p:cNvSpPr txBox="1">
            <a:spLocks/>
          </p:cNvSpPr>
          <p:nvPr/>
        </p:nvSpPr>
        <p:spPr bwMode="auto">
          <a:xfrm>
            <a:off x="7527796" y="3636525"/>
            <a:ext cx="3317904" cy="2725364"/>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sz="2000" b="0" kern="0" dirty="0"/>
              <a:t>Lots of activity:</a:t>
            </a:r>
          </a:p>
          <a:p>
            <a:pPr lvl="1"/>
            <a:r>
              <a:rPr lang="en-US" sz="1800" b="0" kern="0" dirty="0"/>
              <a:t>AAAS, ACM initiatives. </a:t>
            </a:r>
          </a:p>
          <a:p>
            <a:pPr lvl="1"/>
            <a:r>
              <a:rPr lang="en-US" sz="1800" b="0" kern="0" dirty="0" err="1"/>
              <a:t>PPoPP</a:t>
            </a:r>
            <a:r>
              <a:rPr lang="en-US" sz="1800" b="0" kern="0" dirty="0"/>
              <a:t>, Supercomputing 2017. </a:t>
            </a:r>
          </a:p>
          <a:p>
            <a:r>
              <a:rPr lang="en-US" sz="2000" b="0" kern="0" dirty="0"/>
              <a:t>But what is reproducibility?</a:t>
            </a:r>
            <a:endParaRPr lang="en-US" sz="1800" b="0" kern="0" dirty="0"/>
          </a:p>
        </p:txBody>
      </p:sp>
      <p:sp>
        <p:nvSpPr>
          <p:cNvPr id="8" name="TextBox 7"/>
          <p:cNvSpPr txBox="1"/>
          <p:nvPr/>
        </p:nvSpPr>
        <p:spPr>
          <a:xfrm>
            <a:off x="701295" y="5958086"/>
            <a:ext cx="7457491" cy="253916"/>
          </a:xfrm>
          <a:prstGeom prst="rect">
            <a:avLst/>
          </a:prstGeom>
          <a:noFill/>
        </p:spPr>
        <p:txBody>
          <a:bodyPr wrap="none" rtlCol="0">
            <a:spAutoFit/>
          </a:bodyPr>
          <a:lstStyle/>
          <a:p>
            <a:r>
              <a:rPr lang="en-US" sz="1050" dirty="0"/>
              <a:t>http://</a:t>
            </a:r>
            <a:r>
              <a:rPr lang="en-US" sz="1050" dirty="0" err="1"/>
              <a:t>www.nytimes.com</a:t>
            </a:r>
            <a:r>
              <a:rPr lang="en-US" sz="1050" dirty="0"/>
              <a:t>/2015/08/28/science/many-social-science-findings-not-as-strong-as-claimed-study-says.html?_r=0</a:t>
            </a:r>
          </a:p>
        </p:txBody>
      </p:sp>
    </p:spTree>
    <p:extLst>
      <p:ext uri="{BB962C8B-B14F-4D97-AF65-F5344CB8AC3E}">
        <p14:creationId xmlns:p14="http://schemas.microsoft.com/office/powerpoint/2010/main" val="15908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139124"/>
            <a:ext cx="2283324" cy="720197"/>
          </a:xfrm>
        </p:spPr>
        <p:txBody>
          <a:bodyPr/>
          <a:lstStyle/>
          <a:p>
            <a:r>
              <a:rPr lang="en-US" sz="2400" b="0" dirty="0"/>
              <a:t>Reproducibility Terminology</a:t>
            </a:r>
          </a:p>
        </p:txBody>
      </p:sp>
      <p:sp>
        <p:nvSpPr>
          <p:cNvPr id="3" name="Content Placeholder 2"/>
          <p:cNvSpPr>
            <a:spLocks noGrp="1"/>
          </p:cNvSpPr>
          <p:nvPr>
            <p:ph idx="1"/>
          </p:nvPr>
        </p:nvSpPr>
        <p:spPr>
          <a:xfrm>
            <a:off x="206477" y="1455255"/>
            <a:ext cx="11872451" cy="4572000"/>
          </a:xfrm>
        </p:spPr>
        <p:txBody>
          <a:bodyPr>
            <a:noAutofit/>
          </a:bodyPr>
          <a:lstStyle/>
          <a:p>
            <a:pPr>
              <a:spcBef>
                <a:spcPts val="100"/>
              </a:spcBef>
            </a:pPr>
            <a:r>
              <a:rPr lang="en-US" sz="1800" b="1" dirty="0"/>
              <a:t>Reviewable Research. </a:t>
            </a:r>
            <a:r>
              <a:rPr lang="en-US" sz="1800" dirty="0"/>
              <a:t>The descriptions of the research methods can be independently assessed and the results judged credible. (This includes both traditional peer review and community review, and does not necessarily imply reproducibility.)</a:t>
            </a:r>
          </a:p>
          <a:p>
            <a:pPr>
              <a:spcBef>
                <a:spcPts val="100"/>
              </a:spcBef>
            </a:pPr>
            <a:r>
              <a:rPr lang="en-US" sz="1800" b="1" dirty="0"/>
              <a:t>Replicable Research. </a:t>
            </a:r>
            <a:r>
              <a:rPr lang="en-US" sz="1800" dirty="0"/>
              <a:t>Tools are made available that would allow one to duplicate the results of the research, for example by running the authors’ code to produce the plots shown in the publication. (Here tools might be limited in scope, e.g., only essential data or </a:t>
            </a:r>
            <a:r>
              <a:rPr lang="en-US" sz="1800" dirty="0" err="1"/>
              <a:t>executables</a:t>
            </a:r>
            <a:r>
              <a:rPr lang="en-US" sz="1800" dirty="0"/>
              <a:t>, and might only be made available to referees or only upon request.)</a:t>
            </a:r>
          </a:p>
          <a:p>
            <a:pPr>
              <a:spcBef>
                <a:spcPts val="100"/>
              </a:spcBef>
            </a:pPr>
            <a:r>
              <a:rPr lang="en-US" sz="1800" b="1" dirty="0"/>
              <a:t>Confirmable Research. </a:t>
            </a:r>
            <a:r>
              <a:rPr lang="en-US" sz="1800" dirty="0"/>
              <a:t>The main conclusions of the research can be attained independently without the use of software provided by the author. (But using the complete description of algorithms and methodology provided in the publication and any supplementary materials.)</a:t>
            </a:r>
          </a:p>
          <a:p>
            <a:pPr>
              <a:spcBef>
                <a:spcPts val="100"/>
              </a:spcBef>
            </a:pPr>
            <a:r>
              <a:rPr lang="en-US" sz="1800" b="1" dirty="0"/>
              <a:t>Auditable Research. </a:t>
            </a:r>
            <a:r>
              <a:rPr lang="en-US" sz="1800" dirty="0"/>
              <a:t>Sufficient records (including data and software) have been archived so that the research can be defended later if necessary or differences between independent confirmations resolved. The archive might be private, as with traditional laboratory notebooks.</a:t>
            </a:r>
          </a:p>
          <a:p>
            <a:pPr>
              <a:spcBef>
                <a:spcPts val="100"/>
              </a:spcBef>
            </a:pPr>
            <a:r>
              <a:rPr lang="en-US" sz="1800" b="1" dirty="0"/>
              <a:t>Open or Reproducible Research. </a:t>
            </a:r>
            <a:r>
              <a:rPr lang="en-US" sz="1800" dirty="0"/>
              <a:t>Auditable research made openly available. This comprised well-documented and fully open code and data that are publicly available that would allow one to (a) fully audit the computational procedure, (b) replicate and also independently reproduce the results of the research, and (c) extend the results or apply the method to new problems.</a:t>
            </a:r>
          </a:p>
        </p:txBody>
      </p:sp>
      <p:sp>
        <p:nvSpPr>
          <p:cNvPr id="4" name="TextBox 3"/>
          <p:cNvSpPr txBox="1"/>
          <p:nvPr/>
        </p:nvSpPr>
        <p:spPr>
          <a:xfrm>
            <a:off x="4301337" y="124004"/>
            <a:ext cx="6934935"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V. </a:t>
            </a:r>
            <a:r>
              <a:rPr lang="en-US" sz="1600" dirty="0" err="1"/>
              <a:t>Stodden</a:t>
            </a:r>
            <a:r>
              <a:rPr lang="en-US" sz="1600" dirty="0"/>
              <a:t>, D. H. Bailey, J. </a:t>
            </a:r>
            <a:r>
              <a:rPr lang="en-US" sz="1600" dirty="0" err="1"/>
              <a:t>Borwein</a:t>
            </a:r>
            <a:r>
              <a:rPr lang="en-US" sz="1600" dirty="0"/>
              <a:t>, R. J. </a:t>
            </a:r>
            <a:r>
              <a:rPr lang="en-US" sz="1600" dirty="0" err="1"/>
              <a:t>LeVeque</a:t>
            </a:r>
            <a:r>
              <a:rPr lang="en-US" sz="1600" dirty="0"/>
              <a:t>, W. Rider, and W. Stein. 2013. Setting the Default to Reproducible: Reproducibility in Computational and Experimental Mathematics. (2013). </a:t>
            </a:r>
            <a:br>
              <a:rPr lang="en-US" sz="1600" dirty="0"/>
            </a:br>
            <a:r>
              <a:rPr lang="en-US" sz="1600" dirty="0"/>
              <a:t>https://icerm.brown.edu/topical_workshops/tw12-5-rcem/icerm_report.pdf</a:t>
            </a:r>
          </a:p>
        </p:txBody>
      </p:sp>
      <p:sp>
        <p:nvSpPr>
          <p:cNvPr id="5" name="Oval 4"/>
          <p:cNvSpPr/>
          <p:nvPr/>
        </p:nvSpPr>
        <p:spPr bwMode="auto">
          <a:xfrm>
            <a:off x="0" y="1738164"/>
            <a:ext cx="9011920" cy="1801503"/>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0487" tIns="44450" rIns="90487" bIns="44450" numCol="1" rtlCol="0" anchor="t" anchorCtr="0" compatLnSpc="1">
            <a:prstTxWarp prst="textNoShape">
              <a:avLst/>
            </a:prstTxWarp>
          </a:bodyPr>
          <a:lstStyle/>
          <a:p>
            <a:pPr defTabSz="839788" eaLnBrk="0" hangingPunct="0">
              <a:spcBef>
                <a:spcPct val="20000"/>
              </a:spcBef>
              <a:buSzPct val="100000"/>
            </a:pPr>
            <a:endParaRPr lang="en-US" sz="1600" b="1">
              <a:latin typeface="Times" charset="0"/>
            </a:endParaRPr>
          </a:p>
        </p:txBody>
      </p:sp>
      <p:sp>
        <p:nvSpPr>
          <p:cNvPr id="6" name="TextBox 5">
            <a:extLst>
              <a:ext uri="{FF2B5EF4-FFF2-40B4-BE49-F238E27FC236}">
                <a16:creationId xmlns:a16="http://schemas.microsoft.com/office/drawing/2014/main" id="{B3AD9313-CB0B-4985-A691-91FBA5559C19}"/>
              </a:ext>
            </a:extLst>
          </p:cNvPr>
          <p:cNvSpPr txBox="1"/>
          <p:nvPr/>
        </p:nvSpPr>
        <p:spPr>
          <a:xfrm>
            <a:off x="109897" y="5782960"/>
            <a:ext cx="6804555" cy="590931"/>
          </a:xfrm>
          <a:prstGeom prst="rect">
            <a:avLst/>
          </a:prstGeom>
          <a:noFill/>
          <a:ln w="12700">
            <a:solidFill>
              <a:schemeClr val="accent1"/>
            </a:solidFill>
          </a:ln>
        </p:spPr>
        <p:txBody>
          <a:bodyPr wrap="square" rtlCol="0">
            <a:spAutoFit/>
          </a:bodyPr>
          <a:lstStyle/>
          <a:p>
            <a:pPr>
              <a:lnSpc>
                <a:spcPct val="90000"/>
              </a:lnSpc>
            </a:pPr>
            <a:r>
              <a:rPr lang="en-US" i="1" dirty="0">
                <a:solidFill>
                  <a:schemeClr val="accent1"/>
                </a:solidFill>
              </a:rPr>
              <a:t>Note: These are the definitions used by ACM.  Other organizations/communities have different (conflicting) definitions.</a:t>
            </a:r>
          </a:p>
        </p:txBody>
      </p:sp>
    </p:spTree>
    <p:extLst>
      <p:ext uri="{BB962C8B-B14F-4D97-AF65-F5344CB8AC3E}">
        <p14:creationId xmlns:p14="http://schemas.microsoft.com/office/powerpoint/2010/main" val="74365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 ACM TOMS Replicated Computational Results (RCR)</a:t>
            </a:r>
          </a:p>
        </p:txBody>
      </p:sp>
      <p:sp>
        <p:nvSpPr>
          <p:cNvPr id="3" name="Content Placeholder 2"/>
          <p:cNvSpPr>
            <a:spLocks noGrp="1"/>
          </p:cNvSpPr>
          <p:nvPr>
            <p:ph sz="quarter" idx="1"/>
          </p:nvPr>
        </p:nvSpPr>
        <p:spPr>
          <a:xfrm>
            <a:off x="143436" y="922389"/>
            <a:ext cx="11592134" cy="4740829"/>
          </a:xfrm>
        </p:spPr>
        <p:txBody>
          <a:bodyPr>
            <a:normAutofit fontScale="92500" lnSpcReduction="20000"/>
          </a:bodyPr>
          <a:lstStyle/>
          <a:p>
            <a:r>
              <a:rPr lang="en-US" b="0" dirty="0"/>
              <a:t>Submission: Optional RCR option.</a:t>
            </a:r>
          </a:p>
          <a:p>
            <a:r>
              <a:rPr lang="en-US" b="0" dirty="0"/>
              <a:t>Standard reviewer assignment: Nothing changes. </a:t>
            </a:r>
          </a:p>
          <a:p>
            <a:r>
              <a:rPr lang="en-US" b="0" dirty="0"/>
              <a:t>RCR reviewer assignment:</a:t>
            </a:r>
          </a:p>
          <a:p>
            <a:pPr lvl="1"/>
            <a:r>
              <a:rPr lang="en-US" b="0" dirty="0"/>
              <a:t>Concurrent with standard reviews.</a:t>
            </a:r>
          </a:p>
          <a:p>
            <a:pPr lvl="1"/>
            <a:r>
              <a:rPr lang="en-US" b="0" dirty="0"/>
              <a:t>As early as possible in review process.</a:t>
            </a:r>
          </a:p>
          <a:p>
            <a:pPr lvl="1"/>
            <a:r>
              <a:rPr lang="en-US" b="0" dirty="0"/>
              <a:t>Known to and works with authors during the RCR process.  </a:t>
            </a:r>
          </a:p>
          <a:p>
            <a:r>
              <a:rPr lang="en-US" b="0" dirty="0"/>
              <a:t>RCR process: </a:t>
            </a:r>
          </a:p>
          <a:p>
            <a:pPr lvl="1"/>
            <a:r>
              <a:rPr lang="en-US" b="0" dirty="0"/>
              <a:t>Multi-faceted approach, Bottom line: Trust the reviewer.</a:t>
            </a:r>
          </a:p>
          <a:p>
            <a:r>
              <a:rPr lang="en-US" b="0" dirty="0"/>
              <a:t>Publication: </a:t>
            </a:r>
          </a:p>
          <a:p>
            <a:pPr lvl="1"/>
            <a:r>
              <a:rPr lang="en-US" b="0" dirty="0"/>
              <a:t>Replicated Computational Results Designation.  </a:t>
            </a:r>
          </a:p>
          <a:p>
            <a:pPr lvl="1"/>
            <a:r>
              <a:rPr lang="en-US" b="0" dirty="0"/>
              <a:t>The RCR referee acknowledged. </a:t>
            </a:r>
          </a:p>
          <a:p>
            <a:pPr lvl="1"/>
            <a:r>
              <a:rPr lang="en-US" b="0" dirty="0"/>
              <a:t>Review report appears with published manuscript.</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23005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RCR Process: Two Basic Approaches</a:t>
            </a:r>
            <a:endParaRPr lang="en-US" sz="3600" dirty="0"/>
          </a:p>
        </p:txBody>
      </p:sp>
      <p:sp>
        <p:nvSpPr>
          <p:cNvPr id="3" name="Content Placeholder 2"/>
          <p:cNvSpPr>
            <a:spLocks noGrp="1"/>
          </p:cNvSpPr>
          <p:nvPr>
            <p:ph sz="quarter" idx="1"/>
          </p:nvPr>
        </p:nvSpPr>
        <p:spPr>
          <a:xfrm>
            <a:off x="365760" y="922389"/>
            <a:ext cx="11369809" cy="5155682"/>
          </a:xfrm>
        </p:spPr>
        <p:txBody>
          <a:bodyPr>
            <a:normAutofit/>
          </a:bodyPr>
          <a:lstStyle/>
          <a:p>
            <a:pPr marL="0" indent="0">
              <a:buNone/>
            </a:pPr>
            <a:r>
              <a:rPr lang="en-US" dirty="0"/>
              <a:t>1. Independent replication (3 options):</a:t>
            </a:r>
          </a:p>
          <a:p>
            <a:pPr marL="914400" lvl="1" indent="-457200">
              <a:buClrTx/>
              <a:buFont typeface="+mj-lt"/>
              <a:buAutoNum type="alphaUcPeriod"/>
            </a:pPr>
            <a:r>
              <a:rPr lang="en-US" dirty="0"/>
              <a:t>Transfer of, or pointer to, author’s software.</a:t>
            </a:r>
          </a:p>
          <a:p>
            <a:pPr marL="914400" lvl="1" indent="-457200">
              <a:buClrTx/>
              <a:buFont typeface="+mj-lt"/>
              <a:buAutoNum type="alphaUcPeriod"/>
            </a:pPr>
            <a:r>
              <a:rPr lang="en-US" dirty="0"/>
              <a:t>Guest account, access to author’s software.</a:t>
            </a:r>
          </a:p>
          <a:p>
            <a:pPr marL="914400" lvl="1" indent="-457200">
              <a:buClrTx/>
              <a:buFont typeface="+mj-lt"/>
              <a:buAutoNum type="alphaUcPeriod"/>
            </a:pPr>
            <a:r>
              <a:rPr lang="en-US" dirty="0"/>
              <a:t>Observation of authors replicating results.</a:t>
            </a:r>
          </a:p>
          <a:p>
            <a:pPr marL="57150" indent="0">
              <a:buClrTx/>
              <a:buNone/>
            </a:pPr>
            <a:r>
              <a:rPr lang="en-US" dirty="0"/>
              <a:t>Or (Untested, rare)</a:t>
            </a:r>
          </a:p>
          <a:p>
            <a:pPr marL="0" indent="0">
              <a:buNone/>
            </a:pPr>
            <a:r>
              <a:rPr lang="en-US" dirty="0"/>
              <a:t>2. Review of computational results artifacts:</a:t>
            </a:r>
          </a:p>
          <a:p>
            <a:pPr lvl="1"/>
            <a:r>
              <a:rPr lang="en-US" dirty="0"/>
              <a:t>Results may be from an unavailable system.</a:t>
            </a:r>
          </a:p>
          <a:p>
            <a:pPr lvl="1"/>
            <a:r>
              <a:rPr lang="en-US" dirty="0"/>
              <a:t>Leadership class computing system.</a:t>
            </a:r>
          </a:p>
          <a:p>
            <a:pPr lvl="1"/>
            <a:r>
              <a:rPr lang="en-US" dirty="0"/>
              <a:t>In this situation:</a:t>
            </a:r>
          </a:p>
          <a:p>
            <a:pPr lvl="2"/>
            <a:r>
              <a:rPr lang="en-US" dirty="0"/>
              <a:t>Careful documentation of the process. </a:t>
            </a:r>
          </a:p>
          <a:p>
            <a:pPr lvl="2"/>
            <a:r>
              <a:rPr lang="en-US" dirty="0"/>
              <a:t>Software should have its own substantial V&amp;V process.</a:t>
            </a:r>
          </a:p>
        </p:txBody>
      </p:sp>
      <p:sp>
        <p:nvSpPr>
          <p:cNvPr id="6" name="Content Placeholder 2"/>
          <p:cNvSpPr txBox="1">
            <a:spLocks/>
          </p:cNvSpPr>
          <p:nvPr/>
        </p:nvSpPr>
        <p:spPr bwMode="auto">
          <a:xfrm>
            <a:off x="8301318" y="666934"/>
            <a:ext cx="3434251" cy="494497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pPr marL="171450" indent="0" defTabSz="409575">
              <a:buNone/>
            </a:pPr>
            <a:r>
              <a:rPr lang="en-US" sz="1800" b="0" dirty="0">
                <a:latin typeface="Arial"/>
                <a:sym typeface="Helvetica Light" charset="0"/>
              </a:rPr>
              <a:t>TOMS:</a:t>
            </a:r>
          </a:p>
          <a:p>
            <a:pPr defTabSz="409575"/>
            <a:r>
              <a:rPr lang="en-US" sz="1800" b="0" dirty="0">
                <a:latin typeface="Arial"/>
                <a:sym typeface="Helvetica Light" charset="0"/>
              </a:rPr>
              <a:t>First RCR paper in TOMS issue 41:3</a:t>
            </a:r>
          </a:p>
          <a:p>
            <a:pPr lvl="1" defTabSz="409575"/>
            <a:r>
              <a:rPr lang="en-US" sz="1800" b="0" dirty="0">
                <a:latin typeface="Arial"/>
                <a:sym typeface="Helvetica Light" charset="0"/>
              </a:rPr>
              <a:t>Editorial introduction.</a:t>
            </a:r>
          </a:p>
          <a:p>
            <a:pPr lvl="1" defTabSz="409575"/>
            <a:r>
              <a:rPr lang="en-US" sz="1800" b="0" dirty="0">
                <a:latin typeface="Arial"/>
                <a:sym typeface="Helvetica Light" charset="0"/>
              </a:rPr>
              <a:t>van Zee &amp; van de </a:t>
            </a:r>
            <a:r>
              <a:rPr lang="en-US" sz="1800" b="0" dirty="0" err="1">
                <a:latin typeface="Arial"/>
                <a:sym typeface="Helvetica Light" charset="0"/>
              </a:rPr>
              <a:t>Geijn</a:t>
            </a:r>
            <a:r>
              <a:rPr lang="en-US" sz="1800" b="0" dirty="0">
                <a:latin typeface="Arial"/>
                <a:sym typeface="Helvetica Light" charset="0"/>
              </a:rPr>
              <a:t>, BLIS paper.</a:t>
            </a:r>
          </a:p>
          <a:p>
            <a:pPr lvl="1" defTabSz="409575"/>
            <a:r>
              <a:rPr lang="en-US" sz="1800" b="0" dirty="0">
                <a:latin typeface="Arial"/>
                <a:sym typeface="Helvetica Light" charset="0"/>
              </a:rPr>
              <a:t>Referee report.</a:t>
            </a:r>
          </a:p>
          <a:p>
            <a:pPr defTabSz="409575"/>
            <a:r>
              <a:rPr lang="en-US" sz="1800" b="0" dirty="0">
                <a:latin typeface="Arial"/>
                <a:sym typeface="Helvetica Light" charset="0"/>
              </a:rPr>
              <a:t>Second: TOMS 42:1</a:t>
            </a:r>
          </a:p>
          <a:p>
            <a:pPr lvl="1" defTabSz="409575"/>
            <a:r>
              <a:rPr lang="en-US" sz="1800" b="0" dirty="0">
                <a:latin typeface="Arial"/>
                <a:sym typeface="Helvetica Light" charset="0"/>
              </a:rPr>
              <a:t>Hogg &amp; Scott.</a:t>
            </a:r>
          </a:p>
          <a:p>
            <a:pPr defTabSz="409575"/>
            <a:r>
              <a:rPr lang="en-US" sz="1800" b="0" dirty="0">
                <a:latin typeface="Arial"/>
                <a:sym typeface="Helvetica Light" charset="0"/>
              </a:rPr>
              <a:t>Third: TOMS 42:4.</a:t>
            </a:r>
          </a:p>
          <a:p>
            <a:pPr defTabSz="409575"/>
            <a:r>
              <a:rPr lang="en-US" sz="1800" b="0" dirty="0">
                <a:latin typeface="Arial"/>
                <a:sym typeface="Helvetica Light" charset="0"/>
              </a:rPr>
              <a:t>More in the meantime.</a:t>
            </a:r>
          </a:p>
          <a:p>
            <a:pPr marL="171450" indent="0" defTabSz="409575">
              <a:buNone/>
            </a:pPr>
            <a:endParaRPr lang="en-US" sz="1800" b="0" dirty="0">
              <a:latin typeface="Arial"/>
              <a:sym typeface="Helvetica Light" charset="0"/>
            </a:endParaRPr>
          </a:p>
          <a:p>
            <a:pPr marL="171450" indent="0" defTabSz="409575">
              <a:buNone/>
            </a:pPr>
            <a:r>
              <a:rPr lang="en-US" sz="1800" b="0" dirty="0">
                <a:latin typeface="Arial"/>
                <a:sym typeface="Helvetica Light" charset="0"/>
              </a:rPr>
              <a:t>TOMACS</a:t>
            </a:r>
          </a:p>
          <a:p>
            <a:pPr defTabSz="409575"/>
            <a:r>
              <a:rPr lang="en-US" sz="1800" b="0" dirty="0">
                <a:latin typeface="Arial"/>
                <a:sym typeface="Helvetica Light" charset="0"/>
              </a:rPr>
              <a:t>Similar.</a:t>
            </a:r>
          </a:p>
        </p:txBody>
      </p:sp>
    </p:spTree>
    <p:extLst>
      <p:ext uri="{BB962C8B-B14F-4D97-AF65-F5344CB8AC3E}">
        <p14:creationId xmlns:p14="http://schemas.microsoft.com/office/powerpoint/2010/main" val="103306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306" y="0"/>
            <a:ext cx="5629835" cy="591671"/>
          </a:xfrm>
        </p:spPr>
        <p:txBody>
          <a:bodyPr>
            <a:normAutofit/>
          </a:bodyPr>
          <a:lstStyle/>
          <a:p>
            <a:r>
              <a:rPr lang="en-US" b="0" dirty="0"/>
              <a:t>Big </a:t>
            </a:r>
            <a:r>
              <a:rPr lang="en-US" b="0"/>
              <a:t>Picture of ACM </a:t>
            </a:r>
            <a:r>
              <a:rPr lang="en-US" b="0" dirty="0"/>
              <a:t>RCR</a:t>
            </a:r>
          </a:p>
        </p:txBody>
      </p:sp>
      <p:sp>
        <p:nvSpPr>
          <p:cNvPr id="3" name="Content Placeholder 2"/>
          <p:cNvSpPr>
            <a:spLocks noGrp="1"/>
          </p:cNvSpPr>
          <p:nvPr>
            <p:ph idx="1"/>
          </p:nvPr>
        </p:nvSpPr>
        <p:spPr>
          <a:xfrm>
            <a:off x="161365" y="466166"/>
            <a:ext cx="9590647" cy="5898776"/>
          </a:xfrm>
        </p:spPr>
        <p:txBody>
          <a:bodyPr>
            <a:noAutofit/>
          </a:bodyPr>
          <a:lstStyle/>
          <a:p>
            <a:r>
              <a:rPr lang="en-US" sz="3200" b="0" dirty="0"/>
              <a:t>Improve science.</a:t>
            </a:r>
          </a:p>
          <a:p>
            <a:pPr lvl="1"/>
            <a:r>
              <a:rPr lang="en-US" sz="2800" b="0" dirty="0"/>
              <a:t>Quality of prose: Good.</a:t>
            </a:r>
          </a:p>
          <a:p>
            <a:pPr lvl="1"/>
            <a:r>
              <a:rPr lang="en-US" sz="2800" b="0" dirty="0"/>
              <a:t>Quality of data: Poor.</a:t>
            </a:r>
          </a:p>
          <a:p>
            <a:r>
              <a:rPr lang="en-US" sz="3200" b="0" dirty="0"/>
              <a:t>So bad now:</a:t>
            </a:r>
          </a:p>
          <a:p>
            <a:pPr lvl="1"/>
            <a:r>
              <a:rPr lang="en-US" sz="2800" b="0" dirty="0"/>
              <a:t>Trust comes from seeing a “cloud” </a:t>
            </a:r>
            <a:br>
              <a:rPr lang="en-US" sz="2800" b="0" dirty="0"/>
            </a:br>
            <a:r>
              <a:rPr lang="en-US" sz="2800" b="0" dirty="0"/>
              <a:t>of similar papers with similar results.</a:t>
            </a:r>
          </a:p>
          <a:p>
            <a:pPr lvl="1"/>
            <a:r>
              <a:rPr lang="en-US" sz="2800" b="0" dirty="0"/>
              <a:t>Which could still be wrong (built on a common bad piece).</a:t>
            </a:r>
          </a:p>
          <a:p>
            <a:pPr lvl="1"/>
            <a:r>
              <a:rPr lang="en-US" sz="2800" b="0" dirty="0" err="1"/>
              <a:t>Replicability</a:t>
            </a:r>
            <a:r>
              <a:rPr lang="en-US" sz="2800" b="0" dirty="0"/>
              <a:t>: First step toward improvement.</a:t>
            </a:r>
          </a:p>
          <a:p>
            <a:r>
              <a:rPr lang="en-US" sz="3200" b="0" dirty="0"/>
              <a:t>Engage a “dark portion” of the R&amp;D community.</a:t>
            </a:r>
          </a:p>
          <a:p>
            <a:pPr lvl="1"/>
            <a:r>
              <a:rPr lang="en-US" b="0" dirty="0"/>
              <a:t>Reviewers not among typical reviewer pool.</a:t>
            </a:r>
          </a:p>
          <a:p>
            <a:pPr lvl="1"/>
            <a:r>
              <a:rPr lang="en-US" b="0" dirty="0"/>
              <a:t>Practitioners, users. Expert at use of Math SW.</a:t>
            </a:r>
          </a:p>
        </p:txBody>
      </p:sp>
      <p:sp>
        <p:nvSpPr>
          <p:cNvPr id="4" name="Content Placeholder 4"/>
          <p:cNvSpPr txBox="1">
            <a:spLocks/>
          </p:cNvSpPr>
          <p:nvPr/>
        </p:nvSpPr>
        <p:spPr bwMode="auto">
          <a:xfrm>
            <a:off x="6723690" y="0"/>
            <a:ext cx="5465135" cy="3083442"/>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pPr marL="171450" indent="0">
              <a:buNone/>
            </a:pPr>
            <a:r>
              <a:rPr lang="en-US" sz="1800" b="0" kern="0" dirty="0"/>
              <a:t>Thank you for taking the time to consider our paper for your journal. </a:t>
            </a:r>
          </a:p>
          <a:p>
            <a:pPr marL="171450" indent="0">
              <a:buNone/>
            </a:pPr>
            <a:endParaRPr lang="en-US" sz="1800" b="0" kern="0" dirty="0"/>
          </a:p>
          <a:p>
            <a:pPr marL="171450" indent="0">
              <a:buNone/>
            </a:pPr>
            <a:r>
              <a:rPr lang="en-US" sz="1800" b="0" kern="0" dirty="0"/>
              <a:t>XXX has agreed to undergo the RCR process should the paper proceed far enough in the review process to qualify. </a:t>
            </a:r>
            <a:r>
              <a:rPr lang="en-US" sz="1800" i="1" kern="0" dirty="0"/>
              <a:t>To make this easier we have preserved the exact copy of the code used for the results (including additional code for generating detailed statistics that is not in the library version of the code). </a:t>
            </a:r>
            <a:endParaRPr lang="en-US" sz="1800" b="0" kern="0" dirty="0"/>
          </a:p>
        </p:txBody>
      </p:sp>
    </p:spTree>
    <p:extLst>
      <p:ext uri="{BB962C8B-B14F-4D97-AF65-F5344CB8AC3E}">
        <p14:creationId xmlns:p14="http://schemas.microsoft.com/office/powerpoint/2010/main" val="1103188937"/>
      </p:ext>
    </p:extLst>
  </p:cSld>
  <p:clrMapOvr>
    <a:masterClrMapping/>
  </p:clrMapOvr>
</p:sld>
</file>

<file path=ppt/theme/theme1.xml><?xml version="1.0" encoding="utf-8"?>
<a:theme xmlns:a="http://schemas.openxmlformats.org/drawingml/2006/main" name="Presentations (Wide Screen)">
  <a:themeElements>
    <a:clrScheme name="ECP color palette">
      <a:dk1>
        <a:sysClr val="windowText" lastClr="000000"/>
      </a:dk1>
      <a:lt1>
        <a:sysClr val="window" lastClr="FFFFFF"/>
      </a:lt1>
      <a:dk2>
        <a:srgbClr val="266092"/>
      </a:dk2>
      <a:lt2>
        <a:srgbClr val="FFFFFF"/>
      </a:lt2>
      <a:accent1>
        <a:srgbClr val="266092"/>
      </a:accent1>
      <a:accent2>
        <a:srgbClr val="84B641"/>
      </a:accent2>
      <a:accent3>
        <a:srgbClr val="43B1E5"/>
      </a:accent3>
      <a:accent4>
        <a:srgbClr val="DA1F28"/>
      </a:accent4>
      <a:accent5>
        <a:srgbClr val="CC9900"/>
      </a:accent5>
      <a:accent6>
        <a:srgbClr val="0070B9"/>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3d/>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lnSpc>
            <a:spcPct val="90000"/>
          </a:lnSpc>
          <a:defRPr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txDef>
      <a:spPr>
        <a:noFill/>
      </a:spPr>
      <a:bodyPr wrap="none" rtlCol="0">
        <a:spAutoFit/>
      </a:bodyPr>
      <a:lstStyle>
        <a:defPPr algn="ctr">
          <a:lnSpc>
            <a:spcPct val="90000"/>
          </a:lnSpc>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8C9FA997CE7149ACE841742BF8ADC0" ma:contentTypeVersion="5" ma:contentTypeDescription="Create a new document." ma:contentTypeScope="" ma:versionID="762a9ac1f3b34a26b8aaf1013e3cc88e">
  <xsd:schema xmlns:xsd="http://www.w3.org/2001/XMLSchema" xmlns:p="http://schemas.microsoft.com/office/2006/metadata/properties" xmlns:ns1="http://schemas.microsoft.com/sharepoint/v3" targetNamespace="http://schemas.microsoft.com/office/2006/metadata/properties" ma:root="true" ma:fieldsID="2d9f53027e0e86f806c5f46fb149790f" ns1:_="">
    <xsd:import namespace="http://schemas.microsoft.com/sharepoint/v3"/>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EmailSender" ma:index="8" nillable="true" ma:displayName="E-Mail Sender" ma:hidden="true" ma:internalName="EmailSender">
      <xsd:simpleType>
        <xsd:restriction base="dms:Note"/>
      </xsd:simpleType>
    </xsd:element>
    <xsd:element name="EmailTo" ma:index="9" nillable="true" ma:displayName="E-Mail To" ma:hidden="true" ma:internalName="EmailTo">
      <xsd:simpleType>
        <xsd:restriction base="dms:Note"/>
      </xsd:simpleType>
    </xsd:element>
    <xsd:element name="EmailCc" ma:index="10" nillable="true" ma:displayName="E-Mail Cc" ma:hidden="true" ma:internalName="EmailCc">
      <xsd:simpleType>
        <xsd:restriction base="dms:Note"/>
      </xsd:simpleType>
    </xsd:element>
    <xsd:element name="EmailFrom" ma:index="11" nillable="true" ma:displayName="E-Mail From" ma:hidden="true" ma:internalName="EmailFrom">
      <xsd:simpleType>
        <xsd:restriction base="dms:Text"/>
      </xsd:simpleType>
    </xsd:element>
    <xsd:element name="EmailSubject" ma:index="12" nillable="true" ma:displayName="E-Mail Subject" ma:hidden="true" ma:internalName="EmailSubjec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EmailTo xmlns="http://schemas.microsoft.com/sharepoint/v3" xsi:nil="true"/>
    <EmailSender xmlns="http://schemas.microsoft.com/sharepoint/v3" xsi:nil="true"/>
    <EmailFrom xmlns="http://schemas.microsoft.com/sharepoint/v3" xsi:nil="true"/>
    <EmailSubject xmlns="http://schemas.microsoft.com/sharepoint/v3" xsi:nil="true"/>
    <EmailCc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969CDF-6150-40A5-9F8A-136C5DA0B5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http://purl.org/dc/dcmitype/"/>
    <ds:schemaRef ds:uri="http://schemas.microsoft.com/sharepoint/v3"/>
    <ds:schemaRef ds:uri="http://www.w3.org/XML/1998/namespac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Presentations (Wide Screen)</Template>
  <TotalTime>12242</TotalTime>
  <Words>1729</Words>
  <Application>Microsoft Office PowerPoint</Application>
  <PresentationFormat>Custom</PresentationFormat>
  <Paragraphs>230</Paragraphs>
  <Slides>26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ＭＳ Ｐゴシック</vt:lpstr>
      <vt:lpstr>Arial</vt:lpstr>
      <vt:lpstr>Arial Black</vt:lpstr>
      <vt:lpstr>Calibri</vt:lpstr>
      <vt:lpstr>Helvetica Light</vt:lpstr>
      <vt:lpstr>Times</vt:lpstr>
      <vt:lpstr>Presentations (Wide Screen)</vt:lpstr>
      <vt:lpstr>Improving Reproducibility Through Better Software Practices</vt:lpstr>
      <vt:lpstr>License, citation, and acknowledgments</vt:lpstr>
      <vt:lpstr>Outline</vt:lpstr>
      <vt:lpstr>Reproducibility is essential</vt:lpstr>
      <vt:lpstr>Reproducibility</vt:lpstr>
      <vt:lpstr>Reproducibility Terminology</vt:lpstr>
      <vt:lpstr> ACM TOMS Replicated Computational Results (RCR)</vt:lpstr>
      <vt:lpstr>RCR Process: Two Basic Approaches</vt:lpstr>
      <vt:lpstr>Big Picture of ACM RCR</vt:lpstr>
      <vt:lpstr>SC18 Reproducibility Initiative</vt:lpstr>
      <vt:lpstr>Coming to Your World Soon: Reproducibility Requirements</vt:lpstr>
      <vt:lpstr>Improving Trustworthiness at Scale</vt:lpstr>
      <vt:lpstr>Reproducibility and Supercomputing</vt:lpstr>
      <vt:lpstr>Sources for Artifact Evaluation metrics</vt:lpstr>
      <vt:lpstr>Productivity and Sustainability</vt:lpstr>
      <vt:lpstr>Objectives</vt:lpstr>
      <vt:lpstr>Tradeoffs: Better, faster, cheaper</vt:lpstr>
      <vt:lpstr>Improved developer productivity</vt:lpstr>
      <vt:lpstr>Improved software sustainability</vt:lpstr>
      <vt:lpstr>Which of These Enhance Reproducibility?</vt:lpstr>
      <vt:lpstr>Incentives To Change</vt:lpstr>
      <vt:lpstr>Personal Expectations</vt:lpstr>
      <vt:lpstr>A Few Concrete Recommendations</vt:lpstr>
      <vt:lpstr>(Personal) Productivity++ Initiative Ask: Is My Work _______ ?</vt:lpstr>
      <vt:lpstr>Summary</vt:lpstr>
      <vt:lpstr>Other 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Donna Jo</dc:creator>
  <cp:lastModifiedBy>Bernholdt, David E.</cp:lastModifiedBy>
  <cp:revision>217</cp:revision>
  <cp:lastPrinted>2015-09-14T20:56:03Z</cp:lastPrinted>
  <dcterms:created xsi:type="dcterms:W3CDTF">2015-03-03T13:47:39Z</dcterms:created>
  <dcterms:modified xsi:type="dcterms:W3CDTF">2018-08-06T18:10:30Z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0x010100FD8C9FA997CE7149ACE841742BF8ADC0</vt:lpwstr>
  </property>
</Properties>
</file>