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256" r:id="rId5"/>
    <p:sldId id="279"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269" r:id="rId20"/>
    <p:sldId id="287" r:id="rId21"/>
    <p:sldId id="271" r:id="rId22"/>
    <p:sldId id="272" r:id="rId23"/>
    <p:sldId id="273" r:id="rId24"/>
    <p:sldId id="288" r:id="rId25"/>
    <p:sldId id="282" r:id="rId26"/>
    <p:sldId id="290" r:id="rId27"/>
    <p:sldId id="276" r:id="rId28"/>
    <p:sldId id="275" r:id="rId29"/>
    <p:sldId id="289" r:id="rId30"/>
    <p:sldId id="278"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5" autoAdjust="0"/>
    <p:restoredTop sz="98749" autoAdjust="0"/>
  </p:normalViewPr>
  <p:slideViewPr>
    <p:cSldViewPr snapToGrid="0" showGuides="1">
      <p:cViewPr varScale="1">
        <p:scale>
          <a:sx n="99" d="100"/>
          <a:sy n="99" d="100"/>
        </p:scale>
        <p:origin x="420" y="56"/>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49464"/>
            <a:ext cx="3454758" cy="21304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ATPESC 2018-08-08</a:t>
            </a: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x.doi.org/10.6084/m9.figshare.693495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science.energy.gov/~/media/ascr/pdf/research/docs/Doe_lab_developed_software_policy.pdf" TargetMode="External"/><Relationship Id="rId2" Type="http://schemas.openxmlformats.org/officeDocument/2006/relationships/hyperlink" Target="https://opensource.org/" TargetMode="External"/><Relationship Id="rId1" Type="http://schemas.openxmlformats.org/officeDocument/2006/relationships/slideLayout" Target="../slideLayouts/slideLayout2.xml"/><Relationship Id="rId6" Type="http://schemas.openxmlformats.org/officeDocument/2006/relationships/hyperlink" Target="http://softwarefreedom.org/resources/2012/ManagingCopyrightInformation.html" TargetMode="External"/><Relationship Id="rId11" Type="http://schemas.openxmlformats.org/officeDocument/2006/relationships/hyperlink" Target="http://ebb.org/bkuhn/blog/2014/06/09/do-not-need-cla.html" TargetMode="External"/><Relationship Id="rId5" Type="http://schemas.openxmlformats.org/officeDocument/2006/relationships/hyperlink" Target="http://softwarefreedom.org/" TargetMode="External"/><Relationship Id="rId10" Type="http://schemas.openxmlformats.org/officeDocument/2006/relationships/hyperlink" Target="https://developercertificate.org/" TargetMode="External"/><Relationship Id="rId4" Type="http://schemas.openxmlformats.org/officeDocument/2006/relationships/hyperlink" Target="https://choosealicense.com/" TargetMode="External"/><Relationship Id="rId9" Type="http://schemas.openxmlformats.org/officeDocument/2006/relationships/hyperlink" Target="http://contributoragreement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411480"/>
            <a:ext cx="11336614" cy="510909"/>
          </a:xfrm>
        </p:spPr>
        <p:txBody>
          <a:bodyPr/>
          <a:lstStyle/>
          <a:p>
            <a:pPr algn="ctr"/>
            <a:r>
              <a:rPr lang="en-US" dirty="0"/>
              <a:t>An Introduction to Software Licensing</a:t>
            </a:r>
          </a:p>
        </p:txBody>
      </p:sp>
      <p:pic>
        <p:nvPicPr>
          <p:cNvPr id="4" name="Picture 2" descr="https://licensebuttons.net/l/by/4.0/88x31.png">
            <a:extLst>
              <a:ext uri="{FF2B5EF4-FFF2-40B4-BE49-F238E27FC236}">
                <a16:creationId xmlns:a16="http://schemas.microsoft.com/office/drawing/2014/main" id="{B7947570-C002-4373-81A7-3406E5DF5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30780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0E2FFE-6147-45DB-8C38-8FC6E5351637}"/>
              </a:ext>
            </a:extLst>
          </p:cNvPr>
          <p:cNvSpPr txBox="1"/>
          <p:nvPr/>
        </p:nvSpPr>
        <p:spPr>
          <a:xfrm>
            <a:off x="2036432" y="538804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8" name="Subtitle 2">
            <a:extLst>
              <a:ext uri="{FF2B5EF4-FFF2-40B4-BE49-F238E27FC236}">
                <a16:creationId xmlns:a16="http://schemas.microsoft.com/office/drawing/2014/main" id="{1CEF3B82-865F-5A47-810F-0B9903AD5924}"/>
              </a:ext>
            </a:extLst>
          </p:cNvPr>
          <p:cNvSpPr txBox="1">
            <a:spLocks/>
          </p:cNvSpPr>
          <p:nvPr/>
        </p:nvSpPr>
        <p:spPr bwMode="auto">
          <a:xfrm>
            <a:off x="518160" y="2055975"/>
            <a:ext cx="6962456" cy="2778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4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t>Presented at </a:t>
            </a:r>
            <a:br>
              <a:rPr lang="en-US" dirty="0"/>
            </a:br>
            <a:r>
              <a:rPr lang="en-US" b="1" dirty="0"/>
              <a:t>ATPESC 2018</a:t>
            </a:r>
            <a:br>
              <a:rPr lang="en-US" b="1" dirty="0"/>
            </a:br>
            <a:endParaRPr lang="en-US" dirty="0"/>
          </a:p>
          <a:p>
            <a:r>
              <a:rPr lang="en-US" sz="2000" b="1" dirty="0"/>
              <a:t>David E. Bernholdt</a:t>
            </a:r>
            <a:br>
              <a:rPr lang="en-US" sz="2000" dirty="0"/>
            </a:br>
            <a:r>
              <a:rPr lang="en-US" sz="2000" dirty="0"/>
              <a:t>Distinguished R&amp;D Staff Member and Group Leader</a:t>
            </a:r>
            <a:br>
              <a:rPr lang="en-US" sz="2000" dirty="0"/>
            </a:br>
            <a:r>
              <a:rPr lang="en-US" sz="2000" dirty="0"/>
              <a:t>Oak Ridge National Laboratory</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Modifications to someone else’s software</a:t>
            </a:r>
          </a:p>
          <a:p>
            <a:r>
              <a:rPr lang="en-US" sz="2400" dirty="0"/>
              <a:t>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1056640"/>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331266059"/>
              </p:ext>
            </p:extLst>
          </p:nvPr>
        </p:nvGraphicFramePr>
        <p:xfrm>
          <a:off x="0" y="1070451"/>
          <a:ext cx="12188824" cy="5787549"/>
        </p:xfrm>
        <a:graphic>
          <a:graphicData uri="http://schemas.openxmlformats.org/drawingml/2006/table">
            <a:tbl>
              <a:tblPr firstRow="1" bandRow="1">
                <a:tableStyleId>{5C22544A-7EE6-4342-B048-85BDC9FD1C3A}</a:tableStyleId>
              </a:tblPr>
              <a:tblGrid>
                <a:gridCol w="6932470">
                  <a:extLst>
                    <a:ext uri="{9D8B030D-6E8A-4147-A177-3AD203B41FA5}">
                      <a16:colId xmlns:a16="http://schemas.microsoft.com/office/drawing/2014/main" val="2900655383"/>
                    </a:ext>
                  </a:extLst>
                </a:gridCol>
                <a:gridCol w="1757666">
                  <a:extLst>
                    <a:ext uri="{9D8B030D-6E8A-4147-A177-3AD203B41FA5}">
                      <a16:colId xmlns:a16="http://schemas.microsoft.com/office/drawing/2014/main" val="990930342"/>
                    </a:ext>
                  </a:extLst>
                </a:gridCol>
                <a:gridCol w="2003149">
                  <a:extLst>
                    <a:ext uri="{9D8B030D-6E8A-4147-A177-3AD203B41FA5}">
                      <a16:colId xmlns:a16="http://schemas.microsoft.com/office/drawing/2014/main" val="2083886528"/>
                    </a:ext>
                  </a:extLst>
                </a:gridCol>
                <a:gridCol w="149553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3-Clause "New" or "Revised" license </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"Simplified" or "FreeBSD" license</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583266120"/>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5967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5967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a:t>
                      </a:r>
                    </a:p>
                  </a:txBody>
                  <a:tcPr/>
                </a:tc>
                <a:tc>
                  <a:txBody>
                    <a:bodyPr/>
                    <a:lstStyle/>
                    <a:p>
                      <a:r>
                        <a:rPr lang="en-US" sz="1800" dirty="0"/>
                        <a:t>Weak </a:t>
                      </a:r>
                      <a:r>
                        <a:rPr lang="en-US" sz="1800" dirty="0" err="1"/>
                        <a:t>Copyleft</a:t>
                      </a:r>
                      <a:endParaRPr lang="en-US" sz="1800" dirty="0"/>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908665405"/>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extLst/>
          </p:nvPr>
        </p:nvGraphicFramePr>
        <p:xfrm>
          <a:off x="569995" y="907942"/>
          <a:ext cx="11168238" cy="5103261"/>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to commercial users</a:t>
                      </a:r>
                      <a:r>
                        <a:rPr lang="en-US" b="0" baseline="0" dirty="0"/>
                        <a:t> aka </a:t>
                      </a:r>
                      <a:r>
                        <a:rPr lang="en-US" b="0" i="1" baseline="0" dirty="0"/>
                        <a:t>dual licensing</a:t>
                      </a:r>
                      <a:endParaRPr lang="en-US" i="1" dirty="0"/>
                    </a:p>
                  </a:txBody>
                  <a:tcPr/>
                </a:tc>
                <a:tc>
                  <a:txBody>
                    <a:bodyPr/>
                    <a:lstStyle/>
                    <a:p>
                      <a:r>
                        <a:rPr lang="en-US" dirty="0"/>
                        <a:t>n/a</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r>
              <a:rPr lang="en-US" sz="2400" dirty="0"/>
              <a:t>What if you </a:t>
            </a:r>
            <a:r>
              <a:rPr lang="en-US" sz="2400" u="sng" dirty="0"/>
              <a:t>do</a:t>
            </a:r>
            <a:r>
              <a:rPr lang="en-US" sz="2400" dirty="0"/>
              <a:t> want a commercial entity to use your software?</a:t>
            </a:r>
          </a:p>
          <a:p>
            <a:pPr lvl="1"/>
            <a:r>
              <a:rPr lang="en-US" sz="2000" dirty="0"/>
              <a:t>Exposure, broader distribution</a:t>
            </a:r>
          </a:p>
          <a:p>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r>
              <a:rPr lang="en-US" sz="1800" dirty="0"/>
              <a:t>Lawyers will tend toward a conservative answer: avoid copyleft software</a:t>
            </a:r>
          </a:p>
          <a:p>
            <a:pPr lvl="2"/>
            <a:r>
              <a:rPr lang="en-US" sz="1800" dirty="0">
                <a:solidFill>
                  <a:schemeClr val="accent1"/>
                </a:solidFill>
              </a:rPr>
              <a:t>Experience: some companies will not consider working with copyleft software</a:t>
            </a:r>
          </a:p>
          <a:p>
            <a:pPr lvl="2"/>
            <a:r>
              <a:rPr lang="en-US" sz="1800" dirty="0">
                <a:solidFill>
                  <a:schemeClr val="accent1"/>
                </a:solidFill>
              </a:rPr>
              <a:t>Experience: some companies consider staff working on copyleft software to be “contaminated” and will not allow them work on other software</a:t>
            </a:r>
          </a:p>
        </p:txBody>
      </p:sp>
    </p:spTree>
    <p:extLst>
      <p:ext uri="{BB962C8B-B14F-4D97-AF65-F5344CB8AC3E}">
        <p14:creationId xmlns:p14="http://schemas.microsoft.com/office/powerpoint/2010/main" val="45938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pPr lvl="1"/>
            <a:r>
              <a:rPr lang="en-US" dirty="0"/>
              <a:t>Delay public release until you’ve had a reasonable chance to exploit the results of your work</a:t>
            </a:r>
          </a:p>
          <a:p>
            <a:pPr lvl="2"/>
            <a:r>
              <a:rPr lang="en-US" dirty="0"/>
              <a:t>Until initial papers are published</a:t>
            </a:r>
          </a:p>
          <a:p>
            <a:pPr lvl="2"/>
            <a:r>
              <a:rPr lang="en-US" dirty="0"/>
              <a:t>Fixed time period (e.g., one year)</a:t>
            </a:r>
          </a:p>
        </p:txBody>
      </p:sp>
    </p:spTree>
    <p:extLst>
      <p:ext uri="{BB962C8B-B14F-4D97-AF65-F5344CB8AC3E}">
        <p14:creationId xmlns:p14="http://schemas.microsoft.com/office/powerpoint/2010/main" val="331180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lnSpcReduction="10000"/>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Disclaimers, 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rmAutofit fontScale="85000" lnSpcReduction="10000"/>
          </a:bodyPr>
          <a:lstStyle/>
          <a:p>
            <a:pPr marL="0" indent="0">
              <a:buNone/>
            </a:pPr>
            <a:r>
              <a:rPr lang="en-US" sz="2400" b="1" dirty="0"/>
              <a:t>Disclaimers</a:t>
            </a:r>
          </a:p>
          <a:p>
            <a:pPr>
              <a:spcBef>
                <a:spcPts val="0"/>
              </a:spcBef>
            </a:pPr>
            <a:r>
              <a:rPr lang="en-US" sz="2000" dirty="0"/>
              <a:t>This is not legal advice (TINLA). Consult with true experts before making any consequential decisions</a:t>
            </a:r>
          </a:p>
          <a:p>
            <a:pPr>
              <a:spcBef>
                <a:spcPts val="600"/>
              </a:spcBef>
            </a:pPr>
            <a:r>
              <a:rPr lang="en-US" sz="2000" dirty="0"/>
              <a:t>Copyright laws differ by country. Some info may be US-centric</a:t>
            </a:r>
          </a:p>
          <a:p>
            <a:pPr marL="0" indent="0">
              <a:buNone/>
            </a:pPr>
            <a:r>
              <a:rPr lang="en-US" sz="2400" b="1" dirty="0"/>
              <a:t>License and Citation</a:t>
            </a:r>
          </a:p>
          <a:p>
            <a:pPr>
              <a:spcBef>
                <a:spcPts val="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pPr>
              <a:spcBef>
                <a:spcPts val="600"/>
              </a:spcBef>
            </a:pPr>
            <a:r>
              <a:rPr lang="en-US" sz="2000" dirty="0"/>
              <a:t>Requested citation: David Bernholdt and Michael </a:t>
            </a:r>
            <a:r>
              <a:rPr lang="en-US" sz="2000" dirty="0" err="1"/>
              <a:t>Heroux</a:t>
            </a:r>
            <a:r>
              <a:rPr lang="en-US" sz="2000" dirty="0"/>
              <a:t>, An Introduction to Software Licensing, tutorial, in Argonne Training Program on Extreme-Scale Computing (ATPESC) 2018: DOI: </a:t>
            </a:r>
            <a:r>
              <a:rPr lang="en-US" sz="2000" dirty="0">
                <a:hlinkClick r:id="rId4"/>
              </a:rPr>
              <a:t>10.6084/m9.figshare.6934955</a:t>
            </a:r>
            <a:r>
              <a:rPr lang="en-US" sz="2000" dirty="0"/>
              <a:t>.</a:t>
            </a:r>
          </a:p>
          <a:p>
            <a:pPr marL="0" indent="0">
              <a:buNone/>
            </a:pPr>
            <a:r>
              <a:rPr lang="en-US" sz="2400" b="1" dirty="0"/>
              <a:t>Acknowledgements</a:t>
            </a:r>
          </a:p>
          <a:p>
            <a:pPr>
              <a:spcBef>
                <a:spcPts val="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r>
              <a:rPr lang="en-US" sz="2000" i="1" dirty="0"/>
              <a:t>.</a:t>
            </a:r>
            <a:endParaRPr lang="en-US" sz="2000" dirty="0"/>
          </a:p>
          <a:p>
            <a:pPr>
              <a:spcBef>
                <a:spcPts val="600"/>
              </a:spcBef>
            </a:pPr>
            <a:r>
              <a:rPr lang="en-US" sz="2000" dirty="0"/>
              <a:t>This work was performed in part at the Oak Ridge National Laboratory, which is managed by UT-Battelle, LLC for the U.S. Department of Energy under Contract No. DE-AC05-00OR22725.</a:t>
            </a:r>
          </a:p>
          <a:p>
            <a:pPr>
              <a:spcBef>
                <a:spcPts val="600"/>
              </a:spcBef>
            </a:pPr>
            <a:r>
              <a:rPr lang="en-US" sz="20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pPr>
              <a:spcBef>
                <a:spcPts val="600"/>
              </a:spcBef>
            </a:pPr>
            <a:endParaRPr lang="en-US" sz="2000" dirty="0"/>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426249"/>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But I’m not aware of a widely used open source license which includes such a clause.</a:t>
            </a:r>
          </a:p>
          <a:p>
            <a:pPr marL="0" indent="0">
              <a:spcBef>
                <a:spcPts val="800"/>
              </a:spcBef>
              <a:buNone/>
            </a:pPr>
            <a:r>
              <a:rPr lang="en-US" sz="2200" dirty="0">
                <a:solidFill>
                  <a:schemeClr val="accent1"/>
                </a:solidFill>
              </a:rPr>
              <a:t>Perhaps a CITATION file in the distribution is an alternative?</a:t>
            </a:r>
          </a:p>
        </p:txBody>
      </p:sp>
    </p:spTree>
    <p:extLst>
      <p:ext uri="{BB962C8B-B14F-4D97-AF65-F5344CB8AC3E}">
        <p14:creationId xmlns:p14="http://schemas.microsoft.com/office/powerpoint/2010/main" val="840978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next slide)</a:t>
            </a:r>
          </a:p>
        </p:txBody>
      </p:sp>
    </p:spTree>
    <p:extLst>
      <p:ext uri="{BB962C8B-B14F-4D97-AF65-F5344CB8AC3E}">
        <p14:creationId xmlns:p14="http://schemas.microsoft.com/office/powerpoint/2010/main" val="396955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p:txBody>
          <a:bodyPr>
            <a:noAutofit/>
          </a:bodyPr>
          <a:lstStyle/>
          <a:p>
            <a:r>
              <a:rPr lang="en-US" sz="2400" dirty="0"/>
              <a:t>Need to assert copyright and make license terms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detailed discussion</a:t>
            </a:r>
            <a:endParaRPr lang="en-US" dirty="0"/>
          </a:p>
        </p:txBody>
      </p:sp>
    </p:spTree>
    <p:extLst>
      <p:ext uri="{BB962C8B-B14F-4D97-AF65-F5344CB8AC3E}">
        <p14:creationId xmlns:p14="http://schemas.microsoft.com/office/powerpoint/2010/main" val="99889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400" dirty="0">
                <a:hlinkClick r:id="rId2"/>
              </a:rPr>
              <a:t>https://opensource.org</a:t>
            </a:r>
            <a:r>
              <a:rPr lang="en-US" sz="2400" dirty="0"/>
              <a:t> (OSI)</a:t>
            </a:r>
          </a:p>
          <a:p>
            <a:pPr>
              <a:spcBef>
                <a:spcPts val="800"/>
              </a:spcBef>
            </a:pPr>
            <a:r>
              <a:rPr lang="en-US" sz="2400" dirty="0">
                <a:hlinkClick r:id="rId3"/>
              </a:rPr>
              <a:t>http://www.fsf.org/licensing/</a:t>
            </a:r>
            <a:r>
              <a:rPr lang="en-US" sz="2400" dirty="0"/>
              <a:t> (FSF)</a:t>
            </a:r>
          </a:p>
          <a:p>
            <a:pPr>
              <a:spcBef>
                <a:spcPts val="800"/>
              </a:spcBef>
            </a:pPr>
            <a:r>
              <a:rPr lang="en-US" sz="2400" dirty="0">
                <a:hlinkClick r:id="rId4"/>
              </a:rPr>
              <a:t>https://choosealicense.com</a:t>
            </a:r>
            <a:r>
              <a:rPr lang="en-US" sz="2400" dirty="0"/>
              <a:t> (GitHub)</a:t>
            </a:r>
          </a:p>
          <a:p>
            <a:pPr>
              <a:spcBef>
                <a:spcPts val="800"/>
              </a:spcBef>
            </a:pPr>
            <a:r>
              <a:rPr lang="en-US" sz="2400" dirty="0">
                <a:hlinkClick r:id="rId5"/>
              </a:rPr>
              <a:t>Software Freedom Law Center</a:t>
            </a:r>
            <a:r>
              <a:rPr lang="en-US" sz="2400" dirty="0"/>
              <a:t> (SFLC)</a:t>
            </a:r>
          </a:p>
          <a:p>
            <a:pPr>
              <a:spcBef>
                <a:spcPts val="800"/>
              </a:spcBef>
            </a:pPr>
            <a:r>
              <a:rPr lang="en-US" sz="2400" dirty="0">
                <a:hlinkClick r:id="rId6"/>
              </a:rPr>
              <a:t>Managing Copyright Information within a Free Software Project</a:t>
            </a:r>
            <a:endParaRPr lang="en-US" sz="2400" dirty="0"/>
          </a:p>
          <a:p>
            <a:pPr>
              <a:spcBef>
                <a:spcPts val="800"/>
              </a:spcBef>
            </a:pPr>
            <a:r>
              <a:rPr lang="en-US" sz="2400" dirty="0">
                <a:hlinkClick r:id="rId7"/>
              </a:rPr>
              <a:t>US DOE ASCR (open source) software policy</a:t>
            </a:r>
            <a:endParaRPr lang="en-US" sz="2400" dirty="0"/>
          </a:p>
          <a:p>
            <a:pPr>
              <a:spcBef>
                <a:spcPts val="800"/>
              </a:spcBef>
            </a:pPr>
            <a:r>
              <a:rPr lang="en-US" sz="2400" dirty="0">
                <a:hlinkClick r:id="rId8"/>
              </a:rPr>
              <a:t>https://creativecommons.org</a:t>
            </a:r>
            <a:r>
              <a:rPr lang="en-US" sz="2400" dirty="0"/>
              <a:t> (CC)</a:t>
            </a:r>
          </a:p>
          <a:p>
            <a:pPr>
              <a:spcBef>
                <a:spcPts val="800"/>
              </a:spcBef>
            </a:pPr>
            <a:r>
              <a:rPr lang="en-US" sz="2400" dirty="0">
                <a:hlinkClick r:id="rId9"/>
              </a:rPr>
              <a:t>http://contributoragreements.org/</a:t>
            </a:r>
            <a:r>
              <a:rPr lang="en-US" sz="2400" dirty="0"/>
              <a:t>, </a:t>
            </a:r>
            <a:r>
              <a:rPr lang="en-US" sz="2400" dirty="0">
                <a:hlinkClick r:id="rId10"/>
              </a:rPr>
              <a:t>https://developercertificate.org/</a:t>
            </a:r>
            <a:r>
              <a:rPr lang="en-US" sz="2400" dirty="0"/>
              <a:t> and </a:t>
            </a:r>
            <a:r>
              <a:rPr lang="en-US" sz="2400" dirty="0">
                <a:hlinkClick r:id="rId11"/>
              </a:rPr>
              <a:t>http://ebb.org/bkuhn/blog/2014/06/09/do-not-need-cla.html</a:t>
            </a:r>
            <a:endParaRPr lang="en-US" sz="2400" dirty="0"/>
          </a:p>
          <a:p>
            <a:pPr>
              <a:spcBef>
                <a:spcPts val="800"/>
              </a:spcBef>
            </a:pPr>
            <a:r>
              <a:rPr lang="en-US" sz="2400" dirty="0"/>
              <a:t>Talk to colleagues to learn from their experiences</a:t>
            </a:r>
          </a:p>
          <a:p>
            <a:pPr>
              <a:spcBef>
                <a:spcPts val="800"/>
              </a:spcBef>
            </a:pPr>
            <a:r>
              <a:rPr lang="en-US" sz="2400" dirty="0">
                <a:solidFill>
                  <a:schemeClr val="accent1"/>
                </a:solidFill>
              </a:rPr>
              <a:t>Your institution’s Technology Transfer Office (or equivalent)</a:t>
            </a:r>
          </a:p>
          <a:p>
            <a:pPr>
              <a:spcBef>
                <a:spcPts val="800"/>
              </a:spcBef>
            </a:pPr>
            <a:r>
              <a:rPr lang="en-US" sz="2400" dirty="0">
                <a:solidFill>
                  <a:schemeClr val="accent1"/>
                </a:solidFill>
              </a:rPr>
              <a:t>An Intellectual Property Lawyer (knowledgeable in software)</a:t>
            </a:r>
          </a:p>
        </p:txBody>
      </p:sp>
    </p:spTree>
    <p:extLst>
      <p:ext uri="{BB962C8B-B14F-4D97-AF65-F5344CB8AC3E}">
        <p14:creationId xmlns:p14="http://schemas.microsoft.com/office/powerpoint/2010/main" val="20685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r>
              <a:rPr lang="en-US" b="1" u="sng" dirty="0"/>
              <a:t>There is no universal “right answer”!</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and software licensing</a:t>
            </a:r>
          </a:p>
        </p:txBody>
      </p:sp>
      <p:sp>
        <p:nvSpPr>
          <p:cNvPr id="4" name="Content Placeholder 3"/>
          <p:cNvSpPr>
            <a:spLocks noGrp="1"/>
          </p:cNvSpPr>
          <p:nvPr>
            <p:ph sz="quarter" idx="1"/>
          </p:nvPr>
        </p:nvSpPr>
        <p:spPr/>
        <p:txBody>
          <a:bodyPr/>
          <a:lstStyle/>
          <a:p>
            <a:r>
              <a:rPr lang="en-US" dirty="0"/>
              <a:t>Copyright grants the creator of an original work </a:t>
            </a:r>
            <a:r>
              <a:rPr lang="en-US" b="1" dirty="0"/>
              <a:t>exclusive rights to its use and distribution</a:t>
            </a:r>
          </a:p>
          <a:p>
            <a:r>
              <a:rPr lang="en-US" dirty="0"/>
              <a:t>Rights of particular interest for software include</a:t>
            </a:r>
          </a:p>
          <a:p>
            <a:pPr lvl="1"/>
            <a:r>
              <a:rPr lang="en-US" b="1" dirty="0"/>
              <a:t>Reproduction and distribution</a:t>
            </a:r>
          </a:p>
          <a:p>
            <a:pPr lvl="1"/>
            <a:r>
              <a:rPr lang="en-US" b="1" dirty="0"/>
              <a:t>Derivative works</a:t>
            </a:r>
          </a:p>
          <a:p>
            <a:r>
              <a:rPr lang="en-US" b="1" dirty="0"/>
              <a:t>Licenses</a:t>
            </a:r>
            <a:r>
              <a:rPr lang="en-US" dirty="0"/>
              <a:t> are used to transfer rights in the work from one party to another</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software starts out copyrighted</a:t>
            </a:r>
          </a:p>
        </p:txBody>
      </p:sp>
      <p:sp>
        <p:nvSpPr>
          <p:cNvPr id="4" name="Content Placeholder 3"/>
          <p:cNvSpPr>
            <a:spLocks noGrp="1"/>
          </p:cNvSpPr>
          <p:nvPr>
            <p:ph sz="quarter" idx="1"/>
          </p:nvPr>
        </p:nvSpPr>
        <p:spPr/>
        <p:txBody>
          <a:bodyPr>
            <a:normAutofit lnSpcReduction="10000"/>
          </a:bodyPr>
          <a:lstStyle/>
          <a:p>
            <a:r>
              <a:rPr lang="en-US" dirty="0"/>
              <a:t>Under the law, the software you write is subject to </a:t>
            </a:r>
            <a:r>
              <a:rPr lang="en-US" b="1" dirty="0"/>
              <a:t>copyright on creation</a:t>
            </a:r>
          </a:p>
          <a:p>
            <a:pPr lvl="1"/>
            <a:r>
              <a:rPr lang="en-US" dirty="0"/>
              <a:t>You don’t have to do anything special to claim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r>
              <a:rPr lang="en-US" dirty="0"/>
              <a:t>Exception: Works created by the US government cannot be copyrighted</a:t>
            </a:r>
          </a:p>
          <a:p>
            <a:pPr lvl="1"/>
            <a:r>
              <a:rPr lang="en-US" dirty="0"/>
              <a:t>They are considered to be in the public domain</a:t>
            </a:r>
          </a:p>
          <a:p>
            <a:pPr lvl="2"/>
            <a:r>
              <a:rPr lang="en-US" dirty="0">
                <a:solidFill>
                  <a:schemeClr val="accent1"/>
                </a:solidFill>
              </a:rPr>
              <a:t>Comment: This was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287554" y="3738377"/>
            <a:ext cx="3695525" cy="1938992"/>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b="1" dirty="0">
                <a:solidFill>
                  <a:schemeClr val="accent1"/>
                </a:solidFill>
              </a:rPr>
              <a:t>Nothing in the definition of free or open source software prevents you from charging for the software or otherwise making money from it!</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11054</TotalTime>
  <Words>2670</Words>
  <Application>Microsoft Office PowerPoint</Application>
  <PresentationFormat>Custom</PresentationFormat>
  <Paragraphs>293</Paragraphs>
  <Slides>27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Presentations (Wide Screen)</vt:lpstr>
      <vt:lpstr>An Introduction to Software Licensing</vt:lpstr>
      <vt:lpstr>Disclaimers, license, citation, and acknowledgements</vt:lpstr>
      <vt:lpstr>Bottom Line Up Front</vt:lpstr>
      <vt:lpstr>Some terminology and background</vt:lpstr>
      <vt:lpstr>Copyright and software licensing</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Consideration: Software business models</vt:lpstr>
      <vt:lpstr>Consideration: Don’t want others to profit from my open source software</vt:lpstr>
      <vt:lpstr>Consideration: Protecting my intellectual property</vt:lpstr>
      <vt:lpstr>Considerations favoring open source</vt:lpstr>
      <vt:lpstr>A few more points about our real-world example</vt:lpstr>
      <vt:lpstr>Why are these Clauses Included?</vt:lpstr>
      <vt:lpstr>Some related matters</vt:lpstr>
      <vt:lpstr>Software Licenses Can be Changed</vt:lpstr>
      <vt:lpstr>Accepting code contributions</vt:lpstr>
      <vt:lpstr>Managing copyright notices in software</vt:lpstr>
      <vt:lpstr>Open licensing of non-software artifacts</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 E.</cp:lastModifiedBy>
  <cp:revision>317</cp:revision>
  <cp:lastPrinted>2015-09-14T20:56:03Z</cp:lastPrinted>
  <dcterms:created xsi:type="dcterms:W3CDTF">2015-03-03T13:47:39Z</dcterms:created>
  <dcterms:modified xsi:type="dcterms:W3CDTF">2018-08-05T20:29:08Z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