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8"/>
  </p:notesMasterIdLst>
  <p:handoutMasterIdLst>
    <p:handoutMasterId r:id="rId39"/>
  </p:handoutMasterIdLst>
  <p:sldIdLst>
    <p:sldId id="256" r:id="rId5"/>
    <p:sldId id="288" r:id="rId6"/>
    <p:sldId id="276" r:id="rId7"/>
    <p:sldId id="280" r:id="rId8"/>
    <p:sldId id="281" r:id="rId9"/>
    <p:sldId id="306" r:id="rId10"/>
    <p:sldId id="277" r:id="rId11"/>
    <p:sldId id="279" r:id="rId12"/>
    <p:sldId id="298" r:id="rId13"/>
    <p:sldId id="334" r:id="rId14"/>
    <p:sldId id="335" r:id="rId15"/>
    <p:sldId id="273" r:id="rId16"/>
    <p:sldId id="269" r:id="rId17"/>
    <p:sldId id="272" r:id="rId18"/>
    <p:sldId id="262" r:id="rId19"/>
    <p:sldId id="331" r:id="rId20"/>
    <p:sldId id="332" r:id="rId21"/>
    <p:sldId id="333" r:id="rId22"/>
    <p:sldId id="328" r:id="rId23"/>
    <p:sldId id="307" r:id="rId24"/>
    <p:sldId id="329" r:id="rId25"/>
    <p:sldId id="322" r:id="rId26"/>
    <p:sldId id="324" r:id="rId27"/>
    <p:sldId id="330" r:id="rId28"/>
    <p:sldId id="291" r:id="rId29"/>
    <p:sldId id="282" r:id="rId30"/>
    <p:sldId id="283" r:id="rId31"/>
    <p:sldId id="284" r:id="rId32"/>
    <p:sldId id="285" r:id="rId33"/>
    <p:sldId id="293" r:id="rId34"/>
    <p:sldId id="294" r:id="rId35"/>
    <p:sldId id="295" r:id="rId36"/>
    <p:sldId id="305" r:id="rId37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>
          <p15:clr>
            <a:srgbClr val="A4A3A4"/>
          </p15:clr>
        </p15:guide>
        <p15:guide id="2" pos="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39" autoAdjust="0"/>
    <p:restoredTop sz="89718" autoAdjust="0"/>
  </p:normalViewPr>
  <p:slideViewPr>
    <p:cSldViewPr snapToGrid="0" showGuides="1">
      <p:cViewPr varScale="1">
        <p:scale>
          <a:sx n="68" d="100"/>
          <a:sy n="68" d="100"/>
        </p:scale>
        <p:origin x="216" y="336"/>
      </p:cViewPr>
      <p:guideLst>
        <p:guide orient="horz" pos="4153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1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5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8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16" y="6201102"/>
            <a:ext cx="2052316" cy="5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6154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5" y="2743200"/>
            <a:ext cx="9495011" cy="1673225"/>
          </a:xfrm>
        </p:spPr>
        <p:txBody>
          <a:bodyPr anchor="t"/>
          <a:lstStyle>
            <a:lvl1pPr marL="0" indent="0">
              <a:buNone/>
              <a:defRPr sz="2799">
                <a:solidFill>
                  <a:schemeClr val="tx2"/>
                </a:solidFill>
              </a:defRPr>
            </a:lvl1pPr>
            <a:lvl2pPr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8882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67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324" y="1600200"/>
            <a:ext cx="10360501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600200"/>
            <a:ext cx="10157354" cy="667875"/>
          </a:xfrm>
        </p:spPr>
        <p:txBody>
          <a:bodyPr/>
          <a:lstStyle>
            <a:lvl1pPr algn="l">
              <a:buNone/>
              <a:defRPr sz="4399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2125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411484"/>
            <a:ext cx="11376442" cy="92974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442" y="1714985"/>
            <a:ext cx="1116096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1168750"/>
            <a:ext cx="1116096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99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359153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623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ATPESC</a:t>
            </a:r>
            <a:r>
              <a:rPr lang="en-US" sz="100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2018, July 29</a:t>
            </a:r>
            <a:r>
              <a:rPr lang="mr-IN" sz="100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US" sz="100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August 10, 2017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48" y="6127530"/>
            <a:ext cx="2129683" cy="5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  <p:sldLayoutId id="2147483951" r:id="rId7"/>
    <p:sldLayoutId id="2147483952" r:id="rId8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411480"/>
            <a:ext cx="11336614" cy="510909"/>
          </a:xfrm>
        </p:spPr>
        <p:txBody>
          <a:bodyPr/>
          <a:lstStyle/>
          <a:p>
            <a:pPr algn="ctr"/>
            <a:r>
              <a:rPr lang="en-US" dirty="0">
                <a:ea typeface="Arial" charset="0"/>
                <a:cs typeface="Arial" charset="0"/>
              </a:rPr>
              <a:t>Verification and Developing a Testing Regime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65760" y="1903575"/>
            <a:ext cx="7863840" cy="3108692"/>
          </a:xfrm>
        </p:spPr>
        <p:txBody>
          <a:bodyPr/>
          <a:lstStyle/>
          <a:p>
            <a:r>
              <a:rPr lang="en-US" sz="1800" dirty="0"/>
              <a:t>Presented to </a:t>
            </a:r>
            <a:br>
              <a:rPr lang="en-US" dirty="0"/>
            </a:br>
            <a:r>
              <a:rPr lang="en-US" b="1" dirty="0"/>
              <a:t>ATPESC 2018 Participants</a:t>
            </a:r>
            <a:br>
              <a:rPr lang="en-US" b="1" dirty="0"/>
            </a:br>
            <a:endParaRPr lang="en-US" b="1" dirty="0"/>
          </a:p>
          <a:p>
            <a:r>
              <a:rPr lang="en-US" sz="2000" b="1" dirty="0"/>
              <a:t>Anshu Dubey</a:t>
            </a:r>
            <a:endParaRPr lang="en-US" sz="2000" dirty="0"/>
          </a:p>
          <a:p>
            <a:r>
              <a:rPr lang="en-US" sz="2000" dirty="0"/>
              <a:t>Computer Scientist, Mathematics and Computer Science Division</a:t>
            </a:r>
          </a:p>
          <a:p>
            <a:r>
              <a:rPr lang="en-US" sz="1800" dirty="0"/>
              <a:t>Q Center, St. Charles, IL (USA)</a:t>
            </a:r>
            <a:br>
              <a:rPr lang="en-US" sz="1800" dirty="0"/>
            </a:br>
            <a:r>
              <a:rPr lang="en-US" sz="1800" dirty="0"/>
              <a:t>Date 08/08/2018</a:t>
            </a:r>
          </a:p>
        </p:txBody>
      </p:sp>
    </p:spTree>
    <p:extLst>
      <p:ext uri="{BB962C8B-B14F-4D97-AF65-F5344CB8AC3E}">
        <p14:creationId xmlns:p14="http://schemas.microsoft.com/office/powerpoint/2010/main" val="365126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7C86-4226-4E4F-AC9C-1BD15035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6F5A-89FB-5647-B6BB-58E2E457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92106"/>
            <a:ext cx="11372473" cy="4802294"/>
          </a:xfrm>
        </p:spPr>
        <p:txBody>
          <a:bodyPr/>
          <a:lstStyle/>
          <a:p>
            <a:r>
              <a:rPr lang="en-US" dirty="0"/>
              <a:t>Testing at various granularity</a:t>
            </a:r>
          </a:p>
          <a:p>
            <a:pPr lvl="1"/>
            <a:r>
              <a:rPr lang="en-US" dirty="0"/>
              <a:t>Individual components</a:t>
            </a:r>
          </a:p>
          <a:p>
            <a:pPr lvl="1"/>
            <a:r>
              <a:rPr lang="en-US" dirty="0"/>
              <a:t>Interoperability of components</a:t>
            </a:r>
          </a:p>
          <a:p>
            <a:pPr lvl="1"/>
            <a:r>
              <a:rPr lang="en-US" dirty="0"/>
              <a:t>Convergence, stability and accuracy</a:t>
            </a:r>
          </a:p>
          <a:p>
            <a:r>
              <a:rPr lang="en-US" dirty="0"/>
              <a:t>Validation of individual components</a:t>
            </a:r>
          </a:p>
          <a:p>
            <a:r>
              <a:rPr lang="en-US" dirty="0"/>
              <a:t>Testing practices</a:t>
            </a:r>
          </a:p>
          <a:p>
            <a:r>
              <a:rPr lang="en-US" dirty="0"/>
              <a:t>Error bars</a:t>
            </a:r>
          </a:p>
          <a:p>
            <a:pPr lvl="1"/>
            <a:r>
              <a:rPr lang="en-US" dirty="0"/>
              <a:t>Necessary for differentiating between drift and round-off</a:t>
            </a:r>
          </a:p>
          <a:p>
            <a:r>
              <a:rPr lang="en-US" dirty="0"/>
              <a:t>Selection of tests for coverage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5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94845" y="1621492"/>
            <a:ext cx="7618016" cy="990342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this later in Jared’s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4286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520152" y="1253969"/>
            <a:ext cx="6379056" cy="4434729"/>
          </a:xfrm>
        </p:spPr>
        <p:txBody>
          <a:bodyPr>
            <a:normAutofit fontScale="92500"/>
          </a:bodyPr>
          <a:lstStyle/>
          <a:p>
            <a:r>
              <a:rPr lang="en-US" dirty="0"/>
              <a:t>Essential for large code</a:t>
            </a:r>
          </a:p>
          <a:p>
            <a:pPr lvl="1"/>
            <a:r>
              <a:rPr lang="en-US" dirty="0"/>
              <a:t>Set up and run tests</a:t>
            </a:r>
          </a:p>
          <a:p>
            <a:pPr lvl="1"/>
            <a:r>
              <a:rPr lang="en-US" dirty="0"/>
              <a:t>Evaluate test results</a:t>
            </a:r>
          </a:p>
          <a:p>
            <a:r>
              <a:rPr lang="en-US" dirty="0"/>
              <a:t>Easy to execute a logical subset of tests</a:t>
            </a:r>
          </a:p>
          <a:p>
            <a:pPr lvl="1"/>
            <a:r>
              <a:rPr lang="en-US" dirty="0"/>
              <a:t>Pre-push</a:t>
            </a:r>
          </a:p>
          <a:p>
            <a:pPr lvl="1"/>
            <a:r>
              <a:rPr lang="en-US" dirty="0"/>
              <a:t>Nightly</a:t>
            </a:r>
          </a:p>
          <a:p>
            <a:r>
              <a:rPr lang="en-US" dirty="0"/>
              <a:t>Automation of test harness is critical for</a:t>
            </a:r>
          </a:p>
          <a:p>
            <a:pPr lvl="1"/>
            <a:r>
              <a:rPr lang="en-US" dirty="0"/>
              <a:t>Long-running test suites</a:t>
            </a:r>
          </a:p>
          <a:p>
            <a:pPr lvl="1"/>
            <a:r>
              <a:rPr lang="en-US" dirty="0"/>
              <a:t>Projects that support many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2048" y="3705543"/>
            <a:ext cx="2208772" cy="1721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/>
              <a:t>Jenkins</a:t>
            </a:r>
          </a:p>
          <a:p>
            <a:pPr algn="ctr"/>
            <a:r>
              <a:rPr lang="en-US" sz="2399" b="1" dirty="0"/>
              <a:t>C-dash</a:t>
            </a:r>
          </a:p>
          <a:p>
            <a:pPr algn="ctr"/>
            <a:r>
              <a:rPr lang="en-US" sz="2399" b="1" dirty="0"/>
              <a:t>Custom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FlashTest</a:t>
            </a:r>
            <a:r>
              <a:rPr lang="en-US" dirty="0"/>
              <a:t>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CA4D7AB-7F5E-4542-999E-4B8EA5A9F04F}"/>
              </a:ext>
            </a:extLst>
          </p:cNvPr>
          <p:cNvSpPr txBox="1">
            <a:spLocks/>
          </p:cNvSpPr>
          <p:nvPr/>
        </p:nvSpPr>
        <p:spPr bwMode="auto">
          <a:xfrm>
            <a:off x="365760" y="1288272"/>
            <a:ext cx="5035859" cy="2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 of ongoing verification</a:t>
            </a:r>
          </a:p>
          <a:p>
            <a:r>
              <a:rPr lang="en-US" dirty="0"/>
              <a:t>Automating is helpful</a:t>
            </a:r>
          </a:p>
          <a:p>
            <a:r>
              <a:rPr lang="en-US" dirty="0"/>
              <a:t>Can be just a script</a:t>
            </a:r>
          </a:p>
          <a:p>
            <a:r>
              <a:rPr lang="en-US" dirty="0"/>
              <a:t>Or a testing harness</a:t>
            </a:r>
          </a:p>
        </p:txBody>
      </p:sp>
    </p:spTree>
    <p:extLst>
      <p:ext uri="{BB962C8B-B14F-4D97-AF65-F5344CB8AC3E}">
        <p14:creationId xmlns:p14="http://schemas.microsoft.com/office/powerpoint/2010/main" val="305236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Testing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8424" y="1177290"/>
            <a:ext cx="11369809" cy="4047778"/>
          </a:xfrm>
        </p:spPr>
        <p:txBody>
          <a:bodyPr/>
          <a:lstStyle/>
          <a:p>
            <a:r>
              <a:rPr lang="en-US" dirty="0"/>
              <a:t>Must have consistent policy on dealing with failed tests</a:t>
            </a:r>
          </a:p>
          <a:p>
            <a:pPr lvl="1"/>
            <a:r>
              <a:rPr lang="en-US" dirty="0"/>
              <a:t>Issue tracking</a:t>
            </a:r>
          </a:p>
          <a:p>
            <a:pPr lvl="2"/>
            <a:r>
              <a:rPr lang="en-US" dirty="0"/>
              <a:t>How quickly does it need to be fixed?</a:t>
            </a:r>
          </a:p>
          <a:p>
            <a:pPr lvl="2"/>
            <a:r>
              <a:rPr lang="en-US" dirty="0"/>
              <a:t>Who is responsible for fixing it?</a:t>
            </a:r>
          </a:p>
          <a:p>
            <a:r>
              <a:rPr lang="en-US" dirty="0"/>
              <a:t>Someone should be watching the test suite</a:t>
            </a:r>
          </a:p>
          <a:p>
            <a:r>
              <a:rPr lang="en-US" dirty="0"/>
              <a:t>When refactoring or adding new features, run a regression suite before </a:t>
            </a:r>
            <a:r>
              <a:rPr lang="en-US" dirty="0" err="1"/>
              <a:t>checkin</a:t>
            </a:r>
            <a:endParaRPr lang="en-US" dirty="0"/>
          </a:p>
          <a:p>
            <a:pPr lvl="1"/>
            <a:r>
              <a:rPr lang="en-US" dirty="0"/>
              <a:t>Add new regression tests or modify existing ones for the new features</a:t>
            </a:r>
          </a:p>
          <a:p>
            <a:r>
              <a:rPr lang="en-US" dirty="0"/>
              <a:t>Code review before releasing test suite is useful</a:t>
            </a:r>
          </a:p>
          <a:p>
            <a:pPr lvl="1"/>
            <a:r>
              <a:rPr lang="en-US" dirty="0"/>
              <a:t>Another person may spot issues you didn’t</a:t>
            </a:r>
          </a:p>
          <a:p>
            <a:pPr lvl="1"/>
            <a:r>
              <a:rPr lang="en-US" dirty="0"/>
              <a:t>Incredibly cost-effective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4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of a test suite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regime is only useful if it is</a:t>
            </a:r>
          </a:p>
          <a:p>
            <a:pPr lvl="1"/>
            <a:r>
              <a:rPr lang="en-US" dirty="0"/>
              <a:t>Maintained</a:t>
            </a:r>
          </a:p>
          <a:p>
            <a:pPr lvl="2"/>
            <a:r>
              <a:rPr lang="en-US" dirty="0"/>
              <a:t>Tests and benchmarks periodically updated</a:t>
            </a:r>
          </a:p>
          <a:p>
            <a:pPr lvl="1"/>
            <a:r>
              <a:rPr lang="en-US" dirty="0"/>
              <a:t>Monitored regularly</a:t>
            </a:r>
          </a:p>
          <a:p>
            <a:pPr lvl="2"/>
            <a:r>
              <a:rPr lang="en-US" dirty="0"/>
              <a:t>Can be automated</a:t>
            </a:r>
          </a:p>
          <a:p>
            <a:pPr lvl="1"/>
            <a:r>
              <a:rPr lang="en-US" dirty="0"/>
              <a:t>Has rapid response to failure</a:t>
            </a:r>
          </a:p>
          <a:p>
            <a:pPr lvl="2"/>
            <a:r>
              <a:rPr lang="en-US" dirty="0"/>
              <a:t>Tests should pass most of the time</a:t>
            </a:r>
          </a:p>
        </p:txBody>
      </p:sp>
    </p:spTree>
    <p:extLst>
      <p:ext uri="{BB962C8B-B14F-4D97-AF65-F5344CB8AC3E}">
        <p14:creationId xmlns:p14="http://schemas.microsoft.com/office/powerpoint/2010/main" val="269536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common are bugs?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797924" y="1615913"/>
            <a:ext cx="8529354" cy="3626175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Bugs per 1000 lines of code (KLOC)</a:t>
            </a:r>
          </a:p>
          <a:p>
            <a:r>
              <a:rPr lang="en-US" dirty="0"/>
              <a:t>Industry average for delivered software</a:t>
            </a:r>
          </a:p>
          <a:p>
            <a:pPr lvl="1"/>
            <a:r>
              <a:rPr lang="en-US" dirty="0"/>
              <a:t>1-25 errors</a:t>
            </a:r>
          </a:p>
          <a:p>
            <a:r>
              <a:rPr lang="en-US" dirty="0"/>
              <a:t>Microsoft Applications Division</a:t>
            </a:r>
          </a:p>
          <a:p>
            <a:pPr lvl="1"/>
            <a:r>
              <a:rPr lang="en-US" dirty="0"/>
              <a:t>10-20 defects during in-house testing</a:t>
            </a:r>
          </a:p>
          <a:p>
            <a:pPr lvl="1"/>
            <a:r>
              <a:rPr lang="en-US" dirty="0"/>
              <a:t>0.5 in released product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7925" y="1334545"/>
            <a:ext cx="7949178" cy="15137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99" dirty="0"/>
              <a:t>Programs do not acquire bugs as people acquire germs, by hanging around other buggy programs.  Programmers must insert them.</a:t>
            </a:r>
          </a:p>
          <a:p>
            <a:r>
              <a:rPr lang="en-US" sz="2399" dirty="0"/>
              <a:t>- Harlan Mills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3603" y="6034612"/>
            <a:ext cx="914161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Code Complete (Steven McConnell)</a:t>
            </a:r>
          </a:p>
        </p:txBody>
      </p:sp>
    </p:spTree>
    <p:extLst>
      <p:ext uri="{BB962C8B-B14F-4D97-AF65-F5344CB8AC3E}">
        <p14:creationId xmlns:p14="http://schemas.microsoft.com/office/powerpoint/2010/main" val="471465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testing is important:</a:t>
            </a:r>
            <a:br>
              <a:rPr lang="en-US" dirty="0"/>
            </a:br>
            <a:r>
              <a:rPr lang="en-US" sz="3599" dirty="0"/>
              <a:t>the protein structures of Geoffrey Chang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inherited code flipped two columns of data, inverting an electron-density map</a:t>
            </a:r>
          </a:p>
          <a:p>
            <a:r>
              <a:rPr lang="en-US" dirty="0"/>
              <a:t>Resulted in an incorrect protein structure</a:t>
            </a:r>
          </a:p>
          <a:p>
            <a:r>
              <a:rPr lang="en-US" dirty="0"/>
              <a:t>Retracted 5 publications</a:t>
            </a:r>
          </a:p>
          <a:p>
            <a:pPr lvl="1"/>
            <a:r>
              <a:rPr lang="en-US" dirty="0"/>
              <a:t>One was cited 364 times</a:t>
            </a:r>
          </a:p>
          <a:p>
            <a:r>
              <a:rPr lang="en-US" dirty="0"/>
              <a:t>Many papers and grant applications conflicting with his results were rejected</a:t>
            </a:r>
          </a:p>
          <a:p>
            <a:pPr marL="0" indent="0">
              <a:buNone/>
            </a:pPr>
            <a:r>
              <a:rPr lang="en-US" b="1" dirty="0"/>
              <a:t>He found and reported the error himself</a:t>
            </a:r>
          </a:p>
        </p:txBody>
      </p:sp>
    </p:spTree>
    <p:extLst>
      <p:ext uri="{BB962C8B-B14F-4D97-AF65-F5344CB8AC3E}">
        <p14:creationId xmlns:p14="http://schemas.microsoft.com/office/powerpoint/2010/main" val="38097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testing is important:</a:t>
            </a:r>
            <a:br>
              <a:rPr lang="en-US" dirty="0"/>
            </a:br>
            <a:r>
              <a:rPr lang="en-US" sz="3599" dirty="0"/>
              <a:t>the 40 second flight of the Ariane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Ariane 5: a European orbital launch vehicle meant to lift 20 tons into low Earth orbit </a:t>
            </a:r>
          </a:p>
          <a:p>
            <a:r>
              <a:rPr lang="en-US" dirty="0"/>
              <a:t>Initial rocket went off course, started to disintegrate, then self-destructed less than a minute after launch</a:t>
            </a:r>
          </a:p>
          <a:p>
            <a:r>
              <a:rPr lang="en-US" dirty="0"/>
              <a:t>Seven variables were at risk of leading to an Operand Error (due to conversion of floating point to integer)</a:t>
            </a:r>
          </a:p>
          <a:p>
            <a:pPr lvl="1"/>
            <a:r>
              <a:rPr lang="en-US" dirty="0"/>
              <a:t>Four were protected</a:t>
            </a:r>
          </a:p>
          <a:p>
            <a:r>
              <a:rPr lang="en-US" dirty="0"/>
              <a:t>Investigation concluded insufficient test coverage as one of the causes for this accident</a:t>
            </a:r>
          </a:p>
          <a:p>
            <a:r>
              <a:rPr lang="en-US" dirty="0"/>
              <a:t>Resulted in a loss of $370,000,000.</a:t>
            </a:r>
          </a:p>
        </p:txBody>
      </p:sp>
    </p:spTree>
    <p:extLst>
      <p:ext uri="{BB962C8B-B14F-4D97-AF65-F5344CB8AC3E}">
        <p14:creationId xmlns:p14="http://schemas.microsoft.com/office/powerpoint/2010/main" val="866574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testing is important:</a:t>
            </a:r>
            <a:br>
              <a:rPr lang="en-US" dirty="0"/>
            </a:br>
            <a:r>
              <a:rPr lang="en-US" sz="3599" dirty="0"/>
              <a:t>the Therac-25 accidents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58" y="1397476"/>
            <a:ext cx="9734175" cy="45461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Therac-25: a computer-controlled radiation therapy machine</a:t>
            </a:r>
          </a:p>
          <a:p>
            <a:r>
              <a:rPr lang="en-US" dirty="0"/>
              <a:t>Minimal software testing</a:t>
            </a:r>
          </a:p>
          <a:p>
            <a:r>
              <a:rPr lang="en-US" dirty="0"/>
              <a:t>Race condition in the code went undetected </a:t>
            </a:r>
          </a:p>
          <a:p>
            <a:r>
              <a:rPr lang="en-US" dirty="0"/>
              <a:t>Unlucky patients were struck with approximately 100 times the intended dose of radiation, ~ 15,000 </a:t>
            </a:r>
            <a:r>
              <a:rPr lang="en-US" dirty="0" err="1"/>
              <a:t>rads</a:t>
            </a:r>
            <a:endParaRPr lang="en-US" dirty="0"/>
          </a:p>
          <a:p>
            <a:r>
              <a:rPr lang="en-US" dirty="0"/>
              <a:t>Error code indicated that no dose of radiation was given, so operator instructed machine to proceed</a:t>
            </a:r>
          </a:p>
          <a:p>
            <a:r>
              <a:rPr lang="en-US" dirty="0"/>
              <a:t>Recalled after six accidents resulting in death and serious injuries</a:t>
            </a:r>
          </a:p>
        </p:txBody>
      </p:sp>
    </p:spTree>
    <p:extLst>
      <p:ext uri="{BB962C8B-B14F-4D97-AF65-F5344CB8AC3E}">
        <p14:creationId xmlns:p14="http://schemas.microsoft.com/office/powerpoint/2010/main" val="1637395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922389"/>
            <a:ext cx="11372473" cy="53598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Development of tests and diagnostics goes hand-in-hand with code development</a:t>
            </a:r>
          </a:p>
          <a:p>
            <a:pPr lvl="1"/>
            <a:r>
              <a:rPr lang="en-US" dirty="0"/>
              <a:t>Non-trivial to devise good tests, but extremely important</a:t>
            </a:r>
          </a:p>
          <a:p>
            <a:pPr lvl="1"/>
            <a:r>
              <a:rPr lang="en-US" dirty="0"/>
              <a:t>Compare against simpler analytical or semi-analytical solutions</a:t>
            </a:r>
          </a:p>
          <a:p>
            <a:r>
              <a:rPr lang="en-US" dirty="0"/>
              <a:t>When faced with legacy codes with no existing tests</a:t>
            </a:r>
          </a:p>
          <a:p>
            <a:pPr lvl="1"/>
            <a:r>
              <a:rPr lang="en-US" dirty="0"/>
              <a:t>Isolate a small area of the code</a:t>
            </a:r>
          </a:p>
          <a:p>
            <a:pPr lvl="1"/>
            <a:r>
              <a:rPr lang="en-US" dirty="0"/>
              <a:t>Dump a useful state snapshot</a:t>
            </a:r>
          </a:p>
          <a:p>
            <a:pPr lvl="1"/>
            <a:r>
              <a:rPr lang="en-US" dirty="0"/>
              <a:t>Build a test driver</a:t>
            </a:r>
          </a:p>
          <a:p>
            <a:pPr lvl="2"/>
            <a:r>
              <a:rPr lang="en-US" dirty="0"/>
              <a:t>Start with only the files in the area</a:t>
            </a:r>
          </a:p>
          <a:p>
            <a:pPr lvl="2"/>
            <a:r>
              <a:rPr lang="en-US" dirty="0"/>
              <a:t>Link in dependencies</a:t>
            </a:r>
          </a:p>
          <a:p>
            <a:pPr lvl="4"/>
            <a:r>
              <a:rPr lang="en-US" dirty="0"/>
              <a:t>Copy if any customizations needed</a:t>
            </a:r>
          </a:p>
          <a:p>
            <a:pPr lvl="1"/>
            <a:r>
              <a:rPr lang="en-US" dirty="0"/>
              <a:t>Read in the state snapshot</a:t>
            </a:r>
          </a:p>
          <a:p>
            <a:pPr lvl="1"/>
            <a:r>
              <a:rPr lang="en-US" dirty="0"/>
              <a:t>Verify correctness</a:t>
            </a:r>
          </a:p>
          <a:p>
            <a:pPr lvl="2"/>
            <a:r>
              <a:rPr lang="en-US" dirty="0"/>
              <a:t>Always inject errors to verify that the test is working</a:t>
            </a:r>
          </a:p>
          <a:p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8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citation, and acknowledgments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073573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License and Citation</a:t>
            </a:r>
          </a:p>
          <a:p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 </a:t>
            </a:r>
          </a:p>
          <a:p>
            <a:r>
              <a:rPr lang="en-US" sz="1800" dirty="0"/>
              <a:t>Requested citation: Anshu Dubey, Verification and developing a testing regime,  tutorial, in Argonne Training Program on Extreme-Scale Computing (ATPESC) 2018. DOI: 10.6084/m9.figshare.6943091</a:t>
            </a:r>
            <a:br>
              <a:rPr lang="en-US" sz="1800"/>
            </a:b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Acknowledgements</a:t>
            </a:r>
          </a:p>
          <a:p>
            <a:r>
              <a:rPr lang="en-US" sz="1800" dirty="0"/>
              <a:t>This work was supported by the U.S. Department of Energy Office of Science, Office of Advanced Scientific Computing Research (ASCR), and by the </a:t>
            </a:r>
            <a:r>
              <a:rPr lang="en-US" sz="1800" dirty="0" err="1"/>
              <a:t>Exascale</a:t>
            </a:r>
            <a:r>
              <a:rPr lang="en-US" sz="1800" dirty="0"/>
              <a:t> Computing Project (17-SC-20-SC), a collaborative effort of the U.S. Department of Energy Office of Science and the National Nuclear Security Administration..</a:t>
            </a:r>
          </a:p>
          <a:p>
            <a:r>
              <a:rPr lang="en-US" sz="1800" dirty="0"/>
              <a:t>This work was performed in part at the Argonne National Laboratory, which is managed managed by </a:t>
            </a:r>
            <a:r>
              <a:rPr lang="en-US" sz="1800" dirty="0" err="1"/>
              <a:t>UChicago</a:t>
            </a:r>
            <a:r>
              <a:rPr lang="en-US" sz="1800" dirty="0"/>
              <a:t> Argonne, LLC for the U.S. Department of Energy under Contract No. DE-AC02-06CH11357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180B3386-4542-4B24-A447-BCEC2372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080" y="858375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016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BC0F-AE8E-364D-829C-80FE6B24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Workarounds for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92C8-7C70-414C-96AC-F2D88843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15440"/>
            <a:ext cx="5134495" cy="4272742"/>
          </a:xfrm>
        </p:spPr>
        <p:txBody>
          <a:bodyPr/>
          <a:lstStyle/>
          <a:p>
            <a:r>
              <a:rPr lang="en-US" dirty="0"/>
              <a:t>Approach the problem sideways</a:t>
            </a:r>
          </a:p>
          <a:p>
            <a:pPr lvl="1"/>
            <a:r>
              <a:rPr lang="en-US" dirty="0"/>
              <a:t>Components can be exercised against known simpler applications</a:t>
            </a:r>
          </a:p>
          <a:p>
            <a:pPr lvl="1"/>
            <a:r>
              <a:rPr lang="en-US" dirty="0"/>
              <a:t>Same applies to combination of components</a:t>
            </a:r>
          </a:p>
          <a:p>
            <a:r>
              <a:rPr lang="en-US" dirty="0"/>
              <a:t>Build a scaffolding of verification tests to gain confidence</a:t>
            </a:r>
          </a:p>
          <a:p>
            <a:pPr marL="346075" lvl="1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D43FD5-A8C1-F54E-B2C6-9E9A7A00C8BB}"/>
              </a:ext>
            </a:extLst>
          </p:cNvPr>
          <p:cNvGrpSpPr/>
          <p:nvPr/>
        </p:nvGrpSpPr>
        <p:grpSpPr>
          <a:xfrm>
            <a:off x="5500255" y="661068"/>
            <a:ext cx="6591349" cy="4860015"/>
            <a:chOff x="3304135" y="1211668"/>
            <a:chExt cx="6591349" cy="4860015"/>
          </a:xfrm>
        </p:grpSpPr>
        <p:sp>
          <p:nvSpPr>
            <p:cNvPr id="5" name="Donut 4">
              <a:extLst>
                <a:ext uri="{FF2B5EF4-FFF2-40B4-BE49-F238E27FC236}">
                  <a16:creationId xmlns:a16="http://schemas.microsoft.com/office/drawing/2014/main" id="{8DE58AA3-6E1E-BE42-9F89-BDAE22ABC129}"/>
                </a:ext>
              </a:extLst>
            </p:cNvPr>
            <p:cNvSpPr/>
            <p:nvPr/>
          </p:nvSpPr>
          <p:spPr>
            <a:xfrm>
              <a:off x="3540904" y="4312862"/>
              <a:ext cx="1847200" cy="1758821"/>
            </a:xfrm>
            <a:prstGeom prst="don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Unit test</a:t>
              </a: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FA657B8F-95C7-D44F-AC13-32ACCE427E9D}"/>
                </a:ext>
              </a:extLst>
            </p:cNvPr>
            <p:cNvSpPr/>
            <p:nvPr/>
          </p:nvSpPr>
          <p:spPr>
            <a:xfrm>
              <a:off x="3304135" y="2286536"/>
              <a:ext cx="2309000" cy="2026325"/>
            </a:xfrm>
            <a:prstGeom prst="blockArc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8C26E3A5-01DF-554A-9CE0-F83C73B0A51A}"/>
                </a:ext>
              </a:extLst>
            </p:cNvPr>
            <p:cNvSpPr/>
            <p:nvPr/>
          </p:nvSpPr>
          <p:spPr>
            <a:xfrm flipV="1">
              <a:off x="3304135" y="2285405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FCA895-A7E9-F949-9B76-56112C06C5BC}"/>
                </a:ext>
              </a:extLst>
            </p:cNvPr>
            <p:cNvSpPr txBox="1"/>
            <p:nvPr/>
          </p:nvSpPr>
          <p:spPr>
            <a:xfrm>
              <a:off x="3930007" y="3059544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3F9715-7634-0744-8505-079BCADA5C89}"/>
                </a:ext>
              </a:extLst>
            </p:cNvPr>
            <p:cNvSpPr/>
            <p:nvPr/>
          </p:nvSpPr>
          <p:spPr>
            <a:xfrm>
              <a:off x="7507401" y="1284297"/>
              <a:ext cx="408055" cy="202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953E38-8BCA-9640-B2FA-D0D1A572BCBA}"/>
                </a:ext>
              </a:extLst>
            </p:cNvPr>
            <p:cNvSpPr/>
            <p:nvPr/>
          </p:nvSpPr>
          <p:spPr>
            <a:xfrm>
              <a:off x="7507401" y="1783024"/>
              <a:ext cx="408055" cy="202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593106-7995-0146-A61C-AA30D3C88C1B}"/>
                </a:ext>
              </a:extLst>
            </p:cNvPr>
            <p:cNvSpPr txBox="1"/>
            <p:nvPr/>
          </p:nvSpPr>
          <p:spPr>
            <a:xfrm>
              <a:off x="7915456" y="1670987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Mocked up </a:t>
              </a:r>
            </a:p>
            <a:p>
              <a:r>
                <a:rPr lang="en-US" dirty="0"/>
                <a:t>dependency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799BDB-C20C-2443-9BB8-7F690DB08D4C}"/>
                </a:ext>
              </a:extLst>
            </p:cNvPr>
            <p:cNvSpPr txBox="1"/>
            <p:nvPr/>
          </p:nvSpPr>
          <p:spPr>
            <a:xfrm>
              <a:off x="7915455" y="1211668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 dependency</a:t>
              </a: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CE87C671-1F12-AC40-9BC4-1B091AE498DB}"/>
                </a:ext>
              </a:extLst>
            </p:cNvPr>
            <p:cNvSpPr/>
            <p:nvPr/>
          </p:nvSpPr>
          <p:spPr>
            <a:xfrm>
              <a:off x="6352900" y="2320868"/>
              <a:ext cx="2309000" cy="2026325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7BF11E91-E16B-E741-997E-AF813D313E3B}"/>
                </a:ext>
              </a:extLst>
            </p:cNvPr>
            <p:cNvSpPr/>
            <p:nvPr/>
          </p:nvSpPr>
          <p:spPr>
            <a:xfrm flipV="1">
              <a:off x="6352900" y="2319737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FEFA12-95D3-2043-A9C4-533287D19328}"/>
                </a:ext>
              </a:extLst>
            </p:cNvPr>
            <p:cNvSpPr txBox="1"/>
            <p:nvPr/>
          </p:nvSpPr>
          <p:spPr>
            <a:xfrm>
              <a:off x="6978772" y="309387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63EB76E8-8912-8543-9442-4548F1A4F1B6}"/>
                </a:ext>
              </a:extLst>
            </p:cNvPr>
            <p:cNvSpPr/>
            <p:nvPr/>
          </p:nvSpPr>
          <p:spPr>
            <a:xfrm>
              <a:off x="5767840" y="3142863"/>
              <a:ext cx="519745" cy="3693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03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0D8665-C633-3A47-AD75-9140AD015247}"/>
              </a:ext>
            </a:extLst>
          </p:cNvPr>
          <p:cNvGrpSpPr/>
          <p:nvPr/>
        </p:nvGrpSpPr>
        <p:grpSpPr>
          <a:xfrm>
            <a:off x="2006963" y="514387"/>
            <a:ext cx="5275158" cy="5256225"/>
            <a:chOff x="3304135" y="833363"/>
            <a:chExt cx="5275158" cy="5256225"/>
          </a:xfrm>
        </p:grpSpPr>
        <p:sp>
          <p:nvSpPr>
            <p:cNvPr id="4" name="Donut 3"/>
            <p:cNvSpPr/>
            <p:nvPr/>
          </p:nvSpPr>
          <p:spPr>
            <a:xfrm>
              <a:off x="3540904" y="4312862"/>
              <a:ext cx="1847200" cy="1758821"/>
            </a:xfrm>
            <a:prstGeom prst="don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Unit test</a:t>
              </a:r>
            </a:p>
          </p:txBody>
        </p:sp>
        <p:sp>
          <p:nvSpPr>
            <p:cNvPr id="7" name="Donut 6"/>
            <p:cNvSpPr/>
            <p:nvPr/>
          </p:nvSpPr>
          <p:spPr>
            <a:xfrm>
              <a:off x="6540506" y="4272177"/>
              <a:ext cx="1847200" cy="1817411"/>
            </a:xfrm>
            <a:prstGeom prst="don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Unit test</a:t>
              </a:r>
            </a:p>
          </p:txBody>
        </p:sp>
        <p:sp>
          <p:nvSpPr>
            <p:cNvPr id="9" name="Block Arc 8"/>
            <p:cNvSpPr/>
            <p:nvPr/>
          </p:nvSpPr>
          <p:spPr>
            <a:xfrm>
              <a:off x="3304135" y="2286536"/>
              <a:ext cx="2309000" cy="1919230"/>
            </a:xfrm>
            <a:prstGeom prst="blockArc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/>
            <p:cNvSpPr/>
            <p:nvPr/>
          </p:nvSpPr>
          <p:spPr>
            <a:xfrm flipV="1">
              <a:off x="3304135" y="2285405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0007" y="3059544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13" name="Donut 12"/>
            <p:cNvSpPr/>
            <p:nvPr/>
          </p:nvSpPr>
          <p:spPr>
            <a:xfrm>
              <a:off x="6348919" y="2285406"/>
              <a:ext cx="2230374" cy="1957103"/>
            </a:xfrm>
            <a:prstGeom prst="don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Unit test</a:t>
              </a:r>
            </a:p>
          </p:txBody>
        </p:sp>
        <p:sp>
          <p:nvSpPr>
            <p:cNvPr id="36" name="Donut 35"/>
            <p:cNvSpPr/>
            <p:nvPr/>
          </p:nvSpPr>
          <p:spPr>
            <a:xfrm>
              <a:off x="4859972" y="833363"/>
              <a:ext cx="2230374" cy="1957103"/>
            </a:xfrm>
            <a:prstGeom prst="don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Unit test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07401" y="1284297"/>
              <a:ext cx="408055" cy="202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507401" y="1783024"/>
              <a:ext cx="408055" cy="202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18285" y="142464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Mocked up dependency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18284" y="96532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dependency</a:t>
            </a:r>
          </a:p>
        </p:txBody>
      </p:sp>
    </p:spTree>
    <p:extLst>
      <p:ext uri="{BB962C8B-B14F-4D97-AF65-F5344CB8AC3E}">
        <p14:creationId xmlns:p14="http://schemas.microsoft.com/office/powerpoint/2010/main" val="1603259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from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62" y="1228937"/>
            <a:ext cx="6549656" cy="5629063"/>
          </a:xfrm>
        </p:spPr>
        <p:txBody>
          <a:bodyPr>
            <a:normAutofit/>
          </a:bodyPr>
          <a:lstStyle/>
          <a:p>
            <a:r>
              <a:rPr lang="en-US" dirty="0"/>
              <a:t>Against manufactured solution</a:t>
            </a:r>
          </a:p>
          <a:p>
            <a:r>
              <a:rPr lang="en-US" dirty="0"/>
              <a:t>Grid ghost cell fill</a:t>
            </a:r>
          </a:p>
          <a:p>
            <a:pPr lvl="2"/>
            <a:r>
              <a:rPr lang="en-US" dirty="0"/>
              <a:t>Use a known analytical function to initialize domain</a:t>
            </a:r>
          </a:p>
          <a:p>
            <a:pPr lvl="1"/>
            <a:r>
              <a:rPr lang="en-US" dirty="0"/>
              <a:t>Use two variables A &amp; B</a:t>
            </a:r>
          </a:p>
          <a:p>
            <a:pPr lvl="1"/>
            <a:r>
              <a:rPr lang="en-US" dirty="0"/>
              <a:t>Initialize A including guard cells and B excluding them</a:t>
            </a:r>
          </a:p>
          <a:p>
            <a:pPr lvl="1"/>
            <a:r>
              <a:rPr lang="en-US" dirty="0"/>
              <a:t>Apply guard cell fill to B </a:t>
            </a:r>
          </a:p>
          <a:p>
            <a:endParaRPr lang="en-US" dirty="0"/>
          </a:p>
          <a:p>
            <a:r>
              <a:rPr lang="en-US" dirty="0"/>
              <a:t>Works for uniform and adaptive mesh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34465-5294-6747-9F48-AACB90FBF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 b="22588"/>
          <a:stretch/>
        </p:blipFill>
        <p:spPr>
          <a:xfrm>
            <a:off x="6776418" y="666934"/>
            <a:ext cx="4961815" cy="38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7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 Equation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192" y="937760"/>
            <a:ext cx="86868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Operates in three modes</a:t>
            </a:r>
          </a:p>
          <a:p>
            <a:pPr lvl="1"/>
            <a:r>
              <a:rPr lang="en-US" dirty="0"/>
              <a:t>Given density and internal energy get pressure</a:t>
            </a:r>
          </a:p>
          <a:p>
            <a:pPr lvl="1"/>
            <a:r>
              <a:rPr lang="en-US" dirty="0"/>
              <a:t>Given density and pressure get temperature</a:t>
            </a:r>
          </a:p>
          <a:p>
            <a:pPr lvl="1"/>
            <a:r>
              <a:rPr lang="en-US" dirty="0"/>
              <a:t>Given density of pressure get internal energy</a:t>
            </a:r>
          </a:p>
          <a:p>
            <a:pPr lvl="1"/>
            <a:endParaRPr lang="en-US" dirty="0"/>
          </a:p>
          <a:p>
            <a:r>
              <a:rPr lang="en-US" dirty="0"/>
              <a:t>Use initial conditions from a known problem</a:t>
            </a:r>
          </a:p>
          <a:p>
            <a:endParaRPr lang="en-US" dirty="0"/>
          </a:p>
          <a:p>
            <a:r>
              <a:rPr lang="en-US" dirty="0"/>
              <a:t>Apply EOS in two different modes – at the end all variables should be consistent within tolerance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73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FLASH, scaffolding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73556" y="1307487"/>
            <a:ext cx="8226413" cy="3530244"/>
          </a:xfrm>
        </p:spPr>
        <p:txBody>
          <a:bodyPr/>
          <a:lstStyle/>
          <a:p>
            <a:r>
              <a:rPr lang="en-US" dirty="0" err="1"/>
              <a:t>Sedov</a:t>
            </a:r>
            <a:r>
              <a:rPr lang="en-US" dirty="0"/>
              <a:t> blast wave</a:t>
            </a:r>
          </a:p>
          <a:p>
            <a:r>
              <a:rPr lang="en-US" dirty="0"/>
              <a:t>High pressure at the center</a:t>
            </a:r>
          </a:p>
          <a:p>
            <a:r>
              <a:rPr lang="en-US" dirty="0"/>
              <a:t>Shock moves out spherically</a:t>
            </a:r>
          </a:p>
          <a:p>
            <a:r>
              <a:rPr lang="en-US" dirty="0"/>
              <a:t>FLASH with AMR and hydro</a:t>
            </a:r>
          </a:p>
          <a:p>
            <a:r>
              <a:rPr lang="en-US" dirty="0"/>
              <a:t>Known analytical solution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7" descr="&#10;sedov_pm3.png                                                  00238215Macintosh HD                   B746699A: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8498" r="26555" b="9293"/>
          <a:stretch>
            <a:fillRect/>
          </a:stretch>
        </p:blipFill>
        <p:spPr bwMode="auto">
          <a:xfrm>
            <a:off x="6990044" y="1069641"/>
            <a:ext cx="32099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73555" y="4565875"/>
            <a:ext cx="8354826" cy="127104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Though it exercises both mesh, hydro and </a:t>
            </a:r>
            <a:r>
              <a:rPr lang="en-US" sz="2800" dirty="0" err="1"/>
              <a:t>eos</a:t>
            </a:r>
            <a:r>
              <a:rPr lang="en-US" sz="2800" dirty="0"/>
              <a:t>, if mesh and </a:t>
            </a:r>
            <a:r>
              <a:rPr lang="en-US" sz="2800" dirty="0" err="1"/>
              <a:t>eos</a:t>
            </a:r>
            <a:r>
              <a:rPr lang="en-US" sz="2800" dirty="0"/>
              <a:t> are verified first, then this test verifies hydro </a:t>
            </a:r>
          </a:p>
        </p:txBody>
      </p:sp>
    </p:spTree>
    <p:extLst>
      <p:ext uri="{BB962C8B-B14F-4D97-AF65-F5344CB8AC3E}">
        <p14:creationId xmlns:p14="http://schemas.microsoft.com/office/powerpoint/2010/main" val="1974421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confidence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two unit tests are stand-alone</a:t>
            </a:r>
          </a:p>
          <a:p>
            <a:r>
              <a:rPr lang="en-US" dirty="0"/>
              <a:t>The third test depends on Grid and Eos</a:t>
            </a:r>
          </a:p>
          <a:p>
            <a:pPr lvl="1"/>
            <a:r>
              <a:rPr lang="en-US" dirty="0"/>
              <a:t>Not all of Grid functionality it uses is unit tested</a:t>
            </a:r>
          </a:p>
          <a:p>
            <a:pPr lvl="2"/>
            <a:r>
              <a:rPr lang="en-US" dirty="0"/>
              <a:t>Flux correction in AMR</a:t>
            </a:r>
          </a:p>
          <a:p>
            <a:r>
              <a:rPr lang="en-US" dirty="0"/>
              <a:t>If Grid and Eos tests passed and Hydro failed</a:t>
            </a:r>
          </a:p>
          <a:p>
            <a:pPr lvl="1"/>
            <a:r>
              <a:rPr lang="en-US" dirty="0"/>
              <a:t>If UG version failed then fault is in hydro</a:t>
            </a:r>
          </a:p>
          <a:p>
            <a:pPr lvl="1"/>
            <a:r>
              <a:rPr lang="en-US" dirty="0"/>
              <a:t>If UG passed and AMR failed the fault is likely in flux correction</a:t>
            </a:r>
          </a:p>
        </p:txBody>
      </p:sp>
    </p:spTree>
    <p:extLst>
      <p:ext uri="{BB962C8B-B14F-4D97-AF65-F5344CB8AC3E}">
        <p14:creationId xmlns:p14="http://schemas.microsoft.com/office/powerpoint/2010/main" val="3263163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94845" y="1621492"/>
            <a:ext cx="7618016" cy="99034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evaluate project needs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devise a testing regime</a:t>
            </a:r>
          </a:p>
        </p:txBody>
      </p:sp>
    </p:spTree>
    <p:extLst>
      <p:ext uri="{BB962C8B-B14F-4D97-AF65-F5344CB8AC3E}">
        <p14:creationId xmlns:p14="http://schemas.microsoft.com/office/powerpoint/2010/main" val="3528649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always use the most stringent testing?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Effort spent in devising tests and testing regime are a tax on team resources</a:t>
            </a:r>
          </a:p>
          <a:p>
            <a:r>
              <a:rPr lang="en-US" dirty="0"/>
              <a:t>When the tax is too high…</a:t>
            </a:r>
          </a:p>
          <a:p>
            <a:pPr lvl="1"/>
            <a:r>
              <a:rPr lang="en-US" dirty="0"/>
              <a:t>Team cannot meet code-use objectives</a:t>
            </a:r>
          </a:p>
          <a:p>
            <a:r>
              <a:rPr lang="en-US" dirty="0"/>
              <a:t>When is the tax is too low…</a:t>
            </a:r>
          </a:p>
          <a:p>
            <a:pPr lvl="1"/>
            <a:r>
              <a:rPr lang="en-US" dirty="0"/>
              <a:t>Necessary oversight not provided</a:t>
            </a:r>
          </a:p>
          <a:p>
            <a:pPr lvl="1"/>
            <a:r>
              <a:rPr lang="en-US" dirty="0"/>
              <a:t>Defects in code sneak through </a:t>
            </a:r>
          </a:p>
        </p:txBody>
      </p:sp>
    </p:spTree>
    <p:extLst>
      <p:ext uri="{BB962C8B-B14F-4D97-AF65-F5344CB8AC3E}">
        <p14:creationId xmlns:p14="http://schemas.microsoft.com/office/powerpoint/2010/main" val="4213765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project needs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Objectives: expected use of the code</a:t>
            </a:r>
          </a:p>
          <a:p>
            <a:r>
              <a:rPr lang="en-US" dirty="0"/>
              <a:t>Team: size and degree of heterogeneity</a:t>
            </a:r>
          </a:p>
          <a:p>
            <a:r>
              <a:rPr lang="en-US" dirty="0"/>
              <a:t>Lifecycle stage: new or production or refactoring</a:t>
            </a:r>
          </a:p>
          <a:p>
            <a:r>
              <a:rPr lang="en-US" dirty="0"/>
              <a:t>Lifetime: one off or ongoing production</a:t>
            </a:r>
          </a:p>
          <a:p>
            <a:r>
              <a:rPr lang="en-US" dirty="0"/>
              <a:t>Complexity: modules and their interactions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15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Commonalities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Unit testing is always good</a:t>
            </a:r>
          </a:p>
          <a:p>
            <a:pPr lvl="1"/>
            <a:r>
              <a:rPr lang="en-US" dirty="0"/>
              <a:t>It is never sufficient</a:t>
            </a:r>
          </a:p>
          <a:p>
            <a:r>
              <a:rPr lang="en-US" dirty="0"/>
              <a:t>Verification of expected behavior</a:t>
            </a:r>
          </a:p>
          <a:p>
            <a:r>
              <a:rPr lang="en-US" dirty="0"/>
              <a:t>Understanding the range of validity and applicability is always important</a:t>
            </a:r>
          </a:p>
          <a:p>
            <a:pPr lvl="1"/>
            <a:r>
              <a:rPr lang="en-US" dirty="0"/>
              <a:t>Especially for individual solvers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4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verification uses tests </a:t>
            </a:r>
          </a:p>
          <a:p>
            <a:pPr lvl="1"/>
            <a:r>
              <a:rPr lang="en-US" dirty="0"/>
              <a:t>It is much more than a collection of tests</a:t>
            </a:r>
          </a:p>
          <a:p>
            <a:r>
              <a:rPr lang="en-US" dirty="0"/>
              <a:t>It is the holistic process through which you ensure that </a:t>
            </a:r>
          </a:p>
          <a:p>
            <a:pPr lvl="1"/>
            <a:r>
              <a:rPr lang="en-US" dirty="0"/>
              <a:t>Your implementation shows expected behavior,</a:t>
            </a:r>
          </a:p>
          <a:p>
            <a:pPr lvl="1"/>
            <a:r>
              <a:rPr lang="en-US" dirty="0"/>
              <a:t>Your implementation is consistent with your model,</a:t>
            </a:r>
          </a:p>
          <a:p>
            <a:pPr lvl="1"/>
            <a:r>
              <a:rPr lang="en-US" dirty="0"/>
              <a:t>Science you are trying to do with the code can be done.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48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04462" y="233314"/>
            <a:ext cx="8227457" cy="510904"/>
          </a:xfrm>
        </p:spPr>
        <p:txBody>
          <a:bodyPr/>
          <a:lstStyle/>
          <a:p>
            <a:r>
              <a:rPr lang="en-US" dirty="0"/>
              <a:t>Selection of tests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"/>
          </p:nvPr>
        </p:nvSpPr>
        <p:spPr>
          <a:xfrm>
            <a:off x="880642" y="1012372"/>
            <a:ext cx="8151277" cy="44946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purposes</a:t>
            </a:r>
          </a:p>
          <a:p>
            <a:pPr lvl="1"/>
            <a:r>
              <a:rPr lang="en-US" dirty="0"/>
              <a:t>Regression testing </a:t>
            </a:r>
          </a:p>
          <a:p>
            <a:pPr lvl="2"/>
            <a:r>
              <a:rPr lang="en-US" dirty="0"/>
              <a:t>May be long running</a:t>
            </a:r>
          </a:p>
          <a:p>
            <a:pPr lvl="2"/>
            <a:r>
              <a:rPr lang="en-US" dirty="0"/>
              <a:t>Provide comprehensive coverage</a:t>
            </a:r>
          </a:p>
          <a:p>
            <a:pPr lvl="1"/>
            <a:r>
              <a:rPr lang="en-US" dirty="0"/>
              <a:t>Continuous integration</a:t>
            </a:r>
          </a:p>
          <a:p>
            <a:pPr lvl="2"/>
            <a:r>
              <a:rPr lang="en-US" dirty="0"/>
              <a:t>Quick diagnosis of error</a:t>
            </a:r>
          </a:p>
          <a:p>
            <a:r>
              <a:rPr lang="en-US" dirty="0"/>
              <a:t>A mix of different granularities works well</a:t>
            </a:r>
          </a:p>
          <a:p>
            <a:pPr lvl="1"/>
            <a:r>
              <a:rPr lang="en-US" dirty="0"/>
              <a:t>Unit tests for isolating component or sub-component level faults </a:t>
            </a:r>
          </a:p>
          <a:p>
            <a:pPr lvl="1"/>
            <a:r>
              <a:rPr lang="en-US" dirty="0"/>
              <a:t>Integration tests with simple to complex configuration and system level</a:t>
            </a:r>
          </a:p>
          <a:p>
            <a:pPr lvl="1"/>
            <a:r>
              <a:rPr lang="en-US" dirty="0"/>
              <a:t>Restart tests</a:t>
            </a:r>
          </a:p>
          <a:p>
            <a:r>
              <a:rPr lang="en-US" dirty="0"/>
              <a:t> Rules of thumb</a:t>
            </a:r>
          </a:p>
          <a:p>
            <a:pPr lvl="1"/>
            <a:r>
              <a:rPr lang="en-US" dirty="0"/>
              <a:t>Simple </a:t>
            </a:r>
          </a:p>
          <a:p>
            <a:pPr lvl="1"/>
            <a:r>
              <a:rPr lang="en-US" dirty="0"/>
              <a:t>Enable quick pin-pointing </a:t>
            </a:r>
          </a:p>
        </p:txBody>
      </p:sp>
    </p:spTree>
    <p:extLst>
      <p:ext uri="{BB962C8B-B14F-4D97-AF65-F5344CB8AC3E}">
        <p14:creationId xmlns:p14="http://schemas.microsoft.com/office/powerpoint/2010/main" val="498200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Test Selection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19016" y="1189303"/>
            <a:ext cx="8456680" cy="43087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 a matrix</a:t>
            </a:r>
          </a:p>
          <a:p>
            <a:pPr lvl="1"/>
            <a:r>
              <a:rPr lang="en-US" dirty="0"/>
              <a:t>Physics along rows</a:t>
            </a:r>
          </a:p>
          <a:p>
            <a:pPr lvl="1"/>
            <a:r>
              <a:rPr lang="en-US" dirty="0"/>
              <a:t>Infrastructure along columns</a:t>
            </a:r>
          </a:p>
          <a:p>
            <a:pPr lvl="1"/>
            <a:r>
              <a:rPr lang="en-US" dirty="0"/>
              <a:t>Alternative implementations, dimensions, geometry</a:t>
            </a:r>
          </a:p>
          <a:p>
            <a:r>
              <a:rPr lang="en-US" dirty="0"/>
              <a:t>Mark &lt;</a:t>
            </a:r>
            <a:r>
              <a:rPr lang="en-US" dirty="0" err="1"/>
              <a:t>i,j</a:t>
            </a:r>
            <a:r>
              <a:rPr lang="en-US" dirty="0"/>
              <a:t>&gt; if test covers corresponding features</a:t>
            </a:r>
          </a:p>
          <a:p>
            <a:r>
              <a:rPr lang="en-US" dirty="0"/>
              <a:t>Follow the order</a:t>
            </a:r>
          </a:p>
          <a:p>
            <a:pPr lvl="1"/>
            <a:r>
              <a:rPr lang="en-US" dirty="0"/>
              <a:t>All unit tests – including full module tests</a:t>
            </a:r>
          </a:p>
          <a:p>
            <a:pPr lvl="1"/>
            <a:r>
              <a:rPr lang="en-US" dirty="0"/>
              <a:t>Tests representing ongoing productions</a:t>
            </a:r>
          </a:p>
          <a:p>
            <a:pPr lvl="1"/>
            <a:r>
              <a:rPr lang="en-US" dirty="0"/>
              <a:t>Tests sensitive to perturbations</a:t>
            </a:r>
          </a:p>
          <a:p>
            <a:pPr lvl="1"/>
            <a:r>
              <a:rPr lang="en-US" dirty="0"/>
              <a:t>Most stringent tests for solvers</a:t>
            </a:r>
          </a:p>
          <a:p>
            <a:pPr lvl="1"/>
            <a:r>
              <a:rPr lang="en-US" dirty="0"/>
              <a:t>Least complex test to cover remaining spots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52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752145" y="936825"/>
            <a:ext cx="8690163" cy="2254933"/>
            <a:chOff x="0" y="1600200"/>
            <a:chExt cx="8692427" cy="2255520"/>
          </a:xfrm>
        </p:grpSpPr>
        <p:grpSp>
          <p:nvGrpSpPr>
            <p:cNvPr id="36" name="Group 35"/>
            <p:cNvGrpSpPr/>
            <p:nvPr/>
          </p:nvGrpSpPr>
          <p:grpSpPr>
            <a:xfrm>
              <a:off x="228600" y="1892808"/>
              <a:ext cx="8093964" cy="1706880"/>
              <a:chOff x="228600" y="1892808"/>
              <a:chExt cx="8093964" cy="170688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28600" y="1892808"/>
                <a:ext cx="8093964" cy="17068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9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28600" y="22860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" y="25908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" y="28956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" y="32004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447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6670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386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4864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781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testTabl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3" t="9337" r="43275" b="73331"/>
            <a:stretch/>
          </p:blipFill>
          <p:spPr>
            <a:xfrm>
              <a:off x="0" y="1600200"/>
              <a:ext cx="8692427" cy="2255520"/>
            </a:xfrm>
            <a:prstGeom prst="rect">
              <a:avLst/>
            </a:prstGeom>
          </p:spPr>
        </p:pic>
      </p:grp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752143" y="3581360"/>
          <a:ext cx="3351926" cy="1752145"/>
        </p:xfrm>
        <a:graphic>
          <a:graphicData uri="http://schemas.openxmlformats.org/drawingml/2006/table">
            <a:tbl>
              <a:tblPr/>
              <a:tblGrid>
                <a:gridCol w="167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Symbol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Sedov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Poisson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 Dwarf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WD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133044" y="196747"/>
            <a:ext cx="8227457" cy="510904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875529" y="3162370"/>
            <a:ext cx="5180251" cy="2590125"/>
          </a:xfrm>
        </p:spPr>
        <p:txBody>
          <a:bodyPr/>
          <a:lstStyle/>
          <a:p>
            <a:r>
              <a:rPr lang="en-US" sz="1999" dirty="0"/>
              <a:t>A test on the same row indicates interoperability between corresponding physics </a:t>
            </a:r>
          </a:p>
          <a:p>
            <a:r>
              <a:rPr lang="en-US" sz="1999" dirty="0"/>
              <a:t>Similar logic would apply to tests on the same column for infrastructure</a:t>
            </a:r>
          </a:p>
          <a:p>
            <a:r>
              <a:rPr lang="en-US" sz="1999" dirty="0"/>
              <a:t>More goes on, but this is the primary methodology</a:t>
            </a:r>
          </a:p>
          <a:p>
            <a:pPr marL="4570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94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5091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initial code development</a:t>
            </a:r>
          </a:p>
          <a:p>
            <a:pPr lvl="1"/>
            <a:r>
              <a:rPr lang="en-US" dirty="0"/>
              <a:t>Accuracy and stability </a:t>
            </a:r>
          </a:p>
          <a:p>
            <a:pPr lvl="1"/>
            <a:r>
              <a:rPr lang="en-US" dirty="0"/>
              <a:t>Matching the algorithm to the model</a:t>
            </a:r>
          </a:p>
          <a:p>
            <a:pPr lvl="1"/>
            <a:r>
              <a:rPr lang="en-US" dirty="0"/>
              <a:t>Interoperability of algorithms</a:t>
            </a:r>
          </a:p>
          <a:p>
            <a:r>
              <a:rPr lang="en-US" dirty="0"/>
              <a:t>In later stages</a:t>
            </a:r>
          </a:p>
          <a:p>
            <a:pPr lvl="1"/>
            <a:r>
              <a:rPr lang="en-US" dirty="0"/>
              <a:t>While adding new major capabilities or modifying existing capabilities </a:t>
            </a:r>
          </a:p>
          <a:p>
            <a:pPr lvl="1"/>
            <a:r>
              <a:rPr lang="en-US" dirty="0"/>
              <a:t>Ongoing maintenance </a:t>
            </a:r>
          </a:p>
          <a:p>
            <a:pPr lvl="1"/>
            <a:r>
              <a:rPr lang="en-US" dirty="0"/>
              <a:t>Preparing for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1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refactoring</a:t>
            </a:r>
          </a:p>
          <a:p>
            <a:pPr lvl="1"/>
            <a:r>
              <a:rPr lang="en-US" dirty="0"/>
              <a:t>Ensuring that behavior remains consistent and expected</a:t>
            </a:r>
          </a:p>
          <a:p>
            <a:r>
              <a:rPr lang="en-US" dirty="0"/>
              <a:t>All stages have a mix of automation and human-intervention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61242" y="4120328"/>
            <a:ext cx="7462416" cy="156762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/>
              <a:t>Note that the stages apply to the whole code as well as its components</a:t>
            </a:r>
          </a:p>
        </p:txBody>
      </p:sp>
    </p:spTree>
    <p:extLst>
      <p:ext uri="{BB962C8B-B14F-4D97-AF65-F5344CB8AC3E}">
        <p14:creationId xmlns:p14="http://schemas.microsoft.com/office/powerpoint/2010/main" val="84089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D417-EDFA-1749-8983-CBC6F110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with Exploratory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EA4D8-E925-9440-8CFA-AAF1577D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implies one knows the outcome</a:t>
            </a:r>
          </a:p>
          <a:p>
            <a:pPr lvl="1"/>
            <a:r>
              <a:rPr lang="en-US" dirty="0"/>
              <a:t>The outcome is achieved or not achieved</a:t>
            </a:r>
          </a:p>
          <a:p>
            <a:pPr marL="346075" lvl="1" indent="0">
              <a:buNone/>
            </a:pPr>
            <a:endParaRPr lang="en-US" dirty="0"/>
          </a:p>
          <a:p>
            <a:r>
              <a:rPr lang="en-US" dirty="0"/>
              <a:t>What if one doesn’t exactly know the outcome?</a:t>
            </a:r>
          </a:p>
          <a:p>
            <a:pPr lvl="1"/>
            <a:r>
              <a:rPr lang="en-US" dirty="0"/>
              <a:t>Software is meant to understand the expected outcome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4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850" y="138803"/>
            <a:ext cx="8529355" cy="510904"/>
          </a:xfrm>
        </p:spPr>
        <p:txBody>
          <a:bodyPr>
            <a:normAutofit/>
          </a:bodyPr>
          <a:lstStyle/>
          <a:p>
            <a:r>
              <a:rPr lang="en-US" dirty="0"/>
              <a:t>Challenge with Scientific Software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280686" y="1025393"/>
            <a:ext cx="2134928" cy="1828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99" dirty="0">
                <a:solidFill>
                  <a:schemeClr val="tx2"/>
                </a:solidFill>
              </a:rPr>
              <a:t>This is for simulations, but the philosophy applies to other computations too. </a:t>
            </a:r>
          </a:p>
          <a:p>
            <a:endParaRPr lang="en-US" sz="1999" dirty="0"/>
          </a:p>
        </p:txBody>
      </p:sp>
      <p:sp>
        <p:nvSpPr>
          <p:cNvPr id="4" name="Rectangle 3"/>
          <p:cNvSpPr/>
          <p:nvPr/>
        </p:nvSpPr>
        <p:spPr>
          <a:xfrm>
            <a:off x="8429109" y="3444633"/>
            <a:ext cx="2000480" cy="240484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Many stages in the lifecycle have components that may themselves be under research =&gt; need modifications</a:t>
            </a:r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1643016" y="1068208"/>
            <a:ext cx="6580475" cy="4781270"/>
            <a:chOff x="1190738" y="778932"/>
            <a:chExt cx="6855042" cy="4980765"/>
          </a:xfrm>
        </p:grpSpPr>
        <p:sp>
          <p:nvSpPr>
            <p:cNvPr id="30" name="Rectangle 29"/>
            <p:cNvSpPr/>
            <p:nvPr/>
          </p:nvSpPr>
          <p:spPr>
            <a:xfrm>
              <a:off x="3303563" y="5019983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Numerical solvers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90738" y="2201127"/>
              <a:ext cx="2426669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Validation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03563" y="778932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Physical World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09697" y="2177589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Equations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16047" y="3479665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Difference equations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90738" y="3479665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Implementation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3" idx="0"/>
            </p:cNvCxnSpPr>
            <p:nvPr/>
          </p:nvCxnSpPr>
          <p:spPr>
            <a:xfrm>
              <a:off x="5763399" y="1148789"/>
              <a:ext cx="876216" cy="1028800"/>
            </a:xfrm>
            <a:prstGeom prst="bentConnector2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3" idx="2"/>
              <a:endCxn id="34" idx="0"/>
            </p:cNvCxnSpPr>
            <p:nvPr/>
          </p:nvCxnSpPr>
          <p:spPr>
            <a:xfrm rot="16200000" flipH="1">
              <a:off x="6361609" y="3195309"/>
              <a:ext cx="562362" cy="6350"/>
            </a:xfrm>
            <a:prstGeom prst="bentConnector3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4" idx="2"/>
              <a:endCxn id="30" idx="3"/>
            </p:cNvCxnSpPr>
            <p:nvPr/>
          </p:nvCxnSpPr>
          <p:spPr>
            <a:xfrm rot="5400000">
              <a:off x="5619452" y="4363326"/>
              <a:ext cx="1170461" cy="882566"/>
            </a:xfrm>
            <a:prstGeom prst="bentConnector2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0" idx="1"/>
              <a:endCxn id="35" idx="2"/>
            </p:cNvCxnSpPr>
            <p:nvPr/>
          </p:nvCxnSpPr>
          <p:spPr>
            <a:xfrm rot="10800000">
              <a:off x="2420657" y="4219380"/>
              <a:ext cx="882907" cy="1170461"/>
            </a:xfrm>
            <a:prstGeom prst="bentConnector2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5" idx="0"/>
              <a:endCxn id="31" idx="2"/>
            </p:cNvCxnSpPr>
            <p:nvPr/>
          </p:nvCxnSpPr>
          <p:spPr>
            <a:xfrm flipH="1" flipV="1">
              <a:off x="2404073" y="2940841"/>
              <a:ext cx="16583" cy="538824"/>
            </a:xfrm>
            <a:prstGeom prst="straightConnector1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645965" y="1454985"/>
              <a:ext cx="846746" cy="384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98365" y="2972482"/>
              <a:ext cx="1247415" cy="384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Discretize</a:t>
              </a:r>
            </a:p>
          </p:txBody>
        </p:sp>
        <p:cxnSp>
          <p:nvCxnSpPr>
            <p:cNvPr id="43" name="Elbow Connector 42"/>
            <p:cNvCxnSpPr>
              <a:stCxn id="30" idx="0"/>
            </p:cNvCxnSpPr>
            <p:nvPr/>
          </p:nvCxnSpPr>
          <p:spPr>
            <a:xfrm rot="5400000" flipH="1" flipV="1">
              <a:off x="3873379" y="3483663"/>
              <a:ext cx="2196422" cy="876218"/>
            </a:xfrm>
            <a:prstGeom prst="bentConnector3">
              <a:avLst>
                <a:gd name="adj1" fmla="val 99767"/>
              </a:avLst>
            </a:prstGeom>
            <a:ln w="5080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0800000" flipV="1">
              <a:off x="2404073" y="1172327"/>
              <a:ext cx="882907" cy="1028800"/>
            </a:xfrm>
            <a:prstGeom prst="bentConnector2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33" idx="1"/>
            </p:cNvCxnSpPr>
            <p:nvPr/>
          </p:nvCxnSpPr>
          <p:spPr>
            <a:xfrm flipV="1">
              <a:off x="3617407" y="2547446"/>
              <a:ext cx="1792290" cy="23538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477745" y="4322457"/>
              <a:ext cx="1821774" cy="67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Verify accuracy</a:t>
              </a:r>
            </a:p>
            <a:p>
              <a:r>
                <a:rPr lang="en-US" dirty="0"/>
                <a:t> stability</a:t>
              </a:r>
            </a:p>
          </p:txBody>
        </p:sp>
        <p:cxnSp>
          <p:nvCxnSpPr>
            <p:cNvPr id="47" name="Elbow Connector 46"/>
            <p:cNvCxnSpPr>
              <a:stCxn id="35" idx="3"/>
            </p:cNvCxnSpPr>
            <p:nvPr/>
          </p:nvCxnSpPr>
          <p:spPr>
            <a:xfrm>
              <a:off x="3650574" y="3849522"/>
              <a:ext cx="593850" cy="1170461"/>
            </a:xfrm>
            <a:prstGeom prst="bentConnector2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578971" y="3018648"/>
              <a:ext cx="913524" cy="67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</a:t>
              </a:r>
            </a:p>
            <a:p>
              <a:r>
                <a:rPr lang="en-US" dirty="0"/>
                <a:t>fidelity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00645" y="1824317"/>
              <a:ext cx="913524" cy="67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</a:t>
              </a:r>
            </a:p>
            <a:p>
              <a:r>
                <a:rPr lang="en-US" dirty="0"/>
                <a:t>fidelity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33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specific verification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Functionality coverage</a:t>
            </a:r>
          </a:p>
          <a:p>
            <a:r>
              <a:rPr lang="en-US" dirty="0"/>
              <a:t>Particularly true of codes that allow composability in their configuration</a:t>
            </a:r>
          </a:p>
          <a:p>
            <a:r>
              <a:rPr lang="en-US" dirty="0"/>
              <a:t>Codes may incorporate some legacy components</a:t>
            </a:r>
          </a:p>
          <a:p>
            <a:pPr lvl="1"/>
            <a:r>
              <a:rPr lang="en-US" dirty="0"/>
              <a:t>Its own set of challenges</a:t>
            </a:r>
          </a:p>
          <a:p>
            <a:pPr lvl="2"/>
            <a:r>
              <a:rPr lang="en-US" dirty="0"/>
              <a:t>No existing tests at any granularity</a:t>
            </a:r>
          </a:p>
          <a:p>
            <a:r>
              <a:rPr lang="en-US" dirty="0"/>
              <a:t>Examples – </a:t>
            </a:r>
            <a:r>
              <a:rPr lang="en-US" dirty="0" err="1"/>
              <a:t>multiphysics</a:t>
            </a:r>
            <a:r>
              <a:rPr lang="en-US" dirty="0"/>
              <a:t> application codes that support multiple domains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4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2270"/>
            <a:ext cx="11376442" cy="510904"/>
          </a:xfrm>
        </p:spPr>
        <p:txBody>
          <a:bodyPr/>
          <a:lstStyle/>
          <a:p>
            <a:r>
              <a:rPr lang="en-US" b="0" dirty="0"/>
              <a:t>Challenges with legacy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922" y="1487375"/>
            <a:ext cx="8284276" cy="4905967"/>
          </a:xfrm>
        </p:spPr>
        <p:txBody>
          <a:bodyPr>
            <a:normAutofit/>
          </a:bodyPr>
          <a:lstStyle/>
          <a:p>
            <a:r>
              <a:rPr lang="en-US" dirty="0"/>
              <a:t>Legacy codes can have many gotchas</a:t>
            </a:r>
          </a:p>
          <a:p>
            <a:pPr lvl="1"/>
            <a:r>
              <a:rPr lang="en-US" dirty="0"/>
              <a:t>Dead code </a:t>
            </a:r>
          </a:p>
          <a:p>
            <a:pPr lvl="1"/>
            <a:r>
              <a:rPr lang="en-US" dirty="0"/>
              <a:t>Redundant branches</a:t>
            </a:r>
          </a:p>
          <a:p>
            <a:r>
              <a:rPr lang="en-US" dirty="0"/>
              <a:t>Interactions between sections of the code may be unknown</a:t>
            </a:r>
          </a:p>
          <a:p>
            <a:r>
              <a:rPr lang="en-US" dirty="0"/>
              <a:t>Can be difficult to differentiate between just bad code, or bad code for a good reason</a:t>
            </a:r>
          </a:p>
          <a:p>
            <a:pPr lvl="1"/>
            <a:r>
              <a:rPr lang="en-US" dirty="0"/>
              <a:t>Nested conditionals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    Checking for coverage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4996" y="5235087"/>
            <a:ext cx="6894644" cy="953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dirty="0">
                <a:solidFill>
                  <a:srgbClr val="DD8047"/>
                </a:solidFill>
              </a:rPr>
              <a:t>Code coverage tools are of limited help</a:t>
            </a:r>
          </a:p>
          <a:p>
            <a:endParaRPr lang="en-US" sz="2799" b="1" dirty="0"/>
          </a:p>
        </p:txBody>
      </p:sp>
    </p:spTree>
    <p:extLst>
      <p:ext uri="{BB962C8B-B14F-4D97-AF65-F5344CB8AC3E}">
        <p14:creationId xmlns:p14="http://schemas.microsoft.com/office/powerpoint/2010/main" val="422184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C9FA997CE7149ACE841742BF8ADC0" ma:contentTypeVersion="5" ma:contentTypeDescription="Create a new document." ma:contentTypeScope="" ma:versionID="762a9ac1f3b34a26b8aaf1013e3cc88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969CDF-6150-40A5-9F8A-136C5DA0B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16118</TotalTime>
  <Words>1508</Words>
  <Application>Microsoft Macintosh PowerPoint</Application>
  <PresentationFormat>Custom</PresentationFormat>
  <Paragraphs>290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Arial Black</vt:lpstr>
      <vt:lpstr>Calibri</vt:lpstr>
      <vt:lpstr>Presentations (Wide Screen)</vt:lpstr>
      <vt:lpstr>Verification and Developing a Testing Regime</vt:lpstr>
      <vt:lpstr>License, citation, and acknowledgments</vt:lpstr>
      <vt:lpstr>Verification</vt:lpstr>
      <vt:lpstr>Stages and types of verification</vt:lpstr>
      <vt:lpstr>Stages and types of verification</vt:lpstr>
      <vt:lpstr>Challenge with Exploratory Software</vt:lpstr>
      <vt:lpstr>Challenge with Scientific Software</vt:lpstr>
      <vt:lpstr>Other specific verification challenges</vt:lpstr>
      <vt:lpstr>Challenges with legacy codes</vt:lpstr>
      <vt:lpstr>Components of Verification</vt:lpstr>
      <vt:lpstr>Testing</vt:lpstr>
      <vt:lpstr>Regular Testing</vt:lpstr>
      <vt:lpstr>Good Testing Practices</vt:lpstr>
      <vt:lpstr>Maintenance of a test suite</vt:lpstr>
      <vt:lpstr>How common are bugs?</vt:lpstr>
      <vt:lpstr>Why testing is important: the protein structures of Geoffrey Chang</vt:lpstr>
      <vt:lpstr>Why testing is important: the 40 second flight of the Ariane 5</vt:lpstr>
      <vt:lpstr>Why testing is important: the Therac-25 accidents</vt:lpstr>
      <vt:lpstr>Test Development</vt:lpstr>
      <vt:lpstr>Workarounds for Granularity</vt:lpstr>
      <vt:lpstr>PowerPoint Presentation</vt:lpstr>
      <vt:lpstr>Example from Flash</vt:lpstr>
      <vt:lpstr>Example from Flash Equation of State</vt:lpstr>
      <vt:lpstr>Example from FLASH, scaffolding</vt:lpstr>
      <vt:lpstr>Building confidence</vt:lpstr>
      <vt:lpstr>How to evaluate project needs</vt:lpstr>
      <vt:lpstr>Why not always use the most stringent testing?</vt:lpstr>
      <vt:lpstr>Evaluating project needs</vt:lpstr>
      <vt:lpstr>Commonalities</vt:lpstr>
      <vt:lpstr>Selection of tests</vt:lpstr>
      <vt:lpstr>Approach for Test Selection</vt:lpstr>
      <vt:lpstr>Example </vt:lpstr>
      <vt:lpstr>Questions</vt:lpstr>
    </vt:vector>
  </TitlesOfParts>
  <Company>ORNL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Dubey, Anshu</cp:lastModifiedBy>
  <cp:revision>193</cp:revision>
  <cp:lastPrinted>2018-08-08T16:16:01Z</cp:lastPrinted>
  <dcterms:created xsi:type="dcterms:W3CDTF">2015-03-03T13:47:39Z</dcterms:created>
  <dcterms:modified xsi:type="dcterms:W3CDTF">2018-08-08T16:17:13Z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