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38"/>
  </p:notesMasterIdLst>
  <p:handoutMasterIdLst>
    <p:handoutMasterId r:id="rId39"/>
  </p:handoutMasterIdLst>
  <p:sldIdLst>
    <p:sldId id="256" r:id="rId5"/>
    <p:sldId id="288" r:id="rId6"/>
    <p:sldId id="257" r:id="rId7"/>
    <p:sldId id="307" r:id="rId8"/>
    <p:sldId id="273" r:id="rId9"/>
    <p:sldId id="261" r:id="rId10"/>
    <p:sldId id="269" r:id="rId11"/>
    <p:sldId id="263" r:id="rId12"/>
    <p:sldId id="270" r:id="rId13"/>
    <p:sldId id="262" r:id="rId14"/>
    <p:sldId id="265" r:id="rId15"/>
    <p:sldId id="266" r:id="rId16"/>
    <p:sldId id="267" r:id="rId17"/>
    <p:sldId id="268" r:id="rId18"/>
    <p:sldId id="259" r:id="rId19"/>
    <p:sldId id="275" r:id="rId20"/>
    <p:sldId id="276" r:id="rId21"/>
    <p:sldId id="277" r:id="rId22"/>
    <p:sldId id="278" r:id="rId23"/>
    <p:sldId id="279" r:id="rId24"/>
    <p:sldId id="280" r:id="rId25"/>
    <p:sldId id="274" r:id="rId26"/>
    <p:sldId id="281" r:id="rId27"/>
    <p:sldId id="282" r:id="rId28"/>
    <p:sldId id="283" r:id="rId29"/>
    <p:sldId id="285" r:id="rId30"/>
    <p:sldId id="306" r:id="rId31"/>
    <p:sldId id="286" r:id="rId32"/>
    <p:sldId id="308" r:id="rId33"/>
    <p:sldId id="309" r:id="rId34"/>
    <p:sldId id="310" r:id="rId35"/>
    <p:sldId id="260" r:id="rId36"/>
    <p:sldId id="305" r:id="rId37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53">
          <p15:clr>
            <a:srgbClr val="A4A3A4"/>
          </p15:clr>
        </p15:guide>
        <p15:guide id="2" pos="2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97" autoAdjust="0"/>
    <p:restoredTop sz="89718" autoAdjust="0"/>
  </p:normalViewPr>
  <p:slideViewPr>
    <p:cSldViewPr snapToGrid="0" showGuides="1">
      <p:cViewPr varScale="1">
        <p:scale>
          <a:sx n="69" d="100"/>
          <a:sy n="69" d="100"/>
        </p:scale>
        <p:origin x="216" y="304"/>
      </p:cViewPr>
      <p:guideLst>
        <p:guide orient="horz" pos="4153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016" y="6201102"/>
            <a:ext cx="2052316" cy="55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6154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411480"/>
            <a:ext cx="11376442" cy="92948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442" y="1699995"/>
            <a:ext cx="11160961" cy="442277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442" y="1168749"/>
            <a:ext cx="1116096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0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02" y="6156882"/>
            <a:ext cx="2061700" cy="5571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-14246"/>
            <a:ext cx="12188824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34871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02" y="6156882"/>
            <a:ext cx="2061700" cy="5571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626370" y="6247222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www.anl.gov</a:t>
            </a:r>
          </a:p>
        </p:txBody>
      </p:sp>
      <p:pic>
        <p:nvPicPr>
          <p:cNvPr id="8" name="Picture 7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12188824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closing statement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1320994" y="-1815882"/>
            <a:ext cx="5041353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6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623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ATPESC</a:t>
            </a:r>
            <a:r>
              <a:rPr lang="en-US" sz="1000" baseline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2018, July 29</a:t>
            </a:r>
            <a:r>
              <a:rPr lang="mr-IN" sz="1000" baseline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en-US" sz="1000" baseline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August 10, 2017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748" y="6127530"/>
            <a:ext cx="2129683" cy="57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  <p:sldLayoutId id="2147483952" r:id="rId7"/>
    <p:sldLayoutId id="2147483953" r:id="rId8"/>
    <p:sldLayoutId id="2147483954" r:id="rId9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411480"/>
            <a:ext cx="11336614" cy="510909"/>
          </a:xfrm>
        </p:spPr>
        <p:txBody>
          <a:bodyPr/>
          <a:lstStyle/>
          <a:p>
            <a:pPr algn="ctr"/>
            <a:r>
              <a:rPr lang="en-US" dirty="0">
                <a:ea typeface="Arial" charset="0"/>
                <a:cs typeface="Arial" charset="0"/>
              </a:rPr>
              <a:t>Refactoring with a Case Study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65760" y="1903575"/>
            <a:ext cx="7863840" cy="3108692"/>
          </a:xfrm>
        </p:spPr>
        <p:txBody>
          <a:bodyPr/>
          <a:lstStyle/>
          <a:p>
            <a:r>
              <a:rPr lang="en-US" sz="1800" dirty="0"/>
              <a:t>Presented to </a:t>
            </a:r>
            <a:br>
              <a:rPr lang="en-US" dirty="0"/>
            </a:br>
            <a:r>
              <a:rPr lang="en-US" b="1" dirty="0"/>
              <a:t>ATPESC 2018 Participants</a:t>
            </a:r>
            <a:br>
              <a:rPr lang="en-US" b="1" dirty="0"/>
            </a:br>
            <a:endParaRPr lang="en-US" b="1" dirty="0"/>
          </a:p>
          <a:p>
            <a:r>
              <a:rPr lang="en-US" sz="2000" b="1" dirty="0"/>
              <a:t>Anshu Dubey</a:t>
            </a:r>
            <a:endParaRPr lang="en-US" sz="2000" dirty="0"/>
          </a:p>
          <a:p>
            <a:r>
              <a:rPr lang="en-US" sz="2000" dirty="0"/>
              <a:t>Computer Scientist, Mathematics and Computer Science Division</a:t>
            </a:r>
          </a:p>
          <a:p>
            <a:r>
              <a:rPr lang="en-US" sz="1800" dirty="0"/>
              <a:t>Q Center, St. Charles, IL (USA)</a:t>
            </a:r>
            <a:br>
              <a:rPr lang="en-US" sz="1800" dirty="0"/>
            </a:br>
            <a:r>
              <a:rPr lang="en-US" sz="1800" dirty="0"/>
              <a:t>Date 08/08/2018</a:t>
            </a:r>
          </a:p>
        </p:txBody>
      </p:sp>
    </p:spTree>
    <p:extLst>
      <p:ext uri="{BB962C8B-B14F-4D97-AF65-F5344CB8AC3E}">
        <p14:creationId xmlns:p14="http://schemas.microsoft.com/office/powerpoint/2010/main" val="365126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Reasons for 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3" y="1699995"/>
            <a:ext cx="8020050" cy="66538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Transition from vector to </a:t>
            </a:r>
            <a:r>
              <a:rPr lang="en-US" b="1" dirty="0" err="1"/>
              <a:t>risc</a:t>
            </a:r>
            <a:r>
              <a:rPr lang="en-US" b="1" dirty="0"/>
              <a:t> machines</a:t>
            </a:r>
          </a:p>
          <a:p>
            <a:pPr lvl="1"/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big one these days is change in platforms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284412" y="2501900"/>
            <a:ext cx="6248400" cy="1739900"/>
            <a:chOff x="777875" y="2994025"/>
            <a:chExt cx="6248400" cy="1739900"/>
          </a:xfrm>
        </p:grpSpPr>
        <p:grpSp>
          <p:nvGrpSpPr>
            <p:cNvPr id="10" name="Group 9"/>
            <p:cNvGrpSpPr/>
            <p:nvPr/>
          </p:nvGrpSpPr>
          <p:grpSpPr>
            <a:xfrm>
              <a:off x="777875" y="3000375"/>
              <a:ext cx="1746250" cy="1730375"/>
              <a:chOff x="777875" y="2508250"/>
              <a:chExt cx="1746250" cy="173037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952625" y="2508250"/>
                <a:ext cx="571500" cy="17303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op1</a:t>
                </a:r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777875" y="3063875"/>
                <a:ext cx="1174750" cy="714375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vector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533650" y="2994025"/>
              <a:ext cx="1492250" cy="1730375"/>
              <a:chOff x="1031875" y="2508250"/>
              <a:chExt cx="1492250" cy="173037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952625" y="2508250"/>
                <a:ext cx="571500" cy="17303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op2</a:t>
                </a:r>
              </a:p>
            </p:txBody>
          </p:sp>
          <p:sp>
            <p:nvSpPr>
              <p:cNvPr id="13" name="Right Arrow 12"/>
              <p:cNvSpPr/>
              <p:nvPr/>
            </p:nvSpPr>
            <p:spPr>
              <a:xfrm>
                <a:off x="1031875" y="3063875"/>
                <a:ext cx="920750" cy="650875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34025" y="2994025"/>
              <a:ext cx="1492250" cy="1730375"/>
              <a:chOff x="1031875" y="2508250"/>
              <a:chExt cx="1492250" cy="173037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952625" y="2508250"/>
                <a:ext cx="571500" cy="17303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op4</a:t>
                </a:r>
              </a:p>
            </p:txBody>
          </p:sp>
          <p:sp>
            <p:nvSpPr>
              <p:cNvPr id="16" name="Right Arrow 15"/>
              <p:cNvSpPr/>
              <p:nvPr/>
            </p:nvSpPr>
            <p:spPr>
              <a:xfrm>
                <a:off x="1031875" y="3063875"/>
                <a:ext cx="920750" cy="650875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035425" y="3003550"/>
              <a:ext cx="1492250" cy="1730375"/>
              <a:chOff x="1031875" y="2508250"/>
              <a:chExt cx="1492250" cy="173037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952625" y="2508250"/>
                <a:ext cx="571500" cy="17303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op3</a:t>
                </a:r>
              </a:p>
            </p:txBody>
          </p:sp>
          <p:sp>
            <p:nvSpPr>
              <p:cNvPr id="19" name="Right Arrow 18"/>
              <p:cNvSpPr/>
              <p:nvPr/>
            </p:nvSpPr>
            <p:spPr>
              <a:xfrm>
                <a:off x="1031875" y="3063875"/>
                <a:ext cx="920750" cy="650875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Content Placeholder 2"/>
          <p:cNvSpPr txBox="1">
            <a:spLocks/>
          </p:cNvSpPr>
          <p:nvPr/>
        </p:nvSpPr>
        <p:spPr>
          <a:xfrm>
            <a:off x="2122489" y="4366996"/>
            <a:ext cx="6051549" cy="233225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For vector processors </a:t>
            </a:r>
          </a:p>
          <a:p>
            <a:r>
              <a:rPr lang="en-US" dirty="0"/>
              <a:t>Data structures needed to be long vectors</a:t>
            </a:r>
          </a:p>
          <a:p>
            <a:pPr lvl="1"/>
            <a:r>
              <a:rPr lang="en-US" dirty="0"/>
              <a:t>Longer =&gt; better</a:t>
            </a:r>
          </a:p>
          <a:p>
            <a:r>
              <a:rPr lang="en-US" dirty="0"/>
              <a:t>Spatial or temporal locality had no importance</a:t>
            </a:r>
          </a:p>
          <a:p>
            <a:pPr lvl="1"/>
            <a:r>
              <a:rPr lang="en-US" dirty="0"/>
              <a:t>Memory access was flat</a:t>
            </a:r>
          </a:p>
          <a:p>
            <a:pPr lvl="2"/>
            <a:r>
              <a:rPr lang="en-US" dirty="0"/>
              <a:t>Interleaving banks for better performance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28416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9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Reasons for refactoring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81241" y="974156"/>
            <a:ext cx="11160961" cy="499715"/>
          </a:xfrm>
        </p:spPr>
        <p:txBody>
          <a:bodyPr/>
          <a:lstStyle/>
          <a:p>
            <a:r>
              <a:rPr lang="en-US" dirty="0"/>
              <a:t>The big one these days is change in platforms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161721" y="1428653"/>
            <a:ext cx="4553119" cy="1217831"/>
            <a:chOff x="2778125" y="4953000"/>
            <a:chExt cx="4553119" cy="1217831"/>
          </a:xfrm>
        </p:grpSpPr>
        <p:sp>
          <p:nvSpPr>
            <p:cNvPr id="20" name="Rectangle 19"/>
            <p:cNvSpPr/>
            <p:nvPr/>
          </p:nvSpPr>
          <p:spPr>
            <a:xfrm>
              <a:off x="2778125" y="4953000"/>
              <a:ext cx="1190625" cy="11112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op1, op2, op3, op4</a:t>
              </a:r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3940175" y="5019676"/>
              <a:ext cx="504825" cy="330200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Arrow 21"/>
            <p:cNvSpPr/>
            <p:nvPr/>
          </p:nvSpPr>
          <p:spPr>
            <a:xfrm>
              <a:off x="3968750" y="5635625"/>
              <a:ext cx="444500" cy="285750"/>
            </a:xfrm>
            <a:prstGeom prst="leftArrow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56125" y="5524500"/>
              <a:ext cx="27751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small chunk that could fit </a:t>
              </a:r>
            </a:p>
            <a:p>
              <a:r>
                <a:rPr lang="en-US" dirty="0"/>
                <a:t>In the cache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90115" y="2094032"/>
            <a:ext cx="8253885" cy="39760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For </a:t>
            </a:r>
            <a:r>
              <a:rPr lang="en-US" b="1" dirty="0" err="1"/>
              <a:t>risc</a:t>
            </a:r>
            <a:r>
              <a:rPr lang="en-US" b="1" dirty="0"/>
              <a:t> processors</a:t>
            </a:r>
          </a:p>
          <a:p>
            <a:r>
              <a:rPr lang="en-US" dirty="0"/>
              <a:t>Memory has hierarchy</a:t>
            </a:r>
          </a:p>
          <a:p>
            <a:pPr lvl="1"/>
            <a:r>
              <a:rPr lang="en-US" dirty="0"/>
              <a:t>Closer and smaller =&gt; faster access </a:t>
            </a:r>
          </a:p>
          <a:p>
            <a:pPr lvl="1"/>
            <a:r>
              <a:rPr lang="en-US" dirty="0"/>
              <a:t>Small working sets that can persist in the closest memory preferable</a:t>
            </a:r>
          </a:p>
          <a:p>
            <a:pPr lvl="1"/>
            <a:r>
              <a:rPr lang="en-US" dirty="0"/>
              <a:t>Makes spatial and temporal locality important</a:t>
            </a:r>
          </a:p>
          <a:p>
            <a:r>
              <a:rPr lang="en-US" dirty="0"/>
              <a:t>Data structures that enable formation of small working sets on which multiple operations can be performed are better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385888" y="1428653"/>
            <a:ext cx="8020050" cy="665380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Transition from vector to </a:t>
            </a:r>
            <a:r>
              <a:rPr lang="en-US" b="1" dirty="0" err="1"/>
              <a:t>risc</a:t>
            </a:r>
            <a:r>
              <a:rPr lang="en-US" b="1" dirty="0"/>
              <a:t> machines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467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How would the code change 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Example of FFT calculation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6040438" y="2016125"/>
            <a:ext cx="3324225" cy="3086100"/>
            <a:chOff x="1073150" y="2032000"/>
            <a:chExt cx="3324225" cy="3086100"/>
          </a:xfrm>
        </p:grpSpPr>
        <p:grpSp>
          <p:nvGrpSpPr>
            <p:cNvPr id="15" name="Group 14"/>
            <p:cNvGrpSpPr/>
            <p:nvPr/>
          </p:nvGrpSpPr>
          <p:grpSpPr>
            <a:xfrm>
              <a:off x="1079500" y="2032000"/>
              <a:ext cx="1111250" cy="469900"/>
              <a:chOff x="1079500" y="2032000"/>
              <a:chExt cx="1111250" cy="46990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095375" y="2047875"/>
                <a:ext cx="1079500" cy="158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089025" y="2486025"/>
                <a:ext cx="1079500" cy="158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095375" y="2032000"/>
                <a:ext cx="1079500" cy="4603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1079500" y="2047875"/>
                <a:ext cx="1111250" cy="4127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073150" y="2882900"/>
              <a:ext cx="1111250" cy="469900"/>
              <a:chOff x="1079500" y="2032000"/>
              <a:chExt cx="1111250" cy="4699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1095375" y="2047875"/>
                <a:ext cx="1079500" cy="158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089025" y="2486025"/>
                <a:ext cx="1079500" cy="158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095375" y="2032000"/>
                <a:ext cx="1079500" cy="4603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1079500" y="2047875"/>
                <a:ext cx="1111250" cy="4127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1076325" y="3727450"/>
              <a:ext cx="1111250" cy="469900"/>
              <a:chOff x="1079500" y="2032000"/>
              <a:chExt cx="1111250" cy="4699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1095375" y="2047875"/>
                <a:ext cx="1079500" cy="158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089025" y="2486025"/>
                <a:ext cx="1079500" cy="158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095375" y="2032000"/>
                <a:ext cx="1079500" cy="4603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1079500" y="2047875"/>
                <a:ext cx="1111250" cy="4127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1085850" y="4594225"/>
              <a:ext cx="1111250" cy="469900"/>
              <a:chOff x="1079500" y="2032000"/>
              <a:chExt cx="1111250" cy="4699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1095375" y="2047875"/>
                <a:ext cx="1079500" cy="158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089025" y="2486025"/>
                <a:ext cx="1079500" cy="158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095375" y="2032000"/>
                <a:ext cx="1079500" cy="4603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1079500" y="2047875"/>
                <a:ext cx="1111250" cy="4127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2159000" y="2041525"/>
              <a:ext cx="1120775" cy="904875"/>
              <a:chOff x="2159000" y="2041525"/>
              <a:chExt cx="1120775" cy="904875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2200275" y="2041525"/>
                <a:ext cx="1079500" cy="158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168525" y="2930525"/>
                <a:ext cx="1079500" cy="158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2159000" y="2063750"/>
                <a:ext cx="1111250" cy="857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174875" y="2047875"/>
                <a:ext cx="1047750" cy="8890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3311525" y="2073275"/>
              <a:ext cx="1085850" cy="1704975"/>
              <a:chOff x="3311525" y="2073275"/>
              <a:chExt cx="1085850" cy="1704975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3311525" y="2073275"/>
                <a:ext cx="1079500" cy="158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311525" y="3756025"/>
                <a:ext cx="1079500" cy="158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3365500" y="2111375"/>
                <a:ext cx="1016000" cy="163512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333750" y="2079625"/>
                <a:ext cx="1063625" cy="169862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2168525" y="2463800"/>
              <a:ext cx="1120775" cy="904875"/>
              <a:chOff x="2159000" y="2041525"/>
              <a:chExt cx="1120775" cy="904875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2200275" y="2041525"/>
                <a:ext cx="1079500" cy="158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168525" y="2930525"/>
                <a:ext cx="1079500" cy="158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V="1">
                <a:off x="2159000" y="2063750"/>
                <a:ext cx="1111250" cy="857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174875" y="2047875"/>
                <a:ext cx="1047750" cy="8890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2162175" y="3743325"/>
              <a:ext cx="1120775" cy="904875"/>
              <a:chOff x="2159000" y="2041525"/>
              <a:chExt cx="1120775" cy="904875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>
                <a:off x="2200275" y="2041525"/>
                <a:ext cx="1079500" cy="158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168525" y="2930525"/>
                <a:ext cx="1079500" cy="158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2159000" y="2063750"/>
                <a:ext cx="1111250" cy="857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2174875" y="2047875"/>
                <a:ext cx="1047750" cy="8890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2171700" y="4181475"/>
              <a:ext cx="1120775" cy="904875"/>
              <a:chOff x="2159000" y="2041525"/>
              <a:chExt cx="1120775" cy="904875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2200275" y="2041525"/>
                <a:ext cx="1079500" cy="158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2168525" y="2930525"/>
                <a:ext cx="1079500" cy="158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2159000" y="2063750"/>
                <a:ext cx="1111250" cy="857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2174875" y="2047875"/>
                <a:ext cx="1047750" cy="8890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3273425" y="2479675"/>
              <a:ext cx="1085850" cy="1704975"/>
              <a:chOff x="3311525" y="2073275"/>
              <a:chExt cx="1085850" cy="1704975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>
                <a:off x="3311525" y="2073275"/>
                <a:ext cx="1079500" cy="158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3311525" y="3756025"/>
                <a:ext cx="1079500" cy="158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3365500" y="2111375"/>
                <a:ext cx="1016000" cy="163512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3333750" y="2079625"/>
                <a:ext cx="1063625" cy="169862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/>
            <p:cNvGrpSpPr/>
            <p:nvPr/>
          </p:nvGrpSpPr>
          <p:grpSpPr>
            <a:xfrm>
              <a:off x="3267075" y="2949575"/>
              <a:ext cx="1085850" cy="1704975"/>
              <a:chOff x="3311525" y="2073275"/>
              <a:chExt cx="1085850" cy="1704975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>
                <a:off x="3311525" y="2073275"/>
                <a:ext cx="1079500" cy="158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3311525" y="3756025"/>
                <a:ext cx="1079500" cy="158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>
                <a:off x="3365500" y="2111375"/>
                <a:ext cx="1016000" cy="163512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3333750" y="2079625"/>
                <a:ext cx="1063625" cy="169862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3260725" y="3355975"/>
              <a:ext cx="1085850" cy="1762125"/>
              <a:chOff x="3311525" y="2073275"/>
              <a:chExt cx="1085850" cy="1762125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3311525" y="2073275"/>
                <a:ext cx="1079500" cy="158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3311525" y="3819525"/>
                <a:ext cx="1079500" cy="158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H="1">
                <a:off x="3365500" y="2111375"/>
                <a:ext cx="1016000" cy="163512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3333750" y="2079625"/>
                <a:ext cx="1063625" cy="169862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5" name="Straight Connector 104"/>
          <p:cNvCxnSpPr/>
          <p:nvPr/>
        </p:nvCxnSpPr>
        <p:spPr>
          <a:xfrm>
            <a:off x="2268537" y="2365376"/>
            <a:ext cx="2222500" cy="15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262187" y="3232151"/>
            <a:ext cx="2222500" cy="15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252663" y="2381251"/>
            <a:ext cx="2238375" cy="873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220912" y="2413001"/>
            <a:ext cx="2286000" cy="841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824038" y="2190750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817688" y="3089275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595812" y="2168525"/>
            <a:ext cx="39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589462" y="3067050"/>
            <a:ext cx="39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776662" y="2635250"/>
            <a:ext cx="39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ω</a:t>
            </a:r>
            <a:r>
              <a:rPr lang="en-US" baseline="30000" dirty="0" err="1"/>
              <a:t>i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2643187" y="3787775"/>
            <a:ext cx="1847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0</a:t>
            </a:r>
            <a:r>
              <a:rPr lang="en-US" dirty="0"/>
              <a:t> = x</a:t>
            </a:r>
            <a:r>
              <a:rPr lang="en-US" baseline="-25000" dirty="0"/>
              <a:t>0</a:t>
            </a:r>
            <a:r>
              <a:rPr lang="en-US" dirty="0"/>
              <a:t> + </a:t>
            </a:r>
            <a:r>
              <a:rPr lang="en-US" dirty="0" err="1"/>
              <a:t>ω</a:t>
            </a:r>
            <a:r>
              <a:rPr lang="en-US" baseline="30000" dirty="0" err="1"/>
              <a:t>i</a:t>
            </a:r>
            <a:r>
              <a:rPr lang="en-US" dirty="0"/>
              <a:t>*x</a:t>
            </a:r>
            <a:r>
              <a:rPr lang="en-US" baseline="-25000" dirty="0"/>
              <a:t>1</a:t>
            </a:r>
          </a:p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= x</a:t>
            </a:r>
            <a:r>
              <a:rPr lang="en-US" baseline="-25000" dirty="0"/>
              <a:t>0</a:t>
            </a:r>
            <a:r>
              <a:rPr lang="en-US" dirty="0"/>
              <a:t> – </a:t>
            </a:r>
            <a:r>
              <a:rPr lang="en-US" dirty="0" err="1"/>
              <a:t>ω</a:t>
            </a:r>
            <a:r>
              <a:rPr lang="en-US" baseline="30000" dirty="0" err="1"/>
              <a:t>i</a:t>
            </a:r>
            <a:r>
              <a:rPr lang="en-US" dirty="0"/>
              <a:t>*x</a:t>
            </a:r>
            <a:r>
              <a:rPr lang="en-US" baseline="-25000" dirty="0"/>
              <a:t>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4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vector operations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7537" y="2349501"/>
            <a:ext cx="715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ω</a:t>
            </a:r>
            <a:r>
              <a:rPr lang="en-US" baseline="30000" dirty="0"/>
              <a:t>0</a:t>
            </a:r>
            <a:endParaRPr lang="en-US" dirty="0"/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l-GR" dirty="0"/>
              <a:t>ω</a:t>
            </a:r>
            <a:r>
              <a:rPr lang="en-US" baseline="30000" dirty="0"/>
              <a:t>n/2-1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601913" y="2343151"/>
            <a:ext cx="1957469" cy="2215991"/>
            <a:chOff x="1079500" y="2343150"/>
            <a:chExt cx="1957469" cy="2215991"/>
          </a:xfrm>
        </p:grpSpPr>
        <p:sp>
          <p:nvSpPr>
            <p:cNvPr id="7" name="Right Arrow 6"/>
            <p:cNvSpPr/>
            <p:nvPr/>
          </p:nvSpPr>
          <p:spPr>
            <a:xfrm>
              <a:off x="1079500" y="3206750"/>
              <a:ext cx="412750" cy="238125"/>
            </a:xfrm>
            <a:prstGeom prst="rightArrow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9400" y="2343150"/>
              <a:ext cx="1487569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0</a:t>
              </a:r>
              <a:r>
                <a:rPr lang="en-US" dirty="0"/>
                <a:t>=</a:t>
              </a:r>
              <a:r>
                <a:rPr lang="el-GR" dirty="0"/>
                <a:t>ω</a:t>
              </a:r>
              <a:r>
                <a:rPr lang="en-US" baseline="30000" dirty="0"/>
                <a:t>0</a:t>
              </a:r>
              <a:r>
                <a:rPr lang="en-US" dirty="0"/>
                <a:t>*x</a:t>
              </a:r>
              <a:r>
                <a:rPr lang="en-US" baseline="-25000" dirty="0"/>
                <a:t>1</a:t>
              </a:r>
            </a:p>
            <a:p>
              <a:r>
                <a:rPr lang="en-US" dirty="0"/>
                <a:t>T</a:t>
              </a:r>
              <a:r>
                <a:rPr lang="en-US" baseline="-25000" dirty="0"/>
                <a:t>1</a:t>
              </a:r>
              <a:r>
                <a:rPr lang="en-US" dirty="0"/>
                <a:t>-</a:t>
              </a:r>
              <a:r>
                <a:rPr lang="el-GR" dirty="0"/>
                <a:t>ω</a:t>
              </a:r>
              <a:r>
                <a:rPr lang="en-US" baseline="30000" dirty="0"/>
                <a:t>0</a:t>
              </a:r>
              <a:r>
                <a:rPr lang="en-US" dirty="0"/>
                <a:t>*x</a:t>
              </a:r>
              <a:r>
                <a:rPr lang="en-US" baseline="-25000" dirty="0"/>
                <a:t>1</a:t>
              </a:r>
            </a:p>
            <a:p>
              <a:r>
                <a:rPr lang="en-US" baseline="30000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T</a:t>
              </a:r>
              <a:r>
                <a:rPr lang="en-US" baseline="-25000" dirty="0"/>
                <a:t>n-2</a:t>
              </a:r>
              <a:r>
                <a:rPr lang="en-US" dirty="0"/>
                <a:t>=</a:t>
              </a:r>
              <a:r>
                <a:rPr lang="el-GR" dirty="0"/>
                <a:t>ω</a:t>
              </a:r>
              <a:r>
                <a:rPr lang="en-US" baseline="30000" dirty="0"/>
                <a:t>0</a:t>
              </a:r>
              <a:r>
                <a:rPr lang="en-US" dirty="0"/>
                <a:t>*x</a:t>
              </a:r>
              <a:r>
                <a:rPr lang="en-US" baseline="-25000" dirty="0"/>
                <a:t>n-1</a:t>
              </a:r>
            </a:p>
            <a:p>
              <a:r>
                <a:rPr lang="en-US" dirty="0"/>
                <a:t>T</a:t>
              </a:r>
              <a:r>
                <a:rPr lang="en-US" baseline="-25000" dirty="0"/>
                <a:t>n-1</a:t>
              </a:r>
              <a:r>
                <a:rPr lang="en-US" dirty="0"/>
                <a:t>=-</a:t>
              </a:r>
              <a:r>
                <a:rPr lang="el-GR" dirty="0"/>
                <a:t>ω</a:t>
              </a:r>
              <a:r>
                <a:rPr lang="en-US" baseline="30000" dirty="0"/>
                <a:t>0</a:t>
              </a:r>
              <a:r>
                <a:rPr lang="en-US" dirty="0"/>
                <a:t>*x</a:t>
              </a:r>
              <a:r>
                <a:rPr lang="en-US" baseline="-25000" dirty="0"/>
                <a:t>n-1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541837" y="2336800"/>
            <a:ext cx="15189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  <a:r>
              <a:rPr lang="en-US" dirty="0"/>
              <a:t>=x</a:t>
            </a:r>
            <a:r>
              <a:rPr lang="en-US" baseline="-25000" dirty="0"/>
              <a:t>0</a:t>
            </a:r>
            <a:r>
              <a:rPr lang="en-US" dirty="0"/>
              <a:t>+T</a:t>
            </a:r>
            <a:r>
              <a:rPr lang="en-US" baseline="-25000" dirty="0"/>
              <a:t>0</a:t>
            </a:r>
          </a:p>
          <a:p>
            <a:r>
              <a:rPr lang="en-US" dirty="0"/>
              <a:t>.</a:t>
            </a:r>
            <a:endParaRPr lang="en-US" baseline="30000" dirty="0"/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T</a:t>
            </a:r>
            <a:r>
              <a:rPr lang="en-US" baseline="-25000" dirty="0"/>
              <a:t>n-1</a:t>
            </a:r>
            <a:r>
              <a:rPr lang="en-US" dirty="0"/>
              <a:t>=x</a:t>
            </a:r>
            <a:r>
              <a:rPr lang="en-US" baseline="-25000" dirty="0"/>
              <a:t>n-1</a:t>
            </a:r>
            <a:r>
              <a:rPr lang="en-US" dirty="0"/>
              <a:t>+T</a:t>
            </a:r>
            <a:r>
              <a:rPr lang="en-US" baseline="-25000" dirty="0"/>
              <a:t>n-1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944937" y="3200401"/>
            <a:ext cx="412750" cy="238125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34212" y="2352675"/>
            <a:ext cx="182961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  <a:r>
              <a:rPr lang="en-US" dirty="0"/>
              <a:t>=</a:t>
            </a:r>
            <a:r>
              <a:rPr lang="el-GR" dirty="0"/>
              <a:t>ω</a:t>
            </a:r>
            <a:r>
              <a:rPr lang="en-US" baseline="30000" dirty="0"/>
              <a:t>0</a:t>
            </a:r>
            <a:r>
              <a:rPr lang="en-US" dirty="0"/>
              <a:t>*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baseline="-25000" dirty="0"/>
              <a:t>/2</a:t>
            </a:r>
          </a:p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=</a:t>
            </a:r>
            <a:r>
              <a:rPr lang="el-GR" dirty="0"/>
              <a:t>ω</a:t>
            </a:r>
            <a:r>
              <a:rPr lang="en-US" baseline="30000" dirty="0"/>
              <a:t>1</a:t>
            </a:r>
            <a:r>
              <a:rPr lang="en-US" dirty="0"/>
              <a:t>*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baseline="-25000" dirty="0"/>
              <a:t>/2+1</a:t>
            </a:r>
          </a:p>
          <a:p>
            <a:r>
              <a:rPr lang="en-US" baseline="30000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baseline="-25000" dirty="0"/>
              <a:t>/2-1</a:t>
            </a:r>
            <a:r>
              <a:rPr lang="en-US" dirty="0"/>
              <a:t>=</a:t>
            </a:r>
            <a:r>
              <a:rPr lang="el-GR" dirty="0"/>
              <a:t>ω</a:t>
            </a:r>
            <a:r>
              <a:rPr lang="en-US" baseline="30000" dirty="0"/>
              <a:t>n/2-1</a:t>
            </a:r>
            <a:r>
              <a:rPr lang="en-US" dirty="0"/>
              <a:t>*x</a:t>
            </a:r>
            <a:r>
              <a:rPr lang="en-US" baseline="-25000" dirty="0"/>
              <a:t>n-1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baseline="-25000" dirty="0"/>
              <a:t>/2</a:t>
            </a:r>
            <a:r>
              <a:rPr lang="en-US" dirty="0"/>
              <a:t>=-</a:t>
            </a:r>
            <a:r>
              <a:rPr lang="el-GR" dirty="0"/>
              <a:t>ω</a:t>
            </a:r>
            <a:r>
              <a:rPr lang="en-US" baseline="30000" dirty="0"/>
              <a:t>0</a:t>
            </a:r>
            <a:r>
              <a:rPr lang="en-US" dirty="0"/>
              <a:t>*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baseline="-25000" dirty="0"/>
              <a:t>/2</a:t>
            </a:r>
          </a:p>
          <a:p>
            <a:r>
              <a:rPr lang="en-US" baseline="-25000" dirty="0"/>
              <a:t>-</a:t>
            </a:r>
          </a:p>
          <a:p>
            <a:r>
              <a:rPr lang="en-US" baseline="-25000" dirty="0"/>
              <a:t>-</a:t>
            </a:r>
          </a:p>
          <a:p>
            <a:r>
              <a:rPr lang="en-US" dirty="0"/>
              <a:t>T</a:t>
            </a:r>
            <a:r>
              <a:rPr lang="en-US" baseline="-25000" dirty="0"/>
              <a:t>n-1</a:t>
            </a:r>
            <a:r>
              <a:rPr lang="en-US" dirty="0"/>
              <a:t>=-</a:t>
            </a:r>
            <a:r>
              <a:rPr lang="el-GR" dirty="0"/>
              <a:t>ω</a:t>
            </a:r>
            <a:r>
              <a:rPr lang="en-US" baseline="30000" dirty="0"/>
              <a:t>n/2-1</a:t>
            </a:r>
            <a:r>
              <a:rPr lang="en-US" dirty="0"/>
              <a:t>*x</a:t>
            </a:r>
            <a:r>
              <a:rPr lang="en-US" baseline="-25000" dirty="0"/>
              <a:t>n-1</a:t>
            </a:r>
          </a:p>
          <a:p>
            <a:endParaRPr lang="en-US" baseline="-25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5065712" y="2397126"/>
            <a:ext cx="1773624" cy="1754327"/>
            <a:chOff x="4829175" y="2286000"/>
            <a:chExt cx="1773624" cy="1754327"/>
          </a:xfrm>
        </p:grpSpPr>
        <p:sp>
          <p:nvSpPr>
            <p:cNvPr id="13" name="Right Arrow 12"/>
            <p:cNvSpPr/>
            <p:nvPr/>
          </p:nvSpPr>
          <p:spPr>
            <a:xfrm>
              <a:off x="4829175" y="3178175"/>
              <a:ext cx="412750" cy="238125"/>
            </a:xfrm>
            <a:prstGeom prst="rightArrow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5750" y="3048000"/>
              <a:ext cx="47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….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5854700" y="3187700"/>
              <a:ext cx="412750" cy="238125"/>
            </a:xfrm>
            <a:prstGeom prst="rightArrow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32375" y="2286000"/>
              <a:ext cx="1570424" cy="1754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after some </a:t>
              </a:r>
            </a:p>
            <a:p>
              <a:r>
                <a:rPr lang="en-US" dirty="0"/>
                <a:t>permutations</a:t>
              </a:r>
            </a:p>
            <a:p>
              <a:endParaRPr lang="en-US" dirty="0"/>
            </a:p>
            <a:p>
              <a:r>
                <a:rPr lang="en-US" dirty="0"/>
                <a:t>and </a:t>
              </a:r>
            </a:p>
            <a:p>
              <a:r>
                <a:rPr lang="en-US" dirty="0"/>
                <a:t>computations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708944" y="2400301"/>
            <a:ext cx="1957469" cy="2215991"/>
            <a:chOff x="1079500" y="2343150"/>
            <a:chExt cx="1957469" cy="2215991"/>
          </a:xfrm>
        </p:grpSpPr>
        <p:sp>
          <p:nvSpPr>
            <p:cNvPr id="21" name="Right Arrow 20"/>
            <p:cNvSpPr/>
            <p:nvPr/>
          </p:nvSpPr>
          <p:spPr>
            <a:xfrm>
              <a:off x="1079500" y="3206750"/>
              <a:ext cx="412750" cy="238125"/>
            </a:xfrm>
            <a:prstGeom prst="rightArrow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49400" y="2343150"/>
              <a:ext cx="1487569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0</a:t>
              </a:r>
              <a:r>
                <a:rPr lang="en-US" dirty="0"/>
                <a:t>=</a:t>
              </a:r>
              <a:r>
                <a:rPr lang="el-GR" dirty="0"/>
                <a:t>ω</a:t>
              </a:r>
              <a:r>
                <a:rPr lang="en-US" baseline="30000" dirty="0"/>
                <a:t>0</a:t>
              </a:r>
              <a:r>
                <a:rPr lang="en-US" dirty="0"/>
                <a:t>*x</a:t>
              </a:r>
              <a:r>
                <a:rPr lang="en-US" baseline="-25000" dirty="0"/>
                <a:t>1</a:t>
              </a:r>
            </a:p>
            <a:p>
              <a:r>
                <a:rPr lang="en-US" dirty="0"/>
                <a:t>T</a:t>
              </a:r>
              <a:r>
                <a:rPr lang="en-US" baseline="-25000" dirty="0"/>
                <a:t>1</a:t>
              </a:r>
              <a:r>
                <a:rPr lang="en-US" dirty="0"/>
                <a:t>-</a:t>
              </a:r>
              <a:r>
                <a:rPr lang="el-GR" dirty="0"/>
                <a:t>ω</a:t>
              </a:r>
              <a:r>
                <a:rPr lang="en-US" baseline="30000" dirty="0"/>
                <a:t>0</a:t>
              </a:r>
              <a:r>
                <a:rPr lang="en-US" dirty="0"/>
                <a:t>*x</a:t>
              </a:r>
              <a:r>
                <a:rPr lang="en-US" baseline="-25000" dirty="0"/>
                <a:t>1</a:t>
              </a:r>
            </a:p>
            <a:p>
              <a:r>
                <a:rPr lang="en-US" baseline="30000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T</a:t>
              </a:r>
              <a:r>
                <a:rPr lang="en-US" baseline="-25000" dirty="0"/>
                <a:t>n-2</a:t>
              </a:r>
              <a:r>
                <a:rPr lang="en-US" dirty="0"/>
                <a:t>=</a:t>
              </a:r>
              <a:r>
                <a:rPr lang="el-GR" dirty="0"/>
                <a:t>ω</a:t>
              </a:r>
              <a:r>
                <a:rPr lang="en-US" baseline="30000" dirty="0"/>
                <a:t>0</a:t>
              </a:r>
              <a:r>
                <a:rPr lang="en-US" dirty="0"/>
                <a:t>*x</a:t>
              </a:r>
              <a:r>
                <a:rPr lang="en-US" baseline="-25000" dirty="0"/>
                <a:t>n-1</a:t>
              </a:r>
            </a:p>
            <a:p>
              <a:r>
                <a:rPr lang="en-US" dirty="0"/>
                <a:t>T</a:t>
              </a:r>
              <a:r>
                <a:rPr lang="en-US" baseline="-25000" dirty="0"/>
                <a:t>n-1</a:t>
              </a:r>
              <a:r>
                <a:rPr lang="en-US" dirty="0"/>
                <a:t>=-</a:t>
              </a:r>
              <a:r>
                <a:rPr lang="el-GR" dirty="0"/>
                <a:t>ω</a:t>
              </a:r>
              <a:r>
                <a:rPr lang="en-US" baseline="30000" dirty="0"/>
                <a:t>0</a:t>
              </a:r>
              <a:r>
                <a:rPr lang="en-US" dirty="0"/>
                <a:t>*x</a:t>
              </a:r>
              <a:r>
                <a:rPr lang="en-US" baseline="-25000" dirty="0"/>
                <a:t>n-1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4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 err="1"/>
              <a:t>Risc</a:t>
            </a:r>
            <a:r>
              <a:rPr lang="en-US" dirty="0"/>
              <a:t> calculation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84412" y="1397000"/>
            <a:ext cx="1111250" cy="469900"/>
            <a:chOff x="1079500" y="2032000"/>
            <a:chExt cx="1111250" cy="4699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095375" y="2047875"/>
              <a:ext cx="1079500" cy="158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89025" y="2486025"/>
              <a:ext cx="1079500" cy="158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95375" y="2032000"/>
              <a:ext cx="1079500" cy="460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079500" y="2047875"/>
              <a:ext cx="1111250" cy="412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278062" y="2247900"/>
            <a:ext cx="1111250" cy="469900"/>
            <a:chOff x="1079500" y="2032000"/>
            <a:chExt cx="1111250" cy="4699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095375" y="2047875"/>
              <a:ext cx="1079500" cy="158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89025" y="2486025"/>
              <a:ext cx="1079500" cy="158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95375" y="2032000"/>
              <a:ext cx="1079500" cy="460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079500" y="2047875"/>
              <a:ext cx="1111250" cy="412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281237" y="3092450"/>
            <a:ext cx="1111250" cy="469900"/>
            <a:chOff x="1079500" y="2032000"/>
            <a:chExt cx="1111250" cy="4699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095375" y="2047875"/>
              <a:ext cx="1079500" cy="158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89025" y="2486025"/>
              <a:ext cx="1079500" cy="158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95375" y="2032000"/>
              <a:ext cx="1079500" cy="460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079500" y="2047875"/>
              <a:ext cx="1111250" cy="412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290762" y="3959225"/>
            <a:ext cx="1111250" cy="469900"/>
            <a:chOff x="1079500" y="2032000"/>
            <a:chExt cx="1111250" cy="4699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095375" y="2047875"/>
              <a:ext cx="1079500" cy="158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89025" y="2486025"/>
              <a:ext cx="1079500" cy="158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095375" y="2032000"/>
              <a:ext cx="1079500" cy="460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079500" y="2047875"/>
              <a:ext cx="1111250" cy="412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3363913" y="1406526"/>
            <a:ext cx="1120775" cy="904875"/>
            <a:chOff x="2159000" y="2041525"/>
            <a:chExt cx="1120775" cy="904875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2200275" y="2041525"/>
              <a:ext cx="1079500" cy="158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168525" y="2930525"/>
              <a:ext cx="1079500" cy="158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159000" y="2063750"/>
              <a:ext cx="1111250" cy="857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174875" y="2047875"/>
              <a:ext cx="1047750" cy="889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4516437" y="1438276"/>
            <a:ext cx="1085850" cy="1704975"/>
            <a:chOff x="3311525" y="2073275"/>
            <a:chExt cx="1085850" cy="1704975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3311525" y="2073275"/>
              <a:ext cx="1079500" cy="158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311525" y="3756025"/>
              <a:ext cx="1079500" cy="158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3365500" y="2111375"/>
              <a:ext cx="1016000" cy="16351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333750" y="2079625"/>
              <a:ext cx="1063625" cy="16986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373438" y="1828801"/>
            <a:ext cx="1120775" cy="904875"/>
            <a:chOff x="2159000" y="2041525"/>
            <a:chExt cx="1120775" cy="904875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2200275" y="2041525"/>
              <a:ext cx="1079500" cy="158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168525" y="2930525"/>
              <a:ext cx="1079500" cy="158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2159000" y="2063750"/>
              <a:ext cx="1111250" cy="857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174875" y="2047875"/>
              <a:ext cx="1047750" cy="889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367088" y="3108326"/>
            <a:ext cx="1120775" cy="904875"/>
            <a:chOff x="2159000" y="2041525"/>
            <a:chExt cx="1120775" cy="904875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2200275" y="2041525"/>
              <a:ext cx="1079500" cy="158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168525" y="2930525"/>
              <a:ext cx="1079500" cy="158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2159000" y="2063750"/>
              <a:ext cx="1111250" cy="857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174875" y="2047875"/>
              <a:ext cx="1047750" cy="889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3376613" y="3546476"/>
            <a:ext cx="1120775" cy="904875"/>
            <a:chOff x="2159000" y="2041525"/>
            <a:chExt cx="1120775" cy="904875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2200275" y="2041525"/>
              <a:ext cx="1079500" cy="158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168525" y="2930525"/>
              <a:ext cx="1079500" cy="158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2159000" y="2063750"/>
              <a:ext cx="1111250" cy="857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174875" y="2047875"/>
              <a:ext cx="1047750" cy="889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478337" y="1844676"/>
            <a:ext cx="1085850" cy="1704975"/>
            <a:chOff x="3311525" y="2073275"/>
            <a:chExt cx="1085850" cy="1704975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3311525" y="2073275"/>
              <a:ext cx="1079500" cy="158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311525" y="3756025"/>
              <a:ext cx="1079500" cy="158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3365500" y="2111375"/>
              <a:ext cx="1016000" cy="16351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333750" y="2079625"/>
              <a:ext cx="1063625" cy="16986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471987" y="2314576"/>
            <a:ext cx="1085850" cy="1704975"/>
            <a:chOff x="3311525" y="2073275"/>
            <a:chExt cx="1085850" cy="1704975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3311525" y="2073275"/>
              <a:ext cx="1079500" cy="158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311525" y="3756025"/>
              <a:ext cx="1079500" cy="158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3365500" y="2111375"/>
              <a:ext cx="1016000" cy="16351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333750" y="2079625"/>
              <a:ext cx="1063625" cy="16986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465637" y="2720976"/>
            <a:ext cx="1085850" cy="1762125"/>
            <a:chOff x="3311525" y="2073275"/>
            <a:chExt cx="1085850" cy="1762125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3311525" y="2073275"/>
              <a:ext cx="1079500" cy="158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311525" y="3819525"/>
              <a:ext cx="1079500" cy="158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3365500" y="2111375"/>
              <a:ext cx="1016000" cy="16351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333750" y="2079625"/>
              <a:ext cx="1063625" cy="16986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2014537" y="1174750"/>
            <a:ext cx="2698750" cy="17145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ontent Placeholder 2"/>
          <p:cNvSpPr txBox="1">
            <a:spLocks/>
          </p:cNvSpPr>
          <p:nvPr/>
        </p:nvSpPr>
        <p:spPr>
          <a:xfrm>
            <a:off x="5980114" y="1191996"/>
            <a:ext cx="4527549" cy="4300754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Assume cache accommodates working set for k butterflies at a time</a:t>
            </a:r>
          </a:p>
          <a:p>
            <a:r>
              <a:rPr lang="en-US" dirty="0"/>
              <a:t>Blocking of input vector </a:t>
            </a:r>
          </a:p>
          <a:p>
            <a:pPr lvl="1"/>
            <a:r>
              <a:rPr lang="en-US" dirty="0"/>
              <a:t>first log</a:t>
            </a:r>
            <a:r>
              <a:rPr lang="en-US" baseline="-25000" dirty="0"/>
              <a:t>2</a:t>
            </a:r>
            <a:r>
              <a:rPr lang="en-US" dirty="0"/>
              <a:t>k+1 stages computed in one block  </a:t>
            </a:r>
          </a:p>
          <a:p>
            <a:pPr lvl="1"/>
            <a:r>
              <a:rPr lang="en-US" dirty="0"/>
              <a:t>then shuffle so that next log</a:t>
            </a:r>
            <a:r>
              <a:rPr lang="en-US" baseline="-25000" dirty="0"/>
              <a:t>2</a:t>
            </a:r>
            <a:r>
              <a:rPr lang="en-US" dirty="0"/>
              <a:t>k+1 stages can be computed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Repeat until done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28416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1912" y="3270251"/>
            <a:ext cx="3290424" cy="1299607"/>
            <a:chOff x="4889500" y="4095750"/>
            <a:chExt cx="3290424" cy="1299607"/>
          </a:xfrm>
        </p:grpSpPr>
        <p:sp>
          <p:nvSpPr>
            <p:cNvPr id="7" name="TextBox 6"/>
            <p:cNvSpPr txBox="1"/>
            <p:nvPr/>
          </p:nvSpPr>
          <p:spPr>
            <a:xfrm>
              <a:off x="4889500" y="4095750"/>
              <a:ext cx="2044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0</a:t>
              </a:r>
              <a:r>
                <a:rPr lang="en-US" dirty="0"/>
                <a:t>,x</a:t>
              </a:r>
              <a:r>
                <a:rPr lang="en-US" baseline="-25000" dirty="0"/>
                <a:t>1</a:t>
              </a:r>
              <a:r>
                <a:rPr lang="en-US" dirty="0"/>
                <a:t>……….x</a:t>
              </a:r>
              <a:r>
                <a:rPr lang="en-US" baseline="-25000" dirty="0"/>
                <a:t>14</a:t>
              </a:r>
              <a:r>
                <a:rPr lang="en-US" dirty="0"/>
                <a:t>,x</a:t>
              </a:r>
              <a:r>
                <a:rPr lang="en-US" baseline="-25000" dirty="0"/>
                <a:t>15</a:t>
              </a:r>
            </a:p>
          </p:txBody>
        </p:sp>
        <p:sp>
          <p:nvSpPr>
            <p:cNvPr id="8" name="Down Arrow 7"/>
            <p:cNvSpPr/>
            <p:nvPr/>
          </p:nvSpPr>
          <p:spPr>
            <a:xfrm>
              <a:off x="5826125" y="4667250"/>
              <a:ext cx="365125" cy="349250"/>
            </a:xfrm>
            <a:prstGeom prst="downArrow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14900" y="5026025"/>
              <a:ext cx="3265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0</a:t>
              </a:r>
              <a:r>
                <a:rPr lang="en-US" dirty="0"/>
                <a:t>,x</a:t>
              </a:r>
              <a:r>
                <a:rPr lang="en-US" baseline="-25000" dirty="0"/>
                <a:t>4</a:t>
              </a:r>
              <a:r>
                <a:rPr lang="en-US" dirty="0"/>
                <a:t>,x</a:t>
              </a:r>
              <a:r>
                <a:rPr lang="en-US" baseline="-25000" dirty="0"/>
                <a:t>8</a:t>
              </a:r>
              <a:r>
                <a:rPr lang="en-US" dirty="0"/>
                <a:t>,x</a:t>
              </a:r>
              <a:r>
                <a:rPr lang="en-US" baseline="-25000" dirty="0"/>
                <a:t>12</a:t>
              </a:r>
              <a:r>
                <a:rPr lang="en-US" dirty="0"/>
                <a:t>,x</a:t>
              </a:r>
              <a:r>
                <a:rPr lang="en-US" baseline="-25000" dirty="0"/>
                <a:t>1</a:t>
              </a:r>
              <a:r>
                <a:rPr lang="en-US" dirty="0"/>
                <a:t>,x</a:t>
              </a:r>
              <a:r>
                <a:rPr lang="en-US" baseline="-25000" dirty="0"/>
                <a:t>5</a:t>
              </a:r>
              <a:r>
                <a:rPr lang="en-US" dirty="0"/>
                <a:t>……….x</a:t>
              </a:r>
              <a:r>
                <a:rPr lang="en-US" baseline="-25000" dirty="0"/>
                <a:t>11</a:t>
              </a:r>
              <a:r>
                <a:rPr lang="en-US" dirty="0"/>
                <a:t>,x</a:t>
              </a:r>
              <a:r>
                <a:rPr lang="en-US" baseline="-25000" dirty="0"/>
                <a:t>15</a:t>
              </a:r>
            </a:p>
          </p:txBody>
        </p:sp>
      </p:grpSp>
      <p:sp>
        <p:nvSpPr>
          <p:cNvPr id="109" name="Content Placeholder 2"/>
          <p:cNvSpPr txBox="1">
            <a:spLocks/>
          </p:cNvSpPr>
          <p:nvPr/>
        </p:nvSpPr>
        <p:spPr>
          <a:xfrm>
            <a:off x="2211390" y="4746626"/>
            <a:ext cx="3724273" cy="1365250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Order of operations changes</a:t>
            </a:r>
          </a:p>
          <a:p>
            <a:r>
              <a:rPr lang="en-US" dirty="0"/>
              <a:t>Loops need rearranging </a:t>
            </a:r>
          </a:p>
          <a:p>
            <a:r>
              <a:rPr lang="en-US" dirty="0"/>
              <a:t>Extra nesting in loops may be required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pPr marL="28416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70538" y="5349876"/>
            <a:ext cx="484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Note that vector algorithm would still have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worked but would have been slow</a:t>
            </a:r>
          </a:p>
        </p:txBody>
      </p:sp>
    </p:spTree>
    <p:extLst>
      <p:ext uri="{BB962C8B-B14F-4D97-AF65-F5344CB8AC3E}">
        <p14:creationId xmlns:p14="http://schemas.microsoft.com/office/powerpoint/2010/main" val="5700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9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Planning and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260156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Cost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99995"/>
            <a:ext cx="5752447" cy="45062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 be costly itself if the project is large</a:t>
            </a:r>
          </a:p>
          <a:p>
            <a:endParaRPr lang="en-US" dirty="0"/>
          </a:p>
          <a:p>
            <a:r>
              <a:rPr lang="en-US" dirty="0"/>
              <a:t>Most projects do a terrible job of estimation</a:t>
            </a:r>
          </a:p>
          <a:p>
            <a:pPr lvl="1"/>
            <a:r>
              <a:rPr lang="en-US" dirty="0"/>
              <a:t>Insufficient understanding of code complexity</a:t>
            </a:r>
          </a:p>
          <a:p>
            <a:pPr lvl="1"/>
            <a:r>
              <a:rPr lang="en-US" dirty="0"/>
              <a:t>Insufficient provisioning for verification and obstacles</a:t>
            </a:r>
          </a:p>
          <a:p>
            <a:pPr lvl="1"/>
            <a:r>
              <a:rPr lang="en-US" dirty="0"/>
              <a:t>Refactoring often overruns in both time and budget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biggest potential pitfall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AAC783-FDCA-CE4D-83A2-2FB363F1B86A}"/>
              </a:ext>
            </a:extLst>
          </p:cNvPr>
          <p:cNvSpPr txBox="1">
            <a:spLocks/>
          </p:cNvSpPr>
          <p:nvPr/>
        </p:nvSpPr>
        <p:spPr bwMode="auto">
          <a:xfrm>
            <a:off x="6361889" y="1452823"/>
            <a:ext cx="5752447" cy="450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lvl="1" indent="0">
              <a:buNone/>
            </a:pPr>
            <a:endParaRPr lang="en-US" dirty="0"/>
          </a:p>
          <a:p>
            <a:r>
              <a:rPr lang="en-US" dirty="0"/>
              <a:t>Factors that can help</a:t>
            </a:r>
          </a:p>
          <a:p>
            <a:pPr lvl="1"/>
            <a:r>
              <a:rPr lang="en-US" dirty="0"/>
              <a:t>Knowing the scope and sticking to it</a:t>
            </a:r>
          </a:p>
          <a:p>
            <a:pPr lvl="2"/>
            <a:r>
              <a:rPr lang="en-US" dirty="0"/>
              <a:t>If there is change in scope estimate again</a:t>
            </a:r>
          </a:p>
          <a:p>
            <a:pPr lvl="1"/>
            <a:r>
              <a:rPr lang="en-US" dirty="0"/>
              <a:t>Plan for all stages of the process with contingency factors built-in</a:t>
            </a:r>
          </a:p>
          <a:p>
            <a:pPr lvl="1"/>
            <a:r>
              <a:rPr lang="en-US" dirty="0"/>
              <a:t>Make provision for developing tests and other forms of verification</a:t>
            </a:r>
          </a:p>
          <a:p>
            <a:pPr lvl="2"/>
            <a:r>
              <a:rPr lang="en-US" dirty="0"/>
              <a:t>Can be nearly as much or more work than the code change</a:t>
            </a:r>
          </a:p>
          <a:p>
            <a:pPr lvl="2"/>
            <a:r>
              <a:rPr lang="en-US" dirty="0"/>
              <a:t>Insufficient verification incurs technical debt</a:t>
            </a:r>
          </a:p>
          <a:p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0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Cost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Potential for branch divergence</a:t>
            </a:r>
          </a:p>
          <a:p>
            <a:endParaRPr lang="en-US" dirty="0"/>
          </a:p>
          <a:p>
            <a:r>
              <a:rPr lang="en-US" dirty="0"/>
              <a:t>Policies for code modification</a:t>
            </a:r>
          </a:p>
          <a:p>
            <a:pPr lvl="1"/>
            <a:r>
              <a:rPr lang="en-US" dirty="0"/>
              <a:t>Estimate the cost of synchronization</a:t>
            </a:r>
          </a:p>
          <a:p>
            <a:pPr lvl="1"/>
            <a:r>
              <a:rPr lang="en-US" dirty="0"/>
              <a:t>Plan synchronization schedule and account for overheads</a:t>
            </a:r>
          </a:p>
          <a:p>
            <a:pPr lvl="1"/>
            <a:endParaRPr lang="en-US" dirty="0"/>
          </a:p>
          <a:p>
            <a:r>
              <a:rPr lang="en-US" dirty="0"/>
              <a:t>Anticipate production disruption </a:t>
            </a:r>
          </a:p>
          <a:p>
            <a:pPr lvl="1"/>
            <a:r>
              <a:rPr lang="en-US" dirty="0"/>
              <a:t>From code freeze due to merges</a:t>
            </a:r>
          </a:p>
          <a:p>
            <a:pPr lvl="1"/>
            <a:r>
              <a:rPr lang="en-US" dirty="0"/>
              <a:t>Account for resources for quick resolution of merge issues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This is where buy-in from the stake-holders is critical</a:t>
            </a:r>
          </a:p>
          <a:p>
            <a:pPr lvl="1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When development and production co-exist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5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On ramp plan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Proportionate to the scope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07412" y="4286251"/>
            <a:ext cx="1158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Bad idea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547937" y="1676400"/>
            <a:ext cx="5232400" cy="1454150"/>
            <a:chOff x="1311275" y="3946525"/>
            <a:chExt cx="5232400" cy="1454150"/>
          </a:xfrm>
        </p:grpSpPr>
        <p:sp>
          <p:nvSpPr>
            <p:cNvPr id="12" name="Rectangle 11"/>
            <p:cNvSpPr/>
            <p:nvPr/>
          </p:nvSpPr>
          <p:spPr>
            <a:xfrm>
              <a:off x="1311275" y="3946525"/>
              <a:ext cx="1841500" cy="144462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02175" y="3956050"/>
              <a:ext cx="1841500" cy="144462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4127500"/>
              <a:ext cx="301625" cy="2698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32400" y="4867275"/>
              <a:ext cx="301625" cy="2698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70550" y="4575175"/>
              <a:ext cx="301625" cy="2698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48325" y="4219575"/>
              <a:ext cx="301625" cy="2698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263900" y="4279900"/>
              <a:ext cx="1275347" cy="877332"/>
              <a:chOff x="3333750" y="2238375"/>
              <a:chExt cx="1275347" cy="877332"/>
            </a:xfrm>
          </p:grpSpPr>
          <p:sp>
            <p:nvSpPr>
              <p:cNvPr id="20" name="Right Arrow 19"/>
              <p:cNvSpPr/>
              <p:nvPr/>
            </p:nvSpPr>
            <p:spPr>
              <a:xfrm>
                <a:off x="3429000" y="2238375"/>
                <a:ext cx="793750" cy="238125"/>
              </a:xfrm>
              <a:prstGeom prst="rightArrow">
                <a:avLst/>
              </a:prstGeom>
              <a:solidFill>
                <a:schemeClr val="tx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333750" y="2746375"/>
                <a:ext cx="1275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at once</a:t>
                </a: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8278812" y="1946276"/>
            <a:ext cx="1158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May be OK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681288" y="4025901"/>
            <a:ext cx="5216525" cy="1450975"/>
            <a:chOff x="1317625" y="1803400"/>
            <a:chExt cx="5216525" cy="1450975"/>
          </a:xfrm>
        </p:grpSpPr>
        <p:sp>
          <p:nvSpPr>
            <p:cNvPr id="7" name="Rectangle 6"/>
            <p:cNvSpPr/>
            <p:nvPr/>
          </p:nvSpPr>
          <p:spPr>
            <a:xfrm>
              <a:off x="1317625" y="1809750"/>
              <a:ext cx="1841500" cy="144462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333750" y="2238375"/>
              <a:ext cx="1275347" cy="877332"/>
              <a:chOff x="3333750" y="2238375"/>
              <a:chExt cx="1275347" cy="877332"/>
            </a:xfrm>
          </p:grpSpPr>
          <p:sp>
            <p:nvSpPr>
              <p:cNvPr id="9" name="Right Arrow 8"/>
              <p:cNvSpPr/>
              <p:nvPr/>
            </p:nvSpPr>
            <p:spPr>
              <a:xfrm>
                <a:off x="3429000" y="2238375"/>
                <a:ext cx="793750" cy="238125"/>
              </a:xfrm>
              <a:prstGeom prst="rightArrow">
                <a:avLst/>
              </a:prstGeom>
              <a:solidFill>
                <a:schemeClr val="tx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333750" y="2746375"/>
                <a:ext cx="1275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at once</a:t>
                </a: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4692650" y="1803400"/>
              <a:ext cx="1841500" cy="14446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430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990524" y="3362326"/>
            <a:ext cx="1841500" cy="14446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08813" y="3375026"/>
            <a:ext cx="841375" cy="6826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>
            <a:spLocks/>
          </p:cNvSpPr>
          <p:nvPr/>
        </p:nvSpPr>
        <p:spPr>
          <a:xfrm>
            <a:off x="7809547" y="4057649"/>
            <a:ext cx="1005840" cy="7358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7818437" y="3374517"/>
            <a:ext cx="1005840" cy="6975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008812" y="4057650"/>
            <a:ext cx="793750" cy="7302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90838" y="3448051"/>
            <a:ext cx="784225" cy="5619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671888" y="3975101"/>
            <a:ext cx="1050925" cy="892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675063" y="3454400"/>
            <a:ext cx="1047749" cy="5873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97188" y="4010026"/>
            <a:ext cx="796925" cy="8731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On ramp plan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So how should it be done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913062" y="1787526"/>
            <a:ext cx="1841500" cy="14446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913063" y="1787526"/>
            <a:ext cx="784225" cy="5619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709988" y="2346326"/>
            <a:ext cx="1050925" cy="892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97288" y="1793875"/>
            <a:ext cx="1047749" cy="5873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19413" y="2349501"/>
            <a:ext cx="796925" cy="8731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2528889" y="5000627"/>
            <a:ext cx="3422648" cy="1476374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Incrementally if at all possible</a:t>
            </a:r>
          </a:p>
          <a:p>
            <a:r>
              <a:rPr lang="en-US" dirty="0"/>
              <a:t>Small components, verified individually</a:t>
            </a:r>
          </a:p>
          <a:p>
            <a:r>
              <a:rPr lang="en-US" dirty="0"/>
              <a:t>Migrated back</a:t>
            </a:r>
            <a:endParaRPr lang="en-US" b="1" dirty="0"/>
          </a:p>
          <a:p>
            <a:endParaRPr lang="en-US" dirty="0"/>
          </a:p>
          <a:p>
            <a:pPr marL="28416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6777040" y="4962527"/>
            <a:ext cx="2517773" cy="1619249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Alternatively migrate them into new infrastructure</a:t>
            </a:r>
            <a:endParaRPr lang="en-US" b="1" dirty="0"/>
          </a:p>
          <a:p>
            <a:endParaRPr lang="en-US" dirty="0"/>
          </a:p>
          <a:p>
            <a:pPr marL="28416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983413" y="1586992"/>
            <a:ext cx="1815465" cy="1418938"/>
            <a:chOff x="5461000" y="1586992"/>
            <a:chExt cx="1815465" cy="1418938"/>
          </a:xfrm>
        </p:grpSpPr>
        <p:sp>
          <p:nvSpPr>
            <p:cNvPr id="52" name="Rectangle 51"/>
            <p:cNvSpPr/>
            <p:nvPr/>
          </p:nvSpPr>
          <p:spPr>
            <a:xfrm>
              <a:off x="5461000" y="1587500"/>
              <a:ext cx="841375" cy="682625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>
              <a:spLocks/>
            </p:cNvSpPr>
            <p:nvPr/>
          </p:nvSpPr>
          <p:spPr>
            <a:xfrm>
              <a:off x="6261735" y="2270124"/>
              <a:ext cx="1005840" cy="73580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>
              <a:spLocks noChangeAspect="1"/>
            </p:cNvSpPr>
            <p:nvPr/>
          </p:nvSpPr>
          <p:spPr>
            <a:xfrm>
              <a:off x="6270625" y="1586992"/>
              <a:ext cx="1005840" cy="69759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61000" y="2270125"/>
              <a:ext cx="793750" cy="73025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5881688" y="1581151"/>
            <a:ext cx="841375" cy="6826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881687" y="2406650"/>
            <a:ext cx="793750" cy="7302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5167312" y="-1038733"/>
            <a:ext cx="1005840" cy="69759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>
            <a:spLocks/>
          </p:cNvSpPr>
          <p:nvPr/>
        </p:nvSpPr>
        <p:spPr>
          <a:xfrm>
            <a:off x="9111297" y="2486024"/>
            <a:ext cx="1005840" cy="73580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>
            <a:off x="9034462" y="1431417"/>
            <a:ext cx="1005840" cy="69759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7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6" grpId="0" animBg="1"/>
      <p:bldP spid="57" grpId="0" animBg="1"/>
      <p:bldP spid="58" grpId="1" animBg="1"/>
      <p:bldP spid="59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24" grpId="0" animBg="1"/>
      <p:bldP spid="27" grpId="0" animBg="1"/>
      <p:bldP spid="29" grpId="0" animBg="1"/>
      <p:bldP spid="31" grpId="0" animBg="1"/>
      <p:bldP spid="38" grpId="0"/>
      <p:bldP spid="48" grpId="0"/>
      <p:bldP spid="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License, citation, and acknowledgments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5760" y="1073573"/>
            <a:ext cx="11369809" cy="404777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License and Citation</a:t>
            </a:r>
          </a:p>
          <a:p>
            <a:r>
              <a:rPr lang="en-US" sz="1800" dirty="0"/>
              <a:t>This work is licensed under a </a:t>
            </a:r>
            <a:r>
              <a:rPr lang="en-US" sz="1800" dirty="0">
                <a:hlinkClick r:id="rId2"/>
              </a:rPr>
              <a:t>Creative</a:t>
            </a:r>
            <a:r>
              <a:rPr lang="en-US" sz="1800" dirty="0">
                <a:hlinkClick r:id="rId3"/>
              </a:rPr>
              <a:t> Commons Attribution 4.0 International License</a:t>
            </a:r>
            <a:r>
              <a:rPr lang="en-US" sz="1800" dirty="0"/>
              <a:t> (CC BY 4.0). </a:t>
            </a:r>
          </a:p>
          <a:p>
            <a:r>
              <a:rPr lang="en-US" sz="1800" dirty="0"/>
              <a:t>Requested citation: Anshu Dubey, Refactoring with a case study,  tutorial, in Argonne Training Program on Extreme-Scale Computing (ATPESC) 2018. DOI: 10.6084/m9.figshare.6943076.</a:t>
            </a:r>
          </a:p>
          <a:p>
            <a:pPr marL="0" indent="0">
              <a:buNone/>
            </a:pPr>
            <a:r>
              <a:rPr lang="en-US" sz="1800" b="1" dirty="0"/>
              <a:t>Acknowledgements</a:t>
            </a:r>
          </a:p>
          <a:p>
            <a:r>
              <a:rPr lang="en-US" sz="1800" dirty="0"/>
              <a:t>This work was supported by the U.S. Department of Energy Office of Science, Office of Advanced Scientific Computing Research (ASCR), and by the </a:t>
            </a:r>
            <a:r>
              <a:rPr lang="en-US" sz="1800" dirty="0" err="1"/>
              <a:t>Exascale</a:t>
            </a:r>
            <a:r>
              <a:rPr lang="en-US" sz="1800" dirty="0"/>
              <a:t> Computing Project (17-SC-20-SC), a collaborative effort of the U.S. Department of Energy Office of Science and the National Nuclear Security Administration..</a:t>
            </a:r>
          </a:p>
          <a:p>
            <a:r>
              <a:rPr lang="en-US" sz="1800" dirty="0"/>
              <a:t>This work was performed in part at the Argonne National Laboratory, which is managed managed by </a:t>
            </a:r>
            <a:r>
              <a:rPr lang="en-US" sz="1800" dirty="0" err="1"/>
              <a:t>UChicago</a:t>
            </a:r>
            <a:r>
              <a:rPr lang="en-US" sz="1800" dirty="0"/>
              <a:t> Argonne, LLC for the U.S. Department of Energy under Contract No. DE-AC02-06CH11357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180B3386-4542-4B24-A447-BCEC23728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080" y="858375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842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68" y="1722137"/>
            <a:ext cx="5810813" cy="4440506"/>
          </a:xfrm>
        </p:spPr>
        <p:txBody>
          <a:bodyPr>
            <a:normAutofit/>
          </a:bodyPr>
          <a:lstStyle/>
          <a:p>
            <a:r>
              <a:rPr lang="en-US" dirty="0"/>
              <a:t>Understand the verification needs during transition</a:t>
            </a:r>
          </a:p>
          <a:p>
            <a:r>
              <a:rPr lang="en-US" dirty="0"/>
              <a:t>Map from here to there</a:t>
            </a:r>
          </a:p>
          <a:p>
            <a:r>
              <a:rPr lang="en-US" dirty="0"/>
              <a:t>Know your error bounds</a:t>
            </a:r>
          </a:p>
          <a:p>
            <a:pPr lvl="1"/>
            <a:r>
              <a:rPr lang="en-US" dirty="0"/>
              <a:t>Bitwise reproduction of results unlikely after transition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Critical component of refactoring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9FFB5E-71A3-9240-96AC-4715EB278697}"/>
              </a:ext>
            </a:extLst>
          </p:cNvPr>
          <p:cNvSpPr txBox="1">
            <a:spLocks/>
          </p:cNvSpPr>
          <p:nvPr/>
        </p:nvSpPr>
        <p:spPr bwMode="auto">
          <a:xfrm>
            <a:off x="6053981" y="1668464"/>
            <a:ext cx="5810813" cy="444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 for coverage provided by existing tests</a:t>
            </a:r>
          </a:p>
          <a:p>
            <a:r>
              <a:rPr lang="en-US" dirty="0"/>
              <a:t>Develop new tests where there are gaps</a:t>
            </a:r>
          </a:p>
          <a:p>
            <a:r>
              <a:rPr lang="en-US" dirty="0"/>
              <a:t>Make sure tests exist at different granularities</a:t>
            </a:r>
          </a:p>
          <a:p>
            <a:pPr lvl="1"/>
            <a:r>
              <a:rPr lang="en-US" dirty="0"/>
              <a:t>There should definitely be demanding integration and system level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8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241" y="1418606"/>
            <a:ext cx="11160961" cy="4422776"/>
          </a:xfrm>
        </p:spPr>
        <p:txBody>
          <a:bodyPr/>
          <a:lstStyle/>
          <a:p>
            <a:r>
              <a:rPr lang="en-US" dirty="0"/>
              <a:t>Developers (hopefully) know what the end code should be</a:t>
            </a:r>
          </a:p>
          <a:p>
            <a:pPr lvl="1"/>
            <a:r>
              <a:rPr lang="en-US" dirty="0"/>
              <a:t>They will do the code implementation</a:t>
            </a:r>
          </a:p>
          <a:p>
            <a:pPr marL="0" indent="0">
              <a:buNone/>
            </a:pPr>
            <a:r>
              <a:rPr lang="en-US" b="1" dirty="0"/>
              <a:t>Process and policies are important</a:t>
            </a:r>
            <a:endParaRPr lang="en-US" dirty="0"/>
          </a:p>
          <a:p>
            <a:r>
              <a:rPr lang="en-US" dirty="0"/>
              <a:t>Managing co-existence of production and development</a:t>
            </a:r>
          </a:p>
          <a:p>
            <a:r>
              <a:rPr lang="en-US" dirty="0"/>
              <a:t>Managing branch divergence</a:t>
            </a:r>
          </a:p>
          <a:p>
            <a:r>
              <a:rPr lang="en-US" dirty="0"/>
              <a:t>Any code pruning</a:t>
            </a:r>
          </a:p>
          <a:p>
            <a:r>
              <a:rPr lang="en-US" dirty="0"/>
              <a:t>Schedule of testing</a:t>
            </a:r>
          </a:p>
          <a:p>
            <a:r>
              <a:rPr lang="en-US" dirty="0"/>
              <a:t>Schedule of integration and release</a:t>
            </a:r>
          </a:p>
          <a:p>
            <a:pPr lvl="1"/>
            <a:r>
              <a:rPr lang="en-US" dirty="0"/>
              <a:t>Release may be external or just to the internal users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Procedures and policies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7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– FLASH versions 1-5</a:t>
            </a:r>
          </a:p>
        </p:txBody>
      </p:sp>
    </p:spTree>
    <p:extLst>
      <p:ext uri="{BB962C8B-B14F-4D97-AF65-F5344CB8AC3E}">
        <p14:creationId xmlns:p14="http://schemas.microsoft.com/office/powerpoint/2010/main" val="344646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164985"/>
            <a:ext cx="11376442" cy="46013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Three independently developed codes smashed together</a:t>
            </a:r>
          </a:p>
          <a:p>
            <a:pPr lvl="1"/>
            <a:r>
              <a:rPr lang="en-US" dirty="0"/>
              <a:t>Desire to use the same code for many different applications necessitated some thought to infrastructure and architecture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F77 style of programming; Common blocks for data sharing</a:t>
            </a:r>
          </a:p>
          <a:p>
            <a:pPr lvl="1"/>
            <a:r>
              <a:rPr lang="en-US" dirty="0"/>
              <a:t>Inconsistent data structures, divergent coding practices and no coding standards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A setup script and config files</a:t>
            </a:r>
          </a:p>
          <a:p>
            <a:pPr lvl="1"/>
            <a:r>
              <a:rPr lang="en-US" dirty="0"/>
              <a:t>Concept of alternative implementations, with a script for some plug and play</a:t>
            </a:r>
          </a:p>
          <a:p>
            <a:pPr lvl="1"/>
            <a:r>
              <a:rPr lang="en-US" dirty="0"/>
              <a:t>Inheriting directory structure to emulate object oriented approach</a:t>
            </a:r>
          </a:p>
          <a:p>
            <a:pPr lvl="1"/>
            <a:r>
              <a:rPr lang="en-US" dirty="0"/>
              <a:t>Wrapper layer with interfaces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1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Version 2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F7925A-2B02-9F4C-A509-82F47B37508B}"/>
              </a:ext>
            </a:extLst>
          </p:cNvPr>
          <p:cNvSpPr txBox="1">
            <a:spLocks/>
          </p:cNvSpPr>
          <p:nvPr/>
        </p:nvSpPr>
        <p:spPr bwMode="auto">
          <a:xfrm>
            <a:off x="515050" y="1112972"/>
            <a:ext cx="5101979" cy="498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inventory and interface formalization</a:t>
            </a:r>
          </a:p>
          <a:p>
            <a:pPr lvl="1"/>
            <a:r>
              <a:rPr lang="en-US" dirty="0"/>
              <a:t>Modularize the code and make it extensible</a:t>
            </a:r>
          </a:p>
          <a:p>
            <a:pPr lvl="1"/>
            <a:r>
              <a:rPr lang="en-US" dirty="0"/>
              <a:t>Elimination of common blocks</a:t>
            </a:r>
          </a:p>
          <a:p>
            <a:pPr lvl="1"/>
            <a:r>
              <a:rPr lang="en-US" dirty="0"/>
              <a:t>Formalization of interfaces</a:t>
            </a:r>
          </a:p>
          <a:p>
            <a:r>
              <a:rPr lang="en-US" dirty="0"/>
              <a:t>Objectives partially met</a:t>
            </a:r>
          </a:p>
          <a:p>
            <a:pPr lvl="1"/>
            <a:r>
              <a:rPr lang="en-US" dirty="0"/>
              <a:t>Centralized database was built</a:t>
            </a:r>
          </a:p>
          <a:p>
            <a:pPr lvl="2"/>
            <a:r>
              <a:rPr lang="en-US" dirty="0"/>
              <a:t>It met the data objectives</a:t>
            </a:r>
          </a:p>
          <a:p>
            <a:pPr lvl="2"/>
            <a:r>
              <a:rPr lang="en-US" dirty="0"/>
              <a:t>But got in the way of modularization</a:t>
            </a:r>
          </a:p>
          <a:p>
            <a:pPr lvl="2"/>
            <a:r>
              <a:rPr lang="en-US" dirty="0"/>
              <a:t>No data scoping, partial encapsulation</a:t>
            </a:r>
          </a:p>
          <a:p>
            <a:pPr lvl="2"/>
            <a:r>
              <a:rPr lang="en-US" dirty="0"/>
              <a:t>Database query overheads</a:t>
            </a:r>
          </a:p>
          <a:p>
            <a:pPr marL="346075" lvl="1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6E62F0-B077-3D41-93D6-3E8448E1155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83559" y="1112972"/>
            <a:ext cx="5929444" cy="4746652"/>
          </a:xfrm>
        </p:spPr>
        <p:txBody>
          <a:bodyPr>
            <a:normAutofit/>
          </a:bodyPr>
          <a:lstStyle/>
          <a:p>
            <a:r>
              <a:rPr lang="en-US" dirty="0"/>
              <a:t>Scope not fully determined</a:t>
            </a:r>
          </a:p>
          <a:p>
            <a:pPr lvl="1"/>
            <a:r>
              <a:rPr lang="en-US" dirty="0"/>
              <a:t>Enforced backward compatibility</a:t>
            </a:r>
          </a:p>
          <a:p>
            <a:pPr lvl="2"/>
            <a:r>
              <a:rPr lang="en-US" dirty="0"/>
              <a:t>Precluded needed deep changes</a:t>
            </a:r>
          </a:p>
          <a:p>
            <a:pPr lvl="2"/>
            <a:r>
              <a:rPr lang="en-US" dirty="0"/>
              <a:t>Hugely increased developer effort </a:t>
            </a:r>
          </a:p>
          <a:p>
            <a:pPr lvl="2"/>
            <a:r>
              <a:rPr lang="en-US" dirty="0"/>
              <a:t>High barrier to entry for a new developer</a:t>
            </a:r>
          </a:p>
          <a:p>
            <a:r>
              <a:rPr lang="en-US" dirty="0"/>
              <a:t>Not enough buy-in from users</a:t>
            </a:r>
          </a:p>
          <a:p>
            <a:pPr lvl="1"/>
            <a:r>
              <a:rPr lang="en-US" dirty="0"/>
              <a:t>Did not get adopted for production in the center for more than two years</a:t>
            </a:r>
          </a:p>
          <a:p>
            <a:pPr lvl="2"/>
            <a:r>
              <a:rPr lang="en-US" dirty="0"/>
              <a:t>Development continued in FLASH1.6, and so had to be brought simultaneously into FLASH2 too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8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Version 3 : the Current 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5759" y="1108953"/>
            <a:ext cx="10704317" cy="5038928"/>
          </a:xfrm>
          <a:prstGeom prst="rect">
            <a:avLst/>
          </a:prstGeom>
        </p:spPr>
        <p:txBody>
          <a:bodyPr vert="horz" lIns="0" tIns="0" rIns="0" bIns="45720" rtlCol="0">
            <a:norm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Kept inheriting directory structure, configuration and customization mechanisms from earlier versions</a:t>
            </a:r>
          </a:p>
          <a:p>
            <a:r>
              <a:rPr lang="en-US" sz="2400" dirty="0"/>
              <a:t>Defined naming conventions </a:t>
            </a:r>
          </a:p>
          <a:p>
            <a:pPr lvl="1"/>
            <a:r>
              <a:rPr lang="en-US" sz="2000" dirty="0"/>
              <a:t>Differentiate between namespace and organizational directories</a:t>
            </a:r>
          </a:p>
          <a:p>
            <a:pPr lvl="1"/>
            <a:r>
              <a:rPr lang="en-US" sz="2000" dirty="0"/>
              <a:t>Differentiate between API and non-API functions in a unit</a:t>
            </a:r>
          </a:p>
          <a:p>
            <a:pPr lvl="1"/>
            <a:r>
              <a:rPr lang="en-US" sz="2000" dirty="0"/>
              <a:t>Prefixes indicating the source and scope of data items</a:t>
            </a:r>
          </a:p>
          <a:p>
            <a:r>
              <a:rPr lang="en-US" sz="2400" dirty="0"/>
              <a:t>Formalized the unit architecture</a:t>
            </a:r>
          </a:p>
          <a:p>
            <a:pPr lvl="1"/>
            <a:r>
              <a:rPr lang="en-US" sz="2000" dirty="0"/>
              <a:t>Defined API for each unit with null implementation at the top level</a:t>
            </a:r>
          </a:p>
          <a:p>
            <a:r>
              <a:rPr lang="en-US" sz="2400" dirty="0"/>
              <a:t>Resolved data ownership and scope</a:t>
            </a:r>
          </a:p>
          <a:p>
            <a:r>
              <a:rPr lang="en-US" sz="2400" dirty="0"/>
              <a:t>Resolved lateral dependencies for encapsulation </a:t>
            </a:r>
          </a:p>
          <a:p>
            <a:r>
              <a:rPr lang="en-US" sz="2400" dirty="0"/>
              <a:t>Introduced subunits and built-in unit test framework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Version transition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00" y="1370257"/>
            <a:ext cx="11268702" cy="4955897"/>
          </a:xfrm>
        </p:spPr>
        <p:txBody>
          <a:bodyPr>
            <a:normAutofit/>
          </a:bodyPr>
          <a:lstStyle/>
          <a:p>
            <a:r>
              <a:rPr lang="en-US" dirty="0"/>
              <a:t>Build the framework in isolation</a:t>
            </a:r>
          </a:p>
          <a:p>
            <a:pPr lvl="1"/>
            <a:r>
              <a:rPr lang="en-US" dirty="0"/>
              <a:t>Used the second model in the ramp-on slide</a:t>
            </a:r>
          </a:p>
          <a:p>
            <a:r>
              <a:rPr lang="en-US" dirty="0"/>
              <a:t>Ramp on was planned</a:t>
            </a:r>
          </a:p>
          <a:p>
            <a:pPr lvl="1"/>
            <a:r>
              <a:rPr lang="en-US" dirty="0"/>
              <a:t>scope of change was determined ahead of time</a:t>
            </a:r>
          </a:p>
          <a:p>
            <a:pPr lvl="2"/>
            <a:r>
              <a:rPr lang="en-US" dirty="0"/>
              <a:t>Determine data scoping and arbitration</a:t>
            </a:r>
          </a:p>
          <a:p>
            <a:pPr lvl="2"/>
            <a:r>
              <a:rPr lang="en-US" dirty="0"/>
              <a:t>Code mostly not altered at the kernel level</a:t>
            </a:r>
          </a:p>
          <a:p>
            <a:pPr lvl="2"/>
            <a:r>
              <a:rPr lang="en-US" dirty="0"/>
              <a:t>Base APIs for various units</a:t>
            </a:r>
          </a:p>
          <a:p>
            <a:pPr lvl="1"/>
            <a:r>
              <a:rPr lang="en-US" dirty="0"/>
              <a:t>scientists were on-board with the plan</a:t>
            </a:r>
          </a:p>
          <a:p>
            <a:pPr lvl="2"/>
            <a:r>
              <a:rPr lang="en-US" dirty="0"/>
              <a:t>Including the depth of changes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9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3FDC-955F-8D4E-A4E9-3ABBDBA4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The Ramp-on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7A17B-0C15-5C47-B976-EA9C808D4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241" y="1644011"/>
            <a:ext cx="11160961" cy="3431842"/>
          </a:xfrm>
        </p:spPr>
        <p:txBody>
          <a:bodyPr>
            <a:normAutofit fontScale="92500"/>
          </a:bodyPr>
          <a:lstStyle/>
          <a:p>
            <a:r>
              <a:rPr lang="en-US" dirty="0"/>
              <a:t>Infrastructure units first implemented with a homegrown Uniform Grid.</a:t>
            </a:r>
          </a:p>
          <a:p>
            <a:r>
              <a:rPr lang="en-US" dirty="0"/>
              <a:t>Unit tests for infrastructure built before any physics was brought over</a:t>
            </a:r>
          </a:p>
          <a:p>
            <a:r>
              <a:rPr lang="en-US" dirty="0"/>
              <a:t>Test-suite started on multiple platforms</a:t>
            </a:r>
          </a:p>
          <a:p>
            <a:r>
              <a:rPr lang="en-US" dirty="0"/>
              <a:t>Migrate mature solvers (few likely changes) and freeze them in version 2</a:t>
            </a:r>
          </a:p>
          <a:p>
            <a:r>
              <a:rPr lang="en-US" dirty="0"/>
              <a:t>Migrate the remaining solvers one application dependencies at a time</a:t>
            </a:r>
          </a:p>
          <a:p>
            <a:r>
              <a:rPr lang="en-US" dirty="0"/>
              <a:t>Scientists in the loop for verification and in prioritizing physics migration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64B9A-C748-0B42-87B3-0000826BE1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2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Version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777" y="1164611"/>
            <a:ext cx="9790492" cy="4527062"/>
          </a:xfrm>
        </p:spPr>
        <p:txBody>
          <a:bodyPr/>
          <a:lstStyle/>
          <a:p>
            <a:r>
              <a:rPr lang="en-US" dirty="0"/>
              <a:t>Capability building exercise</a:t>
            </a:r>
          </a:p>
          <a:p>
            <a:r>
              <a:rPr lang="en-US" dirty="0"/>
              <a:t>Did not need any change in the architecture</a:t>
            </a:r>
          </a:p>
          <a:p>
            <a:r>
              <a:rPr lang="en-US" dirty="0"/>
              <a:t>Few infrastructure changes</a:t>
            </a:r>
          </a:p>
          <a:p>
            <a:pPr lvl="1"/>
            <a:r>
              <a:rPr lang="en-US" dirty="0"/>
              <a:t>Mesh replication was easily introduced for </a:t>
            </a:r>
            <a:r>
              <a:rPr lang="en-US" dirty="0" err="1"/>
              <a:t>multigroup</a:t>
            </a:r>
            <a:r>
              <a:rPr lang="en-US" dirty="0"/>
              <a:t> radiation</a:t>
            </a:r>
          </a:p>
          <a:p>
            <a:pPr lvl="1"/>
            <a:r>
              <a:rPr lang="en-US" dirty="0"/>
              <a:t>Laser drive</a:t>
            </a:r>
          </a:p>
          <a:p>
            <a:pPr lvl="1"/>
            <a:r>
              <a:rPr lang="en-US" dirty="0"/>
              <a:t>Interface with linear algebra libraries</a:t>
            </a:r>
          </a:p>
          <a:p>
            <a:r>
              <a:rPr lang="en-US" dirty="0"/>
              <a:t>No or minimal changes to existing code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No explicit version transition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6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09AF-57C5-C544-A2C0-389013F2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Version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DB267-7F2E-1748-8244-1276218BB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prepare for platform and deeper heterogeneity </a:t>
            </a:r>
          </a:p>
          <a:p>
            <a:pPr lvl="1"/>
            <a:r>
              <a:rPr lang="en-US" dirty="0"/>
              <a:t>Expected changes in platforms</a:t>
            </a:r>
          </a:p>
          <a:p>
            <a:pPr lvl="2"/>
            <a:r>
              <a:rPr lang="en-US" dirty="0"/>
              <a:t>Hierarchical parallelism</a:t>
            </a:r>
          </a:p>
          <a:p>
            <a:pPr lvl="2"/>
            <a:r>
              <a:rPr lang="en-US" dirty="0"/>
              <a:t>Remove bulk synchronism</a:t>
            </a:r>
          </a:p>
          <a:p>
            <a:pPr lvl="2"/>
            <a:r>
              <a:rPr lang="en-US" dirty="0"/>
              <a:t>Different targets for execution</a:t>
            </a:r>
          </a:p>
          <a:p>
            <a:pPr lvl="1"/>
            <a:r>
              <a:rPr lang="en-US" dirty="0"/>
              <a:t>Needed in the code </a:t>
            </a:r>
          </a:p>
          <a:p>
            <a:pPr lvl="2"/>
            <a:r>
              <a:rPr lang="en-US" dirty="0"/>
              <a:t>Deeper encapsulation of physics kernels</a:t>
            </a:r>
          </a:p>
          <a:p>
            <a:pPr lvl="3"/>
            <a:r>
              <a:rPr lang="en-US" dirty="0"/>
              <a:t>Knowledge of grid</a:t>
            </a:r>
          </a:p>
          <a:p>
            <a:pPr lvl="2"/>
            <a:r>
              <a:rPr lang="en-US" dirty="0"/>
              <a:t>Constrained semantics</a:t>
            </a:r>
          </a:p>
          <a:p>
            <a:pPr lvl="3"/>
            <a:r>
              <a:rPr lang="en-US" dirty="0"/>
              <a:t>Enable code transformation and optimization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C3436-EADA-C447-9AEE-A58D82DFF5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Ongoing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A6A35-83A9-2E43-81EB-B2CE44A59B1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4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About this presentation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65760" y="1354356"/>
            <a:ext cx="6056279" cy="4716659"/>
          </a:xfrm>
        </p:spPr>
        <p:txBody>
          <a:bodyPr>
            <a:normAutofit/>
          </a:bodyPr>
          <a:lstStyle/>
          <a:p>
            <a:r>
              <a:rPr lang="en-US" dirty="0"/>
              <a:t>What this lecture is ---</a:t>
            </a:r>
          </a:p>
          <a:p>
            <a:pPr lvl="1"/>
            <a:r>
              <a:rPr lang="en-US" dirty="0"/>
              <a:t>Methodology for planning the refactoring process</a:t>
            </a:r>
          </a:p>
          <a:p>
            <a:pPr lvl="2"/>
            <a:r>
              <a:rPr lang="en-US" dirty="0"/>
              <a:t>Considerations before and during refactoring</a:t>
            </a:r>
          </a:p>
          <a:p>
            <a:pPr lvl="2"/>
            <a:r>
              <a:rPr lang="en-US" dirty="0"/>
              <a:t>Developing a workable process and schedule</a:t>
            </a:r>
          </a:p>
          <a:p>
            <a:pPr lvl="2"/>
            <a:r>
              <a:rPr lang="en-US" dirty="0"/>
              <a:t>Possible pitfalls and workarounds</a:t>
            </a:r>
          </a:p>
          <a:p>
            <a:pPr lvl="1"/>
            <a:r>
              <a:rPr lang="en-US" dirty="0"/>
              <a:t>Examples from codes that underwent refactoring</a:t>
            </a:r>
          </a:p>
          <a:p>
            <a:pPr lvl="2"/>
            <a:r>
              <a:rPr lang="en-US" dirty="0"/>
              <a:t>And lessons learned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A725DB9C-BE77-EC46-83F5-15400FAB38F4}"/>
              </a:ext>
            </a:extLst>
          </p:cNvPr>
          <p:cNvSpPr txBox="1">
            <a:spLocks/>
          </p:cNvSpPr>
          <p:nvPr/>
        </p:nvSpPr>
        <p:spPr bwMode="auto">
          <a:xfrm>
            <a:off x="6239484" y="922389"/>
            <a:ext cx="5219700" cy="4776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dirty="0"/>
          </a:p>
          <a:p>
            <a:r>
              <a:rPr lang="en-US" dirty="0"/>
              <a:t>What this lecture is not ---</a:t>
            </a:r>
          </a:p>
          <a:p>
            <a:pPr lvl="1"/>
            <a:r>
              <a:rPr lang="en-US" dirty="0"/>
              <a:t>Instructions on detailed process of refactoring</a:t>
            </a:r>
          </a:p>
          <a:p>
            <a:pPr lvl="2"/>
            <a:r>
              <a:rPr lang="en-US" dirty="0"/>
              <a:t>It is a difficult process</a:t>
            </a:r>
          </a:p>
          <a:p>
            <a:pPr lvl="2"/>
            <a:r>
              <a:rPr lang="en-US" dirty="0"/>
              <a:t>Each project has its own quirks and challenges</a:t>
            </a:r>
          </a:p>
          <a:p>
            <a:pPr lvl="2"/>
            <a:r>
              <a:rPr lang="en-US" dirty="0"/>
              <a:t>No one methodology will apply everywhere</a:t>
            </a:r>
          </a:p>
          <a:p>
            <a:pPr lvl="1"/>
            <a:r>
              <a:rPr lang="en-US" dirty="0"/>
              <a:t>Tutorial on tools for refactoring</a:t>
            </a:r>
          </a:p>
          <a:p>
            <a:pPr lvl="2"/>
            <a:r>
              <a:rPr lang="en-US" dirty="0"/>
              <a:t>There really aren’t that many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6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6264-91A2-D146-B6A0-85118D5D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Version 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6151F-4466-8548-A037-F6901CE3F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Determine level of modifications for each aspect of the change in code</a:t>
            </a:r>
          </a:p>
          <a:p>
            <a:pPr lvl="1"/>
            <a:r>
              <a:rPr lang="en-US" dirty="0"/>
              <a:t>Where possible keep modifications orthogonal between different aspects</a:t>
            </a:r>
          </a:p>
          <a:p>
            <a:pPr lvl="1"/>
            <a:r>
              <a:rPr lang="en-US" dirty="0"/>
              <a:t>Determine changes to setup script, config and API</a:t>
            </a:r>
          </a:p>
          <a:p>
            <a:pPr lvl="1"/>
            <a:r>
              <a:rPr lang="en-US" dirty="0"/>
              <a:t>Devise an approach to prototyping</a:t>
            </a:r>
          </a:p>
          <a:p>
            <a:pPr lvl="1"/>
            <a:r>
              <a:rPr lang="en-US" dirty="0"/>
              <a:t>Devise verification methodology</a:t>
            </a:r>
          </a:p>
          <a:p>
            <a:pPr lvl="1"/>
            <a:r>
              <a:rPr lang="en-US" dirty="0"/>
              <a:t>Add tests as needed</a:t>
            </a:r>
          </a:p>
          <a:p>
            <a:pPr lvl="1"/>
            <a:r>
              <a:rPr lang="en-US" dirty="0"/>
              <a:t>Devise an approach for moving from prototyping to production code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C3DCA-4D14-4A4E-A969-AAD9574EC2D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0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6264-91A2-D146-B6A0-85118D5D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Version 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6151F-4466-8548-A037-F6901CE3F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Change looping over blocks to smart iterators</a:t>
            </a:r>
          </a:p>
          <a:p>
            <a:pPr lvl="1"/>
            <a:r>
              <a:rPr lang="en-US" dirty="0"/>
              <a:t>Metadata obtained through the iterator</a:t>
            </a:r>
          </a:p>
          <a:p>
            <a:pPr lvl="2"/>
            <a:r>
              <a:rPr lang="en-US" dirty="0"/>
              <a:t>The iterators can be looping over arbitrary sections of the domain</a:t>
            </a:r>
          </a:p>
          <a:p>
            <a:pPr lvl="2"/>
            <a:r>
              <a:rPr lang="en-US" dirty="0"/>
              <a:t>Metadata ensures that the physics kernels only see the domain they are meant to operate on</a:t>
            </a:r>
          </a:p>
          <a:p>
            <a:pPr lvl="1"/>
            <a:r>
              <a:rPr lang="en-US" dirty="0"/>
              <a:t>Add function calls in place of explicit statements where possible</a:t>
            </a:r>
          </a:p>
          <a:p>
            <a:pPr lvl="2"/>
            <a:r>
              <a:rPr lang="en-US" dirty="0"/>
              <a:t>The overhead of function call can be eliminated through code translation</a:t>
            </a:r>
          </a:p>
          <a:p>
            <a:r>
              <a:rPr lang="en-US" dirty="0"/>
              <a:t>Iterators and function calls in kernels do not interfere with one another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C3DCA-4D14-4A4E-A969-AAD9574EC2D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5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have good outcome from refactoring</a:t>
            </a:r>
          </a:p>
          <a:p>
            <a:r>
              <a:rPr lang="en-US" dirty="0"/>
              <a:t>Know why</a:t>
            </a:r>
          </a:p>
          <a:p>
            <a:r>
              <a:rPr lang="en-US" dirty="0"/>
              <a:t>Know how much</a:t>
            </a:r>
          </a:p>
          <a:p>
            <a:r>
              <a:rPr lang="en-US" dirty="0"/>
              <a:t>Know the cost</a:t>
            </a:r>
          </a:p>
          <a:p>
            <a:r>
              <a:rPr lang="en-US" dirty="0"/>
              <a:t>Plan</a:t>
            </a:r>
          </a:p>
          <a:p>
            <a:r>
              <a:rPr lang="en-US" dirty="0"/>
              <a:t>Have strong testing and verification</a:t>
            </a:r>
          </a:p>
          <a:p>
            <a:r>
              <a:rPr lang="en-US" dirty="0"/>
              <a:t>Get buy-in </a:t>
            </a:r>
            <a:r>
              <a:rPr lang="en-US"/>
              <a:t>from stakeholders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5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45091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8301-AB20-AE44-90C8-EBC41C3C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353C-C060-7C49-B4CF-62475C9A1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3" y="1699995"/>
            <a:ext cx="10329490" cy="6696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Refactoring usually applies to object oriented software where the internals of the implementations are “cleaned up” without changing the behavior.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35058-B278-1D44-BE00-C48BAE9EB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/>
              <a:t>The general definition of refactoring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6F499-349E-5840-82E4-8C66DF70725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EE7232B-44EF-C145-BD8D-FB1AEFB1CF91}"/>
              </a:ext>
            </a:extLst>
          </p:cNvPr>
          <p:cNvSpPr txBox="1">
            <a:spLocks/>
          </p:cNvSpPr>
          <p:nvPr/>
        </p:nvSpPr>
        <p:spPr bwMode="auto">
          <a:xfrm>
            <a:off x="609442" y="2600252"/>
            <a:ext cx="11160961" cy="49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2000" b="1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 the context of this lecture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774C8C-CE6B-524B-A77E-40F039F949E7}"/>
              </a:ext>
            </a:extLst>
          </p:cNvPr>
          <p:cNvSpPr txBox="1">
            <a:spLocks/>
          </p:cNvSpPr>
          <p:nvPr/>
        </p:nvSpPr>
        <p:spPr bwMode="auto">
          <a:xfrm>
            <a:off x="609441" y="3121624"/>
            <a:ext cx="10329491" cy="91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400" dirty="0"/>
              <a:t>A broad interpretation where any part of the software may change while retaining or enhancing its basic capabilities.</a:t>
            </a:r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E5AF789-9019-D74E-83CE-74CF6A64B9A4}"/>
              </a:ext>
            </a:extLst>
          </p:cNvPr>
          <p:cNvSpPr txBox="1">
            <a:spLocks/>
          </p:cNvSpPr>
          <p:nvPr/>
        </p:nvSpPr>
        <p:spPr bwMode="auto">
          <a:xfrm>
            <a:off x="609442" y="3917509"/>
            <a:ext cx="11160961" cy="49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2000" b="1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 reason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A49136C-99BB-9D47-B3ED-EF4121C32E1F}"/>
              </a:ext>
            </a:extLst>
          </p:cNvPr>
          <p:cNvSpPr txBox="1">
            <a:spLocks/>
          </p:cNvSpPr>
          <p:nvPr/>
        </p:nvSpPr>
        <p:spPr bwMode="auto">
          <a:xfrm>
            <a:off x="609440" y="4417224"/>
            <a:ext cx="10329491" cy="91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400" dirty="0"/>
              <a:t>In context of HPC scientific software the degree of change is motivated by many factors. It may include redesign at a higher level.</a:t>
            </a:r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6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Before starting</a:t>
            </a:r>
          </a:p>
        </p:txBody>
      </p:sp>
    </p:spTree>
    <p:extLst>
      <p:ext uri="{BB962C8B-B14F-4D97-AF65-F5344CB8AC3E}">
        <p14:creationId xmlns:p14="http://schemas.microsoft.com/office/powerpoint/2010/main" val="24007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230298"/>
            <a:ext cx="6073951" cy="4839761"/>
          </a:xfrm>
        </p:spPr>
        <p:txBody>
          <a:bodyPr/>
          <a:lstStyle/>
          <a:p>
            <a:r>
              <a:rPr lang="en-US" dirty="0"/>
              <a:t>Know why you are refactoring</a:t>
            </a:r>
          </a:p>
          <a:p>
            <a:pPr lvl="1"/>
            <a:r>
              <a:rPr lang="en-US" dirty="0"/>
              <a:t>Is it necessary </a:t>
            </a:r>
          </a:p>
          <a:p>
            <a:pPr lvl="1"/>
            <a:r>
              <a:rPr lang="en-US" dirty="0"/>
              <a:t>Where should the code be after refactoring</a:t>
            </a:r>
          </a:p>
          <a:p>
            <a:pPr marL="284162" lvl="1" indent="0">
              <a:buNone/>
            </a:pPr>
            <a:endParaRPr lang="en-US" dirty="0"/>
          </a:p>
          <a:p>
            <a:r>
              <a:rPr lang="en-US" dirty="0"/>
              <a:t>Know the scope of refactoring</a:t>
            </a:r>
          </a:p>
          <a:p>
            <a:pPr lvl="1"/>
            <a:r>
              <a:rPr lang="en-US" dirty="0"/>
              <a:t>How deep a change</a:t>
            </a:r>
          </a:p>
          <a:p>
            <a:pPr lvl="1"/>
            <a:r>
              <a:rPr lang="en-US" dirty="0"/>
              <a:t>How much code will be affected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E88324-7E28-BC43-BAB7-0983BFA4EFAD}"/>
              </a:ext>
            </a:extLst>
          </p:cNvPr>
          <p:cNvSpPr txBox="1">
            <a:spLocks/>
          </p:cNvSpPr>
          <p:nvPr/>
        </p:nvSpPr>
        <p:spPr bwMode="auto">
          <a:xfrm>
            <a:off x="6199114" y="666933"/>
            <a:ext cx="5989712" cy="480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r>
              <a:rPr lang="en-US" dirty="0"/>
              <a:t>Estimate the cost</a:t>
            </a:r>
          </a:p>
          <a:p>
            <a:pPr lvl="1"/>
            <a:r>
              <a:rPr lang="en-US" dirty="0"/>
              <a:t>Expected developer time </a:t>
            </a:r>
          </a:p>
          <a:p>
            <a:pPr lvl="1"/>
            <a:r>
              <a:rPr lang="en-US" dirty="0"/>
              <a:t>Extent of disruption in production schedules</a:t>
            </a:r>
          </a:p>
          <a:p>
            <a:pPr lvl="1"/>
            <a:endParaRPr lang="en-US" dirty="0"/>
          </a:p>
          <a:p>
            <a:r>
              <a:rPr lang="en-US" dirty="0"/>
              <a:t>Get a buy-in from the stakeholders</a:t>
            </a:r>
          </a:p>
          <a:p>
            <a:pPr lvl="1"/>
            <a:r>
              <a:rPr lang="en-US" dirty="0"/>
              <a:t>That includes the users</a:t>
            </a:r>
          </a:p>
          <a:p>
            <a:pPr lvl="1"/>
            <a:r>
              <a:rPr lang="en-US" dirty="0"/>
              <a:t>For both development time and disruption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7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Reasons for 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68463"/>
            <a:ext cx="11160962" cy="41875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Once before</a:t>
            </a:r>
          </a:p>
          <a:p>
            <a:pPr lvl="1"/>
            <a:r>
              <a:rPr lang="en-US" dirty="0"/>
              <a:t>Vector to </a:t>
            </a:r>
            <a:r>
              <a:rPr lang="en-US" dirty="0" err="1"/>
              <a:t>risc</a:t>
            </a:r>
            <a:r>
              <a:rPr lang="en-US" dirty="0"/>
              <a:t> processors (</a:t>
            </a:r>
            <a:r>
              <a:rPr lang="en-US" dirty="0" err="1"/>
              <a:t>cpu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Flat memory model to hierarchical memory model</a:t>
            </a:r>
          </a:p>
          <a:p>
            <a:pPr lvl="1"/>
            <a:endParaRPr lang="en-US" dirty="0"/>
          </a:p>
          <a:p>
            <a:r>
              <a:rPr lang="en-US" dirty="0"/>
              <a:t>To heterogeneous</a:t>
            </a:r>
          </a:p>
          <a:p>
            <a:pPr lvl="1"/>
            <a:r>
              <a:rPr lang="en-US" dirty="0"/>
              <a:t>Few CPU’s sufficient memory per </a:t>
            </a:r>
            <a:r>
              <a:rPr lang="en-US" dirty="0" err="1"/>
              <a:t>cpu</a:t>
            </a:r>
            <a:endParaRPr lang="en-US" dirty="0"/>
          </a:p>
          <a:p>
            <a:pPr lvl="1"/>
            <a:r>
              <a:rPr lang="en-US" dirty="0"/>
              <a:t>Several co-existing memory models</a:t>
            </a:r>
          </a:p>
          <a:p>
            <a:pPr lvl="2"/>
            <a:endParaRPr lang="en-US" dirty="0"/>
          </a:p>
          <a:p>
            <a:r>
              <a:rPr lang="en-US" dirty="0"/>
              <a:t>The driving reason for these transitions is performance</a:t>
            </a:r>
          </a:p>
          <a:p>
            <a:pPr lvl="1"/>
            <a:r>
              <a:rPr lang="en-US" dirty="0"/>
              <a:t>Performance may drive refactoring even without change in platforms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28416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big one these days is the change in platforms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6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Reasons for 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00" y="1603798"/>
            <a:ext cx="6024577" cy="47386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Transition of code from research prototype to production</a:t>
            </a:r>
          </a:p>
          <a:p>
            <a:endParaRPr lang="en-US" dirty="0"/>
          </a:p>
          <a:p>
            <a:r>
              <a:rPr lang="en-US" dirty="0"/>
              <a:t>Imposing architecture and maintainability on an old code</a:t>
            </a:r>
          </a:p>
          <a:p>
            <a:pPr lvl="1"/>
            <a:r>
              <a:rPr lang="en-US" dirty="0"/>
              <a:t>Significant change in the code base</a:t>
            </a:r>
          </a:p>
          <a:p>
            <a:pPr lvl="2"/>
            <a:r>
              <a:rPr lang="en-US" dirty="0"/>
              <a:t>Change in model or discretization</a:t>
            </a:r>
          </a:p>
          <a:p>
            <a:pPr lvl="2"/>
            <a:r>
              <a:rPr lang="en-US" dirty="0"/>
              <a:t>Changes in numerical algorithms</a:t>
            </a:r>
          </a:p>
          <a:p>
            <a:pPr lvl="1"/>
            <a:r>
              <a:rPr lang="en-US" dirty="0"/>
              <a:t>Significant change in intended use for the code</a:t>
            </a:r>
          </a:p>
          <a:p>
            <a:pPr lvl="2"/>
            <a:r>
              <a:rPr lang="en-US" dirty="0"/>
              <a:t>From a small team to a large team</a:t>
            </a:r>
          </a:p>
          <a:p>
            <a:pPr lvl="2"/>
            <a:r>
              <a:rPr lang="en-US" dirty="0"/>
              <a:t>Releasing to wider user base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28416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3500" y="938476"/>
            <a:ext cx="11160961" cy="499715"/>
          </a:xfrm>
        </p:spPr>
        <p:txBody>
          <a:bodyPr/>
          <a:lstStyle/>
          <a:p>
            <a:r>
              <a:rPr lang="en-US" dirty="0"/>
              <a:t>There can be other reasons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5F6B26-59EF-2347-9EE0-C0EC4B2109D9}"/>
              </a:ext>
            </a:extLst>
          </p:cNvPr>
          <p:cNvSpPr txBox="1">
            <a:spLocks/>
          </p:cNvSpPr>
          <p:nvPr/>
        </p:nvSpPr>
        <p:spPr bwMode="auto">
          <a:xfrm>
            <a:off x="6718612" y="1433320"/>
            <a:ext cx="5470213" cy="476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r>
              <a:rPr lang="en-US" dirty="0"/>
              <a:t>Enabling extensibility or configurability</a:t>
            </a:r>
          </a:p>
          <a:p>
            <a:pPr lvl="1"/>
            <a:r>
              <a:rPr lang="en-US" dirty="0"/>
              <a:t>Partial common functionality among different usage modes</a:t>
            </a:r>
          </a:p>
          <a:p>
            <a:pPr lvl="1"/>
            <a:r>
              <a:rPr lang="en-US" dirty="0"/>
              <a:t>Model refinement</a:t>
            </a:r>
          </a:p>
          <a:p>
            <a:pPr lvl="1"/>
            <a:r>
              <a:rPr lang="en-US" dirty="0"/>
              <a:t>Incorporating new insights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  <a:p>
            <a:endParaRPr lang="en-US" dirty="0"/>
          </a:p>
          <a:p>
            <a:pPr marL="284162" lvl="1" indent="0">
              <a:buFont typeface="Arial" charset="0"/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9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Scope of 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3" y="1699994"/>
            <a:ext cx="6258286" cy="4584073"/>
          </a:xfrm>
        </p:spPr>
        <p:txBody>
          <a:bodyPr>
            <a:normAutofit/>
          </a:bodyPr>
          <a:lstStyle/>
          <a:p>
            <a:r>
              <a:rPr lang="en-US" dirty="0"/>
              <a:t>For performance</a:t>
            </a:r>
          </a:p>
          <a:p>
            <a:pPr lvl="1"/>
            <a:r>
              <a:rPr lang="en-US" dirty="0"/>
              <a:t>Know the target improvement</a:t>
            </a:r>
          </a:p>
          <a:p>
            <a:pPr lvl="2"/>
            <a:r>
              <a:rPr lang="en-US" dirty="0"/>
              <a:t>Very easy to go down the rabbit hole of squeezing the last little bit</a:t>
            </a:r>
          </a:p>
          <a:p>
            <a:pPr lvl="2"/>
            <a:r>
              <a:rPr lang="en-US" dirty="0"/>
              <a:t>Almost never worth the effort for obtaining scientific results</a:t>
            </a:r>
          </a:p>
          <a:p>
            <a:pPr lvl="2"/>
            <a:endParaRPr lang="en-US" dirty="0"/>
          </a:p>
          <a:p>
            <a:r>
              <a:rPr lang="en-US" dirty="0"/>
              <a:t>For extensibility</a:t>
            </a:r>
          </a:p>
          <a:p>
            <a:pPr lvl="1"/>
            <a:r>
              <a:rPr lang="en-US" dirty="0"/>
              <a:t>Similar to maintainability</a:t>
            </a:r>
          </a:p>
          <a:p>
            <a:pPr lvl="1"/>
            <a:r>
              <a:rPr lang="en-US" dirty="0"/>
              <a:t>Greater emphasis on interfaces and encapsulation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09442" y="1168749"/>
            <a:ext cx="5577349" cy="531245"/>
          </a:xfrm>
        </p:spPr>
        <p:txBody>
          <a:bodyPr/>
          <a:lstStyle/>
          <a:p>
            <a:r>
              <a:rPr lang="en-US" dirty="0"/>
              <a:t>Know where you want the end product to 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A9266A-7A34-A24A-8A4A-3A452AB7132E}"/>
              </a:ext>
            </a:extLst>
          </p:cNvPr>
          <p:cNvSpPr txBox="1">
            <a:spLocks/>
          </p:cNvSpPr>
          <p:nvPr/>
        </p:nvSpPr>
        <p:spPr bwMode="auto">
          <a:xfrm>
            <a:off x="6569324" y="1434371"/>
            <a:ext cx="5619501" cy="484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4212" lvl="2" indent="0">
              <a:buNone/>
            </a:pPr>
            <a:endParaRPr lang="en-US" dirty="0"/>
          </a:p>
          <a:p>
            <a:r>
              <a:rPr lang="en-US" dirty="0"/>
              <a:t>For maintainability</a:t>
            </a:r>
          </a:p>
          <a:p>
            <a:pPr lvl="1"/>
            <a:r>
              <a:rPr lang="en-US" dirty="0"/>
              <a:t>Know the boundaries for imposing structure</a:t>
            </a:r>
          </a:p>
          <a:p>
            <a:pPr lvl="2"/>
            <a:r>
              <a:rPr lang="en-US" dirty="0"/>
              <a:t>Rewriting the entire code is generally avoidable</a:t>
            </a:r>
          </a:p>
          <a:p>
            <a:pPr lvl="2"/>
            <a:r>
              <a:rPr lang="en-US" dirty="0"/>
              <a:t>Kernels for implementing formulae can be left alone ?</a:t>
            </a:r>
          </a:p>
          <a:p>
            <a:pPr lvl="2"/>
            <a:r>
              <a:rPr lang="en-US" dirty="0"/>
              <a:t>In general it is possible to stop at higher levels than that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8C9FA997CE7149ACE841742BF8ADC0" ma:contentTypeVersion="5" ma:contentTypeDescription="Create a new document." ma:contentTypeScope="" ma:versionID="762a9ac1f3b34a26b8aaf1013e3cc88e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2d9f53027e0e86f806c5f46fb149790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8" nillable="true" ma:displayName="E-Mail Sender" ma:hidden="true" ma:internalName="EmailSender">
      <xsd:simpleType>
        <xsd:restriction base="dms:Note"/>
      </xsd:simpleType>
    </xsd:element>
    <xsd:element name="EmailTo" ma:index="9" nillable="true" ma:displayName="E-Mail To" ma:hidden="true" ma:internalName="EmailTo">
      <xsd:simpleType>
        <xsd:restriction base="dms:Note"/>
      </xsd:simpleType>
    </xsd:element>
    <xsd:element name="EmailCc" ma:index="10" nillable="true" ma:displayName="E-Mail Cc" ma:hidden="true" ma:internalName="EmailCc">
      <xsd:simpleType>
        <xsd:restriction base="dms:Note"/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ailTo xmlns="http://schemas.microsoft.com/sharepoint/v3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969CDF-6150-40A5-9F8A-136C5DA0B5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sharepoint/v3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15946</TotalTime>
  <Words>1959</Words>
  <Application>Microsoft Macintosh PowerPoint</Application>
  <PresentationFormat>Custom</PresentationFormat>
  <Paragraphs>438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Arial Black</vt:lpstr>
      <vt:lpstr>Calibri</vt:lpstr>
      <vt:lpstr>Wingdings</vt:lpstr>
      <vt:lpstr>Presentations (Wide Screen)</vt:lpstr>
      <vt:lpstr>Refactoring with a Case Study</vt:lpstr>
      <vt:lpstr>License, citation, and acknowledgments</vt:lpstr>
      <vt:lpstr>About this presentation</vt:lpstr>
      <vt:lpstr>Definition</vt:lpstr>
      <vt:lpstr>PowerPoint Presentation</vt:lpstr>
      <vt:lpstr>considerations</vt:lpstr>
      <vt:lpstr>Reasons for refactoring</vt:lpstr>
      <vt:lpstr>Reasons for refactoring</vt:lpstr>
      <vt:lpstr>Scope of refactoring</vt:lpstr>
      <vt:lpstr>Reasons for refactoring</vt:lpstr>
      <vt:lpstr>Reasons for refactoring</vt:lpstr>
      <vt:lpstr>How would the code change ?</vt:lpstr>
      <vt:lpstr>vector operations</vt:lpstr>
      <vt:lpstr>Risc calculation</vt:lpstr>
      <vt:lpstr>PowerPoint Presentation</vt:lpstr>
      <vt:lpstr>Cost estimation</vt:lpstr>
      <vt:lpstr>Cost estimation</vt:lpstr>
      <vt:lpstr>On ramp plan</vt:lpstr>
      <vt:lpstr>On ramp plan</vt:lpstr>
      <vt:lpstr>verification</vt:lpstr>
      <vt:lpstr>implementation</vt:lpstr>
      <vt:lpstr>PowerPoint Presentation</vt:lpstr>
      <vt:lpstr>Version 1</vt:lpstr>
      <vt:lpstr>Version 2 </vt:lpstr>
      <vt:lpstr>Version 3 : the Current Architecture</vt:lpstr>
      <vt:lpstr>Version transition</vt:lpstr>
      <vt:lpstr>The Ramp-on Plan</vt:lpstr>
      <vt:lpstr>Version 4</vt:lpstr>
      <vt:lpstr>Version 5</vt:lpstr>
      <vt:lpstr>Version 5 </vt:lpstr>
      <vt:lpstr>Version 5 </vt:lpstr>
      <vt:lpstr>PowerPoint Presentation</vt:lpstr>
      <vt:lpstr>Questions</vt:lpstr>
    </vt:vector>
  </TitlesOfParts>
  <Company>ORNL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Dubey, Anshu</cp:lastModifiedBy>
  <cp:revision>191</cp:revision>
  <cp:lastPrinted>2017-08-09T13:31:42Z</cp:lastPrinted>
  <dcterms:created xsi:type="dcterms:W3CDTF">2015-03-03T13:47:39Z</dcterms:created>
  <dcterms:modified xsi:type="dcterms:W3CDTF">2018-08-07T21:02:24Z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0x010100FD8C9FA997CE7149ACE841742BF8ADC0</vt:lpwstr>
  </property>
</Properties>
</file>