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30"/>
  </p:notesMasterIdLst>
  <p:handoutMasterIdLst>
    <p:handoutMasterId r:id="rId31"/>
  </p:handoutMasterIdLst>
  <p:sldIdLst>
    <p:sldId id="256" r:id="rId5"/>
    <p:sldId id="288" r:id="rId6"/>
    <p:sldId id="306" r:id="rId7"/>
    <p:sldId id="309" r:id="rId8"/>
    <p:sldId id="315" r:id="rId9"/>
    <p:sldId id="264" r:id="rId10"/>
    <p:sldId id="303" r:id="rId11"/>
    <p:sldId id="266" r:id="rId12"/>
    <p:sldId id="267" r:id="rId13"/>
    <p:sldId id="268" r:id="rId14"/>
    <p:sldId id="316" r:id="rId15"/>
    <p:sldId id="269" r:id="rId16"/>
    <p:sldId id="302" r:id="rId17"/>
    <p:sldId id="274" r:id="rId18"/>
    <p:sldId id="275" r:id="rId19"/>
    <p:sldId id="276" r:id="rId20"/>
    <p:sldId id="277" r:id="rId21"/>
    <p:sldId id="279" r:id="rId22"/>
    <p:sldId id="280" r:id="rId23"/>
    <p:sldId id="281" r:id="rId24"/>
    <p:sldId id="285" r:id="rId25"/>
    <p:sldId id="304" r:id="rId26"/>
    <p:sldId id="289" r:id="rId27"/>
    <p:sldId id="317" r:id="rId28"/>
    <p:sldId id="305" r:id="rId29"/>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4153">
          <p15:clr>
            <a:srgbClr val="A4A3A4"/>
          </p15:clr>
        </p15:guide>
        <p15:guide id="2" pos="282">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FBDA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941" autoAdjust="0"/>
    <p:restoredTop sz="89718" autoAdjust="0"/>
  </p:normalViewPr>
  <p:slideViewPr>
    <p:cSldViewPr snapToGrid="0" showGuides="1">
      <p:cViewPr varScale="1">
        <p:scale>
          <a:sx n="75" d="100"/>
          <a:sy n="75" d="100"/>
        </p:scale>
        <p:origin x="1152" y="160"/>
      </p:cViewPr>
      <p:guideLst>
        <p:guide orient="horz" pos="4153"/>
        <p:guide pos="282"/>
      </p:guideLst>
    </p:cSldViewPr>
  </p:slideViewPr>
  <p:notesTextViewPr>
    <p:cViewPr>
      <p:scale>
        <a:sx n="1" d="1"/>
        <a:sy n="1" d="1"/>
      </p:scale>
      <p:origin x="0" y="0"/>
    </p:cViewPr>
  </p:notesTextViewPr>
  <p:sorterViewPr>
    <p:cViewPr>
      <p:scale>
        <a:sx n="90" d="100"/>
        <a:sy n="90" d="100"/>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8/7/18</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8/7/18</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2005, BG/L</a:t>
            </a:r>
          </a:p>
          <a:p>
            <a:r>
              <a:rPr lang="en-US" dirty="0"/>
              <a:t>This was not even a</a:t>
            </a:r>
            <a:r>
              <a:rPr lang="en-US" baseline="0" dirty="0"/>
              <a:t> situation like retracting results </a:t>
            </a:r>
            <a:endParaRPr lang="en-US" dirty="0"/>
          </a:p>
        </p:txBody>
      </p:sp>
      <p:sp>
        <p:nvSpPr>
          <p:cNvPr id="4" name="Slide Number Placeholder 3"/>
          <p:cNvSpPr>
            <a:spLocks noGrp="1"/>
          </p:cNvSpPr>
          <p:nvPr>
            <p:ph type="sldNum" sz="quarter" idx="10"/>
          </p:nvPr>
        </p:nvSpPr>
        <p:spPr/>
        <p:txBody>
          <a:bodyPr/>
          <a:lstStyle/>
          <a:p>
            <a:fld id="{54E672D7-8E2D-4611-973D-F4591A707C34}" type="slidenum">
              <a:rPr lang="en-US" smtClean="0"/>
              <a:t>5</a:t>
            </a:fld>
            <a:endParaRPr lang="en-US"/>
          </a:p>
        </p:txBody>
      </p:sp>
    </p:spTree>
    <p:extLst>
      <p:ext uri="{BB962C8B-B14F-4D97-AF65-F5344CB8AC3E}">
        <p14:creationId xmlns:p14="http://schemas.microsoft.com/office/powerpoint/2010/main" val="4954144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Links to the registration page,</a:t>
            </a:r>
            <a:r>
              <a:rPr lang="en-US" baseline="0" dirty="0"/>
              <a:t> and also also the training pages</a:t>
            </a:r>
            <a:endParaRPr lang="en-US" dirty="0"/>
          </a:p>
        </p:txBody>
      </p:sp>
      <p:sp>
        <p:nvSpPr>
          <p:cNvPr id="4" name="Footer Placeholder 3"/>
          <p:cNvSpPr>
            <a:spLocks noGrp="1"/>
          </p:cNvSpPr>
          <p:nvPr>
            <p:ph type="ftr" sz="quarter" idx="10"/>
          </p:nvPr>
        </p:nvSpPr>
        <p:spPr/>
        <p:txBody>
          <a:bodyPr/>
          <a:lstStyle/>
          <a:p>
            <a:r>
              <a:rPr lang="en-US"/>
              <a:t>Argonne National Laboratory</a:t>
            </a:r>
          </a:p>
        </p:txBody>
      </p:sp>
      <p:sp>
        <p:nvSpPr>
          <p:cNvPr id="5" name="Slide Number Placeholder 4"/>
          <p:cNvSpPr>
            <a:spLocks noGrp="1"/>
          </p:cNvSpPr>
          <p:nvPr>
            <p:ph type="sldNum" sz="quarter" idx="11"/>
          </p:nvPr>
        </p:nvSpPr>
        <p:spPr/>
        <p:txBody>
          <a:bodyPr/>
          <a:lstStyle/>
          <a:p>
            <a:fld id="{80319BA7-4E5F-4D87-B389-5AAC471B93FF}" type="slidenum">
              <a:rPr lang="en-US" smtClean="0"/>
              <a:pPr/>
              <a:t>6</a:t>
            </a:fld>
            <a:endParaRPr lang="en-US"/>
          </a:p>
        </p:txBody>
      </p:sp>
    </p:spTree>
    <p:extLst>
      <p:ext uri="{BB962C8B-B14F-4D97-AF65-F5344CB8AC3E}">
        <p14:creationId xmlns:p14="http://schemas.microsoft.com/office/powerpoint/2010/main" val="4811353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of this through real examples.  Why?</a:t>
            </a:r>
            <a:r>
              <a:rPr lang="en-US" baseline="0" dirty="0"/>
              <a:t>  Because general theory is too abstract.  Don’t need to do exactly this but be inspired</a:t>
            </a:r>
          </a:p>
          <a:p>
            <a:r>
              <a:rPr lang="en-US" baseline="0" dirty="0"/>
              <a:t>These are some of the best, most passionate in the community.  Also, in the office today.</a:t>
            </a:r>
          </a:p>
          <a:p>
            <a:endParaRPr lang="en-US" dirty="0"/>
          </a:p>
        </p:txBody>
      </p:sp>
      <p:sp>
        <p:nvSpPr>
          <p:cNvPr id="4" name="Slide Number Placeholder 3"/>
          <p:cNvSpPr>
            <a:spLocks noGrp="1"/>
          </p:cNvSpPr>
          <p:nvPr>
            <p:ph type="sldNum" sz="quarter" idx="10"/>
          </p:nvPr>
        </p:nvSpPr>
        <p:spPr/>
        <p:txBody>
          <a:bodyPr/>
          <a:lstStyle/>
          <a:p>
            <a:fld id="{54E672D7-8E2D-4611-973D-F4591A707C34}" type="slidenum">
              <a:rPr lang="en-US" smtClean="0"/>
              <a:t>7</a:t>
            </a:fld>
            <a:endParaRPr lang="en-US"/>
          </a:p>
        </p:txBody>
      </p:sp>
    </p:spTree>
    <p:extLst>
      <p:ext uri="{BB962C8B-B14F-4D97-AF65-F5344CB8AC3E}">
        <p14:creationId xmlns:p14="http://schemas.microsoft.com/office/powerpoint/2010/main" val="7964179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Anecdote</a:t>
            </a:r>
            <a:r>
              <a:rPr lang="en-US" baseline="0" dirty="0"/>
              <a:t> about offer to help with the development and get told a postdoc will do it because this is what we do.</a:t>
            </a:r>
            <a:endParaRPr lang="en-US" dirty="0"/>
          </a:p>
        </p:txBody>
      </p:sp>
      <p:sp>
        <p:nvSpPr>
          <p:cNvPr id="4" name="Footer Placeholder 3"/>
          <p:cNvSpPr>
            <a:spLocks noGrp="1"/>
          </p:cNvSpPr>
          <p:nvPr>
            <p:ph type="ftr" sz="quarter" idx="10"/>
          </p:nvPr>
        </p:nvSpPr>
        <p:spPr/>
        <p:txBody>
          <a:bodyPr/>
          <a:lstStyle/>
          <a:p>
            <a:r>
              <a:rPr lang="en-US"/>
              <a:t>Argonne National Laboratory</a:t>
            </a:r>
          </a:p>
        </p:txBody>
      </p:sp>
      <p:sp>
        <p:nvSpPr>
          <p:cNvPr id="5" name="Slide Number Placeholder 4"/>
          <p:cNvSpPr>
            <a:spLocks noGrp="1"/>
          </p:cNvSpPr>
          <p:nvPr>
            <p:ph type="sldNum" sz="quarter" idx="11"/>
          </p:nvPr>
        </p:nvSpPr>
        <p:spPr/>
        <p:txBody>
          <a:bodyPr/>
          <a:lstStyle/>
          <a:p>
            <a:fld id="{80319BA7-4E5F-4D87-B389-5AAC471B93FF}" type="slidenum">
              <a:rPr lang="en-US" smtClean="0"/>
              <a:pPr/>
              <a:t>8</a:t>
            </a:fld>
            <a:endParaRPr lang="en-US"/>
          </a:p>
        </p:txBody>
      </p:sp>
    </p:spTree>
    <p:extLst>
      <p:ext uri="{BB962C8B-B14F-4D97-AF65-F5344CB8AC3E}">
        <p14:creationId xmlns:p14="http://schemas.microsoft.com/office/powerpoint/2010/main" val="6242687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Numerical models</a:t>
            </a:r>
          </a:p>
        </p:txBody>
      </p:sp>
      <p:sp>
        <p:nvSpPr>
          <p:cNvPr id="4" name="Slide Number Placeholder 3"/>
          <p:cNvSpPr>
            <a:spLocks noGrp="1"/>
          </p:cNvSpPr>
          <p:nvPr>
            <p:ph type="sldNum" sz="quarter" idx="10"/>
          </p:nvPr>
        </p:nvSpPr>
        <p:spPr/>
        <p:txBody>
          <a:bodyPr/>
          <a:lstStyle/>
          <a:p>
            <a:fld id="{54E672D7-8E2D-4611-973D-F4591A707C34}" type="slidenum">
              <a:rPr lang="en-US" smtClean="0"/>
              <a:t>10</a:t>
            </a:fld>
            <a:endParaRPr lang="en-US"/>
          </a:p>
        </p:txBody>
      </p:sp>
    </p:spTree>
    <p:extLst>
      <p:ext uri="{BB962C8B-B14F-4D97-AF65-F5344CB8AC3E}">
        <p14:creationId xmlns:p14="http://schemas.microsoft.com/office/powerpoint/2010/main" val="3629121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Numerical models</a:t>
            </a:r>
          </a:p>
        </p:txBody>
      </p:sp>
      <p:sp>
        <p:nvSpPr>
          <p:cNvPr id="4" name="Slide Number Placeholder 3"/>
          <p:cNvSpPr>
            <a:spLocks noGrp="1"/>
          </p:cNvSpPr>
          <p:nvPr>
            <p:ph type="sldNum" sz="quarter" idx="10"/>
          </p:nvPr>
        </p:nvSpPr>
        <p:spPr/>
        <p:txBody>
          <a:bodyPr/>
          <a:lstStyle/>
          <a:p>
            <a:fld id="{54E672D7-8E2D-4611-973D-F4591A707C34}" type="slidenum">
              <a:rPr lang="en-US" smtClean="0"/>
              <a:t>11</a:t>
            </a:fld>
            <a:endParaRPr lang="en-US"/>
          </a:p>
        </p:txBody>
      </p:sp>
    </p:spTree>
    <p:extLst>
      <p:ext uri="{BB962C8B-B14F-4D97-AF65-F5344CB8AC3E}">
        <p14:creationId xmlns:p14="http://schemas.microsoft.com/office/powerpoint/2010/main" val="108271169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7_Title Slide">
    <p:spTree>
      <p:nvGrpSpPr>
        <p:cNvPr id="1" name=""/>
        <p:cNvGrpSpPr/>
        <p:nvPr/>
      </p:nvGrpSpPr>
      <p:grpSpPr>
        <a:xfrm>
          <a:off x="0" y="0"/>
          <a:ext cx="0" cy="0"/>
          <a:chOff x="0" y="0"/>
          <a:chExt cx="0" cy="0"/>
        </a:xfrm>
      </p:grpSpPr>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65760" y="411480"/>
            <a:ext cx="6962455" cy="510909"/>
          </a:xfrm>
        </p:spPr>
        <p:txBody>
          <a:bodyPr/>
          <a:lstStyle>
            <a:lvl1pPr algn="l">
              <a:defRPr sz="3200" b="1">
                <a:solidFill>
                  <a:schemeClr val="tx1"/>
                </a:solidFill>
                <a:latin typeface="+mn-lt"/>
              </a:defRPr>
            </a:lvl1pPr>
          </a:lstStyle>
          <a:p>
            <a:r>
              <a:rPr lang="en-US" dirty="0"/>
              <a:t>Click to edit Master title style</a:t>
            </a:r>
          </a:p>
        </p:txBody>
      </p:sp>
      <p:sp>
        <p:nvSpPr>
          <p:cNvPr id="3" name="Subtitle 2"/>
          <p:cNvSpPr>
            <a:spLocks noGrp="1"/>
          </p:cNvSpPr>
          <p:nvPr userDrawn="1">
            <p:ph type="subTitle" idx="1"/>
          </p:nvPr>
        </p:nvSpPr>
        <p:spPr>
          <a:xfrm>
            <a:off x="365760" y="1903575"/>
            <a:ext cx="6962456" cy="2778498"/>
          </a:xfrm>
        </p:spPr>
        <p:txBody>
          <a:bodyPr/>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56801" y="4458940"/>
            <a:ext cx="3047137" cy="1389960"/>
          </a:xfrm>
          <a:prstGeom prst="rect">
            <a:avLst/>
          </a:prstGeom>
        </p:spPr>
      </p:pic>
      <p:grpSp>
        <p:nvGrpSpPr>
          <p:cNvPr id="13" name="Group 12"/>
          <p:cNvGrpSpPr/>
          <p:nvPr userDrawn="1"/>
        </p:nvGrpSpPr>
        <p:grpSpPr>
          <a:xfrm>
            <a:off x="-4595" y="6002316"/>
            <a:ext cx="12198096" cy="27432"/>
            <a:chOff x="-9675" y="6830568"/>
            <a:chExt cx="9176303" cy="27432"/>
          </a:xfrm>
        </p:grpSpPr>
        <p:sp>
          <p:nvSpPr>
            <p:cNvPr id="14" name="Rectangle 13"/>
            <p:cNvSpPr/>
            <p:nvPr userDrawn="1"/>
          </p:nvSpPr>
          <p:spPr>
            <a:xfrm>
              <a:off x="5529226" y="6830568"/>
              <a:ext cx="3637402" cy="27432"/>
            </a:xfrm>
            <a:prstGeom prst="rect">
              <a:avLst/>
            </a:prstGeom>
            <a:solidFill>
              <a:schemeClr val="accent4"/>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15" name="Rectangle 14"/>
            <p:cNvSpPr/>
            <p:nvPr userDrawn="1"/>
          </p:nvSpPr>
          <p:spPr>
            <a:xfrm>
              <a:off x="-9675" y="6830568"/>
              <a:ext cx="5542707" cy="27432"/>
            </a:xfrm>
            <a:prstGeom prst="rect">
              <a:avLst/>
            </a:prstGeom>
            <a:solidFill>
              <a:schemeClr val="accent3">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lvl="0" algn="ctr">
                <a:lnSpc>
                  <a:spcPct val="90000"/>
                </a:lnSpc>
              </a:pPr>
              <a:endParaRPr lang="en-US" dirty="0">
                <a:solidFill>
                  <a:schemeClr val="tx1"/>
                </a:solidFill>
              </a:endParaRPr>
            </a:p>
          </p:txBody>
        </p:sp>
      </p:grpSp>
      <p:pic>
        <p:nvPicPr>
          <p:cNvPr id="16" name="Picture 1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646465" y="6234272"/>
            <a:ext cx="2588698" cy="430836"/>
          </a:xfrm>
          <a:prstGeom prst="rect">
            <a:avLst/>
          </a:prstGeom>
        </p:spPr>
      </p:pic>
      <p:pic>
        <p:nvPicPr>
          <p:cNvPr id="17" name="Picture 16"/>
          <p:cNvPicPr>
            <a:picLocks noChangeAspect="1"/>
          </p:cNvPicPr>
          <p:nvPr userDrawn="1"/>
        </p:nvPicPr>
        <p:blipFill rotWithShape="1">
          <a:blip r:embed="rId4" cstate="print">
            <a:extLst>
              <a:ext uri="{28A0092B-C50C-407E-A947-70E740481C1C}">
                <a14:useLocalDpi xmlns:a14="http://schemas.microsoft.com/office/drawing/2010/main" val="0"/>
              </a:ext>
            </a:extLst>
          </a:blip>
          <a:srcRect b="70693"/>
          <a:stretch/>
        </p:blipFill>
        <p:spPr>
          <a:xfrm>
            <a:off x="335845" y="6219281"/>
            <a:ext cx="1469261" cy="460818"/>
          </a:xfrm>
          <a:prstGeom prst="rect">
            <a:avLst/>
          </a:prstGeom>
        </p:spPr>
      </p:pic>
      <p:pic>
        <p:nvPicPr>
          <p:cNvPr id="11" name="Picture 10"/>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6016016" y="6201102"/>
            <a:ext cx="2052316" cy="557627"/>
          </a:xfrm>
          <a:prstGeom prst="rect">
            <a:avLst/>
          </a:prstGeom>
        </p:spPr>
      </p:pic>
    </p:spTree>
    <p:extLst>
      <p:ext uri="{BB962C8B-B14F-4D97-AF65-F5344CB8AC3E}">
        <p14:creationId xmlns:p14="http://schemas.microsoft.com/office/powerpoint/2010/main" val="324926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510909"/>
          </a:xfrm>
        </p:spPr>
        <p:txBody>
          <a:bodyPr anchor="t" anchorCtr="0"/>
          <a:lstStyle/>
          <a:p>
            <a:r>
              <a:rPr lang="en-US" dirty="0"/>
              <a:t>Click to edit Master title style</a:t>
            </a:r>
          </a:p>
        </p:txBody>
      </p:sp>
      <p:sp>
        <p:nvSpPr>
          <p:cNvPr id="3" name="Content Placeholder 2"/>
          <p:cNvSpPr>
            <a:spLocks noGrp="1"/>
          </p:cNvSpPr>
          <p:nvPr>
            <p:ph idx="1"/>
          </p:nvPr>
        </p:nvSpPr>
        <p:spPr>
          <a:xfrm>
            <a:off x="365760" y="161544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092206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0602"/>
            <a:ext cx="11375136" cy="877824"/>
          </a:xfrm>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365760" y="1553612"/>
            <a:ext cx="5588582" cy="821190"/>
          </a:xfrm>
        </p:spPr>
        <p:txBody>
          <a:bodyPr anchor="b"/>
          <a:lstStyle>
            <a:lvl1pPr marL="0" indent="0">
              <a:buNone/>
              <a:defRPr sz="24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5760" y="2379194"/>
            <a:ext cx="5588582" cy="3373229"/>
          </a:xfrm>
        </p:spPr>
        <p:txBody>
          <a:bodyPr/>
          <a:lstStyle>
            <a:lvl1pPr>
              <a:defRPr sz="2400"/>
            </a:lvl1pPr>
            <a:lvl2pPr>
              <a:defRPr sz="2000"/>
            </a:lvl2pPr>
            <a:lvl3pPr>
              <a:defRPr sz="1800"/>
            </a:lvl3pPr>
            <a:lvl4pPr>
              <a:defRPr sz="1600"/>
            </a:lvl4pPr>
            <a:lvl5pPr marL="1482725" indent="-222250">
              <a:buFont typeface="Arial" panose="020B0604020202020204" pitchFamily="34" charset="0"/>
              <a:buChar cha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91755" y="1553612"/>
            <a:ext cx="5531934" cy="821190"/>
          </a:xfrm>
        </p:spPr>
        <p:txBody>
          <a:bodyPr anchor="b"/>
          <a:lstStyle>
            <a:lvl1pPr marL="0" indent="0">
              <a:buNone/>
              <a:defRPr sz="24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1755" y="2379194"/>
            <a:ext cx="5531934" cy="3373229"/>
          </a:xfrm>
        </p:spPr>
        <p:txBody>
          <a:bodyPr/>
          <a:lstStyle>
            <a:lvl1pPr>
              <a:defRPr sz="2400"/>
            </a:lvl1pPr>
            <a:lvl2pPr>
              <a:defRPr sz="2000"/>
            </a:lvl2pPr>
            <a:lvl3pPr>
              <a:defRPr sz="1800"/>
            </a:lvl3pPr>
            <a:lvl4pPr>
              <a:defRPr sz="1600"/>
            </a:lvl4pPr>
            <a:lvl5pPr marL="1482725" indent="-222250">
              <a:defRPr lang="en-US" sz="18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877824"/>
          </a:xfrm>
        </p:spPr>
        <p:txBody>
          <a:bodyPr/>
          <a:lstStyle/>
          <a:p>
            <a:r>
              <a:rPr lang="en-US" dirty="0"/>
              <a:t>Click to edit Master title style</a:t>
            </a:r>
          </a:p>
        </p:txBody>
      </p:sp>
    </p:spTree>
    <p:extLst>
      <p:ext uri="{BB962C8B-B14F-4D97-AF65-F5344CB8AC3E}">
        <p14:creationId xmlns:p14="http://schemas.microsoft.com/office/powerpoint/2010/main" val="6121090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Section break">
    <p:spTree>
      <p:nvGrpSpPr>
        <p:cNvPr id="1" name=""/>
        <p:cNvGrpSpPr/>
        <p:nvPr/>
      </p:nvGrpSpPr>
      <p:grpSpPr>
        <a:xfrm>
          <a:off x="0" y="0"/>
          <a:ext cx="0" cy="0"/>
          <a:chOff x="0" y="0"/>
          <a:chExt cx="0" cy="0"/>
        </a:xfrm>
      </p:grpSpPr>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65760" y="411480"/>
            <a:ext cx="6962455" cy="510909"/>
          </a:xfrm>
        </p:spPr>
        <p:txBody>
          <a:bodyPr/>
          <a:lstStyle>
            <a:lvl1pPr algn="l">
              <a:defRPr sz="3200" b="1">
                <a:solidFill>
                  <a:schemeClr val="tx1"/>
                </a:solidFill>
                <a:latin typeface="+mn-lt"/>
              </a:defRPr>
            </a:lvl1pPr>
          </a:lstStyle>
          <a:p>
            <a:r>
              <a:rPr lang="en-US" dirty="0"/>
              <a:t>Click to edit Master title style</a:t>
            </a:r>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56801" y="4458940"/>
            <a:ext cx="3047137" cy="1389960"/>
          </a:xfrm>
          <a:prstGeom prst="rect">
            <a:avLst/>
          </a:prstGeom>
        </p:spPr>
      </p:pic>
      <p:grpSp>
        <p:nvGrpSpPr>
          <p:cNvPr id="13" name="Group 12"/>
          <p:cNvGrpSpPr/>
          <p:nvPr userDrawn="1"/>
        </p:nvGrpSpPr>
        <p:grpSpPr>
          <a:xfrm>
            <a:off x="-4595" y="6002316"/>
            <a:ext cx="12198096" cy="27432"/>
            <a:chOff x="-9675" y="6830568"/>
            <a:chExt cx="9176303" cy="27432"/>
          </a:xfrm>
        </p:grpSpPr>
        <p:sp>
          <p:nvSpPr>
            <p:cNvPr id="14" name="Rectangle 13"/>
            <p:cNvSpPr/>
            <p:nvPr userDrawn="1"/>
          </p:nvSpPr>
          <p:spPr>
            <a:xfrm>
              <a:off x="5529226" y="6830568"/>
              <a:ext cx="3637402" cy="27432"/>
            </a:xfrm>
            <a:prstGeom prst="rect">
              <a:avLst/>
            </a:prstGeom>
            <a:solidFill>
              <a:schemeClr val="accent4"/>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15" name="Rectangle 14"/>
            <p:cNvSpPr/>
            <p:nvPr userDrawn="1"/>
          </p:nvSpPr>
          <p:spPr>
            <a:xfrm>
              <a:off x="-9675" y="6830568"/>
              <a:ext cx="5542707" cy="27432"/>
            </a:xfrm>
            <a:prstGeom prst="rect">
              <a:avLst/>
            </a:prstGeom>
            <a:solidFill>
              <a:schemeClr val="accent3">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lvl="0" algn="ctr">
                <a:lnSpc>
                  <a:spcPct val="90000"/>
                </a:lnSpc>
              </a:pPr>
              <a:endParaRPr lang="en-US" dirty="0">
                <a:solidFill>
                  <a:schemeClr val="tx1"/>
                </a:solidFill>
              </a:endParaRPr>
            </a:p>
          </p:txBody>
        </p:sp>
      </p:grpSp>
      <p:grpSp>
        <p:nvGrpSpPr>
          <p:cNvPr id="11" name="Group 10"/>
          <p:cNvGrpSpPr/>
          <p:nvPr userDrawn="1"/>
        </p:nvGrpSpPr>
        <p:grpSpPr>
          <a:xfrm>
            <a:off x="-4595" y="4272576"/>
            <a:ext cx="12198096" cy="27432"/>
            <a:chOff x="-9675" y="6830568"/>
            <a:chExt cx="9176303" cy="27432"/>
          </a:xfrm>
        </p:grpSpPr>
        <p:sp>
          <p:nvSpPr>
            <p:cNvPr id="18" name="Rectangle 17"/>
            <p:cNvSpPr/>
            <p:nvPr userDrawn="1"/>
          </p:nvSpPr>
          <p:spPr>
            <a:xfrm>
              <a:off x="5529226" y="6830568"/>
              <a:ext cx="3637402" cy="27432"/>
            </a:xfrm>
            <a:prstGeom prst="rect">
              <a:avLst/>
            </a:prstGeom>
            <a:solidFill>
              <a:schemeClr val="accent4"/>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19" name="Rectangle 18"/>
            <p:cNvSpPr/>
            <p:nvPr userDrawn="1"/>
          </p:nvSpPr>
          <p:spPr>
            <a:xfrm>
              <a:off x="-9675" y="6830568"/>
              <a:ext cx="5542707" cy="27432"/>
            </a:xfrm>
            <a:prstGeom prst="rect">
              <a:avLst/>
            </a:prstGeom>
            <a:solidFill>
              <a:schemeClr val="accent3">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lvl="0" algn="ctr">
                <a:lnSpc>
                  <a:spcPct val="90000"/>
                </a:lnSpc>
              </a:pPr>
              <a:endParaRPr lang="en-US" dirty="0">
                <a:solidFill>
                  <a:schemeClr val="tx1"/>
                </a:solidFill>
              </a:endParaRPr>
            </a:p>
          </p:txBody>
        </p:sp>
      </p:grpSp>
    </p:spTree>
    <p:extLst>
      <p:ext uri="{BB962C8B-B14F-4D97-AF65-F5344CB8AC3E}">
        <p14:creationId xmlns:p14="http://schemas.microsoft.com/office/powerpoint/2010/main" val="1454271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877824"/>
          </a:xfrm>
        </p:spPr>
        <p:txBody>
          <a:bodyPr/>
          <a:lstStyle/>
          <a:p>
            <a:r>
              <a:rPr lang="en-US" dirty="0"/>
              <a:t>Click to edit Master title style</a:t>
            </a:r>
          </a:p>
        </p:txBody>
      </p:sp>
    </p:spTree>
    <p:extLst>
      <p:ext uri="{BB962C8B-B14F-4D97-AF65-F5344CB8AC3E}">
        <p14:creationId xmlns:p14="http://schemas.microsoft.com/office/powerpoint/2010/main" val="2198867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65760" y="411480"/>
            <a:ext cx="11376442" cy="510909"/>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pPr lvl="0"/>
            <a:r>
              <a:rPr lang="en-US" dirty="0"/>
              <a:t>Click to edit Master title style</a:t>
            </a:r>
          </a:p>
        </p:txBody>
      </p:sp>
      <p:sp>
        <p:nvSpPr>
          <p:cNvPr id="1027" name="Text Placeholder 2"/>
          <p:cNvSpPr>
            <a:spLocks noGrp="1"/>
          </p:cNvSpPr>
          <p:nvPr>
            <p:ph type="body" idx="1"/>
          </p:nvPr>
        </p:nvSpPr>
        <p:spPr bwMode="auto">
          <a:xfrm>
            <a:off x="365760" y="1623066"/>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3" name="Picture 12"/>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9236773" y="6076497"/>
            <a:ext cx="2366963" cy="640080"/>
          </a:xfrm>
          <a:prstGeom prst="rect">
            <a:avLst/>
          </a:prstGeom>
        </p:spPr>
      </p:pic>
      <p:grpSp>
        <p:nvGrpSpPr>
          <p:cNvPr id="15" name="Group 14"/>
          <p:cNvGrpSpPr/>
          <p:nvPr userDrawn="1"/>
        </p:nvGrpSpPr>
        <p:grpSpPr>
          <a:xfrm>
            <a:off x="-4595" y="6830568"/>
            <a:ext cx="12198096" cy="27432"/>
            <a:chOff x="-9675" y="6830568"/>
            <a:chExt cx="9176303" cy="27432"/>
          </a:xfrm>
        </p:grpSpPr>
        <p:sp>
          <p:nvSpPr>
            <p:cNvPr id="16" name="Rectangle 15"/>
            <p:cNvSpPr/>
            <p:nvPr userDrawn="1"/>
          </p:nvSpPr>
          <p:spPr>
            <a:xfrm>
              <a:off x="5529226" y="6830568"/>
              <a:ext cx="3637402" cy="27432"/>
            </a:xfrm>
            <a:prstGeom prst="rect">
              <a:avLst/>
            </a:prstGeom>
            <a:solidFill>
              <a:schemeClr val="accent4"/>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17" name="Rectangle 16"/>
            <p:cNvSpPr/>
            <p:nvPr userDrawn="1"/>
          </p:nvSpPr>
          <p:spPr>
            <a:xfrm>
              <a:off x="-9675" y="6830568"/>
              <a:ext cx="5542707" cy="27432"/>
            </a:xfrm>
            <a:prstGeom prst="rect">
              <a:avLst/>
            </a:prstGeom>
            <a:solidFill>
              <a:schemeClr val="accent3">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lvl="0" algn="ctr">
                <a:lnSpc>
                  <a:spcPct val="90000"/>
                </a:lnSpc>
              </a:pPr>
              <a:endParaRPr lang="en-US" dirty="0">
                <a:solidFill>
                  <a:schemeClr val="tx1"/>
                </a:solidFill>
              </a:endParaRPr>
            </a:p>
          </p:txBody>
        </p:sp>
      </p:grpSp>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ATPESC</a:t>
            </a:r>
            <a:r>
              <a:rPr lang="en-US" sz="1000" baseline="0" dirty="0">
                <a:solidFill>
                  <a:schemeClr val="tx1"/>
                </a:solidFill>
                <a:latin typeface="Arial" pitchFamily="34" charset="0"/>
                <a:cs typeface="Arial" pitchFamily="34" charset="0"/>
              </a:rPr>
              <a:t> 2018, July 29</a:t>
            </a:r>
            <a:r>
              <a:rPr lang="mr-IN" sz="1000" baseline="0" dirty="0">
                <a:solidFill>
                  <a:schemeClr val="tx1"/>
                </a:solidFill>
                <a:latin typeface="Arial" pitchFamily="34" charset="0"/>
                <a:cs typeface="Arial" pitchFamily="34" charset="0"/>
              </a:rPr>
              <a:t>–</a:t>
            </a:r>
            <a:r>
              <a:rPr lang="en-US" sz="1000" baseline="0" dirty="0">
                <a:solidFill>
                  <a:schemeClr val="tx1"/>
                </a:solidFill>
                <a:latin typeface="Arial" pitchFamily="34" charset="0"/>
                <a:cs typeface="Arial" pitchFamily="34" charset="0"/>
              </a:rPr>
              <a:t> August 10, 2017</a:t>
            </a:r>
            <a:endParaRPr lang="en-US" sz="1000" dirty="0">
              <a:solidFill>
                <a:schemeClr val="tx1"/>
              </a:solidFill>
              <a:latin typeface="Arial" pitchFamily="34" charset="0"/>
              <a:cs typeface="Arial" pitchFamily="34" charset="0"/>
            </a:endParaRPr>
          </a:p>
        </p:txBody>
      </p:sp>
      <p:sp>
        <p:nvSpPr>
          <p:cNvPr id="9" name="Rectangle 6"/>
          <p:cNvSpPr>
            <a:spLocks noChangeArrowheads="1"/>
          </p:cNvSpPr>
          <p:nvPr userDrawn="1"/>
        </p:nvSpPr>
        <p:spPr bwMode="auto">
          <a:xfrm flipH="1">
            <a:off x="163375" y="6513051"/>
            <a:ext cx="210301" cy="152400"/>
          </a:xfrm>
          <a:prstGeom prst="rect">
            <a:avLst/>
          </a:prstGeom>
          <a:noFill/>
          <a:ln w="9525">
            <a:noFill/>
            <a:miter lim="800000"/>
            <a:headEnd/>
            <a:tailEnd/>
          </a:ln>
          <a:effectLst/>
        </p:spPr>
        <p:txBody>
          <a:bodyPr lIns="0" tIns="0" rIns="0" bIns="0"/>
          <a:lstStyle/>
          <a:p>
            <a:pPr algn="r"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r"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2" name="Picture 1"/>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6611748" y="6127530"/>
            <a:ext cx="2129683" cy="578648"/>
          </a:xfrm>
          <a:prstGeom prst="rect">
            <a:avLst/>
          </a:prstGeom>
        </p:spPr>
      </p:pic>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49" r:id="rId1"/>
    <p:sldLayoutId id="2147483937" r:id="rId2"/>
    <p:sldLayoutId id="2147483939" r:id="rId3"/>
    <p:sldLayoutId id="2147483940" r:id="rId4"/>
    <p:sldLayoutId id="2147483950" r:id="rId5"/>
    <p:sldLayoutId id="2147483941" r:id="rId6"/>
  </p:sldLayoutIdLst>
  <p:hf hdr="0" ftr="0" dt="0"/>
  <p:txStyles>
    <p:titleStyle>
      <a:lvl1pPr algn="l" rtl="0" eaLnBrk="1" fontAlgn="base" hangingPunct="1">
        <a:lnSpc>
          <a:spcPct val="85000"/>
        </a:lnSpc>
        <a:spcBef>
          <a:spcPct val="0"/>
        </a:spcBef>
        <a:spcAft>
          <a:spcPct val="0"/>
        </a:spcAft>
        <a:defRPr sz="32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8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4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hyperlink" Target="https://ideas-productivity.org/resources/howto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3" Type="http://schemas.openxmlformats.org/officeDocument/2006/relationships/hyperlink" Target="http://flash.uchicago.edu/cc2012/" TargetMode="External"/><Relationship Id="rId2" Type="http://schemas.openxmlformats.org/officeDocument/2006/relationships/hyperlink" Target="http://journals.plos.org/plosbiology/article?id=10.1371/journal.pbio.1001745" TargetMode="External"/><Relationship Id="rId1" Type="http://schemas.openxmlformats.org/officeDocument/2006/relationships/slideLayout" Target="../slideLayouts/slideLayout2.xml"/><Relationship Id="rId6" Type="http://schemas.openxmlformats.org/officeDocument/2006/relationships/hyperlink" Target="http://ieeexplore.ieee.org/xpl/articleDetails.jsp?arnumber=6171147" TargetMode="External"/><Relationship Id="rId5" Type="http://schemas.openxmlformats.org/officeDocument/2006/relationships/hyperlink" Target="http://www.orau.gov/swproductivity2014/SoftwareProductivityWorkshopReport2014.pdf" TargetMode="External"/><Relationship Id="rId4" Type="http://schemas.openxmlformats.org/officeDocument/2006/relationships/hyperlink" Target="http://ieeexplore.ieee.org/xpls/icp.jsp?arnumber=4375255"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8.tiff"/><Relationship Id="rId2" Type="http://schemas.openxmlformats.org/officeDocument/2006/relationships/image" Target="../media/image7.tif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c2.com/cgi/wiki?HeroicProgramming"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65760" y="411480"/>
            <a:ext cx="11336614" cy="510909"/>
          </a:xfrm>
        </p:spPr>
        <p:txBody>
          <a:bodyPr/>
          <a:lstStyle/>
          <a:p>
            <a:pPr algn="ctr"/>
            <a:r>
              <a:rPr lang="en-US" dirty="0">
                <a:ea typeface="Arial" charset="0"/>
                <a:cs typeface="Arial" charset="0"/>
              </a:rPr>
              <a:t>Overview of Best Practices in HPC Software Development</a:t>
            </a:r>
            <a:endParaRPr lang="en-US" dirty="0"/>
          </a:p>
        </p:txBody>
      </p:sp>
      <p:sp>
        <p:nvSpPr>
          <p:cNvPr id="6" name="Subtitle 2"/>
          <p:cNvSpPr>
            <a:spLocks noGrp="1"/>
          </p:cNvSpPr>
          <p:nvPr>
            <p:ph type="subTitle" idx="1"/>
          </p:nvPr>
        </p:nvSpPr>
        <p:spPr>
          <a:xfrm>
            <a:off x="365760" y="1903575"/>
            <a:ext cx="7863840" cy="3108692"/>
          </a:xfrm>
        </p:spPr>
        <p:txBody>
          <a:bodyPr/>
          <a:lstStyle/>
          <a:p>
            <a:r>
              <a:rPr lang="en-US" sz="1800" dirty="0"/>
              <a:t>Presented to </a:t>
            </a:r>
            <a:br>
              <a:rPr lang="en-US" dirty="0"/>
            </a:br>
            <a:r>
              <a:rPr lang="en-US" b="1" dirty="0"/>
              <a:t>ATPESC 2018 Participants</a:t>
            </a:r>
            <a:br>
              <a:rPr lang="en-US" b="1" dirty="0"/>
            </a:br>
            <a:endParaRPr lang="en-US" b="1" dirty="0"/>
          </a:p>
          <a:p>
            <a:r>
              <a:rPr lang="en-US" sz="2000" b="1" dirty="0"/>
              <a:t>Anshu Dubey</a:t>
            </a:r>
            <a:endParaRPr lang="en-US" sz="2000" dirty="0"/>
          </a:p>
          <a:p>
            <a:r>
              <a:rPr lang="en-US" sz="2000" dirty="0"/>
              <a:t>Computer Scientist, Mathematics and Computer Science Division</a:t>
            </a:r>
          </a:p>
          <a:p>
            <a:r>
              <a:rPr lang="en-US" sz="1800" dirty="0"/>
              <a:t>Q Center, St. Charles, IL (USA)</a:t>
            </a:r>
            <a:br>
              <a:rPr lang="en-US" sz="1800" dirty="0"/>
            </a:br>
            <a:r>
              <a:rPr lang="en-US" sz="1800" dirty="0"/>
              <a:t>Date 08/08/2018</a:t>
            </a:r>
          </a:p>
        </p:txBody>
      </p:sp>
    </p:spTree>
    <p:extLst>
      <p:ext uri="{BB962C8B-B14F-4D97-AF65-F5344CB8AC3E}">
        <p14:creationId xmlns:p14="http://schemas.microsoft.com/office/powerpoint/2010/main" val="36512660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 Extreme-Scale science</a:t>
            </a:r>
          </a:p>
        </p:txBody>
      </p:sp>
      <p:sp>
        <p:nvSpPr>
          <p:cNvPr id="3" name="Content Placeholder 2"/>
          <p:cNvSpPr>
            <a:spLocks noGrp="1"/>
          </p:cNvSpPr>
          <p:nvPr>
            <p:ph idx="1"/>
          </p:nvPr>
        </p:nvSpPr>
        <p:spPr>
          <a:xfrm>
            <a:off x="365759" y="1018572"/>
            <a:ext cx="11174199" cy="5197033"/>
          </a:xfrm>
        </p:spPr>
        <p:txBody>
          <a:bodyPr>
            <a:normAutofit/>
          </a:bodyPr>
          <a:lstStyle/>
          <a:p>
            <a:r>
              <a:rPr lang="en-US" dirty="0"/>
              <a:t>Codes aiming for higher fidelity modeling</a:t>
            </a:r>
          </a:p>
          <a:p>
            <a:pPr lvl="1"/>
            <a:r>
              <a:rPr lang="en-US" dirty="0"/>
              <a:t>More complex codes, simulations and analysis</a:t>
            </a:r>
          </a:p>
          <a:p>
            <a:pPr lvl="1"/>
            <a:r>
              <a:rPr lang="en-US" dirty="0"/>
              <a:t>More moving parts that need to interoperate</a:t>
            </a:r>
          </a:p>
          <a:p>
            <a:pPr lvl="1"/>
            <a:r>
              <a:rPr lang="en-US" dirty="0"/>
              <a:t>Variety of expertise needed – the only tractable development model is through </a:t>
            </a:r>
            <a:r>
              <a:rPr lang="en-US" b="1" dirty="0"/>
              <a:t>separation of concerns</a:t>
            </a:r>
          </a:p>
          <a:p>
            <a:pPr lvl="1"/>
            <a:r>
              <a:rPr lang="en-US" b="1" dirty="0">
                <a:solidFill>
                  <a:schemeClr val="accent4">
                    <a:lumMod val="75000"/>
                  </a:schemeClr>
                </a:solidFill>
              </a:rPr>
              <a:t>It is more difficult to work on the same software in different roles without a software engineering process</a:t>
            </a:r>
            <a:endParaRPr lang="en-US" dirty="0"/>
          </a:p>
          <a:p>
            <a:r>
              <a:rPr lang="en-US" dirty="0"/>
              <a:t>Onset of higher platform heterogeneity</a:t>
            </a:r>
          </a:p>
          <a:p>
            <a:pPr lvl="1"/>
            <a:r>
              <a:rPr lang="en-US" dirty="0"/>
              <a:t>Requirements are unfolding, not known </a:t>
            </a:r>
            <a:r>
              <a:rPr lang="en-US" i="1" dirty="0"/>
              <a:t>a priori </a:t>
            </a:r>
          </a:p>
          <a:p>
            <a:pPr lvl="1"/>
            <a:r>
              <a:rPr lang="en-US" b="1" dirty="0">
                <a:solidFill>
                  <a:schemeClr val="accent4">
                    <a:lumMod val="75000"/>
                  </a:schemeClr>
                </a:solidFill>
              </a:rPr>
              <a:t>The only safeguard is investing in flexible design and robust software engineering process</a:t>
            </a:r>
          </a:p>
        </p:txBody>
      </p:sp>
    </p:spTree>
    <p:extLst>
      <p:ext uri="{BB962C8B-B14F-4D97-AF65-F5344CB8AC3E}">
        <p14:creationId xmlns:p14="http://schemas.microsoft.com/office/powerpoint/2010/main" val="585207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 Extreme-Scale science</a:t>
            </a:r>
          </a:p>
        </p:txBody>
      </p:sp>
      <p:sp>
        <p:nvSpPr>
          <p:cNvPr id="3" name="Content Placeholder 2"/>
          <p:cNvSpPr>
            <a:spLocks noGrp="1"/>
          </p:cNvSpPr>
          <p:nvPr>
            <p:ph idx="1"/>
          </p:nvPr>
        </p:nvSpPr>
        <p:spPr>
          <a:xfrm>
            <a:off x="365759" y="1018572"/>
            <a:ext cx="11174199" cy="5197033"/>
          </a:xfrm>
        </p:spPr>
        <p:txBody>
          <a:bodyPr>
            <a:normAutofit/>
          </a:bodyPr>
          <a:lstStyle/>
          <a:p>
            <a:r>
              <a:rPr lang="en-US" dirty="0"/>
              <a:t>Codes aiming for higher fidelity modeling</a:t>
            </a:r>
          </a:p>
          <a:p>
            <a:pPr lvl="1"/>
            <a:r>
              <a:rPr lang="en-US" dirty="0"/>
              <a:t>More complex codes, simulations and analysis</a:t>
            </a:r>
          </a:p>
          <a:p>
            <a:pPr lvl="1"/>
            <a:r>
              <a:rPr lang="en-US" dirty="0"/>
              <a:t>More moving parts that need to interoperate</a:t>
            </a:r>
          </a:p>
          <a:p>
            <a:pPr lvl="1"/>
            <a:r>
              <a:rPr lang="en-US" dirty="0"/>
              <a:t>Variety of expertise needed – the only tractable development model is through </a:t>
            </a:r>
            <a:r>
              <a:rPr lang="en-US" b="1" dirty="0"/>
              <a:t>separation of concerns</a:t>
            </a:r>
          </a:p>
          <a:p>
            <a:pPr lvl="1"/>
            <a:r>
              <a:rPr lang="en-US" b="1" dirty="0">
                <a:solidFill>
                  <a:schemeClr val="accent4">
                    <a:lumMod val="75000"/>
                  </a:schemeClr>
                </a:solidFill>
              </a:rPr>
              <a:t>It is more difficult to work on the same software in different roles without a software engineering process</a:t>
            </a:r>
            <a:endParaRPr lang="en-US" dirty="0"/>
          </a:p>
          <a:p>
            <a:r>
              <a:rPr lang="en-US" dirty="0"/>
              <a:t>Onset of higher platform heterogeneity</a:t>
            </a:r>
          </a:p>
          <a:p>
            <a:pPr lvl="1"/>
            <a:r>
              <a:rPr lang="en-US" dirty="0"/>
              <a:t>Requirements are unfolding, not known </a:t>
            </a:r>
            <a:r>
              <a:rPr lang="en-US" i="1" dirty="0"/>
              <a:t>a priori </a:t>
            </a:r>
          </a:p>
          <a:p>
            <a:pPr lvl="1"/>
            <a:r>
              <a:rPr lang="en-US" b="1" dirty="0">
                <a:solidFill>
                  <a:schemeClr val="accent4">
                    <a:lumMod val="75000"/>
                  </a:schemeClr>
                </a:solidFill>
              </a:rPr>
              <a:t>The only safeguard is investing in flexible design and robust software engineering process</a:t>
            </a:r>
          </a:p>
        </p:txBody>
      </p:sp>
      <p:sp>
        <p:nvSpPr>
          <p:cNvPr id="6" name="Rectangle 5"/>
          <p:cNvSpPr/>
          <p:nvPr/>
        </p:nvSpPr>
        <p:spPr>
          <a:xfrm>
            <a:off x="5428527" y="3877519"/>
            <a:ext cx="5879939" cy="9144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r>
              <a:rPr lang="en-US" sz="2800" dirty="0">
                <a:solidFill>
                  <a:schemeClr val="bg1"/>
                </a:solidFill>
              </a:rPr>
              <a:t>Supercomputers change fast</a:t>
            </a:r>
          </a:p>
          <a:p>
            <a:pPr algn="ctr">
              <a:lnSpc>
                <a:spcPct val="90000"/>
              </a:lnSpc>
            </a:pPr>
            <a:r>
              <a:rPr lang="en-US" sz="2800" dirty="0">
                <a:solidFill>
                  <a:schemeClr val="bg1"/>
                </a:solidFill>
              </a:rPr>
              <a:t>Especially Now</a:t>
            </a:r>
          </a:p>
        </p:txBody>
      </p:sp>
    </p:spTree>
    <p:extLst>
      <p:ext uri="{BB962C8B-B14F-4D97-AF65-F5344CB8AC3E}">
        <p14:creationId xmlns:p14="http://schemas.microsoft.com/office/powerpoint/2010/main" val="18732190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Technical Debt</a:t>
            </a:r>
          </a:p>
        </p:txBody>
      </p:sp>
      <p:sp>
        <p:nvSpPr>
          <p:cNvPr id="3" name="Content Placeholder 2"/>
          <p:cNvSpPr>
            <a:spLocks noGrp="1"/>
          </p:cNvSpPr>
          <p:nvPr>
            <p:ph idx="1"/>
          </p:nvPr>
        </p:nvSpPr>
        <p:spPr>
          <a:xfrm>
            <a:off x="606107" y="2231021"/>
            <a:ext cx="10891777" cy="3810000"/>
          </a:xfrm>
        </p:spPr>
        <p:txBody>
          <a:bodyPr>
            <a:normAutofit/>
          </a:bodyPr>
          <a:lstStyle/>
          <a:p>
            <a:pPr marL="0" indent="0">
              <a:buNone/>
            </a:pPr>
            <a:r>
              <a:rPr lang="en-US" dirty="0"/>
              <a:t>Accretion leads to unmanageable software</a:t>
            </a:r>
          </a:p>
          <a:p>
            <a:r>
              <a:rPr lang="en-US" dirty="0"/>
              <a:t>Increases cost of maintenance</a:t>
            </a:r>
          </a:p>
          <a:p>
            <a:r>
              <a:rPr lang="en-US" dirty="0"/>
              <a:t>Parts of software may become unusable over time</a:t>
            </a:r>
          </a:p>
          <a:p>
            <a:r>
              <a:rPr lang="en-US" dirty="0"/>
              <a:t>Inadequately verified software produces questionable results</a:t>
            </a:r>
          </a:p>
          <a:p>
            <a:r>
              <a:rPr lang="en-US" dirty="0"/>
              <a:t>Increases ramp-on time for new developers</a:t>
            </a:r>
          </a:p>
          <a:p>
            <a:r>
              <a:rPr lang="en-US" dirty="0"/>
              <a:t>Reduces software and science productivity due to technical debt</a:t>
            </a:r>
          </a:p>
          <a:p>
            <a:endParaRPr lang="en-US" dirty="0"/>
          </a:p>
          <a:p>
            <a:endParaRPr lang="en-US" dirty="0"/>
          </a:p>
          <a:p>
            <a:pPr marL="0" indent="0">
              <a:buNone/>
            </a:pPr>
            <a:endParaRPr lang="en-US" dirty="0"/>
          </a:p>
        </p:txBody>
      </p:sp>
      <p:sp>
        <p:nvSpPr>
          <p:cNvPr id="6" name="Rounded Rectangle 5"/>
          <p:cNvSpPr/>
          <p:nvPr/>
        </p:nvSpPr>
        <p:spPr>
          <a:xfrm>
            <a:off x="474562" y="1041472"/>
            <a:ext cx="11263671" cy="9906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solidFill>
                  <a:schemeClr val="bg1"/>
                </a:solidFill>
              </a:rPr>
              <a:t>Consequence of Choices</a:t>
            </a:r>
            <a:endParaRPr lang="en-US" sz="2000" dirty="0">
              <a:solidFill>
                <a:schemeClr val="bg1"/>
              </a:solidFill>
            </a:endParaRPr>
          </a:p>
          <a:p>
            <a:pPr algn="ctr"/>
            <a:r>
              <a:rPr lang="en-US" sz="2000" dirty="0">
                <a:solidFill>
                  <a:schemeClr val="bg1"/>
                </a:solidFill>
              </a:rPr>
              <a:t>Quick and dirty collects interest which means more effort required to add features. </a:t>
            </a:r>
          </a:p>
        </p:txBody>
      </p:sp>
    </p:spTree>
    <p:extLst>
      <p:ext uri="{BB962C8B-B14F-4D97-AF65-F5344CB8AC3E}">
        <p14:creationId xmlns:p14="http://schemas.microsoft.com/office/powerpoint/2010/main" val="10096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fontAlgn="auto">
              <a:spcBef>
                <a:spcPts val="0"/>
              </a:spcBef>
              <a:spcAft>
                <a:spcPts val="0"/>
              </a:spcAft>
            </a:pPr>
            <a:r>
              <a:rPr lang="en" kern="0" dirty="0">
                <a:latin typeface="Yanone Kaffeesatz"/>
                <a:ea typeface="Yanone Kaffeesatz"/>
                <a:cs typeface="Yanone Kaffeesatz"/>
                <a:sym typeface="Yanone Kaffeesatz"/>
                <a:rtl val="0"/>
              </a:rPr>
              <a:t>"... it seems likely that signiﬁcant software contributions to existing scientiﬁc software projects are not likely to be rewarded through the traditional reputation economy of science.  Together these factors provide a reason to expect the over-production of independent scientiﬁc software packages, and the underproduction of collaborative projects in which later academics build on the work of earlier ones."</a:t>
            </a:r>
          </a:p>
          <a:p>
            <a:pPr fontAlgn="auto">
              <a:spcBef>
                <a:spcPts val="0"/>
              </a:spcBef>
              <a:spcAft>
                <a:spcPts val="0"/>
              </a:spcAft>
            </a:pPr>
            <a:endParaRPr lang="en" kern="0" dirty="0">
              <a:latin typeface="Yanone Kaffeesatz"/>
              <a:ea typeface="Yanone Kaffeesatz"/>
              <a:cs typeface="Yanone Kaffeesatz"/>
              <a:sym typeface="Yanone Kaffeesatz"/>
              <a:rtl val="0"/>
            </a:endParaRPr>
          </a:p>
          <a:p>
            <a:pPr algn="r" fontAlgn="auto">
              <a:spcBef>
                <a:spcPts val="0"/>
              </a:spcBef>
              <a:spcAft>
                <a:spcPts val="0"/>
              </a:spcAft>
            </a:pPr>
            <a:r>
              <a:rPr lang="en" kern="0" dirty="0" err="1">
                <a:latin typeface="Yanone Kaffeesatz"/>
                <a:ea typeface="Yanone Kaffeesatz"/>
                <a:cs typeface="Yanone Kaffeesatz"/>
                <a:sym typeface="Yanone Kaffeesatz"/>
                <a:rtl val="0"/>
              </a:rPr>
              <a:t>Howison</a:t>
            </a:r>
            <a:r>
              <a:rPr lang="en" kern="0" dirty="0">
                <a:latin typeface="Yanone Kaffeesatz"/>
                <a:ea typeface="Yanone Kaffeesatz"/>
                <a:cs typeface="Yanone Kaffeesatz"/>
                <a:sym typeface="Yanone Kaffeesatz"/>
                <a:rtl val="0"/>
              </a:rPr>
              <a:t> &amp; </a:t>
            </a:r>
            <a:r>
              <a:rPr lang="en" kern="0" dirty="0" err="1">
                <a:latin typeface="Yanone Kaffeesatz"/>
                <a:ea typeface="Yanone Kaffeesatz"/>
                <a:cs typeface="Yanone Kaffeesatz"/>
                <a:sym typeface="Yanone Kaffeesatz"/>
                <a:rtl val="0"/>
              </a:rPr>
              <a:t>Herbsleb</a:t>
            </a:r>
            <a:r>
              <a:rPr lang="en" kern="0" dirty="0">
                <a:latin typeface="Yanone Kaffeesatz"/>
                <a:ea typeface="Yanone Kaffeesatz"/>
                <a:cs typeface="Yanone Kaffeesatz"/>
                <a:sym typeface="Yanone Kaffeesatz"/>
                <a:rtl val="0"/>
              </a:rPr>
              <a:t> (2011)</a:t>
            </a:r>
          </a:p>
          <a:p>
            <a:pPr fontAlgn="auto">
              <a:spcBef>
                <a:spcPts val="0"/>
              </a:spcBef>
              <a:spcAft>
                <a:spcPts val="0"/>
              </a:spcAft>
            </a:pPr>
            <a:endParaRPr lang="en" kern="0" dirty="0">
              <a:latin typeface="Yanone Kaffeesatz"/>
              <a:ea typeface="Yanone Kaffeesatz"/>
              <a:cs typeface="Yanone Kaffeesatz"/>
              <a:sym typeface="Yanone Kaffeesatz"/>
              <a:rtl val="0"/>
            </a:endParaRPr>
          </a:p>
          <a:p>
            <a:endParaRPr lang="en-US" dirty="0"/>
          </a:p>
        </p:txBody>
      </p:sp>
    </p:spTree>
    <p:extLst>
      <p:ext uri="{BB962C8B-B14F-4D97-AF65-F5344CB8AC3E}">
        <p14:creationId xmlns:p14="http://schemas.microsoft.com/office/powerpoint/2010/main" val="8393037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0" y="410602"/>
            <a:ext cx="11375136" cy="510909"/>
          </a:xfrm>
        </p:spPr>
        <p:txBody>
          <a:bodyPr/>
          <a:lstStyle/>
          <a:p>
            <a:r>
              <a:rPr lang="en-US" dirty="0"/>
              <a:t>Challenges Developing a Scientific Application</a:t>
            </a:r>
          </a:p>
        </p:txBody>
      </p:sp>
      <p:sp>
        <p:nvSpPr>
          <p:cNvPr id="3" name="Text Placeholder 2"/>
          <p:cNvSpPr>
            <a:spLocks noGrp="1"/>
          </p:cNvSpPr>
          <p:nvPr>
            <p:ph type="body" idx="1"/>
          </p:nvPr>
        </p:nvSpPr>
        <p:spPr>
          <a:xfrm>
            <a:off x="365760" y="1163920"/>
            <a:ext cx="5588582" cy="821190"/>
          </a:xfrm>
        </p:spPr>
        <p:txBody>
          <a:bodyPr/>
          <a:lstStyle/>
          <a:p>
            <a:r>
              <a:rPr lang="en-US" dirty="0"/>
              <a:t>Technical</a:t>
            </a:r>
          </a:p>
        </p:txBody>
      </p:sp>
      <p:sp>
        <p:nvSpPr>
          <p:cNvPr id="7" name="Content Placeholder 6"/>
          <p:cNvSpPr>
            <a:spLocks noGrp="1"/>
          </p:cNvSpPr>
          <p:nvPr>
            <p:ph sz="half" idx="2"/>
          </p:nvPr>
        </p:nvSpPr>
        <p:spPr>
          <a:xfrm>
            <a:off x="365760" y="2043782"/>
            <a:ext cx="5588582" cy="3702110"/>
          </a:xfrm>
        </p:spPr>
        <p:txBody>
          <a:bodyPr>
            <a:normAutofit/>
          </a:bodyPr>
          <a:lstStyle/>
          <a:p>
            <a:r>
              <a:rPr lang="en-US" dirty="0"/>
              <a:t>All parts of the cycle can be under research</a:t>
            </a:r>
          </a:p>
          <a:p>
            <a:r>
              <a:rPr lang="en-US" dirty="0"/>
              <a:t>Requirements change throughout the lifecycle as knowledge grows</a:t>
            </a:r>
          </a:p>
          <a:p>
            <a:r>
              <a:rPr lang="en-US" dirty="0"/>
              <a:t>Verification complicated by floating point representation</a:t>
            </a:r>
          </a:p>
          <a:p>
            <a:r>
              <a:rPr lang="en-US" dirty="0"/>
              <a:t>Real world is messy, so is the software</a:t>
            </a:r>
          </a:p>
          <a:p>
            <a:endParaRPr lang="en-US" dirty="0"/>
          </a:p>
          <a:p>
            <a:endParaRPr lang="en-US" dirty="0"/>
          </a:p>
          <a:p>
            <a:endParaRPr lang="en-US" dirty="0"/>
          </a:p>
        </p:txBody>
      </p:sp>
      <p:sp>
        <p:nvSpPr>
          <p:cNvPr id="6" name="Text Placeholder 5"/>
          <p:cNvSpPr>
            <a:spLocks noGrp="1"/>
          </p:cNvSpPr>
          <p:nvPr>
            <p:ph type="body" sz="quarter" idx="3"/>
          </p:nvPr>
        </p:nvSpPr>
        <p:spPr>
          <a:xfrm>
            <a:off x="6191755" y="1163920"/>
            <a:ext cx="5531934" cy="821190"/>
          </a:xfrm>
        </p:spPr>
        <p:txBody>
          <a:bodyPr/>
          <a:lstStyle/>
          <a:p>
            <a:r>
              <a:rPr lang="en-US" dirty="0"/>
              <a:t>Sociological</a:t>
            </a:r>
          </a:p>
        </p:txBody>
      </p:sp>
      <p:sp>
        <p:nvSpPr>
          <p:cNvPr id="8" name="Content Placeholder 7"/>
          <p:cNvSpPr>
            <a:spLocks noGrp="1"/>
          </p:cNvSpPr>
          <p:nvPr>
            <p:ph sz="quarter" idx="4"/>
          </p:nvPr>
        </p:nvSpPr>
        <p:spPr>
          <a:xfrm>
            <a:off x="6191755" y="2043782"/>
            <a:ext cx="5531934" cy="3702110"/>
          </a:xfrm>
        </p:spPr>
        <p:txBody>
          <a:bodyPr/>
          <a:lstStyle/>
          <a:p>
            <a:r>
              <a:rPr lang="en-US" dirty="0"/>
              <a:t>Competing priorities and incentives</a:t>
            </a:r>
          </a:p>
          <a:p>
            <a:r>
              <a:rPr lang="en-US" dirty="0"/>
              <a:t>Limited resources </a:t>
            </a:r>
          </a:p>
          <a:p>
            <a:r>
              <a:rPr lang="en-US" dirty="0"/>
              <a:t>Perception of overhead without benefit</a:t>
            </a:r>
          </a:p>
          <a:p>
            <a:r>
              <a:rPr lang="en-US" dirty="0"/>
              <a:t>Need for interdisciplinary interactions</a:t>
            </a:r>
          </a:p>
          <a:p>
            <a:endParaRPr lang="en-US" dirty="0"/>
          </a:p>
        </p:txBody>
      </p:sp>
    </p:spTree>
    <p:extLst>
      <p:ext uri="{BB962C8B-B14F-4D97-AF65-F5344CB8AC3E}">
        <p14:creationId xmlns:p14="http://schemas.microsoft.com/office/powerpoint/2010/main" val="9376739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Customizations For Science Applications </a:t>
            </a:r>
          </a:p>
        </p:txBody>
      </p:sp>
      <p:sp>
        <p:nvSpPr>
          <p:cNvPr id="3" name="Content Placeholder 2"/>
          <p:cNvSpPr>
            <a:spLocks noGrp="1"/>
          </p:cNvSpPr>
          <p:nvPr>
            <p:ph idx="1"/>
          </p:nvPr>
        </p:nvSpPr>
        <p:spPr>
          <a:xfrm>
            <a:off x="716691" y="1219201"/>
            <a:ext cx="10503243" cy="4525963"/>
          </a:xfrm>
        </p:spPr>
        <p:txBody>
          <a:bodyPr>
            <a:normAutofit/>
          </a:bodyPr>
          <a:lstStyle/>
          <a:p>
            <a:r>
              <a:rPr lang="en-US" dirty="0"/>
              <a:t>Testing does not follow specific methods as understood by the software engineering research community</a:t>
            </a:r>
          </a:p>
          <a:p>
            <a:pPr lvl="1"/>
            <a:r>
              <a:rPr lang="en-US" dirty="0"/>
              <a:t>The extent and granularity reflective of project priorities and team size</a:t>
            </a:r>
          </a:p>
          <a:p>
            <a:pPr lvl="1"/>
            <a:r>
              <a:rPr lang="en-US" dirty="0"/>
              <a:t>Larger teams have more formalization</a:t>
            </a:r>
          </a:p>
          <a:p>
            <a:r>
              <a:rPr lang="en-US" dirty="0"/>
              <a:t>Lifecycle of science compare to lifecycle of development</a:t>
            </a:r>
          </a:p>
          <a:p>
            <a:r>
              <a:rPr lang="en-US" dirty="0"/>
              <a:t>Development model</a:t>
            </a:r>
          </a:p>
          <a:p>
            <a:pPr lvl="1"/>
            <a:r>
              <a:rPr lang="en-US" dirty="0"/>
              <a:t>Mostly ad-hoc, some are close to agile model, but none follows it explicitly</a:t>
            </a:r>
          </a:p>
          <a:p>
            <a:pPr lvl="1"/>
            <a:r>
              <a:rPr lang="en-US" dirty="0"/>
              <a:t>Much more responsive to the needs of the lifecycle</a:t>
            </a:r>
          </a:p>
        </p:txBody>
      </p:sp>
    </p:spTree>
    <p:extLst>
      <p:ext uri="{BB962C8B-B14F-4D97-AF65-F5344CB8AC3E}">
        <p14:creationId xmlns:p14="http://schemas.microsoft.com/office/powerpoint/2010/main" val="12515801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Lifecycle of Scientific Application</a:t>
            </a:r>
          </a:p>
        </p:txBody>
      </p:sp>
      <p:sp>
        <p:nvSpPr>
          <p:cNvPr id="8" name="Content Placeholder 2"/>
          <p:cNvSpPr>
            <a:spLocks noGrp="1"/>
          </p:cNvSpPr>
          <p:nvPr>
            <p:ph idx="1"/>
          </p:nvPr>
        </p:nvSpPr>
        <p:spPr>
          <a:xfrm>
            <a:off x="8011769" y="411480"/>
            <a:ext cx="3276600" cy="5334000"/>
          </a:xfrm>
        </p:spPr>
        <p:txBody>
          <a:bodyPr>
            <a:normAutofit/>
          </a:bodyPr>
          <a:lstStyle/>
          <a:p>
            <a:r>
              <a:rPr lang="en-US" dirty="0"/>
              <a:t>Modeling</a:t>
            </a:r>
          </a:p>
          <a:p>
            <a:pPr lvl="1"/>
            <a:r>
              <a:rPr lang="en-US" dirty="0"/>
              <a:t>Approximations</a:t>
            </a:r>
          </a:p>
          <a:p>
            <a:pPr lvl="1"/>
            <a:r>
              <a:rPr lang="en-US" dirty="0" err="1"/>
              <a:t>Discretizations</a:t>
            </a:r>
            <a:endParaRPr lang="en-US" dirty="0"/>
          </a:p>
          <a:p>
            <a:pPr lvl="1"/>
            <a:r>
              <a:rPr lang="en-US" dirty="0" err="1"/>
              <a:t>Numerics</a:t>
            </a:r>
            <a:endParaRPr lang="en-US" dirty="0"/>
          </a:p>
          <a:p>
            <a:pPr lvl="2"/>
            <a:r>
              <a:rPr lang="en-US" dirty="0"/>
              <a:t>Convergence</a:t>
            </a:r>
          </a:p>
          <a:p>
            <a:pPr lvl="2"/>
            <a:r>
              <a:rPr lang="en-US" dirty="0"/>
              <a:t>Stability</a:t>
            </a:r>
          </a:p>
          <a:p>
            <a:r>
              <a:rPr lang="en-US" dirty="0"/>
              <a:t>Implementation</a:t>
            </a:r>
          </a:p>
          <a:p>
            <a:pPr lvl="1"/>
            <a:r>
              <a:rPr lang="en-US" dirty="0"/>
              <a:t>Verification</a:t>
            </a:r>
          </a:p>
          <a:p>
            <a:pPr lvl="2"/>
            <a:r>
              <a:rPr lang="en-US" dirty="0"/>
              <a:t>Expected behavior</a:t>
            </a:r>
          </a:p>
          <a:p>
            <a:pPr lvl="1"/>
            <a:r>
              <a:rPr lang="en-US" dirty="0"/>
              <a:t>Validation</a:t>
            </a:r>
          </a:p>
          <a:p>
            <a:pPr lvl="2"/>
            <a:r>
              <a:rPr lang="en-US" dirty="0"/>
              <a:t>Experiment/observation</a:t>
            </a:r>
          </a:p>
          <a:p>
            <a:endParaRPr lang="en-US" dirty="0"/>
          </a:p>
        </p:txBody>
      </p:sp>
      <p:grpSp>
        <p:nvGrpSpPr>
          <p:cNvPr id="6" name="Group 5">
            <a:extLst>
              <a:ext uri="{FF2B5EF4-FFF2-40B4-BE49-F238E27FC236}">
                <a16:creationId xmlns:a16="http://schemas.microsoft.com/office/drawing/2014/main" id="{E64C13F2-2084-A242-AA01-7299C26DE70E}"/>
              </a:ext>
            </a:extLst>
          </p:cNvPr>
          <p:cNvGrpSpPr>
            <a:grpSpLocks noChangeAspect="1"/>
          </p:cNvGrpSpPr>
          <p:nvPr/>
        </p:nvGrpSpPr>
        <p:grpSpPr>
          <a:xfrm>
            <a:off x="779416" y="1220608"/>
            <a:ext cx="6580475" cy="4781270"/>
            <a:chOff x="1190738" y="778932"/>
            <a:chExt cx="6855042" cy="4980765"/>
          </a:xfrm>
        </p:grpSpPr>
        <p:sp>
          <p:nvSpPr>
            <p:cNvPr id="7" name="Rectangle 6">
              <a:extLst>
                <a:ext uri="{FF2B5EF4-FFF2-40B4-BE49-F238E27FC236}">
                  <a16:creationId xmlns:a16="http://schemas.microsoft.com/office/drawing/2014/main" id="{7AC72040-61B0-8444-AB6B-DACC9FE2FD82}"/>
                </a:ext>
              </a:extLst>
            </p:cNvPr>
            <p:cNvSpPr/>
            <p:nvPr/>
          </p:nvSpPr>
          <p:spPr>
            <a:xfrm>
              <a:off x="3303563" y="5019983"/>
              <a:ext cx="2459836" cy="739714"/>
            </a:xfrm>
            <a:prstGeom prst="rect">
              <a:avLst/>
            </a:prstGeom>
            <a:solidFill>
              <a:schemeClr val="accent6">
                <a:lumMod val="60000"/>
                <a:lumOff val="40000"/>
              </a:schemeClr>
            </a:solidFill>
            <a:ln w="82550">
              <a:solidFill>
                <a:schemeClr val="tx1"/>
              </a:solidFill>
              <a:tailEnd type="stealth"/>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399" dirty="0">
                  <a:solidFill>
                    <a:schemeClr val="tx1"/>
                  </a:solidFill>
                </a:rPr>
                <a:t>Numerical solvers</a:t>
              </a:r>
            </a:p>
          </p:txBody>
        </p:sp>
        <p:sp>
          <p:nvSpPr>
            <p:cNvPr id="9" name="Rectangle 8">
              <a:extLst>
                <a:ext uri="{FF2B5EF4-FFF2-40B4-BE49-F238E27FC236}">
                  <a16:creationId xmlns:a16="http://schemas.microsoft.com/office/drawing/2014/main" id="{559265D7-7939-0844-B05C-1DBC5BD85B25}"/>
                </a:ext>
              </a:extLst>
            </p:cNvPr>
            <p:cNvSpPr/>
            <p:nvPr/>
          </p:nvSpPr>
          <p:spPr>
            <a:xfrm>
              <a:off x="1190738" y="2201127"/>
              <a:ext cx="2426669" cy="739714"/>
            </a:xfrm>
            <a:prstGeom prst="rect">
              <a:avLst/>
            </a:prstGeom>
            <a:solidFill>
              <a:schemeClr val="accent6">
                <a:lumMod val="60000"/>
                <a:lumOff val="40000"/>
              </a:schemeClr>
            </a:solidFill>
            <a:ln w="82550">
              <a:solidFill>
                <a:schemeClr val="tx1"/>
              </a:solidFill>
              <a:tailEnd type="stealth"/>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399" dirty="0">
                  <a:solidFill>
                    <a:schemeClr val="tx1"/>
                  </a:solidFill>
                </a:rPr>
                <a:t>Validation</a:t>
              </a:r>
            </a:p>
          </p:txBody>
        </p:sp>
        <p:sp>
          <p:nvSpPr>
            <p:cNvPr id="10" name="Rectangle 9">
              <a:extLst>
                <a:ext uri="{FF2B5EF4-FFF2-40B4-BE49-F238E27FC236}">
                  <a16:creationId xmlns:a16="http://schemas.microsoft.com/office/drawing/2014/main" id="{780ECC00-A057-6D43-8405-8921E62BC9CA}"/>
                </a:ext>
              </a:extLst>
            </p:cNvPr>
            <p:cNvSpPr/>
            <p:nvPr/>
          </p:nvSpPr>
          <p:spPr>
            <a:xfrm>
              <a:off x="3303563" y="778932"/>
              <a:ext cx="2459836" cy="739714"/>
            </a:xfrm>
            <a:prstGeom prst="rect">
              <a:avLst/>
            </a:prstGeom>
            <a:solidFill>
              <a:schemeClr val="accent6">
                <a:lumMod val="60000"/>
                <a:lumOff val="40000"/>
              </a:schemeClr>
            </a:solidFill>
            <a:ln w="82550">
              <a:solidFill>
                <a:schemeClr val="tx1"/>
              </a:solidFill>
              <a:tailEnd type="stealth"/>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399" dirty="0">
                  <a:solidFill>
                    <a:schemeClr val="tx1"/>
                  </a:solidFill>
                </a:rPr>
                <a:t>Physical World</a:t>
              </a:r>
            </a:p>
          </p:txBody>
        </p:sp>
        <p:sp>
          <p:nvSpPr>
            <p:cNvPr id="11" name="Rectangle 10">
              <a:extLst>
                <a:ext uri="{FF2B5EF4-FFF2-40B4-BE49-F238E27FC236}">
                  <a16:creationId xmlns:a16="http://schemas.microsoft.com/office/drawing/2014/main" id="{4BFBE78E-6765-764D-9BA0-9B232A45438B}"/>
                </a:ext>
              </a:extLst>
            </p:cNvPr>
            <p:cNvSpPr/>
            <p:nvPr/>
          </p:nvSpPr>
          <p:spPr>
            <a:xfrm>
              <a:off x="5409697" y="2177589"/>
              <a:ext cx="2459836" cy="739714"/>
            </a:xfrm>
            <a:prstGeom prst="rect">
              <a:avLst/>
            </a:prstGeom>
            <a:solidFill>
              <a:schemeClr val="accent6">
                <a:lumMod val="60000"/>
                <a:lumOff val="40000"/>
              </a:schemeClr>
            </a:solidFill>
            <a:ln w="82550">
              <a:solidFill>
                <a:schemeClr val="tx1"/>
              </a:solidFill>
              <a:tailEnd type="stealth"/>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399" dirty="0">
                  <a:solidFill>
                    <a:schemeClr val="tx1"/>
                  </a:solidFill>
                </a:rPr>
                <a:t>Equations</a:t>
              </a:r>
            </a:p>
          </p:txBody>
        </p:sp>
        <p:sp>
          <p:nvSpPr>
            <p:cNvPr id="12" name="Rectangle 11">
              <a:extLst>
                <a:ext uri="{FF2B5EF4-FFF2-40B4-BE49-F238E27FC236}">
                  <a16:creationId xmlns:a16="http://schemas.microsoft.com/office/drawing/2014/main" id="{649AF32C-2116-8144-8BDF-00DFE958AC8D}"/>
                </a:ext>
              </a:extLst>
            </p:cNvPr>
            <p:cNvSpPr/>
            <p:nvPr/>
          </p:nvSpPr>
          <p:spPr>
            <a:xfrm>
              <a:off x="5416047" y="3479665"/>
              <a:ext cx="2459836" cy="739714"/>
            </a:xfrm>
            <a:prstGeom prst="rect">
              <a:avLst/>
            </a:prstGeom>
            <a:solidFill>
              <a:schemeClr val="accent6">
                <a:lumMod val="60000"/>
                <a:lumOff val="40000"/>
              </a:schemeClr>
            </a:solidFill>
            <a:ln w="82550">
              <a:solidFill>
                <a:schemeClr val="tx1"/>
              </a:solidFill>
              <a:tailEnd type="stealth"/>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399" dirty="0">
                  <a:solidFill>
                    <a:schemeClr val="tx1"/>
                  </a:solidFill>
                </a:rPr>
                <a:t>Difference equations</a:t>
              </a:r>
            </a:p>
          </p:txBody>
        </p:sp>
        <p:sp>
          <p:nvSpPr>
            <p:cNvPr id="13" name="Rectangle 12">
              <a:extLst>
                <a:ext uri="{FF2B5EF4-FFF2-40B4-BE49-F238E27FC236}">
                  <a16:creationId xmlns:a16="http://schemas.microsoft.com/office/drawing/2014/main" id="{07093544-1547-B443-AC70-5A5BC947DE04}"/>
                </a:ext>
              </a:extLst>
            </p:cNvPr>
            <p:cNvSpPr/>
            <p:nvPr/>
          </p:nvSpPr>
          <p:spPr>
            <a:xfrm>
              <a:off x="1190738" y="3479665"/>
              <a:ext cx="2459836" cy="739714"/>
            </a:xfrm>
            <a:prstGeom prst="rect">
              <a:avLst/>
            </a:prstGeom>
            <a:solidFill>
              <a:schemeClr val="accent6">
                <a:lumMod val="60000"/>
                <a:lumOff val="40000"/>
              </a:schemeClr>
            </a:solidFill>
            <a:ln w="82550">
              <a:solidFill>
                <a:schemeClr val="tx1"/>
              </a:solidFill>
              <a:tailEnd type="stealth"/>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399" dirty="0">
                  <a:solidFill>
                    <a:schemeClr val="tx1"/>
                  </a:solidFill>
                </a:rPr>
                <a:t>Implementation</a:t>
              </a:r>
            </a:p>
          </p:txBody>
        </p:sp>
        <p:cxnSp>
          <p:nvCxnSpPr>
            <p:cNvPr id="14" name="Elbow Connector 13">
              <a:extLst>
                <a:ext uri="{FF2B5EF4-FFF2-40B4-BE49-F238E27FC236}">
                  <a16:creationId xmlns:a16="http://schemas.microsoft.com/office/drawing/2014/main" id="{44B27011-8ED7-3E4A-9C30-C6BBCE294026}"/>
                </a:ext>
              </a:extLst>
            </p:cNvPr>
            <p:cNvCxnSpPr>
              <a:stCxn id="10" idx="3"/>
              <a:endCxn id="11" idx="0"/>
            </p:cNvCxnSpPr>
            <p:nvPr/>
          </p:nvCxnSpPr>
          <p:spPr>
            <a:xfrm>
              <a:off x="5763399" y="1148789"/>
              <a:ext cx="876216" cy="1028800"/>
            </a:xfrm>
            <a:prstGeom prst="bentConnector2">
              <a:avLst/>
            </a:prstGeom>
            <a:ln w="82550">
              <a:solidFill>
                <a:schemeClr val="accent2">
                  <a:lumMod val="75000"/>
                </a:schemeClr>
              </a:solidFill>
              <a:tailEnd type="stealth"/>
            </a:ln>
          </p:spPr>
          <p:style>
            <a:lnRef idx="2">
              <a:schemeClr val="accent1"/>
            </a:lnRef>
            <a:fillRef idx="0">
              <a:schemeClr val="accent1"/>
            </a:fillRef>
            <a:effectRef idx="1">
              <a:schemeClr val="accent1"/>
            </a:effectRef>
            <a:fontRef idx="minor">
              <a:schemeClr val="tx1"/>
            </a:fontRef>
          </p:style>
        </p:cxnSp>
        <p:cxnSp>
          <p:nvCxnSpPr>
            <p:cNvPr id="15" name="Elbow Connector 14">
              <a:extLst>
                <a:ext uri="{FF2B5EF4-FFF2-40B4-BE49-F238E27FC236}">
                  <a16:creationId xmlns:a16="http://schemas.microsoft.com/office/drawing/2014/main" id="{A11C01CF-DB8F-8044-9512-7042758789DB}"/>
                </a:ext>
              </a:extLst>
            </p:cNvPr>
            <p:cNvCxnSpPr>
              <a:stCxn id="11" idx="2"/>
              <a:endCxn id="12" idx="0"/>
            </p:cNvCxnSpPr>
            <p:nvPr/>
          </p:nvCxnSpPr>
          <p:spPr>
            <a:xfrm rot="16200000" flipH="1">
              <a:off x="6361609" y="3195309"/>
              <a:ext cx="562362" cy="6350"/>
            </a:xfrm>
            <a:prstGeom prst="bentConnector3">
              <a:avLst/>
            </a:prstGeom>
            <a:ln w="82550">
              <a:solidFill>
                <a:schemeClr val="accent2">
                  <a:lumMod val="75000"/>
                </a:schemeClr>
              </a:solidFill>
              <a:tailEnd type="stealth"/>
            </a:ln>
          </p:spPr>
          <p:style>
            <a:lnRef idx="2">
              <a:schemeClr val="accent1"/>
            </a:lnRef>
            <a:fillRef idx="0">
              <a:schemeClr val="accent1"/>
            </a:fillRef>
            <a:effectRef idx="1">
              <a:schemeClr val="accent1"/>
            </a:effectRef>
            <a:fontRef idx="minor">
              <a:schemeClr val="tx1"/>
            </a:fontRef>
          </p:style>
        </p:cxnSp>
        <p:cxnSp>
          <p:nvCxnSpPr>
            <p:cNvPr id="16" name="Elbow Connector 15">
              <a:extLst>
                <a:ext uri="{FF2B5EF4-FFF2-40B4-BE49-F238E27FC236}">
                  <a16:creationId xmlns:a16="http://schemas.microsoft.com/office/drawing/2014/main" id="{88A78D02-3594-4D4C-82F8-7E3DD80B53A3}"/>
                </a:ext>
              </a:extLst>
            </p:cNvPr>
            <p:cNvCxnSpPr>
              <a:stCxn id="12" idx="2"/>
              <a:endCxn id="7" idx="3"/>
            </p:cNvCxnSpPr>
            <p:nvPr/>
          </p:nvCxnSpPr>
          <p:spPr>
            <a:xfrm rot="5400000">
              <a:off x="5619452" y="4363326"/>
              <a:ext cx="1170461" cy="882566"/>
            </a:xfrm>
            <a:prstGeom prst="bentConnector2">
              <a:avLst/>
            </a:prstGeom>
            <a:ln w="82550">
              <a:solidFill>
                <a:schemeClr val="accent2">
                  <a:lumMod val="75000"/>
                </a:schemeClr>
              </a:solidFill>
              <a:tailEnd type="stealth"/>
            </a:ln>
          </p:spPr>
          <p:style>
            <a:lnRef idx="2">
              <a:schemeClr val="accent1"/>
            </a:lnRef>
            <a:fillRef idx="0">
              <a:schemeClr val="accent1"/>
            </a:fillRef>
            <a:effectRef idx="1">
              <a:schemeClr val="accent1"/>
            </a:effectRef>
            <a:fontRef idx="minor">
              <a:schemeClr val="tx1"/>
            </a:fontRef>
          </p:style>
        </p:cxnSp>
        <p:cxnSp>
          <p:nvCxnSpPr>
            <p:cNvPr id="17" name="Elbow Connector 16">
              <a:extLst>
                <a:ext uri="{FF2B5EF4-FFF2-40B4-BE49-F238E27FC236}">
                  <a16:creationId xmlns:a16="http://schemas.microsoft.com/office/drawing/2014/main" id="{389E3C01-3680-744A-B69C-181694E40A83}"/>
                </a:ext>
              </a:extLst>
            </p:cNvPr>
            <p:cNvCxnSpPr>
              <a:stCxn id="7" idx="1"/>
              <a:endCxn id="13" idx="2"/>
            </p:cNvCxnSpPr>
            <p:nvPr/>
          </p:nvCxnSpPr>
          <p:spPr>
            <a:xfrm rot="10800000">
              <a:off x="2420657" y="4219380"/>
              <a:ext cx="882907" cy="1170461"/>
            </a:xfrm>
            <a:prstGeom prst="bentConnector2">
              <a:avLst/>
            </a:prstGeom>
            <a:ln w="82550">
              <a:solidFill>
                <a:schemeClr val="accent2">
                  <a:lumMod val="75000"/>
                </a:schemeClr>
              </a:solidFill>
              <a:tailEnd type="stealth"/>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C4047F22-19FA-C343-8D5F-3E642E11B276}"/>
                </a:ext>
              </a:extLst>
            </p:cNvPr>
            <p:cNvCxnSpPr>
              <a:stCxn id="13" idx="0"/>
              <a:endCxn id="9" idx="2"/>
            </p:cNvCxnSpPr>
            <p:nvPr/>
          </p:nvCxnSpPr>
          <p:spPr>
            <a:xfrm flipH="1" flipV="1">
              <a:off x="2404073" y="2940841"/>
              <a:ext cx="16583" cy="538824"/>
            </a:xfrm>
            <a:prstGeom prst="straightConnector1">
              <a:avLst/>
            </a:prstGeom>
            <a:ln w="82550">
              <a:solidFill>
                <a:schemeClr val="accent2">
                  <a:lumMod val="75000"/>
                </a:schemeClr>
              </a:solidFill>
              <a:tailEnd type="stealth"/>
            </a:ln>
          </p:spPr>
          <p:style>
            <a:lnRef idx="2">
              <a:schemeClr val="accent1"/>
            </a:lnRef>
            <a:fillRef idx="0">
              <a:schemeClr val="accent1"/>
            </a:fillRef>
            <a:effectRef idx="1">
              <a:schemeClr val="accent1"/>
            </a:effectRef>
            <a:fontRef idx="minor">
              <a:schemeClr val="tx1"/>
            </a:fontRef>
          </p:style>
        </p:cxnSp>
        <p:sp>
          <p:nvSpPr>
            <p:cNvPr id="19" name="TextBox 18">
              <a:extLst>
                <a:ext uri="{FF2B5EF4-FFF2-40B4-BE49-F238E27FC236}">
                  <a16:creationId xmlns:a16="http://schemas.microsoft.com/office/drawing/2014/main" id="{2A943A69-53A2-AE4A-9954-9376C0B53386}"/>
                </a:ext>
              </a:extLst>
            </p:cNvPr>
            <p:cNvSpPr txBox="1"/>
            <p:nvPr/>
          </p:nvSpPr>
          <p:spPr>
            <a:xfrm>
              <a:off x="6645965" y="1454985"/>
              <a:ext cx="846746" cy="384642"/>
            </a:xfrm>
            <a:prstGeom prst="rect">
              <a:avLst/>
            </a:prstGeom>
            <a:noFill/>
          </p:spPr>
          <p:txBody>
            <a:bodyPr wrap="none" rtlCol="0">
              <a:spAutoFit/>
            </a:bodyPr>
            <a:lstStyle/>
            <a:p>
              <a:r>
                <a:rPr lang="en-US" dirty="0"/>
                <a:t>Model</a:t>
              </a:r>
            </a:p>
          </p:txBody>
        </p:sp>
        <p:sp>
          <p:nvSpPr>
            <p:cNvPr id="20" name="TextBox 19">
              <a:extLst>
                <a:ext uri="{FF2B5EF4-FFF2-40B4-BE49-F238E27FC236}">
                  <a16:creationId xmlns:a16="http://schemas.microsoft.com/office/drawing/2014/main" id="{4F686729-3561-C444-8853-B2015B7D47F8}"/>
                </a:ext>
              </a:extLst>
            </p:cNvPr>
            <p:cNvSpPr txBox="1"/>
            <p:nvPr/>
          </p:nvSpPr>
          <p:spPr>
            <a:xfrm>
              <a:off x="6798365" y="2972482"/>
              <a:ext cx="1247415" cy="384642"/>
            </a:xfrm>
            <a:prstGeom prst="rect">
              <a:avLst/>
            </a:prstGeom>
            <a:noFill/>
          </p:spPr>
          <p:txBody>
            <a:bodyPr wrap="none" rtlCol="0">
              <a:spAutoFit/>
            </a:bodyPr>
            <a:lstStyle/>
            <a:p>
              <a:r>
                <a:rPr lang="en-US" dirty="0"/>
                <a:t>Discretize</a:t>
              </a:r>
            </a:p>
          </p:txBody>
        </p:sp>
        <p:cxnSp>
          <p:nvCxnSpPr>
            <p:cNvPr id="21" name="Elbow Connector 20">
              <a:extLst>
                <a:ext uri="{FF2B5EF4-FFF2-40B4-BE49-F238E27FC236}">
                  <a16:creationId xmlns:a16="http://schemas.microsoft.com/office/drawing/2014/main" id="{B41693A9-2CFB-2744-90CC-26615FD1FBBB}"/>
                </a:ext>
              </a:extLst>
            </p:cNvPr>
            <p:cNvCxnSpPr>
              <a:stCxn id="7" idx="0"/>
            </p:cNvCxnSpPr>
            <p:nvPr/>
          </p:nvCxnSpPr>
          <p:spPr>
            <a:xfrm rot="5400000" flipH="1" flipV="1">
              <a:off x="3873379" y="3483663"/>
              <a:ext cx="2196422" cy="876218"/>
            </a:xfrm>
            <a:prstGeom prst="bentConnector3">
              <a:avLst>
                <a:gd name="adj1" fmla="val 99767"/>
              </a:avLst>
            </a:prstGeom>
            <a:ln w="50800">
              <a:solidFill>
                <a:schemeClr val="accent6">
                  <a:lumMod val="75000"/>
                </a:schemeClr>
              </a:solidFill>
              <a:tailEnd type="stealth"/>
            </a:ln>
          </p:spPr>
          <p:style>
            <a:lnRef idx="2">
              <a:schemeClr val="accent1"/>
            </a:lnRef>
            <a:fillRef idx="0">
              <a:schemeClr val="accent1"/>
            </a:fillRef>
            <a:effectRef idx="1">
              <a:schemeClr val="accent1"/>
            </a:effectRef>
            <a:fontRef idx="minor">
              <a:schemeClr val="tx1"/>
            </a:fontRef>
          </p:style>
        </p:cxnSp>
        <p:cxnSp>
          <p:nvCxnSpPr>
            <p:cNvPr id="22" name="Elbow Connector 21">
              <a:extLst>
                <a:ext uri="{FF2B5EF4-FFF2-40B4-BE49-F238E27FC236}">
                  <a16:creationId xmlns:a16="http://schemas.microsoft.com/office/drawing/2014/main" id="{FF5B5595-96CE-1B47-AA28-C99FCD985C78}"/>
                </a:ext>
              </a:extLst>
            </p:cNvPr>
            <p:cNvCxnSpPr/>
            <p:nvPr/>
          </p:nvCxnSpPr>
          <p:spPr>
            <a:xfrm rot="10800000" flipV="1">
              <a:off x="2404073" y="1172327"/>
              <a:ext cx="882907" cy="1028800"/>
            </a:xfrm>
            <a:prstGeom prst="bentConnector2">
              <a:avLst/>
            </a:prstGeom>
            <a:ln w="82550">
              <a:solidFill>
                <a:schemeClr val="accent2">
                  <a:lumMod val="75000"/>
                </a:schemeClr>
              </a:solidFill>
              <a:tailEnd type="stealth"/>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477C8DC2-E426-B546-9714-FB9DC0AE2761}"/>
                </a:ext>
              </a:extLst>
            </p:cNvPr>
            <p:cNvCxnSpPr>
              <a:stCxn id="9" idx="3"/>
              <a:endCxn id="11" idx="1"/>
            </p:cNvCxnSpPr>
            <p:nvPr/>
          </p:nvCxnSpPr>
          <p:spPr>
            <a:xfrm flipV="1">
              <a:off x="3617407" y="2547446"/>
              <a:ext cx="1792290" cy="23538"/>
            </a:xfrm>
            <a:prstGeom prst="straightConnector1">
              <a:avLst/>
            </a:prstGeom>
            <a:ln w="50800">
              <a:solidFill>
                <a:schemeClr val="accent6">
                  <a:lumMod val="75000"/>
                </a:schemeClr>
              </a:solidFill>
              <a:tailEnd type="stealth"/>
            </a:ln>
          </p:spPr>
          <p:style>
            <a:lnRef idx="2">
              <a:schemeClr val="accent1"/>
            </a:lnRef>
            <a:fillRef idx="0">
              <a:schemeClr val="accent1"/>
            </a:fillRef>
            <a:effectRef idx="1">
              <a:schemeClr val="accent1"/>
            </a:effectRef>
            <a:fontRef idx="minor">
              <a:schemeClr val="tx1"/>
            </a:fontRef>
          </p:style>
        </p:cxnSp>
        <p:sp>
          <p:nvSpPr>
            <p:cNvPr id="24" name="TextBox 23">
              <a:extLst>
                <a:ext uri="{FF2B5EF4-FFF2-40B4-BE49-F238E27FC236}">
                  <a16:creationId xmlns:a16="http://schemas.microsoft.com/office/drawing/2014/main" id="{14944989-1319-6345-BC87-C0DA86E5007A}"/>
                </a:ext>
              </a:extLst>
            </p:cNvPr>
            <p:cNvSpPr txBox="1"/>
            <p:nvPr/>
          </p:nvSpPr>
          <p:spPr>
            <a:xfrm>
              <a:off x="2633173" y="4259256"/>
              <a:ext cx="1821774" cy="673123"/>
            </a:xfrm>
            <a:prstGeom prst="rect">
              <a:avLst/>
            </a:prstGeom>
            <a:noFill/>
          </p:spPr>
          <p:txBody>
            <a:bodyPr wrap="none" rtlCol="0">
              <a:spAutoFit/>
            </a:bodyPr>
            <a:lstStyle/>
            <a:p>
              <a:r>
                <a:rPr lang="en-US" dirty="0"/>
                <a:t>Verify accuracy</a:t>
              </a:r>
            </a:p>
            <a:p>
              <a:r>
                <a:rPr lang="en-US" dirty="0"/>
                <a:t> stability</a:t>
              </a:r>
            </a:p>
          </p:txBody>
        </p:sp>
        <p:cxnSp>
          <p:nvCxnSpPr>
            <p:cNvPr id="25" name="Elbow Connector 24">
              <a:extLst>
                <a:ext uri="{FF2B5EF4-FFF2-40B4-BE49-F238E27FC236}">
                  <a16:creationId xmlns:a16="http://schemas.microsoft.com/office/drawing/2014/main" id="{B56A11D8-D5E4-F741-A119-9D5D1D150730}"/>
                </a:ext>
              </a:extLst>
            </p:cNvPr>
            <p:cNvCxnSpPr>
              <a:stCxn id="13" idx="3"/>
            </p:cNvCxnSpPr>
            <p:nvPr/>
          </p:nvCxnSpPr>
          <p:spPr>
            <a:xfrm>
              <a:off x="3650574" y="3849522"/>
              <a:ext cx="593850" cy="1170461"/>
            </a:xfrm>
            <a:prstGeom prst="bentConnector2">
              <a:avLst/>
            </a:prstGeom>
            <a:ln w="50800">
              <a:solidFill>
                <a:schemeClr val="accent6">
                  <a:lumMod val="75000"/>
                </a:schemeClr>
              </a:solidFill>
              <a:tailEnd type="stealth"/>
            </a:ln>
          </p:spPr>
          <p:style>
            <a:lnRef idx="2">
              <a:schemeClr val="accent1"/>
            </a:lnRef>
            <a:fillRef idx="0">
              <a:schemeClr val="accent1"/>
            </a:fillRef>
            <a:effectRef idx="1">
              <a:schemeClr val="accent1"/>
            </a:effectRef>
            <a:fontRef idx="minor">
              <a:schemeClr val="tx1"/>
            </a:fontRef>
          </p:style>
        </p:cxnSp>
        <p:sp>
          <p:nvSpPr>
            <p:cNvPr id="26" name="TextBox 25">
              <a:extLst>
                <a:ext uri="{FF2B5EF4-FFF2-40B4-BE49-F238E27FC236}">
                  <a16:creationId xmlns:a16="http://schemas.microsoft.com/office/drawing/2014/main" id="{0A83776A-33E0-764C-903B-2B45E00B903D}"/>
                </a:ext>
              </a:extLst>
            </p:cNvPr>
            <p:cNvSpPr txBox="1"/>
            <p:nvPr/>
          </p:nvSpPr>
          <p:spPr>
            <a:xfrm>
              <a:off x="4578971" y="3018648"/>
              <a:ext cx="913524" cy="673123"/>
            </a:xfrm>
            <a:prstGeom prst="rect">
              <a:avLst/>
            </a:prstGeom>
            <a:noFill/>
          </p:spPr>
          <p:txBody>
            <a:bodyPr wrap="none" rtlCol="0">
              <a:spAutoFit/>
            </a:bodyPr>
            <a:lstStyle/>
            <a:p>
              <a:r>
                <a:rPr lang="en-US" dirty="0"/>
                <a:t>Model </a:t>
              </a:r>
            </a:p>
            <a:p>
              <a:r>
                <a:rPr lang="en-US" dirty="0"/>
                <a:t>fidelity</a:t>
              </a:r>
            </a:p>
          </p:txBody>
        </p:sp>
        <p:sp>
          <p:nvSpPr>
            <p:cNvPr id="27" name="TextBox 26">
              <a:extLst>
                <a:ext uri="{FF2B5EF4-FFF2-40B4-BE49-F238E27FC236}">
                  <a16:creationId xmlns:a16="http://schemas.microsoft.com/office/drawing/2014/main" id="{C77A2D45-9BF8-4B46-B7BC-008438D3A816}"/>
                </a:ext>
              </a:extLst>
            </p:cNvPr>
            <p:cNvSpPr txBox="1"/>
            <p:nvPr/>
          </p:nvSpPr>
          <p:spPr>
            <a:xfrm>
              <a:off x="3900645" y="1824317"/>
              <a:ext cx="913524" cy="673123"/>
            </a:xfrm>
            <a:prstGeom prst="rect">
              <a:avLst/>
            </a:prstGeom>
            <a:noFill/>
          </p:spPr>
          <p:txBody>
            <a:bodyPr wrap="none" rtlCol="0">
              <a:spAutoFit/>
            </a:bodyPr>
            <a:lstStyle/>
            <a:p>
              <a:r>
                <a:rPr lang="en-US" dirty="0"/>
                <a:t>Model </a:t>
              </a:r>
            </a:p>
            <a:p>
              <a:r>
                <a:rPr lang="en-US" dirty="0"/>
                <a:t>fidelity</a:t>
              </a:r>
            </a:p>
          </p:txBody>
        </p:sp>
      </p:grpSp>
    </p:spTree>
    <p:extLst>
      <p:ext uri="{BB962C8B-B14F-4D97-AF65-F5344CB8AC3E}">
        <p14:creationId xmlns:p14="http://schemas.microsoft.com/office/powerpoint/2010/main" val="7056620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6039" y="399535"/>
            <a:ext cx="8686800" cy="510909"/>
          </a:xfrm>
        </p:spPr>
        <p:txBody>
          <a:bodyPr/>
          <a:lstStyle/>
          <a:p>
            <a:r>
              <a:rPr lang="en-US" dirty="0"/>
              <a:t>Software productivity cycle</a:t>
            </a:r>
          </a:p>
        </p:txBody>
      </p:sp>
      <p:pic>
        <p:nvPicPr>
          <p:cNvPr id="6" name="Picture 5" descr="productivity-cycle-of-science.jpg"/>
          <p:cNvPicPr>
            <a:picLocks noChangeAspect="1"/>
          </p:cNvPicPr>
          <p:nvPr/>
        </p:nvPicPr>
        <p:blipFill rotWithShape="1">
          <a:blip r:embed="rId2">
            <a:extLst>
              <a:ext uri="{28A0092B-C50C-407E-A947-70E740481C1C}">
                <a14:useLocalDpi xmlns:a14="http://schemas.microsoft.com/office/drawing/2010/main" val="0"/>
              </a:ext>
            </a:extLst>
          </a:blip>
          <a:srcRect l="13994" t="15994" r="13004" b="14671"/>
          <a:stretch/>
        </p:blipFill>
        <p:spPr>
          <a:xfrm>
            <a:off x="2665412" y="1295401"/>
            <a:ext cx="6019800" cy="4288077"/>
          </a:xfrm>
          <a:prstGeom prst="rect">
            <a:avLst/>
          </a:prstGeom>
        </p:spPr>
      </p:pic>
      <p:sp>
        <p:nvSpPr>
          <p:cNvPr id="3" name="Rectangle 2"/>
          <p:cNvSpPr/>
          <p:nvPr/>
        </p:nvSpPr>
        <p:spPr>
          <a:xfrm>
            <a:off x="694038" y="5638165"/>
            <a:ext cx="9667574" cy="369332"/>
          </a:xfrm>
          <a:prstGeom prst="rect">
            <a:avLst/>
          </a:prstGeom>
        </p:spPr>
        <p:txBody>
          <a:bodyPr wrap="square">
            <a:spAutoFit/>
          </a:bodyPr>
          <a:lstStyle/>
          <a:p>
            <a:r>
              <a:rPr lang="en-US" u="sng" dirty="0"/>
              <a:t>http://</a:t>
            </a:r>
            <a:r>
              <a:rPr lang="en-US" u="sng" dirty="0" err="1"/>
              <a:t>www.orau.gov</a:t>
            </a:r>
            <a:r>
              <a:rPr lang="en-US" u="sng" dirty="0"/>
              <a:t>/swproductivity2014/SoftwareProductivityWorkshopReport2014.pdf</a:t>
            </a:r>
            <a:endParaRPr lang="en-US" dirty="0"/>
          </a:p>
        </p:txBody>
      </p:sp>
    </p:spTree>
    <p:extLst>
      <p:ext uri="{BB962C8B-B14F-4D97-AF65-F5344CB8AC3E}">
        <p14:creationId xmlns:p14="http://schemas.microsoft.com/office/powerpoint/2010/main" val="16574260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65760" y="410602"/>
            <a:ext cx="11375136" cy="510909"/>
          </a:xfrm>
        </p:spPr>
        <p:txBody>
          <a:bodyPr/>
          <a:lstStyle/>
          <a:p>
            <a:r>
              <a:rPr lang="en-US" dirty="0"/>
              <a:t>Software Process Best Practices </a:t>
            </a:r>
          </a:p>
        </p:txBody>
      </p:sp>
      <p:sp>
        <p:nvSpPr>
          <p:cNvPr id="2" name="Text Placeholder 1"/>
          <p:cNvSpPr>
            <a:spLocks noGrp="1"/>
          </p:cNvSpPr>
          <p:nvPr>
            <p:ph type="body" idx="1"/>
          </p:nvPr>
        </p:nvSpPr>
        <p:spPr>
          <a:xfrm>
            <a:off x="365760" y="996683"/>
            <a:ext cx="5588582" cy="821190"/>
          </a:xfrm>
        </p:spPr>
        <p:txBody>
          <a:bodyPr/>
          <a:lstStyle/>
          <a:p>
            <a:r>
              <a:rPr lang="en-US" dirty="0"/>
              <a:t>Baseline</a:t>
            </a:r>
          </a:p>
        </p:txBody>
      </p:sp>
      <p:sp>
        <p:nvSpPr>
          <p:cNvPr id="7" name="Content Placeholder 2"/>
          <p:cNvSpPr>
            <a:spLocks noGrp="1"/>
          </p:cNvSpPr>
          <p:nvPr>
            <p:ph sz="half" idx="2"/>
          </p:nvPr>
        </p:nvSpPr>
        <p:spPr>
          <a:xfrm>
            <a:off x="365760" y="1918320"/>
            <a:ext cx="5588582" cy="4185918"/>
          </a:xfrm>
        </p:spPr>
        <p:txBody>
          <a:bodyPr>
            <a:noAutofit/>
          </a:bodyPr>
          <a:lstStyle/>
          <a:p>
            <a:r>
              <a:rPr lang="en-US" dirty="0"/>
              <a:t>Invest in extensible code design</a:t>
            </a:r>
          </a:p>
          <a:p>
            <a:r>
              <a:rPr lang="en-US" dirty="0"/>
              <a:t>Use version control and automated testing</a:t>
            </a:r>
          </a:p>
          <a:p>
            <a:r>
              <a:rPr lang="en-US" dirty="0"/>
              <a:t>Institute a rigorous verification and validation regime</a:t>
            </a:r>
          </a:p>
          <a:p>
            <a:r>
              <a:rPr lang="en-US" dirty="0"/>
              <a:t>Define coding and testing standards</a:t>
            </a:r>
          </a:p>
          <a:p>
            <a:r>
              <a:rPr lang="en-US" dirty="0"/>
              <a:t>Clear and well defined policies for </a:t>
            </a:r>
          </a:p>
          <a:p>
            <a:pPr lvl="1"/>
            <a:r>
              <a:rPr lang="en-US" sz="1800" dirty="0"/>
              <a:t>Auditing and maintenance</a:t>
            </a:r>
          </a:p>
          <a:p>
            <a:pPr lvl="1"/>
            <a:r>
              <a:rPr lang="en-US" sz="1800" dirty="0"/>
              <a:t>Distribution and contribution</a:t>
            </a:r>
          </a:p>
          <a:p>
            <a:pPr lvl="1"/>
            <a:r>
              <a:rPr lang="en-US" sz="1800" dirty="0"/>
              <a:t>Documentation</a:t>
            </a:r>
          </a:p>
        </p:txBody>
      </p:sp>
      <p:sp>
        <p:nvSpPr>
          <p:cNvPr id="3" name="Text Placeholder 2"/>
          <p:cNvSpPr>
            <a:spLocks noGrp="1"/>
          </p:cNvSpPr>
          <p:nvPr>
            <p:ph type="body" sz="quarter" idx="3"/>
          </p:nvPr>
        </p:nvSpPr>
        <p:spPr>
          <a:xfrm>
            <a:off x="6191755" y="996683"/>
            <a:ext cx="5531934" cy="821190"/>
          </a:xfrm>
        </p:spPr>
        <p:txBody>
          <a:bodyPr/>
          <a:lstStyle/>
          <a:p>
            <a:r>
              <a:rPr lang="en-US" dirty="0"/>
              <a:t>Desirable</a:t>
            </a:r>
          </a:p>
        </p:txBody>
      </p:sp>
      <p:sp>
        <p:nvSpPr>
          <p:cNvPr id="9" name="Content Placeholder 8"/>
          <p:cNvSpPr>
            <a:spLocks noGrp="1"/>
          </p:cNvSpPr>
          <p:nvPr>
            <p:ph sz="quarter" idx="4"/>
          </p:nvPr>
        </p:nvSpPr>
        <p:spPr>
          <a:xfrm>
            <a:off x="6191755" y="1918320"/>
            <a:ext cx="5531934" cy="4185918"/>
          </a:xfrm>
        </p:spPr>
        <p:txBody>
          <a:bodyPr/>
          <a:lstStyle/>
          <a:p>
            <a:r>
              <a:rPr lang="en-US" dirty="0"/>
              <a:t>Provenance and reproducibility</a:t>
            </a:r>
          </a:p>
          <a:p>
            <a:r>
              <a:rPr lang="en-US" dirty="0"/>
              <a:t>Lifecycle management</a:t>
            </a:r>
          </a:p>
          <a:p>
            <a:r>
              <a:rPr lang="en-US" dirty="0"/>
              <a:t>Open development and frequent releases</a:t>
            </a:r>
          </a:p>
          <a:p>
            <a:endParaRPr lang="en-US" dirty="0"/>
          </a:p>
        </p:txBody>
      </p:sp>
    </p:spTree>
    <p:extLst>
      <p:ext uri="{BB962C8B-B14F-4D97-AF65-F5344CB8AC3E}">
        <p14:creationId xmlns:p14="http://schemas.microsoft.com/office/powerpoint/2010/main" val="19711185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Useful Resource</a:t>
            </a:r>
          </a:p>
        </p:txBody>
      </p:sp>
      <p:sp>
        <p:nvSpPr>
          <p:cNvPr id="3" name="Content Placeholder 2"/>
          <p:cNvSpPr>
            <a:spLocks noGrp="1"/>
          </p:cNvSpPr>
          <p:nvPr>
            <p:ph idx="1"/>
          </p:nvPr>
        </p:nvSpPr>
        <p:spPr>
          <a:xfrm>
            <a:off x="1751012" y="1371600"/>
            <a:ext cx="8610600" cy="4343400"/>
          </a:xfrm>
        </p:spPr>
        <p:txBody>
          <a:bodyPr>
            <a:normAutofit fontScale="92500" lnSpcReduction="10000"/>
          </a:bodyPr>
          <a:lstStyle/>
          <a:p>
            <a:pPr marL="0" indent="0">
              <a:buNone/>
            </a:pPr>
            <a:r>
              <a:rPr lang="en-US" dirty="0">
                <a:hlinkClick r:id="rId2"/>
              </a:rPr>
              <a:t>https://ideas-productivity.org/resources/howtos/</a:t>
            </a:r>
            <a:endParaRPr lang="en-US" dirty="0"/>
          </a:p>
          <a:p>
            <a:pPr marL="0" indent="0">
              <a:buNone/>
            </a:pPr>
            <a:endParaRPr lang="en-US" dirty="0"/>
          </a:p>
          <a:p>
            <a:r>
              <a:rPr lang="en-US" b="1" dirty="0"/>
              <a:t>‘What Is’ docs</a:t>
            </a:r>
            <a:r>
              <a:rPr lang="en-US" dirty="0"/>
              <a:t>: 2-page characterizations of important topics for SW projects in computational science &amp; engineering (CSE)</a:t>
            </a:r>
          </a:p>
          <a:p>
            <a:r>
              <a:rPr lang="en-US" b="1" dirty="0"/>
              <a:t>‘How To’ docs</a:t>
            </a:r>
            <a:r>
              <a:rPr lang="en-US" dirty="0"/>
              <a:t>: brief sketch of best practices</a:t>
            </a:r>
          </a:p>
          <a:p>
            <a:pPr lvl="1"/>
            <a:r>
              <a:rPr lang="en-US" dirty="0"/>
              <a:t>Emphasis on ``bite-sized'' topics enables CSE software teams to consider improvements at a small but impactful scale</a:t>
            </a:r>
          </a:p>
          <a:p>
            <a:r>
              <a:rPr lang="en-US" dirty="0"/>
              <a:t>We welcome feedback from the community to help make these documents more useful</a:t>
            </a:r>
          </a:p>
          <a:p>
            <a:pPr marL="0" indent="0">
              <a:buNone/>
            </a:pPr>
            <a:endParaRPr lang="en-US" dirty="0"/>
          </a:p>
        </p:txBody>
      </p:sp>
      <p:sp>
        <p:nvSpPr>
          <p:cNvPr id="4" name="Date Placeholder 3"/>
          <p:cNvSpPr>
            <a:spLocks noGrp="1"/>
          </p:cNvSpPr>
          <p:nvPr>
            <p:ph type="dt" sz="half" idx="4294967295"/>
          </p:nvPr>
        </p:nvSpPr>
        <p:spPr>
          <a:xfrm>
            <a:off x="8761412" y="6324600"/>
            <a:ext cx="1600200" cy="274320"/>
          </a:xfrm>
          <a:prstGeom prst="rect">
            <a:avLst/>
          </a:prstGeom>
        </p:spPr>
        <p:txBody>
          <a:bodyPr/>
          <a:lstStyle/>
          <a:p>
            <a:fld id="{B557289E-1B3F-4E63-935A-0E0E5EBBCF05}" type="datetime1">
              <a:rPr lang="en-US" smtClean="0"/>
              <a:t>8/7/18</a:t>
            </a:fld>
            <a:endParaRPr lang="en-US"/>
          </a:p>
        </p:txBody>
      </p:sp>
      <p:sp>
        <p:nvSpPr>
          <p:cNvPr id="5" name="Slide Number Placeholder 4"/>
          <p:cNvSpPr>
            <a:spLocks noGrp="1"/>
          </p:cNvSpPr>
          <p:nvPr>
            <p:ph type="sldNum" sz="quarter" idx="4294967295"/>
          </p:nvPr>
        </p:nvSpPr>
        <p:spPr>
          <a:xfrm>
            <a:off x="9980612" y="6356350"/>
            <a:ext cx="457200" cy="274320"/>
          </a:xfrm>
          <a:prstGeom prst="rect">
            <a:avLst/>
          </a:prstGeom>
        </p:spPr>
        <p:txBody>
          <a:bodyPr/>
          <a:lstStyle/>
          <a:p>
            <a:fld id="{AEFAAC5A-9C4F-4278-920D-DF2BAB595749}" type="slidenum">
              <a:rPr lang="en-US" smtClean="0"/>
              <a:t>19</a:t>
            </a:fld>
            <a:endParaRPr lang="en-US" dirty="0"/>
          </a:p>
        </p:txBody>
      </p:sp>
    </p:spTree>
    <p:extLst>
      <p:ext uri="{BB962C8B-B14F-4D97-AF65-F5344CB8AC3E}">
        <p14:creationId xmlns:p14="http://schemas.microsoft.com/office/powerpoint/2010/main" val="15071514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License, citation, and acknowledgments</a:t>
            </a:r>
          </a:p>
        </p:txBody>
      </p:sp>
      <p:sp>
        <p:nvSpPr>
          <p:cNvPr id="5" name="Content Placeholder 4"/>
          <p:cNvSpPr>
            <a:spLocks noGrp="1"/>
          </p:cNvSpPr>
          <p:nvPr>
            <p:ph sz="quarter" idx="1"/>
          </p:nvPr>
        </p:nvSpPr>
        <p:spPr>
          <a:xfrm>
            <a:off x="365760" y="1073573"/>
            <a:ext cx="11369809" cy="4047778"/>
          </a:xfrm>
        </p:spPr>
        <p:txBody>
          <a:bodyPr/>
          <a:lstStyle/>
          <a:p>
            <a:pPr marL="0" indent="0">
              <a:buNone/>
            </a:pPr>
            <a:r>
              <a:rPr lang="en-US" sz="1800" b="1" dirty="0"/>
              <a:t>License and Citation</a:t>
            </a:r>
          </a:p>
          <a:p>
            <a:r>
              <a:rPr lang="en-US" sz="1800" dirty="0"/>
              <a:t>This work is licensed under a </a:t>
            </a:r>
            <a:r>
              <a:rPr lang="en-US" sz="1800" dirty="0">
                <a:hlinkClick r:id="rId2"/>
              </a:rPr>
              <a:t>Creative</a:t>
            </a:r>
            <a:r>
              <a:rPr lang="en-US" sz="1800" dirty="0">
                <a:hlinkClick r:id="rId3"/>
              </a:rPr>
              <a:t> Commons Attribution 4.0 International License</a:t>
            </a:r>
            <a:r>
              <a:rPr lang="en-US" sz="1800" dirty="0"/>
              <a:t> (CC BY 4.0). </a:t>
            </a:r>
          </a:p>
          <a:p>
            <a:r>
              <a:rPr lang="en-US" sz="1800" dirty="0"/>
              <a:t>Requested citation: Anshu Dubey, Overview of Best Practices in HPC Software Development,  tutorial, in Argonne Training Program on Extreme-Scale Computing (ATPESC) 2018. DOI: 10.6084/m9.figshare.6943085.</a:t>
            </a:r>
          </a:p>
          <a:p>
            <a:pPr marL="0" indent="0">
              <a:buNone/>
            </a:pPr>
            <a:r>
              <a:rPr lang="en-US" sz="1800" b="1" dirty="0"/>
              <a:t>Acknowledgements</a:t>
            </a:r>
          </a:p>
          <a:p>
            <a:r>
              <a:rPr lang="en-US" sz="1800" dirty="0"/>
              <a:t>This work was supported by the U.S. Department of Energy Office of Science, Office of Advanced Scientific Computing Research (ASCR), and by the </a:t>
            </a:r>
            <a:r>
              <a:rPr lang="en-US" sz="1800" dirty="0" err="1"/>
              <a:t>Exascale</a:t>
            </a:r>
            <a:r>
              <a:rPr lang="en-US" sz="1800" dirty="0"/>
              <a:t> Computing Project (17-SC-20-SC), a collaborative effort of the U.S. Department of Energy Office of Science and the National Nuclear Security Administration..</a:t>
            </a:r>
          </a:p>
          <a:p>
            <a:r>
              <a:rPr lang="en-US" sz="1800" dirty="0"/>
              <a:t>This work was performed in part at the Argonne National Laboratory, which is managed managed by </a:t>
            </a:r>
            <a:r>
              <a:rPr lang="en-US" sz="1800" dirty="0" err="1"/>
              <a:t>UChicago</a:t>
            </a:r>
            <a:r>
              <a:rPr lang="en-US" sz="1800" dirty="0"/>
              <a:t> Argonne, LLC for the U.S. Department of Energy under Contract No. DE-AC02-06CH11357</a:t>
            </a:r>
          </a:p>
        </p:txBody>
      </p:sp>
      <p:pic>
        <p:nvPicPr>
          <p:cNvPr id="4" name="Picture 2" descr="https://licensebuttons.net/l/by/4.0/88x31.png">
            <a:extLst>
              <a:ext uri="{FF2B5EF4-FFF2-40B4-BE49-F238E27FC236}">
                <a16:creationId xmlns:a16="http://schemas.microsoft.com/office/drawing/2014/main" id="{180B3386-4542-4B24-A447-BCEC237287F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83080" y="858375"/>
            <a:ext cx="1661258" cy="5852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12142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resources</a:t>
            </a:r>
          </a:p>
        </p:txBody>
      </p:sp>
      <p:sp>
        <p:nvSpPr>
          <p:cNvPr id="3" name="Content Placeholder 2"/>
          <p:cNvSpPr>
            <a:spLocks noGrp="1"/>
          </p:cNvSpPr>
          <p:nvPr>
            <p:ph idx="1"/>
          </p:nvPr>
        </p:nvSpPr>
        <p:spPr>
          <a:xfrm>
            <a:off x="1961683" y="1143000"/>
            <a:ext cx="8704729" cy="4648200"/>
          </a:xfrm>
        </p:spPr>
        <p:txBody>
          <a:bodyPr>
            <a:normAutofit fontScale="92500" lnSpcReduction="20000"/>
          </a:bodyPr>
          <a:lstStyle/>
          <a:p>
            <a:pPr marL="0" indent="0">
              <a:buNone/>
            </a:pPr>
            <a:r>
              <a:rPr lang="en-US" sz="1800" dirty="0">
                <a:hlinkClick r:id="rId2"/>
              </a:rPr>
              <a:t>http://www.software.ac.uk/</a:t>
            </a:r>
          </a:p>
          <a:p>
            <a:pPr marL="0" indent="0">
              <a:buNone/>
            </a:pPr>
            <a:endParaRPr lang="en-US" sz="1800" dirty="0">
              <a:hlinkClick r:id="" action="ppaction://noaction"/>
            </a:endParaRPr>
          </a:p>
          <a:p>
            <a:pPr marL="0" indent="0">
              <a:buNone/>
            </a:pPr>
            <a:r>
              <a:rPr lang="en-US" sz="1800" dirty="0">
                <a:hlinkClick r:id="" action="ppaction://noaction"/>
              </a:rPr>
              <a:t>http://software-carpentry.org/</a:t>
            </a:r>
            <a:endParaRPr lang="en-US" sz="1800" dirty="0">
              <a:hlinkClick r:id="rId2"/>
            </a:endParaRPr>
          </a:p>
          <a:p>
            <a:pPr marL="0" indent="0">
              <a:buNone/>
            </a:pPr>
            <a:endParaRPr lang="en-US" sz="1800" dirty="0">
              <a:hlinkClick r:id="rId2"/>
            </a:endParaRPr>
          </a:p>
          <a:p>
            <a:pPr marL="0" indent="0">
              <a:buNone/>
            </a:pPr>
            <a:r>
              <a:rPr lang="en-US" sz="1800" u="sng" dirty="0">
                <a:hlinkClick r:id="rId3"/>
              </a:rPr>
              <a:t>http://flash.uchicago.edu/cc2012/</a:t>
            </a:r>
            <a:endParaRPr lang="en-US" sz="1800" u="sng" dirty="0"/>
          </a:p>
          <a:p>
            <a:pPr marL="0" indent="0">
              <a:buNone/>
            </a:pPr>
            <a:endParaRPr lang="en-US" sz="1800" u="sng" dirty="0"/>
          </a:p>
          <a:p>
            <a:pPr marL="0" indent="0">
              <a:buNone/>
            </a:pPr>
            <a:r>
              <a:rPr lang="en-US" sz="1800" dirty="0">
                <a:hlinkClick r:id="rId2"/>
              </a:rPr>
              <a:t>http://journals.plos.org/plosbiology/article?id=10.1371/journal.pbio.1001745</a:t>
            </a:r>
            <a:endParaRPr lang="en-US" sz="1800" dirty="0"/>
          </a:p>
          <a:p>
            <a:pPr marL="0" indent="0">
              <a:buNone/>
            </a:pPr>
            <a:endParaRPr lang="en-US" sz="1800" dirty="0"/>
          </a:p>
          <a:p>
            <a:pPr marL="0" indent="0">
              <a:buNone/>
            </a:pPr>
            <a:r>
              <a:rPr lang="en-US" sz="1800" dirty="0">
                <a:hlinkClick r:id="rId4"/>
              </a:rPr>
              <a:t>http://ieeexplore.ieee.org/xpls/icp.jsp?arnumber=4375255</a:t>
            </a:r>
            <a:endParaRPr lang="en-US" sz="1800" dirty="0"/>
          </a:p>
          <a:p>
            <a:pPr marL="0" indent="0">
              <a:buNone/>
            </a:pPr>
            <a:endParaRPr lang="en-US" sz="1800" dirty="0"/>
          </a:p>
          <a:p>
            <a:pPr marL="0" indent="0">
              <a:buNone/>
            </a:pPr>
            <a:r>
              <a:rPr lang="en-US" sz="1800" u="sng" dirty="0">
                <a:hlinkClick r:id="rId5"/>
              </a:rPr>
              <a:t>http://www.orau.gov/swproductivity2014/SoftwareProductivityWorkshopReport2014.pdf</a:t>
            </a:r>
            <a:endParaRPr lang="en-US" sz="1800" u="sng" dirty="0"/>
          </a:p>
          <a:p>
            <a:pPr marL="0" indent="0">
              <a:buNone/>
            </a:pPr>
            <a:endParaRPr lang="en-US" sz="1800" u="sng" dirty="0"/>
          </a:p>
          <a:p>
            <a:pPr marL="0" indent="0">
              <a:buNone/>
            </a:pPr>
            <a:r>
              <a:rPr lang="en-US" sz="1800" u="sng" dirty="0">
                <a:hlinkClick r:id="rId6"/>
              </a:rPr>
              <a:t>http://ieeexplore.ieee.org/xpl/articleDetails.jsp?arnumber=6171147</a:t>
            </a:r>
            <a:endParaRPr lang="en-US" sz="1800" u="sng" dirty="0"/>
          </a:p>
          <a:p>
            <a:pPr marL="0" indent="0">
              <a:buNone/>
            </a:pPr>
            <a:endParaRPr lang="en-US" sz="1800" u="sng" dirty="0"/>
          </a:p>
          <a:p>
            <a:pPr marL="0" indent="0">
              <a:buNone/>
            </a:pPr>
            <a:endParaRPr lang="en-US" sz="1800" u="sng" dirty="0"/>
          </a:p>
          <a:p>
            <a:pPr marL="0" indent="0">
              <a:buNone/>
            </a:pPr>
            <a:endParaRPr lang="en-US" sz="1800" u="sng" dirty="0"/>
          </a:p>
          <a:p>
            <a:pPr marL="0" indent="0">
              <a:buNone/>
            </a:pPr>
            <a:endParaRPr lang="en-US" sz="1800" u="sng" dirty="0"/>
          </a:p>
          <a:p>
            <a:pPr marL="0" indent="0">
              <a:buNone/>
            </a:pPr>
            <a:endParaRPr lang="en-US" sz="1800" dirty="0"/>
          </a:p>
          <a:p>
            <a:pPr marL="0" indent="0">
              <a:buNone/>
            </a:pPr>
            <a:endParaRPr lang="en-US" sz="1800" dirty="0"/>
          </a:p>
          <a:p>
            <a:pPr marL="0" indent="0">
              <a:buNone/>
            </a:pPr>
            <a:endParaRPr lang="en-US" dirty="0"/>
          </a:p>
        </p:txBody>
      </p:sp>
      <p:sp>
        <p:nvSpPr>
          <p:cNvPr id="4" name="Date Placeholder 3"/>
          <p:cNvSpPr>
            <a:spLocks noGrp="1"/>
          </p:cNvSpPr>
          <p:nvPr>
            <p:ph type="dt" sz="half" idx="4294967295"/>
          </p:nvPr>
        </p:nvSpPr>
        <p:spPr>
          <a:xfrm>
            <a:off x="8761412" y="6324600"/>
            <a:ext cx="1600200" cy="274320"/>
          </a:xfrm>
          <a:prstGeom prst="rect">
            <a:avLst/>
          </a:prstGeom>
        </p:spPr>
        <p:txBody>
          <a:bodyPr/>
          <a:lstStyle/>
          <a:p>
            <a:fld id="{B557289E-1B3F-4E63-935A-0E0E5EBBCF05}" type="datetime1">
              <a:rPr lang="en-US" smtClean="0"/>
              <a:t>8/7/18</a:t>
            </a:fld>
            <a:endParaRPr lang="en-US"/>
          </a:p>
        </p:txBody>
      </p:sp>
      <p:sp>
        <p:nvSpPr>
          <p:cNvPr id="5" name="Slide Number Placeholder 4"/>
          <p:cNvSpPr>
            <a:spLocks noGrp="1"/>
          </p:cNvSpPr>
          <p:nvPr>
            <p:ph type="sldNum" sz="quarter" idx="4294967295"/>
          </p:nvPr>
        </p:nvSpPr>
        <p:spPr>
          <a:xfrm>
            <a:off x="9980612" y="6356350"/>
            <a:ext cx="457200" cy="274320"/>
          </a:xfrm>
          <a:prstGeom prst="rect">
            <a:avLst/>
          </a:prstGeom>
        </p:spPr>
        <p:txBody>
          <a:bodyPr/>
          <a:lstStyle/>
          <a:p>
            <a:fld id="{AEFAAC5A-9C4F-4278-920D-DF2BAB595749}" type="slidenum">
              <a:rPr lang="en-US" smtClean="0"/>
              <a:t>20</a:t>
            </a:fld>
            <a:endParaRPr lang="en-US" dirty="0"/>
          </a:p>
        </p:txBody>
      </p:sp>
    </p:spTree>
    <p:extLst>
      <p:ext uri="{BB962C8B-B14F-4D97-AF65-F5344CB8AC3E}">
        <p14:creationId xmlns:p14="http://schemas.microsoft.com/office/powerpoint/2010/main" val="11240138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dirty="0"/>
              <a:t>Why Community Codes?</a:t>
            </a:r>
          </a:p>
        </p:txBody>
      </p:sp>
      <p:sp>
        <p:nvSpPr>
          <p:cNvPr id="2" name="Content Placeholder 1"/>
          <p:cNvSpPr>
            <a:spLocks noGrp="1"/>
          </p:cNvSpPr>
          <p:nvPr>
            <p:ph idx="1"/>
          </p:nvPr>
        </p:nvSpPr>
        <p:spPr>
          <a:xfrm>
            <a:off x="361816" y="1158240"/>
            <a:ext cx="11369809" cy="4047778"/>
          </a:xfrm>
        </p:spPr>
        <p:txBody>
          <a:bodyPr/>
          <a:lstStyle/>
          <a:p>
            <a:r>
              <a:rPr lang="en-US" dirty="0"/>
              <a:t>Scientists can focus on developing for their algorithmic needs instead of getting bogged down by the infrastructural development</a:t>
            </a:r>
          </a:p>
          <a:p>
            <a:r>
              <a:rPr lang="en-US" dirty="0"/>
              <a:t>Graduate students do not start developing codes from scratch</a:t>
            </a:r>
          </a:p>
          <a:p>
            <a:pPr lvl="1"/>
            <a:r>
              <a:rPr lang="en-US" dirty="0"/>
              <a:t>Look at the available public codes and converge on the ones that most meet their needs</a:t>
            </a:r>
          </a:p>
          <a:p>
            <a:pPr lvl="1"/>
            <a:r>
              <a:rPr lang="en-US" dirty="0"/>
              <a:t>Look at the effort of customization for their purposes</a:t>
            </a:r>
          </a:p>
          <a:p>
            <a:pPr lvl="1"/>
            <a:r>
              <a:rPr lang="en-US" dirty="0"/>
              <a:t>Select the public code, and build upon it as they need</a:t>
            </a:r>
          </a:p>
          <a:p>
            <a:endParaRPr lang="en-US" dirty="0"/>
          </a:p>
        </p:txBody>
      </p:sp>
      <p:sp>
        <p:nvSpPr>
          <p:cNvPr id="4" name="Date Placeholder 3"/>
          <p:cNvSpPr>
            <a:spLocks noGrp="1"/>
          </p:cNvSpPr>
          <p:nvPr>
            <p:ph type="dt" sz="half" idx="4294967295"/>
          </p:nvPr>
        </p:nvSpPr>
        <p:spPr>
          <a:xfrm>
            <a:off x="10588625" y="6324600"/>
            <a:ext cx="1600200" cy="274638"/>
          </a:xfrm>
          <a:prstGeom prst="rect">
            <a:avLst/>
          </a:prstGeom>
        </p:spPr>
        <p:txBody>
          <a:bodyPr/>
          <a:lstStyle/>
          <a:p>
            <a:fld id="{B557289E-1B3F-4E63-935A-0E0E5EBBCF05}" type="datetime1">
              <a:rPr lang="en-US" smtClean="0"/>
              <a:t>8/7/18</a:t>
            </a:fld>
            <a:endParaRPr lang="en-US"/>
          </a:p>
        </p:txBody>
      </p:sp>
      <p:sp>
        <p:nvSpPr>
          <p:cNvPr id="5" name="Slide Number Placeholder 4"/>
          <p:cNvSpPr>
            <a:spLocks noGrp="1"/>
          </p:cNvSpPr>
          <p:nvPr>
            <p:ph type="sldNum" sz="quarter" idx="4294967295"/>
          </p:nvPr>
        </p:nvSpPr>
        <p:spPr>
          <a:xfrm>
            <a:off x="11731625" y="6356350"/>
            <a:ext cx="457200" cy="274638"/>
          </a:xfrm>
          <a:prstGeom prst="rect">
            <a:avLst/>
          </a:prstGeom>
        </p:spPr>
        <p:txBody>
          <a:bodyPr/>
          <a:lstStyle/>
          <a:p>
            <a:fld id="{AEFAAC5A-9C4F-4278-920D-DF2BAB595749}" type="slidenum">
              <a:rPr lang="en-US" smtClean="0"/>
              <a:t>21</a:t>
            </a:fld>
            <a:endParaRPr lang="en-US" dirty="0"/>
          </a:p>
        </p:txBody>
      </p:sp>
      <p:sp>
        <p:nvSpPr>
          <p:cNvPr id="9" name="Rectangle 8"/>
          <p:cNvSpPr/>
          <p:nvPr/>
        </p:nvSpPr>
        <p:spPr>
          <a:xfrm>
            <a:off x="1827213" y="4419600"/>
            <a:ext cx="8247865" cy="1379110"/>
          </a:xfrm>
          <a:prstGeom prst="rect">
            <a:avLst/>
          </a:prstGeom>
          <a:solidFill>
            <a:schemeClr val="tx2"/>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Important to remember that they still need to understand the components developed by others that they are using, they just don’t have to actually develop everything themselves. And this is particularly true of pesky detailed infrastructure/solvers that are too well understood to have any research component, but are time consuming to implement right</a:t>
            </a:r>
          </a:p>
        </p:txBody>
      </p:sp>
    </p:spTree>
    <p:extLst>
      <p:ext uri="{BB962C8B-B14F-4D97-AF65-F5344CB8AC3E}">
        <p14:creationId xmlns:p14="http://schemas.microsoft.com/office/powerpoint/2010/main" val="7262466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Community Codes Continued</a:t>
            </a:r>
          </a:p>
        </p:txBody>
      </p:sp>
      <p:sp>
        <p:nvSpPr>
          <p:cNvPr id="3" name="Content Placeholder 2"/>
          <p:cNvSpPr>
            <a:spLocks noGrp="1"/>
          </p:cNvSpPr>
          <p:nvPr>
            <p:ph idx="1"/>
          </p:nvPr>
        </p:nvSpPr>
        <p:spPr>
          <a:xfrm>
            <a:off x="365760" y="1158240"/>
            <a:ext cx="11369809" cy="4047778"/>
          </a:xfrm>
        </p:spPr>
        <p:txBody>
          <a:bodyPr/>
          <a:lstStyle/>
          <a:p>
            <a:r>
              <a:rPr lang="en-US" dirty="0"/>
              <a:t>Researchers can build upon work of others and get further faster, instead of reinventing the wheel</a:t>
            </a:r>
          </a:p>
          <a:p>
            <a:pPr lvl="1"/>
            <a:r>
              <a:rPr lang="en-US" dirty="0"/>
              <a:t>Code component re-use</a:t>
            </a:r>
          </a:p>
          <a:p>
            <a:pPr lvl="1"/>
            <a:r>
              <a:rPr lang="en-US" dirty="0"/>
              <a:t>No need to become an expert in every numerical technique</a:t>
            </a:r>
          </a:p>
          <a:p>
            <a:r>
              <a:rPr lang="en-US" dirty="0"/>
              <a:t>More reliable results because of more stress tested code</a:t>
            </a:r>
          </a:p>
          <a:p>
            <a:pPr lvl="1"/>
            <a:r>
              <a:rPr lang="en-US" dirty="0"/>
              <a:t>Enough eyes looking at the code will find any errors faster</a:t>
            </a:r>
          </a:p>
          <a:p>
            <a:pPr lvl="1"/>
            <a:r>
              <a:rPr lang="en-US" dirty="0"/>
              <a:t>New implementations take several years to iron out the bugs and deficiencies</a:t>
            </a:r>
          </a:p>
          <a:p>
            <a:pPr lvl="1"/>
            <a:r>
              <a:rPr lang="en-US" dirty="0"/>
              <a:t>Different users use the code in different ways and stress it in different ways</a:t>
            </a:r>
          </a:p>
          <a:p>
            <a:r>
              <a:rPr lang="en-US" dirty="0"/>
              <a:t>Open-source science results in more reproducible results</a:t>
            </a:r>
          </a:p>
          <a:p>
            <a:r>
              <a:rPr lang="en-US" dirty="0"/>
              <a:t>Generally good for the credibility</a:t>
            </a:r>
          </a:p>
          <a:p>
            <a:endParaRPr lang="en-US" dirty="0"/>
          </a:p>
        </p:txBody>
      </p:sp>
    </p:spTree>
    <p:extLst>
      <p:ext uri="{BB962C8B-B14F-4D97-AF65-F5344CB8AC3E}">
        <p14:creationId xmlns:p14="http://schemas.microsoft.com/office/powerpoint/2010/main" val="7168143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r>
              <a:rPr lang="en-US" dirty="0"/>
              <a:t>Communities Do Use Community Codes</a:t>
            </a:r>
          </a:p>
        </p:txBody>
      </p:sp>
      <p:sp>
        <p:nvSpPr>
          <p:cNvPr id="2" name="Content Placeholder 1"/>
          <p:cNvSpPr>
            <a:spLocks noGrp="1"/>
          </p:cNvSpPr>
          <p:nvPr>
            <p:ph idx="1"/>
          </p:nvPr>
        </p:nvSpPr>
        <p:spPr>
          <a:xfrm>
            <a:off x="368424" y="1047581"/>
            <a:ext cx="11369809" cy="4047778"/>
          </a:xfrm>
        </p:spPr>
        <p:txBody>
          <a:bodyPr/>
          <a:lstStyle/>
          <a:p>
            <a:r>
              <a:rPr lang="en-US" dirty="0"/>
              <a:t>Astrophysics, Molecular Dynamics, Chemistry, Climate, </a:t>
            </a:r>
            <a:r>
              <a:rPr lang="en-US" dirty="0" err="1"/>
              <a:t>etc</a:t>
            </a:r>
            <a:endParaRPr lang="en-US" dirty="0"/>
          </a:p>
          <a:p>
            <a:r>
              <a:rPr lang="en-US" dirty="0"/>
              <a:t>Community/open-source approach more common in areas which need multi-physics and/or multi-scale</a:t>
            </a:r>
          </a:p>
          <a:p>
            <a:r>
              <a:rPr lang="en-US" dirty="0"/>
              <a:t>A visionary sees the benefit of software re-use and releases the code</a:t>
            </a:r>
          </a:p>
          <a:p>
            <a:r>
              <a:rPr lang="en-US" dirty="0"/>
              <a:t>Sophistication in modeling advances more rapidly in such communities</a:t>
            </a:r>
          </a:p>
          <a:p>
            <a:r>
              <a:rPr lang="en-US" dirty="0"/>
              <a:t>Others keep their software close for perceived competitive advantage</a:t>
            </a:r>
          </a:p>
          <a:p>
            <a:pPr lvl="1"/>
            <a:r>
              <a:rPr lang="en-US" dirty="0"/>
              <a:t>Repeated re-invention of wheel</a:t>
            </a:r>
          </a:p>
          <a:p>
            <a:pPr lvl="1"/>
            <a:r>
              <a:rPr lang="en-US" dirty="0"/>
              <a:t>General advancement of model fidelity slower</a:t>
            </a:r>
          </a:p>
          <a:p>
            <a:pPr lvl="1"/>
            <a:endParaRPr lang="en-US" dirty="0"/>
          </a:p>
          <a:p>
            <a:endParaRPr lang="en-US" dirty="0"/>
          </a:p>
        </p:txBody>
      </p:sp>
    </p:spTree>
    <p:extLst>
      <p:ext uri="{BB962C8B-B14F-4D97-AF65-F5344CB8AC3E}">
        <p14:creationId xmlns:p14="http://schemas.microsoft.com/office/powerpoint/2010/main" val="2351654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a:t>Good software practices are needed for scientific productivity</a:t>
            </a:r>
          </a:p>
          <a:p>
            <a:r>
              <a:rPr lang="en-US" dirty="0"/>
              <a:t>Science at extreme-scales is complex and requires multiple expertise</a:t>
            </a:r>
          </a:p>
          <a:p>
            <a:r>
              <a:rPr lang="en-US" dirty="0"/>
              <a:t>Software process does need to address reality</a:t>
            </a:r>
          </a:p>
          <a:p>
            <a:r>
              <a:rPr lang="en-US" dirty="0"/>
              <a:t>Open codes, community contribution, are a powerful tool</a:t>
            </a:r>
          </a:p>
          <a:p>
            <a:endParaRPr lang="en-US" dirty="0"/>
          </a:p>
          <a:p>
            <a:endParaRPr lang="en-US" dirty="0"/>
          </a:p>
        </p:txBody>
      </p:sp>
      <p:sp>
        <p:nvSpPr>
          <p:cNvPr id="4" name="Rounded Rectangle 3">
            <a:extLst>
              <a:ext uri="{FF2B5EF4-FFF2-40B4-BE49-F238E27FC236}">
                <a16:creationId xmlns:a16="http://schemas.microsoft.com/office/drawing/2014/main" id="{5FC36A01-485D-D24E-BBDE-831E5E37AEFA}"/>
              </a:ext>
            </a:extLst>
          </p:cNvPr>
          <p:cNvSpPr/>
          <p:nvPr/>
        </p:nvSpPr>
        <p:spPr>
          <a:xfrm>
            <a:off x="785812" y="4030134"/>
            <a:ext cx="9831388" cy="1633084"/>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marL="4045" marR="280024" algn="ctr" defTabSz="319998">
              <a:buClr>
                <a:schemeClr val="accent6">
                  <a:lumMod val="50000"/>
                </a:schemeClr>
              </a:buClr>
              <a:buSzPct val="99000"/>
              <a:tabLst>
                <a:tab pos="408903" algn="l"/>
              </a:tabLst>
            </a:pPr>
            <a:r>
              <a:rPr lang="en-US" sz="2400" dirty="0">
                <a:latin typeface="Gill Sans"/>
                <a:cs typeface="Gill Sans"/>
              </a:rPr>
              <a:t>It is extremely important to recognize that science through computing is only as good as the software that produces it</a:t>
            </a:r>
          </a:p>
        </p:txBody>
      </p:sp>
    </p:spTree>
    <p:extLst>
      <p:ext uri="{BB962C8B-B14F-4D97-AF65-F5344CB8AC3E}">
        <p14:creationId xmlns:p14="http://schemas.microsoft.com/office/powerpoint/2010/main" val="1290802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Questions</a:t>
            </a:r>
          </a:p>
        </p:txBody>
      </p:sp>
    </p:spTree>
    <p:extLst>
      <p:ext uri="{BB962C8B-B14F-4D97-AF65-F5344CB8AC3E}">
        <p14:creationId xmlns:p14="http://schemas.microsoft.com/office/powerpoint/2010/main" val="14509129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203714" y="1105961"/>
            <a:ext cx="11823065" cy="1348061"/>
          </a:xfrm>
        </p:spPr>
        <p:txBody>
          <a:bodyPr/>
          <a:lstStyle/>
          <a:p>
            <a:r>
              <a:rPr lang="en-US" dirty="0"/>
              <a:t>Good Scientific Process Requires Good Software Practices</a:t>
            </a:r>
            <a:br>
              <a:rPr lang="en-US" dirty="0"/>
            </a:br>
            <a:br>
              <a:rPr lang="en-US" dirty="0"/>
            </a:br>
            <a:r>
              <a:rPr lang="en-US" dirty="0"/>
              <a:t>Good Software Practices Will Increase Science Productivity</a:t>
            </a:r>
          </a:p>
        </p:txBody>
      </p:sp>
    </p:spTree>
    <p:extLst>
      <p:ext uri="{BB962C8B-B14F-4D97-AF65-F5344CB8AC3E}">
        <p14:creationId xmlns:p14="http://schemas.microsoft.com/office/powerpoint/2010/main" val="3421872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0" y="0"/>
            <a:ext cx="7876472" cy="4046538"/>
          </a:xfrm>
        </p:spPr>
      </p:pic>
      <p:pic>
        <p:nvPicPr>
          <p:cNvPr id="5" name="Picture 4"/>
          <p:cNvPicPr>
            <a:picLocks noChangeAspect="1"/>
          </p:cNvPicPr>
          <p:nvPr/>
        </p:nvPicPr>
        <p:blipFill>
          <a:blip r:embed="rId3"/>
          <a:stretch>
            <a:fillRect/>
          </a:stretch>
        </p:blipFill>
        <p:spPr>
          <a:xfrm>
            <a:off x="4314825" y="2921000"/>
            <a:ext cx="7874000" cy="3937000"/>
          </a:xfrm>
          <a:prstGeom prst="rect">
            <a:avLst/>
          </a:prstGeom>
        </p:spPr>
      </p:pic>
    </p:spTree>
    <p:extLst>
      <p:ext uri="{BB962C8B-B14F-4D97-AF65-F5344CB8AC3E}">
        <p14:creationId xmlns:p14="http://schemas.microsoft.com/office/powerpoint/2010/main" val="6834990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Mitigate Risk But It Is Never Zero</a:t>
            </a:r>
          </a:p>
        </p:txBody>
      </p:sp>
      <p:sp>
        <p:nvSpPr>
          <p:cNvPr id="3" name="Content Placeholder 2"/>
          <p:cNvSpPr>
            <a:spLocks noGrp="1"/>
          </p:cNvSpPr>
          <p:nvPr>
            <p:ph idx="1"/>
          </p:nvPr>
        </p:nvSpPr>
        <p:spPr>
          <a:xfrm>
            <a:off x="238439" y="2663663"/>
            <a:ext cx="11950386" cy="4047778"/>
          </a:xfrm>
        </p:spPr>
        <p:txBody>
          <a:bodyPr/>
          <a:lstStyle/>
          <a:p>
            <a:r>
              <a:rPr lang="en-US" dirty="0"/>
              <a:t>Quick and dirty development of particle capability in code</a:t>
            </a:r>
          </a:p>
          <a:p>
            <a:r>
              <a:rPr lang="en-US" dirty="0"/>
              <a:t>Error in tracking particles resulted in duplicated tags from round-off</a:t>
            </a:r>
          </a:p>
          <a:p>
            <a:r>
              <a:rPr lang="en-US" dirty="0"/>
              <a:t>Had to develop post-processing tools to correctly identify trajectories</a:t>
            </a:r>
          </a:p>
          <a:p>
            <a:pPr lvl="1"/>
            <a:r>
              <a:rPr lang="en-US" b="1" dirty="0"/>
              <a:t>6 months to process results</a:t>
            </a:r>
          </a:p>
          <a:p>
            <a:endParaRPr lang="en-US" dirty="0"/>
          </a:p>
          <a:p>
            <a:endParaRPr lang="en-US" dirty="0"/>
          </a:p>
          <a:p>
            <a:endParaRPr lang="en-US" dirty="0"/>
          </a:p>
          <a:p>
            <a:endParaRPr lang="en-US" dirty="0"/>
          </a:p>
        </p:txBody>
      </p:sp>
      <p:sp>
        <p:nvSpPr>
          <p:cNvPr id="4" name="Rounded Rectangle 3"/>
          <p:cNvSpPr/>
          <p:nvPr/>
        </p:nvSpPr>
        <p:spPr>
          <a:xfrm>
            <a:off x="365760" y="4773116"/>
            <a:ext cx="11266797" cy="1169041"/>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bg1"/>
                </a:solidFill>
              </a:rPr>
              <a:t>FLASH had a software process in place. It was tested regularly. This was one instance when the full process could not be applied because of time constraints. </a:t>
            </a:r>
          </a:p>
        </p:txBody>
      </p:sp>
      <p:pic>
        <p:nvPicPr>
          <p:cNvPr id="5" name="Content Placeholder 5" descr="particles.jpg"/>
          <p:cNvPicPr>
            <a:picLocks noChangeAspect="1"/>
          </p:cNvPicPr>
          <p:nvPr/>
        </p:nvPicPr>
        <p:blipFill>
          <a:blip r:embed="rId3" cstate="print">
            <a:extLst>
              <a:ext uri="{28A0092B-C50C-407E-A947-70E740481C1C}">
                <a14:useLocalDpi xmlns:a14="http://schemas.microsoft.com/office/drawing/2010/main" val="0"/>
              </a:ext>
            </a:extLst>
          </a:blip>
          <a:srcRect t="15266" b="15266"/>
          <a:stretch>
            <a:fillRect/>
          </a:stretch>
        </p:blipFill>
        <p:spPr bwMode="auto">
          <a:xfrm>
            <a:off x="7748562" y="232981"/>
            <a:ext cx="4440263" cy="2313449"/>
          </a:xfrm>
          <a:prstGeom prst="rect">
            <a:avLst/>
          </a:prstGeom>
          <a:noFill/>
          <a:ln w="9525">
            <a:noFill/>
            <a:miter lim="800000"/>
            <a:headEnd/>
            <a:tailEnd/>
          </a:ln>
        </p:spPr>
      </p:pic>
      <p:sp>
        <p:nvSpPr>
          <p:cNvPr id="6" name="Content Placeholder 2"/>
          <p:cNvSpPr txBox="1">
            <a:spLocks/>
          </p:cNvSpPr>
          <p:nvPr/>
        </p:nvSpPr>
        <p:spPr bwMode="auto">
          <a:xfrm>
            <a:off x="238439" y="1208505"/>
            <a:ext cx="8440324" cy="1169041"/>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8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Short notice availability of one of the biggest machines of it’s time</a:t>
            </a:r>
          </a:p>
          <a:p>
            <a:pPr lvl="1"/>
            <a:r>
              <a:rPr lang="en-US" b="1" dirty="0"/>
              <a:t>&lt; 1month to get ready, run was 1.5 weeks</a:t>
            </a:r>
            <a:endParaRPr lang="en-US" dirty="0"/>
          </a:p>
        </p:txBody>
      </p:sp>
    </p:spTree>
    <p:extLst>
      <p:ext uri="{BB962C8B-B14F-4D97-AF65-F5344CB8AC3E}">
        <p14:creationId xmlns:p14="http://schemas.microsoft.com/office/powerpoint/2010/main" val="348587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 of the Session</a:t>
            </a:r>
          </a:p>
        </p:txBody>
      </p:sp>
      <p:sp>
        <p:nvSpPr>
          <p:cNvPr id="3" name="Content Placeholder 2"/>
          <p:cNvSpPr>
            <a:spLocks noGrp="1"/>
          </p:cNvSpPr>
          <p:nvPr>
            <p:ph idx="1"/>
          </p:nvPr>
        </p:nvSpPr>
        <p:spPr>
          <a:xfrm>
            <a:off x="630195" y="1295401"/>
            <a:ext cx="11009870" cy="4525963"/>
          </a:xfrm>
        </p:spPr>
        <p:txBody>
          <a:bodyPr>
            <a:normAutofit/>
          </a:bodyPr>
          <a:lstStyle/>
          <a:p>
            <a:r>
              <a:rPr lang="en-US" dirty="0"/>
              <a:t>To bring knowledge of </a:t>
            </a:r>
            <a:r>
              <a:rPr lang="en-US" b="1" dirty="0">
                <a:solidFill>
                  <a:schemeClr val="accent4">
                    <a:lumMod val="75000"/>
                  </a:schemeClr>
                </a:solidFill>
              </a:rPr>
              <a:t>useful</a:t>
            </a:r>
            <a:r>
              <a:rPr lang="en-US" dirty="0"/>
              <a:t> software engineering practices to HPC scientific code developers</a:t>
            </a:r>
          </a:p>
          <a:p>
            <a:pPr lvl="1"/>
            <a:r>
              <a:rPr lang="en-US" dirty="0"/>
              <a:t>Not to prescribe any set of practices as </a:t>
            </a:r>
            <a:r>
              <a:rPr lang="en-US" b="1" dirty="0">
                <a:solidFill>
                  <a:schemeClr val="accent4">
                    <a:lumMod val="75000"/>
                  </a:schemeClr>
                </a:solidFill>
              </a:rPr>
              <a:t>must use</a:t>
            </a:r>
          </a:p>
          <a:p>
            <a:pPr lvl="2"/>
            <a:r>
              <a:rPr lang="en-US" dirty="0"/>
              <a:t>Be informative about practices that have worked for some projects</a:t>
            </a:r>
          </a:p>
          <a:p>
            <a:pPr lvl="2"/>
            <a:r>
              <a:rPr lang="en-US" dirty="0"/>
              <a:t>Emphasis on adoption of practices that help productivity rather than put unsustainable burden</a:t>
            </a:r>
          </a:p>
          <a:p>
            <a:pPr lvl="2"/>
            <a:r>
              <a:rPr lang="en-US" dirty="0"/>
              <a:t>Customization as needed – based on information made available</a:t>
            </a:r>
          </a:p>
          <a:p>
            <a:pPr lvl="2"/>
            <a:endParaRPr lang="en-US" dirty="0"/>
          </a:p>
          <a:p>
            <a:r>
              <a:rPr lang="en-US" dirty="0"/>
              <a:t>Your code will live longer than you expect. Prepare for this.</a:t>
            </a:r>
          </a:p>
          <a:p>
            <a:pPr marL="457200" lvl="1" indent="0">
              <a:buNone/>
            </a:pPr>
            <a:endParaRPr lang="en-US" b="1" dirty="0">
              <a:solidFill>
                <a:schemeClr val="accent4">
                  <a:lumMod val="75000"/>
                </a:schemeClr>
              </a:solidFill>
            </a:endParaRPr>
          </a:p>
        </p:txBody>
      </p:sp>
    </p:spTree>
    <p:extLst>
      <p:ext uri="{BB962C8B-B14F-4D97-AF65-F5344CB8AC3E}">
        <p14:creationId xmlns:p14="http://schemas.microsoft.com/office/powerpoint/2010/main" val="18650057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0" y="276013"/>
            <a:ext cx="11375136" cy="510909"/>
          </a:xfrm>
        </p:spPr>
        <p:txBody>
          <a:bodyPr/>
          <a:lstStyle/>
          <a:p>
            <a:r>
              <a:rPr lang="en-US" dirty="0"/>
              <a:t>Software Productivity Session</a:t>
            </a:r>
          </a:p>
        </p:txBody>
      </p:sp>
      <p:graphicFrame>
        <p:nvGraphicFramePr>
          <p:cNvPr id="4" name="Content Placeholder 3">
            <a:extLst>
              <a:ext uri="{FF2B5EF4-FFF2-40B4-BE49-F238E27FC236}">
                <a16:creationId xmlns:a16="http://schemas.microsoft.com/office/drawing/2014/main" id="{F817C118-B0A1-9146-9DE5-D8D618324E17}"/>
              </a:ext>
            </a:extLst>
          </p:cNvPr>
          <p:cNvGraphicFramePr>
            <a:graphicFrameLocks/>
          </p:cNvGraphicFramePr>
          <p:nvPr>
            <p:extLst>
              <p:ext uri="{D42A27DB-BD31-4B8C-83A1-F6EECF244321}">
                <p14:modId xmlns:p14="http://schemas.microsoft.com/office/powerpoint/2010/main" val="3977349246"/>
              </p:ext>
            </p:extLst>
          </p:nvPr>
        </p:nvGraphicFramePr>
        <p:xfrm>
          <a:off x="678229" y="786922"/>
          <a:ext cx="10442734" cy="5339558"/>
        </p:xfrm>
        <a:graphic>
          <a:graphicData uri="http://schemas.openxmlformats.org/drawingml/2006/table">
            <a:tbl>
              <a:tblPr firstRow="1" lastRow="1" bandRow="1">
                <a:tableStyleId>{5C22544A-7EE6-4342-B048-85BDC9FD1C3A}</a:tableStyleId>
              </a:tblPr>
              <a:tblGrid>
                <a:gridCol w="2311718">
                  <a:extLst>
                    <a:ext uri="{9D8B030D-6E8A-4147-A177-3AD203B41FA5}">
                      <a16:colId xmlns:a16="http://schemas.microsoft.com/office/drawing/2014/main" val="3446576009"/>
                    </a:ext>
                  </a:extLst>
                </a:gridCol>
                <a:gridCol w="4952812">
                  <a:extLst>
                    <a:ext uri="{9D8B030D-6E8A-4147-A177-3AD203B41FA5}">
                      <a16:colId xmlns:a16="http://schemas.microsoft.com/office/drawing/2014/main" val="1263998808"/>
                    </a:ext>
                  </a:extLst>
                </a:gridCol>
                <a:gridCol w="3178204">
                  <a:extLst>
                    <a:ext uri="{9D8B030D-6E8A-4147-A177-3AD203B41FA5}">
                      <a16:colId xmlns:a16="http://schemas.microsoft.com/office/drawing/2014/main" val="4097899022"/>
                    </a:ext>
                  </a:extLst>
                </a:gridCol>
              </a:tblGrid>
              <a:tr h="367659">
                <a:tc>
                  <a:txBody>
                    <a:bodyPr/>
                    <a:lstStyle/>
                    <a:p>
                      <a:pPr>
                        <a:lnSpc>
                          <a:spcPct val="100000"/>
                        </a:lnSpc>
                      </a:pPr>
                      <a:r>
                        <a:rPr lang="en-US" sz="2000" dirty="0"/>
                        <a:t>Time</a:t>
                      </a:r>
                    </a:p>
                  </a:txBody>
                  <a:tcPr/>
                </a:tc>
                <a:tc>
                  <a:txBody>
                    <a:bodyPr/>
                    <a:lstStyle/>
                    <a:p>
                      <a:pPr>
                        <a:lnSpc>
                          <a:spcPct val="100000"/>
                        </a:lnSpc>
                      </a:pPr>
                      <a:r>
                        <a:rPr lang="en-US" sz="2000" dirty="0"/>
                        <a:t>Topic</a:t>
                      </a:r>
                    </a:p>
                  </a:txBody>
                  <a:tcPr/>
                </a:tc>
                <a:tc>
                  <a:txBody>
                    <a:bodyPr/>
                    <a:lstStyle/>
                    <a:p>
                      <a:pPr>
                        <a:lnSpc>
                          <a:spcPct val="100000"/>
                        </a:lnSpc>
                      </a:pPr>
                      <a:r>
                        <a:rPr lang="en-US" sz="2000" dirty="0"/>
                        <a:t>Speaker</a:t>
                      </a:r>
                    </a:p>
                  </a:txBody>
                  <a:tcPr/>
                </a:tc>
                <a:extLst>
                  <a:ext uri="{0D108BD9-81ED-4DB2-BD59-A6C34878D82A}">
                    <a16:rowId xmlns:a16="http://schemas.microsoft.com/office/drawing/2014/main" val="3602420430"/>
                  </a:ext>
                </a:extLst>
              </a:tr>
              <a:tr h="408571">
                <a:tc>
                  <a:txBody>
                    <a:bodyPr/>
                    <a:lstStyle/>
                    <a:p>
                      <a:pPr>
                        <a:lnSpc>
                          <a:spcPct val="100000"/>
                        </a:lnSpc>
                      </a:pPr>
                      <a:r>
                        <a:rPr lang="en-US" sz="2000" dirty="0"/>
                        <a:t>8:30am-9:15am</a:t>
                      </a:r>
                    </a:p>
                  </a:txBody>
                  <a:tcPr/>
                </a:tc>
                <a:tc>
                  <a:txBody>
                    <a:bodyPr/>
                    <a:lstStyle/>
                    <a:p>
                      <a:pPr>
                        <a:lnSpc>
                          <a:spcPct val="100000"/>
                        </a:lnSpc>
                      </a:pPr>
                      <a:r>
                        <a:rPr lang="en-US" sz="2000" b="0" i="0" u="none" strike="noStrike" kern="1200" dirty="0">
                          <a:solidFill>
                            <a:schemeClr val="dk1"/>
                          </a:solidFill>
                          <a:effectLst/>
                          <a:latin typeface="+mn-lt"/>
                          <a:ea typeface="+mn-ea"/>
                          <a:cs typeface="+mn-cs"/>
                        </a:rPr>
                        <a:t>Objectives and overview</a:t>
                      </a:r>
                      <a:endParaRPr lang="en-US" sz="2000" dirty="0"/>
                    </a:p>
                  </a:txBody>
                  <a:tcPr/>
                </a:tc>
                <a:tc>
                  <a:txBody>
                    <a:bodyPr/>
                    <a:lstStyle/>
                    <a:p>
                      <a:pPr>
                        <a:lnSpc>
                          <a:spcPct val="100000"/>
                        </a:lnSpc>
                      </a:pPr>
                      <a:r>
                        <a:rPr lang="en-US" sz="2000" dirty="0" err="1"/>
                        <a:t>Anshu</a:t>
                      </a:r>
                      <a:r>
                        <a:rPr lang="en-US" sz="2000" dirty="0"/>
                        <a:t> Dubey, ANL</a:t>
                      </a:r>
                    </a:p>
                  </a:txBody>
                  <a:tcPr/>
                </a:tc>
                <a:extLst>
                  <a:ext uri="{0D108BD9-81ED-4DB2-BD59-A6C34878D82A}">
                    <a16:rowId xmlns:a16="http://schemas.microsoft.com/office/drawing/2014/main" val="4236476034"/>
                  </a:ext>
                </a:extLst>
              </a:tr>
              <a:tr h="367659">
                <a:tc>
                  <a:txBody>
                    <a:bodyPr/>
                    <a:lstStyle/>
                    <a:p>
                      <a:pPr>
                        <a:lnSpc>
                          <a:spcPct val="100000"/>
                        </a:lnSpc>
                      </a:pPr>
                      <a:r>
                        <a:rPr lang="en-US" sz="2000" dirty="0"/>
                        <a:t>9:15am-10am</a:t>
                      </a:r>
                    </a:p>
                  </a:txBody>
                  <a:tcPr/>
                </a:tc>
                <a:tc>
                  <a:txBody>
                    <a:bodyPr/>
                    <a:lstStyle/>
                    <a:p>
                      <a:pPr>
                        <a:lnSpc>
                          <a:spcPct val="100000"/>
                        </a:lnSpc>
                      </a:pPr>
                      <a:r>
                        <a:rPr lang="en-US" sz="2000" dirty="0"/>
                        <a:t>Workflow, definitions and examples</a:t>
                      </a:r>
                    </a:p>
                  </a:txBody>
                  <a:tcPr/>
                </a:tc>
                <a:tc>
                  <a:txBody>
                    <a:bodyPr/>
                    <a:lstStyle/>
                    <a:p>
                      <a:pPr>
                        <a:lnSpc>
                          <a:spcPct val="100000"/>
                        </a:lnSpc>
                      </a:pPr>
                      <a:r>
                        <a:rPr lang="en-US" sz="2000" dirty="0"/>
                        <a:t>Jared O’Neal, ANL</a:t>
                      </a:r>
                    </a:p>
                  </a:txBody>
                  <a:tcPr/>
                </a:tc>
                <a:extLst>
                  <a:ext uri="{0D108BD9-81ED-4DB2-BD59-A6C34878D82A}">
                    <a16:rowId xmlns:a16="http://schemas.microsoft.com/office/drawing/2014/main" val="3356532984"/>
                  </a:ext>
                </a:extLst>
              </a:tr>
              <a:tr h="367659">
                <a:tc>
                  <a:txBody>
                    <a:bodyPr/>
                    <a:lstStyle/>
                    <a:p>
                      <a:pPr>
                        <a:lnSpc>
                          <a:spcPct val="100000"/>
                        </a:lnSpc>
                      </a:pPr>
                      <a:r>
                        <a:rPr lang="en-US" sz="2000" i="1" dirty="0"/>
                        <a:t>10:00am-10:30am</a:t>
                      </a:r>
                    </a:p>
                  </a:txBody>
                  <a:tcPr/>
                </a:tc>
                <a:tc>
                  <a:txBody>
                    <a:bodyPr/>
                    <a:lstStyle/>
                    <a:p>
                      <a:pPr>
                        <a:lnSpc>
                          <a:spcPct val="100000"/>
                        </a:lnSpc>
                      </a:pPr>
                      <a:r>
                        <a:rPr lang="en-US" sz="2000" i="1" dirty="0"/>
                        <a:t>Break</a:t>
                      </a:r>
                    </a:p>
                  </a:txBody>
                  <a:tcPr/>
                </a:tc>
                <a:tc>
                  <a:txBody>
                    <a:bodyPr/>
                    <a:lstStyle/>
                    <a:p>
                      <a:pPr>
                        <a:lnSpc>
                          <a:spcPct val="100000"/>
                        </a:lnSpc>
                      </a:pPr>
                      <a:endParaRPr lang="en-US" sz="2000" dirty="0"/>
                    </a:p>
                  </a:txBody>
                  <a:tcPr/>
                </a:tc>
                <a:extLst>
                  <a:ext uri="{0D108BD9-81ED-4DB2-BD59-A6C34878D82A}">
                    <a16:rowId xmlns:a16="http://schemas.microsoft.com/office/drawing/2014/main" val="933629447"/>
                  </a:ext>
                </a:extLst>
              </a:tr>
              <a:tr h="367659">
                <a:tc>
                  <a:txBody>
                    <a:bodyPr/>
                    <a:lstStyle/>
                    <a:p>
                      <a:pPr>
                        <a:lnSpc>
                          <a:spcPct val="100000"/>
                        </a:lnSpc>
                      </a:pPr>
                      <a:r>
                        <a:rPr lang="en-US" sz="2000" dirty="0"/>
                        <a:t>10:30am-11:30am</a:t>
                      </a:r>
                    </a:p>
                  </a:txBody>
                  <a:tcPr/>
                </a:tc>
                <a:tc>
                  <a:txBody>
                    <a:bodyPr/>
                    <a:lstStyle/>
                    <a:p>
                      <a:pPr>
                        <a:lnSpc>
                          <a:spcPct val="100000"/>
                        </a:lnSpc>
                      </a:pPr>
                      <a:r>
                        <a:rPr lang="en-US" sz="2000" dirty="0"/>
                        <a:t>Agile </a:t>
                      </a:r>
                      <a:r>
                        <a:rPr lang="en-US" sz="2000" dirty="0" err="1"/>
                        <a:t>Methologies</a:t>
                      </a:r>
                      <a:endParaRPr lang="en-US" sz="2000" dirty="0"/>
                    </a:p>
                  </a:txBody>
                  <a:tcPr/>
                </a:tc>
                <a:tc>
                  <a:txBody>
                    <a:bodyPr/>
                    <a:lstStyle/>
                    <a:p>
                      <a:pPr>
                        <a:lnSpc>
                          <a:spcPct val="100000"/>
                        </a:lnSpc>
                      </a:pPr>
                      <a:r>
                        <a:rPr lang="en-US" sz="2000" dirty="0"/>
                        <a:t>David </a:t>
                      </a:r>
                      <a:r>
                        <a:rPr lang="en-US" sz="2000" dirty="0" err="1"/>
                        <a:t>Bernholdt</a:t>
                      </a:r>
                      <a:r>
                        <a:rPr lang="en-US" sz="2000" dirty="0"/>
                        <a:t>, ORNL</a:t>
                      </a:r>
                    </a:p>
                  </a:txBody>
                  <a:tcPr/>
                </a:tc>
                <a:extLst>
                  <a:ext uri="{0D108BD9-81ED-4DB2-BD59-A6C34878D82A}">
                    <a16:rowId xmlns:a16="http://schemas.microsoft.com/office/drawing/2014/main" val="1105160419"/>
                  </a:ext>
                </a:extLst>
              </a:tr>
              <a:tr h="367659">
                <a:tc>
                  <a:txBody>
                    <a:bodyPr/>
                    <a:lstStyle/>
                    <a:p>
                      <a:pPr>
                        <a:lnSpc>
                          <a:spcPct val="100000"/>
                        </a:lnSpc>
                      </a:pPr>
                      <a:r>
                        <a:rPr lang="en-US" sz="2000" dirty="0"/>
                        <a:t>11:30am-12:30pm</a:t>
                      </a:r>
                    </a:p>
                  </a:txBody>
                  <a:tcPr/>
                </a:tc>
                <a:tc>
                  <a:txBody>
                    <a:bodyPr/>
                    <a:lstStyle/>
                    <a:p>
                      <a:pPr>
                        <a:lnSpc>
                          <a:spcPct val="100000"/>
                        </a:lnSpc>
                      </a:pPr>
                      <a:r>
                        <a:rPr lang="en-US" sz="2000" b="0" i="0" u="none" strike="noStrike" kern="1200" dirty="0">
                          <a:solidFill>
                            <a:schemeClr val="dk1"/>
                          </a:solidFill>
                          <a:effectLst/>
                          <a:latin typeface="+mn-lt"/>
                          <a:ea typeface="+mn-ea"/>
                          <a:cs typeface="+mn-cs"/>
                        </a:rPr>
                        <a:t>Licensing</a:t>
                      </a:r>
                      <a:endParaRPr lang="en-US" sz="2000" dirty="0"/>
                    </a:p>
                  </a:txBody>
                  <a:tcPr/>
                </a:tc>
                <a:tc>
                  <a:txBody>
                    <a:bodyPr/>
                    <a:lstStyle/>
                    <a:p>
                      <a:pPr>
                        <a:lnSpc>
                          <a:spcPct val="100000"/>
                        </a:lnSpc>
                      </a:pPr>
                      <a:r>
                        <a:rPr lang="en-US" sz="2000" dirty="0"/>
                        <a:t>David </a:t>
                      </a:r>
                      <a:r>
                        <a:rPr lang="en-US" sz="2000" dirty="0" err="1"/>
                        <a:t>Bernholdt</a:t>
                      </a:r>
                      <a:r>
                        <a:rPr lang="en-US" sz="2000" dirty="0"/>
                        <a:t>, ORNL</a:t>
                      </a:r>
                    </a:p>
                  </a:txBody>
                  <a:tcPr/>
                </a:tc>
                <a:extLst>
                  <a:ext uri="{0D108BD9-81ED-4DB2-BD59-A6C34878D82A}">
                    <a16:rowId xmlns:a16="http://schemas.microsoft.com/office/drawing/2014/main" val="910718610"/>
                  </a:ext>
                </a:extLst>
              </a:tr>
              <a:tr h="367659">
                <a:tc>
                  <a:txBody>
                    <a:bodyPr/>
                    <a:lstStyle/>
                    <a:p>
                      <a:pPr>
                        <a:lnSpc>
                          <a:spcPct val="100000"/>
                        </a:lnSpc>
                      </a:pPr>
                      <a:r>
                        <a:rPr lang="en-US" sz="2000" i="1" dirty="0"/>
                        <a:t>12:30pm-1:30pm</a:t>
                      </a:r>
                    </a:p>
                  </a:txBody>
                  <a:tcPr/>
                </a:tc>
                <a:tc>
                  <a:txBody>
                    <a:bodyPr/>
                    <a:lstStyle/>
                    <a:p>
                      <a:pPr>
                        <a:lnSpc>
                          <a:spcPct val="100000"/>
                        </a:lnSpc>
                      </a:pPr>
                      <a:r>
                        <a:rPr lang="en-US" sz="2000" i="1" dirty="0"/>
                        <a:t>Lunch</a:t>
                      </a:r>
                    </a:p>
                  </a:txBody>
                  <a:tcPr/>
                </a:tc>
                <a:tc>
                  <a:txBody>
                    <a:bodyPr/>
                    <a:lstStyle/>
                    <a:p>
                      <a:pPr>
                        <a:lnSpc>
                          <a:spcPct val="100000"/>
                        </a:lnSpc>
                      </a:pPr>
                      <a:endParaRPr lang="en-US" sz="2000" dirty="0"/>
                    </a:p>
                  </a:txBody>
                  <a:tcPr/>
                </a:tc>
                <a:extLst>
                  <a:ext uri="{0D108BD9-81ED-4DB2-BD59-A6C34878D82A}">
                    <a16:rowId xmlns:a16="http://schemas.microsoft.com/office/drawing/2014/main" val="3473024109"/>
                  </a:ext>
                </a:extLst>
              </a:tr>
              <a:tr h="321733">
                <a:tc>
                  <a:txBody>
                    <a:bodyPr/>
                    <a:lstStyle/>
                    <a:p>
                      <a:pPr>
                        <a:lnSpc>
                          <a:spcPct val="100000"/>
                        </a:lnSpc>
                      </a:pPr>
                      <a:r>
                        <a:rPr lang="en-US" sz="2000" dirty="0"/>
                        <a:t>1:30pm-2:00pm</a:t>
                      </a:r>
                    </a:p>
                  </a:txBody>
                  <a:tcPr/>
                </a:tc>
                <a:tc>
                  <a:txBody>
                    <a:bodyPr/>
                    <a:lstStyle/>
                    <a:p>
                      <a:pPr>
                        <a:lnSpc>
                          <a:spcPct val="100000"/>
                        </a:lnSpc>
                      </a:pPr>
                      <a:r>
                        <a:rPr lang="en-US" sz="2000" dirty="0"/>
                        <a:t>Reproducibility</a:t>
                      </a:r>
                    </a:p>
                  </a:txBody>
                  <a:tcPr/>
                </a:tc>
                <a:tc>
                  <a:txBody>
                    <a:bodyPr/>
                    <a:lstStyle/>
                    <a:p>
                      <a:pPr>
                        <a:lnSpc>
                          <a:spcPct val="100000"/>
                        </a:lnSpc>
                      </a:pPr>
                      <a:r>
                        <a:rPr lang="en-US" sz="2000" dirty="0"/>
                        <a:t>David </a:t>
                      </a:r>
                      <a:r>
                        <a:rPr lang="en-US" sz="2000" dirty="0" err="1"/>
                        <a:t>Bernholdt</a:t>
                      </a:r>
                      <a:r>
                        <a:rPr lang="en-US" sz="2000" dirty="0"/>
                        <a:t>, ORNL</a:t>
                      </a:r>
                    </a:p>
                  </a:txBody>
                  <a:tcPr/>
                </a:tc>
                <a:extLst>
                  <a:ext uri="{0D108BD9-81ED-4DB2-BD59-A6C34878D82A}">
                    <a16:rowId xmlns:a16="http://schemas.microsoft.com/office/drawing/2014/main" val="3280342557"/>
                  </a:ext>
                </a:extLst>
              </a:tr>
              <a:tr h="484293">
                <a:tc>
                  <a:txBody>
                    <a:bodyPr/>
                    <a:lstStyle/>
                    <a:p>
                      <a:pPr>
                        <a:lnSpc>
                          <a:spcPct val="100000"/>
                        </a:lnSpc>
                      </a:pPr>
                      <a:r>
                        <a:rPr lang="en-US" sz="2000" dirty="0"/>
                        <a:t>2:00pm-3.00:pm</a:t>
                      </a:r>
                    </a:p>
                  </a:txBody>
                  <a:tcPr/>
                </a:tc>
                <a:tc>
                  <a:txBody>
                    <a:bodyPr/>
                    <a:lstStyle/>
                    <a:p>
                      <a:pPr>
                        <a:lnSpc>
                          <a:spcPct val="100000"/>
                        </a:lnSpc>
                      </a:pPr>
                      <a:r>
                        <a:rPr lang="en-US" sz="2000" dirty="0"/>
                        <a:t>Verification and testing regime</a:t>
                      </a:r>
                    </a:p>
                  </a:txBody>
                  <a:tcPr/>
                </a:tc>
                <a:tc>
                  <a:txBody>
                    <a:bodyPr/>
                    <a:lstStyle/>
                    <a:p>
                      <a:pPr>
                        <a:lnSpc>
                          <a:spcPct val="100000"/>
                        </a:lnSpc>
                      </a:pPr>
                      <a:r>
                        <a:rPr lang="en-US" sz="2000" dirty="0"/>
                        <a:t>Anshu Dubey, ANL</a:t>
                      </a:r>
                    </a:p>
                  </a:txBody>
                  <a:tcPr/>
                </a:tc>
                <a:extLst>
                  <a:ext uri="{0D108BD9-81ED-4DB2-BD59-A6C34878D82A}">
                    <a16:rowId xmlns:a16="http://schemas.microsoft.com/office/drawing/2014/main" val="1718924507"/>
                  </a:ext>
                </a:extLst>
              </a:tr>
              <a:tr h="367659">
                <a:tc>
                  <a:txBody>
                    <a:bodyPr/>
                    <a:lstStyle/>
                    <a:p>
                      <a:pPr>
                        <a:lnSpc>
                          <a:spcPct val="100000"/>
                        </a:lnSpc>
                      </a:pPr>
                      <a:r>
                        <a:rPr lang="en-US" sz="2000" i="1" dirty="0"/>
                        <a:t>3:00pm-3:30pm</a:t>
                      </a:r>
                    </a:p>
                  </a:txBody>
                  <a:tcPr/>
                </a:tc>
                <a:tc>
                  <a:txBody>
                    <a:bodyPr/>
                    <a:lstStyle/>
                    <a:p>
                      <a:pPr>
                        <a:lnSpc>
                          <a:spcPct val="100000"/>
                        </a:lnSpc>
                      </a:pPr>
                      <a:r>
                        <a:rPr lang="en-US" sz="2000" i="1" dirty="0"/>
                        <a:t>Break</a:t>
                      </a:r>
                    </a:p>
                  </a:txBody>
                  <a:tcPr/>
                </a:tc>
                <a:tc>
                  <a:txBody>
                    <a:bodyPr/>
                    <a:lstStyle/>
                    <a:p>
                      <a:pPr>
                        <a:lnSpc>
                          <a:spcPct val="100000"/>
                        </a:lnSpc>
                      </a:pPr>
                      <a:endParaRPr lang="en-US" sz="2000" i="1" dirty="0"/>
                    </a:p>
                  </a:txBody>
                  <a:tcPr/>
                </a:tc>
                <a:extLst>
                  <a:ext uri="{0D108BD9-81ED-4DB2-BD59-A6C34878D82A}">
                    <a16:rowId xmlns:a16="http://schemas.microsoft.com/office/drawing/2014/main" val="4073047263"/>
                  </a:ext>
                </a:extLst>
              </a:tr>
              <a:tr h="484294">
                <a:tc>
                  <a:txBody>
                    <a:bodyPr/>
                    <a:lstStyle/>
                    <a:p>
                      <a:pPr>
                        <a:lnSpc>
                          <a:spcPct val="100000"/>
                        </a:lnSpc>
                      </a:pPr>
                      <a:r>
                        <a:rPr lang="en-US" sz="2000" dirty="0"/>
                        <a:t>3:30pm-4:30pm</a:t>
                      </a:r>
                    </a:p>
                  </a:txBody>
                  <a:tcPr/>
                </a:tc>
                <a:tc>
                  <a:txBody>
                    <a:bodyPr/>
                    <a:lstStyle/>
                    <a:p>
                      <a:pPr>
                        <a:lnSpc>
                          <a:spcPct val="100000"/>
                        </a:lnSpc>
                      </a:pPr>
                      <a:r>
                        <a:rPr lang="en-US" sz="2000" dirty="0"/>
                        <a:t>Testing, code coverage, CI</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Jared O’Neal, ANL</a:t>
                      </a:r>
                    </a:p>
                  </a:txBody>
                  <a:tcPr/>
                </a:tc>
                <a:extLst>
                  <a:ext uri="{0D108BD9-81ED-4DB2-BD59-A6C34878D82A}">
                    <a16:rowId xmlns:a16="http://schemas.microsoft.com/office/drawing/2014/main" val="3550721019"/>
                  </a:ext>
                </a:extLst>
              </a:tr>
              <a:tr h="367659">
                <a:tc>
                  <a:txBody>
                    <a:bodyPr/>
                    <a:lstStyle/>
                    <a:p>
                      <a:pPr>
                        <a:lnSpc>
                          <a:spcPct val="100000"/>
                        </a:lnSpc>
                      </a:pPr>
                      <a:r>
                        <a:rPr lang="en-US" sz="2000" dirty="0"/>
                        <a:t>4:30pm-5:30pm</a:t>
                      </a:r>
                    </a:p>
                  </a:txBody>
                  <a:tcPr/>
                </a:tc>
                <a:tc>
                  <a:txBody>
                    <a:bodyPr/>
                    <a:lstStyle/>
                    <a:p>
                      <a:pPr>
                        <a:lnSpc>
                          <a:spcPct val="100000"/>
                        </a:lnSpc>
                      </a:pPr>
                      <a:r>
                        <a:rPr lang="en-US" sz="2000" dirty="0"/>
                        <a:t>Refactoring</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err="1"/>
                        <a:t>Anshu</a:t>
                      </a:r>
                      <a:r>
                        <a:rPr lang="en-US" sz="2000" dirty="0"/>
                        <a:t> Dubey, ANL</a:t>
                      </a:r>
                    </a:p>
                  </a:txBody>
                  <a:tcPr/>
                </a:tc>
                <a:extLst>
                  <a:ext uri="{0D108BD9-81ED-4DB2-BD59-A6C34878D82A}">
                    <a16:rowId xmlns:a16="http://schemas.microsoft.com/office/drawing/2014/main" val="581027421"/>
                  </a:ext>
                </a:extLst>
              </a:tr>
              <a:tr h="218645">
                <a:tc>
                  <a:txBody>
                    <a:bodyPr/>
                    <a:lstStyle/>
                    <a:p>
                      <a:pPr>
                        <a:lnSpc>
                          <a:spcPct val="100000"/>
                        </a:lnSpc>
                      </a:pPr>
                      <a:endParaRPr lang="en-US" sz="2000" dirty="0"/>
                    </a:p>
                  </a:txBody>
                  <a:tcPr/>
                </a:tc>
                <a:tc>
                  <a:txBody>
                    <a:bodyPr/>
                    <a:lstStyle/>
                    <a:p>
                      <a:pPr>
                        <a:lnSpc>
                          <a:spcPct val="100000"/>
                        </a:lnSpc>
                      </a:pPr>
                      <a:endParaRPr lang="en-US" sz="2000" dirty="0"/>
                    </a:p>
                  </a:txBody>
                  <a:tcPr/>
                </a:tc>
                <a:tc>
                  <a:txBody>
                    <a:bodyPr/>
                    <a:lstStyle/>
                    <a:p>
                      <a:pPr>
                        <a:lnSpc>
                          <a:spcPct val="100000"/>
                        </a:lnSpc>
                      </a:pPr>
                      <a:endParaRPr lang="en-US" sz="2000" dirty="0"/>
                    </a:p>
                  </a:txBody>
                  <a:tcPr/>
                </a:tc>
                <a:extLst>
                  <a:ext uri="{0D108BD9-81ED-4DB2-BD59-A6C34878D82A}">
                    <a16:rowId xmlns:a16="http://schemas.microsoft.com/office/drawing/2014/main" val="1196357608"/>
                  </a:ext>
                </a:extLst>
              </a:tr>
            </a:tbl>
          </a:graphicData>
        </a:graphic>
      </p:graphicFrame>
    </p:spTree>
    <p:extLst>
      <p:ext uri="{BB962C8B-B14F-4D97-AF65-F5344CB8AC3E}">
        <p14:creationId xmlns:p14="http://schemas.microsoft.com/office/powerpoint/2010/main" val="13703834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Heroic Programming</a:t>
            </a:r>
          </a:p>
        </p:txBody>
      </p:sp>
      <p:sp>
        <p:nvSpPr>
          <p:cNvPr id="3" name="Content Placeholder 2"/>
          <p:cNvSpPr>
            <a:spLocks noGrp="1"/>
          </p:cNvSpPr>
          <p:nvPr>
            <p:ph idx="1"/>
          </p:nvPr>
        </p:nvSpPr>
        <p:spPr>
          <a:xfrm>
            <a:off x="1075039" y="984421"/>
            <a:ext cx="10070756" cy="4525963"/>
          </a:xfrm>
        </p:spPr>
        <p:txBody>
          <a:bodyPr>
            <a:normAutofit/>
          </a:bodyPr>
          <a:lstStyle/>
          <a:p>
            <a:pPr marL="0" indent="0" algn="ctr">
              <a:buNone/>
            </a:pPr>
            <a:endParaRPr lang="en-US" dirty="0"/>
          </a:p>
          <a:p>
            <a:pPr marL="0" indent="0">
              <a:buNone/>
            </a:pPr>
            <a:r>
              <a:rPr lang="en-US" sz="2000" dirty="0"/>
              <a:t>Usually a pejorative term, is used to describe the expenditure of huge amounts of (coding) effort by talented people to overcome shortcomings in process, project management, scheduling, architecture or any other shortfalls in the execution of a software development project in order to complete it. Heroic Programming is often the only course of action left when poor planning, insufficient funds, and impractical schedules leave a project stranded and unlikely to complete successfully.</a:t>
            </a:r>
          </a:p>
          <a:p>
            <a:pPr marL="0" indent="0">
              <a:buNone/>
            </a:pPr>
            <a:r>
              <a:rPr lang="en-US" sz="2000" dirty="0"/>
              <a:t>From </a:t>
            </a:r>
            <a:r>
              <a:rPr lang="en-US" sz="2000" dirty="0">
                <a:hlinkClick r:id="rId3"/>
              </a:rPr>
              <a:t>http://c2.com/cgi/wiki?HeroicProgramming</a:t>
            </a:r>
            <a:endParaRPr lang="en-US" sz="2000" dirty="0"/>
          </a:p>
          <a:p>
            <a:pPr marL="0" indent="0">
              <a:buNone/>
            </a:pPr>
            <a:endParaRPr lang="en-US" sz="1700" dirty="0"/>
          </a:p>
          <a:p>
            <a:pPr marL="0" indent="0" algn="ctr">
              <a:buNone/>
            </a:pPr>
            <a:r>
              <a:rPr lang="en-US" b="1" dirty="0">
                <a:solidFill>
                  <a:schemeClr val="accent4">
                    <a:lumMod val="75000"/>
                  </a:schemeClr>
                </a:solidFill>
              </a:rPr>
              <a:t>Science teams often resemble heroic programming</a:t>
            </a:r>
          </a:p>
          <a:p>
            <a:pPr marL="0" indent="0" algn="ctr">
              <a:buNone/>
            </a:pPr>
            <a:r>
              <a:rPr lang="en-US" sz="2400" dirty="0">
                <a:solidFill>
                  <a:schemeClr val="accent4">
                    <a:lumMod val="75000"/>
                  </a:schemeClr>
                </a:solidFill>
              </a:rPr>
              <a:t>Many do not see anything wrong with that approach</a:t>
            </a:r>
          </a:p>
        </p:txBody>
      </p:sp>
    </p:spTree>
    <p:extLst>
      <p:ext uri="{BB962C8B-B14F-4D97-AF65-F5344CB8AC3E}">
        <p14:creationId xmlns:p14="http://schemas.microsoft.com/office/powerpoint/2010/main" val="1918551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wrong with heroic programming</a:t>
            </a:r>
          </a:p>
        </p:txBody>
      </p:sp>
      <p:sp>
        <p:nvSpPr>
          <p:cNvPr id="3" name="Content Placeholder 2"/>
          <p:cNvSpPr>
            <a:spLocks noGrp="1"/>
          </p:cNvSpPr>
          <p:nvPr>
            <p:ph idx="1"/>
          </p:nvPr>
        </p:nvSpPr>
        <p:spPr>
          <a:xfrm>
            <a:off x="809839" y="1235675"/>
            <a:ext cx="10200974" cy="4757352"/>
          </a:xfrm>
        </p:spPr>
        <p:txBody>
          <a:bodyPr>
            <a:normAutofit fontScale="92500" lnSpcReduction="20000"/>
          </a:bodyPr>
          <a:lstStyle/>
          <a:p>
            <a:pPr marL="0" indent="0">
              <a:buNone/>
            </a:pPr>
            <a:r>
              <a:rPr lang="en-US" dirty="0"/>
              <a:t>Scientific results that could be obtained with heroic programming have run their course, because:</a:t>
            </a:r>
          </a:p>
          <a:p>
            <a:pPr marL="457200" lvl="1" indent="0">
              <a:buNone/>
            </a:pPr>
            <a:endParaRPr lang="en-US" dirty="0"/>
          </a:p>
          <a:p>
            <a:pPr marL="457200" lvl="1" indent="0">
              <a:buNone/>
            </a:pPr>
            <a:endParaRPr lang="en-US" dirty="0"/>
          </a:p>
          <a:p>
            <a:pPr marL="457200" lvl="1" indent="0">
              <a:buNone/>
            </a:pPr>
            <a:endParaRPr lang="en-US" dirty="0"/>
          </a:p>
          <a:p>
            <a:pPr marL="457200" lvl="1" indent="0">
              <a:buNone/>
            </a:pPr>
            <a:endParaRPr lang="en-US" dirty="0"/>
          </a:p>
          <a:p>
            <a:pPr marL="457200" lvl="1" indent="0">
              <a:buNone/>
            </a:pPr>
            <a:endParaRPr lang="en-US" dirty="0"/>
          </a:p>
          <a:p>
            <a:pPr marL="457200" lvl="1" indent="0">
              <a:buNone/>
            </a:pPr>
            <a:endParaRPr lang="en-US" dirty="0"/>
          </a:p>
          <a:p>
            <a:pPr marL="457200" lvl="1" indent="0">
              <a:buNone/>
            </a:pPr>
            <a:endParaRPr lang="en-US" dirty="0"/>
          </a:p>
          <a:p>
            <a:pPr marL="457200" lvl="1" indent="0">
              <a:buNone/>
            </a:pPr>
            <a:endParaRPr lang="en-US" dirty="0"/>
          </a:p>
          <a:p>
            <a:pPr marL="457200" lvl="1" indent="0">
              <a:buNone/>
            </a:pPr>
            <a:endParaRPr lang="en-US" dirty="0"/>
          </a:p>
          <a:p>
            <a:pPr marL="0" indent="0">
              <a:buNone/>
            </a:pPr>
            <a:endParaRPr lang="en-US" dirty="0"/>
          </a:p>
          <a:p>
            <a:pPr marL="0" indent="0">
              <a:buNone/>
            </a:pPr>
            <a:r>
              <a:rPr lang="en-US" dirty="0"/>
              <a:t>It is not possible for a single person to take on all these roles</a:t>
            </a:r>
          </a:p>
        </p:txBody>
      </p:sp>
      <p:sp>
        <p:nvSpPr>
          <p:cNvPr id="6" name="Rounded Rectangle 5"/>
          <p:cNvSpPr/>
          <p:nvPr/>
        </p:nvSpPr>
        <p:spPr>
          <a:xfrm>
            <a:off x="2105239" y="1997675"/>
            <a:ext cx="2286000" cy="990600"/>
          </a:xfrm>
          <a:prstGeom prst="roundRect">
            <a:avLst/>
          </a:prstGeom>
          <a:solidFill>
            <a:schemeClr val="accent2">
              <a:lumMod val="60000"/>
              <a:lumOff val="40000"/>
            </a:schemeClr>
          </a:solidFill>
          <a:ln>
            <a:solidFill>
              <a:schemeClr val="accent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chemeClr val="accent2">
                    <a:lumMod val="50000"/>
                  </a:schemeClr>
                </a:solidFill>
              </a:rPr>
              <a:t>Better scientific understanding</a:t>
            </a:r>
          </a:p>
        </p:txBody>
      </p:sp>
      <p:sp>
        <p:nvSpPr>
          <p:cNvPr id="16" name="Right Brace 15"/>
          <p:cNvSpPr/>
          <p:nvPr/>
        </p:nvSpPr>
        <p:spPr>
          <a:xfrm>
            <a:off x="7363039" y="2378675"/>
            <a:ext cx="685800" cy="2819400"/>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7" name="TextBox 16"/>
          <p:cNvSpPr txBox="1"/>
          <p:nvPr/>
        </p:nvSpPr>
        <p:spPr>
          <a:xfrm>
            <a:off x="8115213" y="3425167"/>
            <a:ext cx="2895600" cy="707886"/>
          </a:xfrm>
          <a:prstGeom prst="rect">
            <a:avLst/>
          </a:prstGeom>
          <a:noFill/>
        </p:spPr>
        <p:txBody>
          <a:bodyPr wrap="square" rtlCol="0">
            <a:spAutoFit/>
          </a:bodyPr>
          <a:lstStyle/>
          <a:p>
            <a:r>
              <a:rPr lang="en-US" sz="2000" dirty="0"/>
              <a:t>Different roles </a:t>
            </a:r>
          </a:p>
          <a:p>
            <a:r>
              <a:rPr lang="en-US" sz="2000" dirty="0"/>
              <a:t>and responsibilities</a:t>
            </a:r>
          </a:p>
        </p:txBody>
      </p:sp>
      <p:grpSp>
        <p:nvGrpSpPr>
          <p:cNvPr id="34" name="Group 33"/>
          <p:cNvGrpSpPr/>
          <p:nvPr/>
        </p:nvGrpSpPr>
        <p:grpSpPr>
          <a:xfrm>
            <a:off x="4391239" y="2531075"/>
            <a:ext cx="1371600" cy="2667000"/>
            <a:chOff x="3733800" y="2667000"/>
            <a:chExt cx="1371600" cy="2667000"/>
          </a:xfrm>
        </p:grpSpPr>
        <p:grpSp>
          <p:nvGrpSpPr>
            <p:cNvPr id="15" name="Group 14"/>
            <p:cNvGrpSpPr/>
            <p:nvPr/>
          </p:nvGrpSpPr>
          <p:grpSpPr>
            <a:xfrm>
              <a:off x="4419600" y="2667000"/>
              <a:ext cx="685800" cy="2667000"/>
              <a:chOff x="6324600" y="2590800"/>
              <a:chExt cx="685800" cy="2667000"/>
            </a:xfrm>
          </p:grpSpPr>
          <p:sp>
            <p:nvSpPr>
              <p:cNvPr id="11" name="Oval 10"/>
              <p:cNvSpPr/>
              <p:nvPr/>
            </p:nvSpPr>
            <p:spPr>
              <a:xfrm>
                <a:off x="6324600" y="2590800"/>
                <a:ext cx="685800" cy="609600"/>
              </a:xfrm>
              <a:prstGeom prst="ellipse">
                <a:avLst/>
              </a:prstGeom>
              <a:solidFill>
                <a:schemeClr val="accent2">
                  <a:lumMod val="75000"/>
                </a:schemeClr>
              </a:solidFill>
              <a:ln>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Oval 11"/>
              <p:cNvSpPr/>
              <p:nvPr/>
            </p:nvSpPr>
            <p:spPr>
              <a:xfrm>
                <a:off x="6324600" y="3276600"/>
                <a:ext cx="685800" cy="609600"/>
              </a:xfrm>
              <a:prstGeom prst="ellipse">
                <a:avLst/>
              </a:prstGeom>
              <a:solidFill>
                <a:schemeClr val="accent4">
                  <a:lumMod val="40000"/>
                  <a:lumOff val="60000"/>
                </a:schemeClr>
              </a:solidFill>
              <a:ln>
                <a:solidFill>
                  <a:schemeClr val="accent4">
                    <a:lumMod val="40000"/>
                    <a:lumOff val="6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Oval 12"/>
              <p:cNvSpPr/>
              <p:nvPr/>
            </p:nvSpPr>
            <p:spPr>
              <a:xfrm>
                <a:off x="6324600" y="3962400"/>
                <a:ext cx="685800" cy="609600"/>
              </a:xfrm>
              <a:prstGeom prst="ellipse">
                <a:avLst/>
              </a:prstGeom>
              <a:solidFill>
                <a:schemeClr val="bg2">
                  <a:lumMod val="50000"/>
                </a:schemeClr>
              </a:solidFill>
              <a:ln>
                <a:solidFill>
                  <a:schemeClr val="bg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Oval 13"/>
              <p:cNvSpPr/>
              <p:nvPr/>
            </p:nvSpPr>
            <p:spPr>
              <a:xfrm>
                <a:off x="6324600" y="4648200"/>
                <a:ext cx="685800" cy="609600"/>
              </a:xfrm>
              <a:prstGeom prst="ellipse">
                <a:avLst/>
              </a:prstGeom>
              <a:solidFill>
                <a:schemeClr val="accent6"/>
              </a:solidFill>
              <a:ln>
                <a:solidFill>
                  <a:schemeClr val="accent4">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cxnSp>
          <p:nvCxnSpPr>
            <p:cNvPr id="19" name="Straight Arrow Connector 18"/>
            <p:cNvCxnSpPr>
              <a:endCxn id="11" idx="2"/>
            </p:cNvCxnSpPr>
            <p:nvPr/>
          </p:nvCxnSpPr>
          <p:spPr>
            <a:xfrm flipV="1">
              <a:off x="3733800" y="2971800"/>
              <a:ext cx="685800" cy="10668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a:stCxn id="10" idx="3"/>
              <a:endCxn id="14" idx="2"/>
            </p:cNvCxnSpPr>
            <p:nvPr/>
          </p:nvCxnSpPr>
          <p:spPr>
            <a:xfrm>
              <a:off x="3733800" y="4000500"/>
              <a:ext cx="685800" cy="10287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a:stCxn id="10" idx="3"/>
              <a:endCxn id="12" idx="2"/>
            </p:cNvCxnSpPr>
            <p:nvPr/>
          </p:nvCxnSpPr>
          <p:spPr>
            <a:xfrm flipV="1">
              <a:off x="3733800" y="3657600"/>
              <a:ext cx="685800" cy="3429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a:stCxn id="10" idx="3"/>
              <a:endCxn id="13" idx="2"/>
            </p:cNvCxnSpPr>
            <p:nvPr/>
          </p:nvCxnSpPr>
          <p:spPr>
            <a:xfrm>
              <a:off x="3733800" y="4000500"/>
              <a:ext cx="685800" cy="3429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grpSp>
        <p:nvGrpSpPr>
          <p:cNvPr id="29" name="Group 28"/>
          <p:cNvGrpSpPr/>
          <p:nvPr/>
        </p:nvGrpSpPr>
        <p:grpSpPr>
          <a:xfrm>
            <a:off x="2105239" y="2988275"/>
            <a:ext cx="2286000" cy="1371600"/>
            <a:chOff x="1447800" y="3124200"/>
            <a:chExt cx="2286000" cy="1371600"/>
          </a:xfrm>
        </p:grpSpPr>
        <p:sp>
          <p:nvSpPr>
            <p:cNvPr id="10" name="Rounded Rectangle 9"/>
            <p:cNvSpPr/>
            <p:nvPr/>
          </p:nvSpPr>
          <p:spPr>
            <a:xfrm>
              <a:off x="1447800" y="3505200"/>
              <a:ext cx="2286000" cy="990600"/>
            </a:xfrm>
            <a:prstGeom prst="roundRect">
              <a:avLst/>
            </a:prstGeom>
            <a:solidFill>
              <a:schemeClr val="accent6">
                <a:lumMod val="60000"/>
                <a:lumOff val="40000"/>
              </a:schemeClr>
            </a:solidFill>
            <a:ln>
              <a:solidFill>
                <a:schemeClr val="accent6">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chemeClr val="accent6">
                      <a:lumMod val="50000"/>
                    </a:schemeClr>
                  </a:solidFill>
                </a:rPr>
                <a:t>More complex software</a:t>
              </a:r>
            </a:p>
          </p:txBody>
        </p:sp>
        <p:sp>
          <p:nvSpPr>
            <p:cNvPr id="27" name="Down Arrow 26"/>
            <p:cNvSpPr/>
            <p:nvPr/>
          </p:nvSpPr>
          <p:spPr>
            <a:xfrm>
              <a:off x="2438400" y="3124200"/>
              <a:ext cx="381000" cy="381000"/>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35" name="Group 34"/>
          <p:cNvGrpSpPr/>
          <p:nvPr/>
        </p:nvGrpSpPr>
        <p:grpSpPr>
          <a:xfrm>
            <a:off x="5839039" y="2607275"/>
            <a:ext cx="1905000" cy="2533710"/>
            <a:chOff x="5181600" y="2743200"/>
            <a:chExt cx="1905000" cy="2533710"/>
          </a:xfrm>
        </p:grpSpPr>
        <p:sp>
          <p:nvSpPr>
            <p:cNvPr id="30" name="TextBox 29"/>
            <p:cNvSpPr txBox="1"/>
            <p:nvPr/>
          </p:nvSpPr>
          <p:spPr>
            <a:xfrm>
              <a:off x="5181600" y="2743200"/>
              <a:ext cx="1828800" cy="400110"/>
            </a:xfrm>
            <a:prstGeom prst="rect">
              <a:avLst/>
            </a:prstGeom>
            <a:noFill/>
          </p:spPr>
          <p:txBody>
            <a:bodyPr wrap="square" rtlCol="0">
              <a:spAutoFit/>
            </a:bodyPr>
            <a:lstStyle/>
            <a:p>
              <a:r>
                <a:rPr lang="en-US" sz="2000" dirty="0"/>
                <a:t>Math model </a:t>
              </a:r>
            </a:p>
          </p:txBody>
        </p:sp>
        <p:sp>
          <p:nvSpPr>
            <p:cNvPr id="31" name="TextBox 30"/>
            <p:cNvSpPr txBox="1"/>
            <p:nvPr/>
          </p:nvSpPr>
          <p:spPr>
            <a:xfrm>
              <a:off x="5181600" y="3429000"/>
              <a:ext cx="1828800" cy="400110"/>
            </a:xfrm>
            <a:prstGeom prst="rect">
              <a:avLst/>
            </a:prstGeom>
            <a:noFill/>
          </p:spPr>
          <p:txBody>
            <a:bodyPr wrap="square" rtlCol="0">
              <a:spAutoFit/>
            </a:bodyPr>
            <a:lstStyle/>
            <a:p>
              <a:r>
                <a:rPr lang="en-US" sz="2000" dirty="0" err="1"/>
                <a:t>Numerics</a:t>
              </a:r>
              <a:endParaRPr lang="en-US" sz="2000" dirty="0"/>
            </a:p>
          </p:txBody>
        </p:sp>
        <p:sp>
          <p:nvSpPr>
            <p:cNvPr id="32" name="TextBox 31"/>
            <p:cNvSpPr txBox="1"/>
            <p:nvPr/>
          </p:nvSpPr>
          <p:spPr>
            <a:xfrm>
              <a:off x="5257800" y="4191000"/>
              <a:ext cx="1828800" cy="400110"/>
            </a:xfrm>
            <a:prstGeom prst="rect">
              <a:avLst/>
            </a:prstGeom>
            <a:noFill/>
          </p:spPr>
          <p:txBody>
            <a:bodyPr wrap="square" rtlCol="0">
              <a:spAutoFit/>
            </a:bodyPr>
            <a:lstStyle/>
            <a:p>
              <a:r>
                <a:rPr lang="en-US" sz="2000" dirty="0"/>
                <a:t>Verification</a:t>
              </a:r>
            </a:p>
          </p:txBody>
        </p:sp>
        <p:sp>
          <p:nvSpPr>
            <p:cNvPr id="33" name="TextBox 32"/>
            <p:cNvSpPr txBox="1"/>
            <p:nvPr/>
          </p:nvSpPr>
          <p:spPr>
            <a:xfrm>
              <a:off x="5181600" y="4876800"/>
              <a:ext cx="1828800" cy="400110"/>
            </a:xfrm>
            <a:prstGeom prst="rect">
              <a:avLst/>
            </a:prstGeom>
            <a:noFill/>
          </p:spPr>
          <p:txBody>
            <a:bodyPr wrap="square" rtlCol="0">
              <a:spAutoFit/>
            </a:bodyPr>
            <a:lstStyle/>
            <a:p>
              <a:r>
                <a:rPr lang="en-US" sz="2000" dirty="0"/>
                <a:t>Performance</a:t>
              </a:r>
            </a:p>
          </p:txBody>
        </p:sp>
      </p:grpSp>
    </p:spTree>
    <p:extLst>
      <p:ext uri="{BB962C8B-B14F-4D97-AF65-F5344CB8AC3E}">
        <p14:creationId xmlns:p14="http://schemas.microsoft.com/office/powerpoint/2010/main" val="1628089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6" grpId="0" animBg="1"/>
      <p:bldP spid="17" grpId="0"/>
    </p:bldLst>
  </p:timing>
</p:sld>
</file>

<file path=ppt/theme/theme1.xml><?xml version="1.0" encoding="utf-8"?>
<a:theme xmlns:a="http://schemas.openxmlformats.org/drawingml/2006/main" name="Presentations (Wide Screen)">
  <a:themeElements>
    <a:clrScheme name="ECP color palette">
      <a:dk1>
        <a:sysClr val="windowText" lastClr="000000"/>
      </a:dk1>
      <a:lt1>
        <a:sysClr val="window" lastClr="FFFFFF"/>
      </a:lt1>
      <a:dk2>
        <a:srgbClr val="266092"/>
      </a:dk2>
      <a:lt2>
        <a:srgbClr val="FFFFFF"/>
      </a:lt2>
      <a:accent1>
        <a:srgbClr val="266092"/>
      </a:accent1>
      <a:accent2>
        <a:srgbClr val="84B641"/>
      </a:accent2>
      <a:accent3>
        <a:srgbClr val="43B1E5"/>
      </a:accent3>
      <a:accent4>
        <a:srgbClr val="DA1F28"/>
      </a:accent4>
      <a:accent5>
        <a:srgbClr val="CC9900"/>
      </a:accent5>
      <a:accent6>
        <a:srgbClr val="0070B9"/>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solidFill>
        <a:ln>
          <a:solidFill>
            <a:schemeClr val="accent1"/>
          </a:solidFill>
        </a:ln>
        <a:effectLst/>
        <a:scene3d>
          <a:camera prst="orthographicFront">
            <a:rot lat="0" lon="0" rev="0"/>
          </a:camera>
          <a:lightRig rig="threePt" dir="t">
            <a:rot lat="0" lon="0" rev="1200000"/>
          </a:lightRig>
        </a:scene3d>
        <a:sp3d/>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a:lnSpc>
            <a:spcPct val="90000"/>
          </a:lnSpc>
          <a:defRPr dirty="0" smtClean="0">
            <a:solidFill>
              <a:schemeClr val="tx1"/>
            </a:solidFill>
          </a:defRPr>
        </a:defPPr>
      </a:lstStyle>
      <a:style>
        <a:lnRef idx="0">
          <a:schemeClr val="accent1"/>
        </a:lnRef>
        <a:fillRef idx="3">
          <a:schemeClr val="accent1"/>
        </a:fillRef>
        <a:effectRef idx="3">
          <a:schemeClr val="accent1"/>
        </a:effectRef>
        <a:fontRef idx="minor">
          <a:schemeClr val="lt1"/>
        </a:fontRef>
      </a:style>
    </a:spDef>
    <a:txDef>
      <a:spPr>
        <a:noFill/>
      </a:spPr>
      <a:bodyPr wrap="none" rtlCol="0">
        <a:spAutoFit/>
      </a:bodyPr>
      <a:lstStyle>
        <a:defPPr algn="ctr">
          <a:lnSpc>
            <a:spcPct val="90000"/>
          </a:lnSpc>
          <a:defRPr dirty="0"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EmailTo xmlns="http://schemas.microsoft.com/sharepoint/v3" xsi:nil="true"/>
    <EmailSender xmlns="http://schemas.microsoft.com/sharepoint/v3" xsi:nil="true"/>
    <EmailFrom xmlns="http://schemas.microsoft.com/sharepoint/v3" xsi:nil="true"/>
    <EmailSubject xmlns="http://schemas.microsoft.com/sharepoint/v3" xsi:nil="true"/>
    <EmailCc xmlns="http://schemas.microsoft.com/sharepoint/v3"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FD8C9FA997CE7149ACE841742BF8ADC0" ma:contentTypeVersion="5" ma:contentTypeDescription="Create a new document." ma:contentTypeScope="" ma:versionID="762a9ac1f3b34a26b8aaf1013e3cc88e">
  <xsd:schema xmlns:xsd="http://www.w3.org/2001/XMLSchema" xmlns:p="http://schemas.microsoft.com/office/2006/metadata/properties" xmlns:ns1="http://schemas.microsoft.com/sharepoint/v3" targetNamespace="http://schemas.microsoft.com/office/2006/metadata/properties" ma:root="true" ma:fieldsID="2d9f53027e0e86f806c5f46fb149790f" ns1:_="">
    <xsd:import namespace="http://schemas.microsoft.com/sharepoint/v3"/>
    <xsd:element name="properties">
      <xsd:complexType>
        <xsd:sequence>
          <xsd:element name="documentManagement">
            <xsd:complexType>
              <xsd:all>
                <xsd:element ref="ns1:EmailSender" minOccurs="0"/>
                <xsd:element ref="ns1:EmailTo" minOccurs="0"/>
                <xsd:element ref="ns1:EmailCc" minOccurs="0"/>
                <xsd:element ref="ns1:EmailFrom" minOccurs="0"/>
                <xsd:element ref="ns1:EmailSubject" minOccurs="0"/>
              </xsd:all>
            </xsd:complexType>
          </xsd:element>
        </xsd:sequence>
      </xsd:complexType>
    </xsd:element>
  </xsd:schema>
  <xsd:schema xmlns:xsd="http://www.w3.org/2001/XMLSchema" xmlns:dms="http://schemas.microsoft.com/office/2006/documentManagement/types" targetNamespace="http://schemas.microsoft.com/sharepoint/v3" elementFormDefault="qualified">
    <xsd:import namespace="http://schemas.microsoft.com/office/2006/documentManagement/types"/>
    <xsd:element name="EmailSender" ma:index="8" nillable="true" ma:displayName="E-Mail Sender" ma:hidden="true" ma:internalName="EmailSender">
      <xsd:simpleType>
        <xsd:restriction base="dms:Note"/>
      </xsd:simpleType>
    </xsd:element>
    <xsd:element name="EmailTo" ma:index="9" nillable="true" ma:displayName="E-Mail To" ma:hidden="true" ma:internalName="EmailTo">
      <xsd:simpleType>
        <xsd:restriction base="dms:Note"/>
      </xsd:simpleType>
    </xsd:element>
    <xsd:element name="EmailCc" ma:index="10" nillable="true" ma:displayName="E-Mail Cc" ma:hidden="true" ma:internalName="EmailCc">
      <xsd:simpleType>
        <xsd:restriction base="dms:Note"/>
      </xsd:simpleType>
    </xsd:element>
    <xsd:element name="EmailFrom" ma:index="11" nillable="true" ma:displayName="E-Mail From" ma:hidden="true" ma:internalName="EmailFrom">
      <xsd:simpleType>
        <xsd:restriction base="dms:Text"/>
      </xsd:simpleType>
    </xsd:element>
    <xsd:element name="EmailSubject" ma:index="12" nillable="true" ma:displayName="E-Mail Subject" ma:hidden="true" ma:internalName="EmailSubject">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19E20559-B232-4371-8690-E3D8007EDB82}">
  <ds:schemaRefs>
    <ds:schemaRef ds:uri="http://schemas.microsoft.com/sharepoint/v3/contenttype/forms"/>
  </ds:schemaRefs>
</ds:datastoreItem>
</file>

<file path=customXml/itemProps2.xml><?xml version="1.0" encoding="utf-8"?>
<ds:datastoreItem xmlns:ds="http://schemas.openxmlformats.org/officeDocument/2006/customXml" ds:itemID="{A50EC660-24D0-43A0-AE5E-E274115E726B}">
  <ds:schemaRefs>
    <ds:schemaRef ds:uri="http://www.w3.org/XML/1998/namespace"/>
    <ds:schemaRef ds:uri="http://purl.org/dc/elements/1.1/"/>
    <ds:schemaRef ds:uri="http://purl.org/dc/terms/"/>
    <ds:schemaRef ds:uri="http://schemas.microsoft.com/office/2006/documentManagement/types"/>
    <ds:schemaRef ds:uri="http://schemas.microsoft.com/office/2006/metadata/properties"/>
    <ds:schemaRef ds:uri="http://schemas.openxmlformats.org/package/2006/metadata/core-properties"/>
    <ds:schemaRef ds:uri="http://purl.org/dc/dcmitype/"/>
    <ds:schemaRef ds:uri="http://schemas.microsoft.com/sharepoint/v3"/>
    <ds:schemaRef ds:uri="http://schemas.microsoft.com/office/infopath/2007/PartnerControls"/>
  </ds:schemaRefs>
</ds:datastoreItem>
</file>

<file path=customXml/itemProps3.xml><?xml version="1.0" encoding="utf-8"?>
<ds:datastoreItem xmlns:ds="http://schemas.openxmlformats.org/officeDocument/2006/customXml" ds:itemID="{E7969CDF-6150-40A5-9F8A-136C5DA0B54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Presentations (Wide Screen)</Template>
  <TotalTime>15818</TotalTime>
  <Words>1674</Words>
  <Application>Microsoft Macintosh PowerPoint</Application>
  <PresentationFormat>Custom</PresentationFormat>
  <Paragraphs>267</Paragraphs>
  <Slides>25</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Arial Black</vt:lpstr>
      <vt:lpstr>Calibri</vt:lpstr>
      <vt:lpstr>Gill Sans</vt:lpstr>
      <vt:lpstr>Yanone Kaffeesatz</vt:lpstr>
      <vt:lpstr>Presentations (Wide Screen)</vt:lpstr>
      <vt:lpstr>Overview of Best Practices in HPC Software Development</vt:lpstr>
      <vt:lpstr>License, citation, and acknowledgments</vt:lpstr>
      <vt:lpstr>Good Scientific Process Requires Good Software Practices  Good Software Practices Will Increase Science Productivity</vt:lpstr>
      <vt:lpstr>PowerPoint Presentation</vt:lpstr>
      <vt:lpstr>Mitigate Risk But It Is Never Zero</vt:lpstr>
      <vt:lpstr>Objectives of the Session</vt:lpstr>
      <vt:lpstr>Software Productivity Session</vt:lpstr>
      <vt:lpstr>Heroic Programming</vt:lpstr>
      <vt:lpstr>What is wrong with heroic programming</vt:lpstr>
      <vt:lpstr>In Extreme-Scale science</vt:lpstr>
      <vt:lpstr>In Extreme-Scale science</vt:lpstr>
      <vt:lpstr>Technical Debt</vt:lpstr>
      <vt:lpstr>PowerPoint Presentation</vt:lpstr>
      <vt:lpstr>Challenges Developing a Scientific Application</vt:lpstr>
      <vt:lpstr>Customizations For Science Applications </vt:lpstr>
      <vt:lpstr>Lifecycle of Scientific Application</vt:lpstr>
      <vt:lpstr>Software productivity cycle</vt:lpstr>
      <vt:lpstr>Software Process Best Practices </vt:lpstr>
      <vt:lpstr>A Useful Resource</vt:lpstr>
      <vt:lpstr>Other resources</vt:lpstr>
      <vt:lpstr>Why Community Codes?</vt:lpstr>
      <vt:lpstr>Why Community Codes Continued</vt:lpstr>
      <vt:lpstr>Communities Do Use Community Codes</vt:lpstr>
      <vt:lpstr>PowerPoint Presentation</vt:lpstr>
      <vt:lpstr>Questions</vt:lpstr>
    </vt:vector>
  </TitlesOfParts>
  <Company>ORNL</Company>
  <LinksUpToDate>false</LinksUpToDate>
  <SharedDoc>false</SharedDoc>
  <HyperlinksChanged>false</HyperlinksChanged>
  <AppVersion>16.0015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Roy, Donna Jo</dc:creator>
  <cp:lastModifiedBy>Dubey, Anshu</cp:lastModifiedBy>
  <cp:revision>178</cp:revision>
  <cp:lastPrinted>2017-08-09T13:31:42Z</cp:lastPrinted>
  <dcterms:created xsi:type="dcterms:W3CDTF">2015-03-03T13:47:39Z</dcterms:created>
  <dcterms:modified xsi:type="dcterms:W3CDTF">2018-08-07T21:05:17Z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0x010100FD8C9FA997CE7149ACE841742BF8ADC0</vt:lpwstr>
  </property>
</Properties>
</file>