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256" r:id="rId5"/>
    <p:sldId id="308" r:id="rId6"/>
    <p:sldId id="309" r:id="rId7"/>
    <p:sldId id="310" r:id="rId8"/>
    <p:sldId id="311" r:id="rId9"/>
    <p:sldId id="312" r:id="rId10"/>
    <p:sldId id="313" r:id="rId11"/>
    <p:sldId id="314" r:id="rId12"/>
    <p:sldId id="327" r:id="rId13"/>
    <p:sldId id="315" r:id="rId14"/>
    <p:sldId id="316" r:id="rId15"/>
    <p:sldId id="317" r:id="rId16"/>
    <p:sldId id="322" r:id="rId17"/>
    <p:sldId id="321" r:id="rId18"/>
    <p:sldId id="328" r:id="rId19"/>
    <p:sldId id="323" r:id="rId20"/>
    <p:sldId id="330" r:id="rId21"/>
    <p:sldId id="329" r:id="rId22"/>
    <p:sldId id="331" r:id="rId23"/>
    <p:sldId id="325" r:id="rId24"/>
    <p:sldId id="326" r:id="rId25"/>
    <p:sldId id="302" r:id="rId26"/>
    <p:sldId id="318" r:id="rId27"/>
    <p:sldId id="324"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38" autoAdjust="0"/>
    <p:restoredTop sz="75967" autoAdjust="0"/>
  </p:normalViewPr>
  <p:slideViewPr>
    <p:cSldViewPr snapToGrid="0" showGuides="1">
      <p:cViewPr varScale="1">
        <p:scale>
          <a:sx n="94" d="100"/>
          <a:sy n="94" d="100"/>
        </p:scale>
        <p:origin x="1776"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how having local and remote repositories helps and what challenges it brings – integration of independent work.</a:t>
            </a:r>
          </a:p>
          <a:p>
            <a:endParaRPr lang="en-US" dirty="0"/>
          </a:p>
          <a:p>
            <a:r>
              <a:rPr lang="en-US" dirty="0"/>
              <a:t>Introduction of divergence of work.  Here divergence of local/remote branches rather than of two branches on the same repo.</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748646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was used with FLASH5 repo at the beginning.  Only 3 developers.  Each worked on separate part of code =&gt; no merge conflicts.  </a:t>
            </a:r>
          </a:p>
          <a:p>
            <a:r>
              <a:rPr lang="en-US" dirty="0"/>
              <a:t>However, rapid integration meant rebasing testing over and over before I could finally get my changes into master.</a:t>
            </a:r>
          </a:p>
          <a:p>
            <a:endParaRPr lang="en-US" dirty="0"/>
          </a:p>
          <a:p>
            <a:r>
              <a:rPr lang="en-US" dirty="0"/>
              <a:t>As lead in to next slide, point out that as we develop, some commits might leave code in a broken state.  And with the schemes developed so far, those same commits end up on master.  Therefore, users of the repo need to know which to use for science and which to avoid.  While this can be done (e.g. commit messages or tags), we want something better.</a:t>
            </a:r>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738873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each feature branch starts at master and ends at master.  Before merging into master, it must be merged into development.  Therefore, all changes made to master were first made to development.  Therefore, development cannot diverge from master.</a:t>
            </a:r>
          </a:p>
          <a:p>
            <a:endParaRPr lang="en-US" dirty="0"/>
          </a:p>
          <a:p>
            <a:r>
              <a:rPr lang="en-US" dirty="0"/>
              <a:t>For the graphic, the workflow was simple.  There is no possibility of a merge conflict.  No real integration occurring since second branch is based off of first branch’s commit merge on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word current here. We started with Feature Branch Workflow and opted for something more complex.  This presently works, but might not as team grows/code grows.</a:t>
            </a:r>
          </a:p>
          <a:p>
            <a:endParaRPr lang="en-US" dirty="0"/>
          </a:p>
          <a:p>
            <a:r>
              <a:rPr lang="en-US" dirty="0"/>
              <a:t>We started with little policy during initial exploration/prototyping feature branch </a:t>
            </a:r>
          </a:p>
          <a:p>
            <a:r>
              <a:rPr lang="en-US" dirty="0"/>
              <a:t>Master protected</a:t>
            </a:r>
          </a:p>
          <a:p>
            <a:r>
              <a:rPr lang="en-US" dirty="0"/>
              <a:t>Staged allows for extra layer of cleaning and testing</a:t>
            </a:r>
          </a:p>
          <a:p>
            <a:r>
              <a:rPr lang="en-US" dirty="0"/>
              <a:t>Feature branches start and end with master branch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 branches flow through levels =&gt; rules about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should contain everything in master and possibly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Staged should contain everything in master and possibly more.</a:t>
            </a:r>
          </a:p>
        </p:txBody>
      </p:sp>
      <p:sp>
        <p:nvSpPr>
          <p:cNvPr id="4" name="Slide Number Placeholder 3"/>
          <p:cNvSpPr>
            <a:spLocks noGrp="1"/>
          </p:cNvSpPr>
          <p:nvPr>
            <p:ph type="sldNum" sz="quarter" idx="10"/>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739437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Race condition: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Dev1 is OK as first into staged and master.  Intermediate dev2 is OK unless they are incompatible.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Dev2 was merged into staged without testing last dev1 commit on development!!  However, tests on staged and passed =&gt; no need to go 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Drawing shows two possible problems.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Is it OK that dev2 was merged into staged without full integration testing on development?  Should we have a stronger policy that disallows this?  What if we didn’t have staged and there was an </a:t>
            </a:r>
            <a:r>
              <a:rPr lang="en-US" dirty="0" err="1"/>
              <a:t>incompatiblity</a:t>
            </a:r>
            <a:r>
              <a:rPr lang="en-US" dirty="0"/>
              <a:t>?</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710977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had a good idea that they realized was bad only after it was merged into development.  Another developer wanted a commit already in development, but not in master.  So, they base their branch off of development.  When they merge their branch into master, they bring in the bad idea, perhaps without knowing it.</a:t>
            </a:r>
          </a:p>
          <a:p>
            <a:endParaRPr lang="en-US" dirty="0"/>
          </a:p>
          <a:p>
            <a:r>
              <a:rPr lang="en-US" dirty="0"/>
              <a:t>Isolation means that they only way that we know what happens in the integration environment is through merges from feature branches.  In this example, DEVELOPMENT HAS BEEN MERGED INTO MASTER!</a:t>
            </a:r>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1628107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and staged contain master.  Therefore, a merge conflict with master means a conflict with all three branches.</a:t>
            </a:r>
          </a:p>
          <a:p>
            <a:endParaRPr lang="en-US" dirty="0"/>
          </a:p>
          <a:p>
            <a:r>
              <a:rPr lang="en-US" dirty="0"/>
              <a:t>Downside is that it breaks the scheme that infinite branches don’t merge into other branches.</a:t>
            </a:r>
          </a:p>
          <a:p>
            <a:r>
              <a:rPr lang="en-US" dirty="0"/>
              <a:t>Downside is also that all new commits on master are now in your branch, which is unrelated to real development history and can make code reviews more challenging.  </a:t>
            </a:r>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33070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Merge might pull in </a:t>
            </a:r>
            <a:r>
              <a:rPr lang="en-US" b="1" dirty="0"/>
              <a:t>many</a:t>
            </a:r>
            <a:r>
              <a:rPr lang="en-US" dirty="0"/>
              <a:t> commits not needed by branch and pollute the history (as seen by Pull Request for example).  This could complicate a code review.</a:t>
            </a:r>
          </a:p>
        </p:txBody>
      </p:sp>
      <p:sp>
        <p:nvSpPr>
          <p:cNvPr id="4" name="Slide Number Placeholder 3"/>
          <p:cNvSpPr>
            <a:spLocks noGrp="1"/>
          </p:cNvSpPr>
          <p:nvPr>
            <p:ph type="sldNum" sz="quarter" idx="10"/>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366309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introduction of idea of conflict and need to resolve these quickly/easily without creating bugs.</a:t>
            </a:r>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69441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will not allow push because the contents of Bob’s repo is not a fast-forward situation.  In other words, there is a non trivial divergence.  Git recognizes that commits E, H, and J are not </a:t>
            </a:r>
            <a:r>
              <a:rPr lang="en-US" dirty="0" err="1"/>
              <a:t>descendents</a:t>
            </a:r>
            <a:r>
              <a:rPr lang="en-US" dirty="0"/>
              <a:t> of commits D, F, G, I.</a:t>
            </a:r>
          </a:p>
          <a:p>
            <a:endParaRPr lang="en-US" dirty="0"/>
          </a:p>
          <a:p>
            <a:r>
              <a:rPr lang="en-US" dirty="0"/>
              <a:t>The pull initiates a merge on the local repo, which can be aborted.  The resolution could result in a merge commit.  Best to avoid this conversation if possible, here, as it is overly complex.  Wait for Feature branches to introduce merges and merge commits.</a:t>
            </a:r>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220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simple and easy here do not imply that it is simple and easy for those just introduced to DVCS.  Rather, it means relative to those workflows that will be introduced.</a:t>
            </a:r>
          </a:p>
          <a:p>
            <a:endParaRPr lang="en-US" dirty="0"/>
          </a:p>
          <a:p>
            <a:r>
              <a:rPr lang="en-US" dirty="0"/>
              <a:t>Many team members means that with a single pull I might have conflicts related to work by five different developers.  I would need to work with each to resolve.</a:t>
            </a:r>
          </a:p>
          <a:p>
            <a:endParaRPr lang="en-US" dirty="0"/>
          </a:p>
          <a:p>
            <a:r>
              <a:rPr lang="en-US" dirty="0"/>
              <a:t>Only pushing once a month means that all repos could start to diverge significantly.  Harder to resolve.  Also, there work is hidden.  I might be working on same code or I might want something that they have done.</a:t>
            </a:r>
          </a:p>
          <a:p>
            <a:endParaRPr lang="en-US" dirty="0"/>
          </a:p>
          <a:p>
            <a:r>
              <a:rPr lang="en-US" dirty="0"/>
              <a:t>Last point is lead in to next slide/branches.  What if we want to leave master alone so that we can use it for science as it is updated and still develop in parallel.</a:t>
            </a:r>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branches are based of a commit in the repo.  As development occurs through commits, the independent line of development grows off of the </a:t>
            </a:r>
          </a:p>
          <a:p>
            <a:endParaRPr lang="en-US" dirty="0"/>
          </a:p>
          <a:p>
            <a:r>
              <a:rPr lang="en-US" dirty="0"/>
              <a:t>Introduction of merge commits.  Graph show two long-lived feature branches and race condition.</a:t>
            </a:r>
          </a:p>
          <a:p>
            <a:endParaRPr lang="en-US" dirty="0"/>
          </a:p>
          <a:p>
            <a:r>
              <a:rPr lang="en-US" dirty="0"/>
              <a:t>For both branches we see a </a:t>
            </a:r>
            <a:r>
              <a:rPr lang="en-US" b="1" dirty="0"/>
              <a:t>merge commit.  </a:t>
            </a:r>
            <a:r>
              <a:rPr lang="en-US" b="0" dirty="0"/>
              <a:t>For the first branch, the merge commit was simple as </a:t>
            </a:r>
            <a:r>
              <a:rPr lang="en-US" b="0" dirty="0" err="1"/>
              <a:t>FeatureA</a:t>
            </a:r>
            <a:r>
              <a:rPr lang="en-US" b="0" dirty="0"/>
              <a:t> and master did not diverge – everything in master is also in </a:t>
            </a:r>
            <a:r>
              <a:rPr lang="en-US" b="0" dirty="0" err="1"/>
              <a:t>FeatureA</a:t>
            </a:r>
            <a:r>
              <a:rPr lang="en-US" b="0" dirty="0"/>
              <a:t>.  </a:t>
            </a:r>
          </a:p>
          <a:p>
            <a:r>
              <a:rPr lang="en-US" b="0" dirty="0"/>
              <a:t>However, when </a:t>
            </a:r>
            <a:r>
              <a:rPr lang="en-US" b="0" dirty="0" err="1"/>
              <a:t>FeatureB</a:t>
            </a:r>
            <a:r>
              <a:rPr lang="en-US" b="0" dirty="0"/>
              <a:t> is to be merged into master, there is a commit on master that is not on </a:t>
            </a:r>
            <a:r>
              <a:rPr lang="en-US" b="0" dirty="0" err="1"/>
              <a:t>FeatureB</a:t>
            </a:r>
            <a:r>
              <a:rPr lang="en-US" b="0" dirty="0"/>
              <a:t> =&gt; the two branches have diverged slightly.  The VCA must study the divergence and determine if there were conflicting changes made.</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stuff was being developed by Dev1 and Dev2 decided to merge in a without communicating?  Consider that case that stuff was just for tinkering and was not necessarily meant to ever be in master.</a:t>
            </a:r>
          </a:p>
          <a:p>
            <a:endParaRPr lang="en-US" dirty="0"/>
          </a:p>
          <a:p>
            <a:r>
              <a:rPr lang="en-US" dirty="0"/>
              <a:t>Don’t dwell much on this.  Use it as an opportunity to trace the history of a branch from master to merge.  Here, we get some, but not all of b.  We also get all of stuff.</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using local-only feature branches, why is this an improvement?  Why not just stick with the centralized and only push changes to remote when everything is good?</a:t>
            </a:r>
          </a:p>
          <a:p>
            <a:endParaRPr lang="en-US" dirty="0"/>
          </a:p>
          <a:p>
            <a:r>
              <a:rPr lang="en-US" dirty="0"/>
              <a:t>In this workflow, we are always doing fast-forward merges, which means that bad commits still end up in master.</a:t>
            </a:r>
          </a:p>
          <a:p>
            <a:endParaRPr lang="en-US" dirty="0"/>
          </a:p>
          <a:p>
            <a:r>
              <a:rPr lang="en-US" dirty="0"/>
              <a:t>One argument is that I can still maintain my </a:t>
            </a:r>
            <a:r>
              <a:rPr lang="en-US" b="1" dirty="0"/>
              <a:t>local</a:t>
            </a:r>
            <a:r>
              <a:rPr lang="en-US" b="0" dirty="0"/>
              <a:t> copy of master up to date and use it for work.  Another argument is that I could do </a:t>
            </a:r>
            <a:r>
              <a:rPr lang="en-US" b="1" dirty="0"/>
              <a:t>merge –no-</a:t>
            </a:r>
            <a:r>
              <a:rPr lang="en-US" b="1" dirty="0" err="1"/>
              <a:t>ff</a:t>
            </a:r>
            <a:r>
              <a:rPr lang="en-US" b="1" dirty="0"/>
              <a:t> </a:t>
            </a:r>
            <a:r>
              <a:rPr lang="en-US" b="0" dirty="0"/>
              <a:t>so that I always get merge commits.  This would isolate master.</a:t>
            </a:r>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Fast-forward merge means that there has been no divergence between the two branches.  This can happen between two branches in a single repo or the same branch on two local repos.</a:t>
            </a:r>
          </a:p>
          <a:p>
            <a:endParaRPr lang="en-US" dirty="0"/>
          </a:p>
          <a:p>
            <a:r>
              <a:rPr lang="en-US" dirty="0"/>
              <a:t>Alice has fast-forward merge, which is simple to understand, has no merge conflicts.  Bob would like the same.</a:t>
            </a:r>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Leverages local vs. remote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necessary to understand the details of rebase.  Just the idea of rebasing to get fast-forward merge and that we get merge conflicts at rebase.</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book/en/v2/Git-Branching-Rebas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atlassian.com/git/tutorials/comparing-workflow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github.com/nvie/gitflow"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ocs.gitlab.com/ee/workflow/gitlab_flow.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Typical Workflows, Definitions, and Examples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p:txBody>
          <a:bodyPr/>
          <a:lstStyle/>
          <a:p>
            <a:pPr>
              <a:spcBef>
                <a:spcPts val="2400"/>
              </a:spcBef>
            </a:pPr>
            <a:r>
              <a:rPr lang="en-US" dirty="0"/>
              <a:t>ATPESC 2018</a:t>
            </a:r>
          </a:p>
          <a:p>
            <a:pPr>
              <a:lnSpc>
                <a:spcPct val="100000"/>
              </a:lnSpc>
              <a:spcBef>
                <a:spcPts val="2400"/>
              </a:spcBef>
            </a:pPr>
            <a:r>
              <a:rPr lang="en-US" sz="2000" dirty="0"/>
              <a:t>Jared O’Neal</a:t>
            </a:r>
          </a:p>
          <a:p>
            <a:pPr>
              <a:lnSpc>
                <a:spcPct val="100000"/>
              </a:lnSpc>
              <a:spcBef>
                <a:spcPts val="0"/>
              </a:spcBef>
            </a:pPr>
            <a:r>
              <a:rPr lang="en-US" sz="2000" dirty="0"/>
              <a:t>Mathematics and Computer Science Division</a:t>
            </a:r>
          </a:p>
          <a:p>
            <a:pPr>
              <a:lnSpc>
                <a:spcPct val="100000"/>
              </a:lnSpc>
              <a:spcBef>
                <a:spcPts val="0"/>
              </a:spcBef>
            </a:pPr>
            <a:r>
              <a:rPr lang="en-US" sz="2000" dirty="0"/>
              <a:t>Argonne National Laboratory</a:t>
            </a:r>
          </a:p>
          <a:p>
            <a:pPr>
              <a:spcBef>
                <a:spcPts val="2400"/>
              </a:spcBef>
            </a:pPr>
            <a:r>
              <a:rPr lang="en-US" sz="2000" dirty="0"/>
              <a:t>Q Center, St. Charles, IL (USA)</a:t>
            </a:r>
            <a:br>
              <a:rPr lang="en-US" sz="2000" dirty="0"/>
            </a:br>
            <a:r>
              <a:rPr lang="en-US" sz="2000" dirty="0"/>
              <a:t>July 29 – August 10, 2018</a:t>
            </a:r>
          </a:p>
          <a:p>
            <a:pPr>
              <a:spcBef>
                <a:spcPts val="2400"/>
              </a:spcBef>
            </a:pPr>
            <a:endParaRPr lang="en-US" dirty="0"/>
          </a:p>
        </p:txBody>
      </p:sp>
    </p:spTree>
    <p:extLst>
      <p:ext uri="{BB962C8B-B14F-4D97-AF65-F5344CB8AC3E}">
        <p14:creationId xmlns:p14="http://schemas.microsoft.com/office/powerpoint/2010/main" val="410027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914400"/>
            <a:ext cx="3572469" cy="5278438"/>
          </a:xfrm>
          <a:prstGeom prst="rect">
            <a:avLst/>
          </a:prstGeom>
        </p:spPr>
      </p:pic>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737360"/>
            <a:ext cx="6937083" cy="4047778"/>
          </a:xfrm>
        </p:spPr>
        <p:txBody>
          <a:bodyPr/>
          <a:lstStyle/>
          <a:p>
            <a:pPr marL="0" indent="0">
              <a:buNone/>
            </a:pPr>
            <a:r>
              <a:rPr lang="en-US" dirty="0"/>
              <a:t>Alice integrates first without issue</a:t>
            </a:r>
          </a:p>
          <a:p>
            <a:r>
              <a:rPr lang="en-US" dirty="0"/>
              <a:t>Alice does fast-forward merge to local master</a:t>
            </a:r>
          </a:p>
          <a:p>
            <a:r>
              <a:rPr lang="en-US" dirty="0"/>
              <a:t>Alice deletes local feature branch</a:t>
            </a:r>
          </a:p>
          <a:p>
            <a:r>
              <a:rPr lang="en-US" dirty="0"/>
              <a:t>Alice pushes master to remote</a:t>
            </a:r>
          </a:p>
          <a:p>
            <a:r>
              <a:rPr lang="en-US" dirty="0"/>
              <a:t>Meanwhile, Bob pulls master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master</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3">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FEE-670A-0543-851A-091781067B8B}"/>
              </a:ext>
            </a:extLst>
          </p:cNvPr>
          <p:cNvSpPr>
            <a:spLocks noGrp="1"/>
          </p:cNvSpPr>
          <p:nvPr>
            <p:ph type="title"/>
          </p:nvPr>
        </p:nvSpPr>
        <p:spPr/>
        <p:txBody>
          <a:bodyPr/>
          <a:lstStyle/>
          <a:p>
            <a:r>
              <a:rPr lang="en-US" dirty="0"/>
              <a:t>Feature Branches Summary</a:t>
            </a:r>
          </a:p>
        </p:txBody>
      </p:sp>
      <p:sp>
        <p:nvSpPr>
          <p:cNvPr id="3" name="Content Placeholder 2">
            <a:extLst>
              <a:ext uri="{FF2B5EF4-FFF2-40B4-BE49-F238E27FC236}">
                <a16:creationId xmlns:a16="http://schemas.microsoft.com/office/drawing/2014/main" id="{5FC6E16D-2F44-C945-BE62-A1DBB0CCC36D}"/>
              </a:ext>
            </a:extLst>
          </p:cNvPr>
          <p:cNvSpPr>
            <a:spLocks noGrp="1"/>
          </p:cNvSpPr>
          <p:nvPr>
            <p:ph idx="1"/>
          </p:nvPr>
        </p:nvSpPr>
        <p:spPr>
          <a:xfrm>
            <a:off x="365760" y="959434"/>
            <a:ext cx="11369809" cy="4047778"/>
          </a:xfrm>
        </p:spPr>
        <p:txBody>
          <a:bodyPr/>
          <a:lstStyle/>
          <a:p>
            <a:r>
              <a:rPr lang="en-US" sz="1800" dirty="0"/>
              <a:t>Multiple, parallel lines of development possible on single local repo</a:t>
            </a:r>
          </a:p>
          <a:p>
            <a:r>
              <a:rPr lang="en-US" sz="1800" dirty="0"/>
              <a:t>Easily maintain local master up-to-date and useable</a:t>
            </a:r>
          </a:p>
          <a:p>
            <a:r>
              <a:rPr lang="en-US" sz="1800" dirty="0"/>
              <a:t>Integration with rebase on local repo is safe and can be aborted</a:t>
            </a:r>
          </a:p>
          <a:p>
            <a:r>
              <a:rPr lang="en-US" sz="1800" dirty="0"/>
              <a:t>Testing before updating local and remote master branches</a:t>
            </a:r>
          </a:p>
          <a:p>
            <a:r>
              <a:rPr lang="en-US" sz="1800" dirty="0"/>
              <a:t>Rebase is advanced Git command</a:t>
            </a:r>
          </a:p>
          <a:p>
            <a:pPr lvl="1"/>
            <a:r>
              <a:rPr lang="en-US" sz="1800" dirty="0"/>
              <a:t>Rebase can cause complications and should be </a:t>
            </a:r>
            <a:r>
              <a:rPr lang="en-US" sz="1800" dirty="0">
                <a:hlinkClick r:id="rId3"/>
              </a:rPr>
              <a:t>used carefully</a:t>
            </a:r>
            <a:r>
              <a:rPr lang="en-US" sz="1800" dirty="0"/>
              <a:t>.</a:t>
            </a:r>
          </a:p>
          <a:p>
            <a:r>
              <a:rPr lang="en-US" sz="1800" dirty="0"/>
              <a:t>Hide actual workflow</a:t>
            </a:r>
          </a:p>
          <a:p>
            <a:pPr lvl="1"/>
            <a:r>
              <a:rPr lang="en-US" sz="1800" dirty="0"/>
              <a:t>History in repo is not represent actual development history</a:t>
            </a:r>
          </a:p>
          <a:p>
            <a:pPr lvl="1"/>
            <a:r>
              <a:rPr lang="en-US" sz="1800" dirty="0"/>
              <a:t>Less communication</a:t>
            </a:r>
          </a:p>
          <a:p>
            <a:pPr lvl="1"/>
            <a:r>
              <a:rPr lang="en-US" sz="1800" dirty="0"/>
              <a:t>Fewer back-ups using remote repo</a:t>
            </a:r>
          </a:p>
          <a:p>
            <a:r>
              <a:rPr lang="en-US" sz="1800" dirty="0"/>
              <a:t>Does it scale with team size?  What if team integrates frequently?</a:t>
            </a:r>
          </a:p>
          <a:p>
            <a:r>
              <a:rPr lang="en-US" sz="1800" dirty="0"/>
              <a:t>Commits on master can be broken</a:t>
            </a:r>
          </a:p>
          <a:p>
            <a:r>
              <a:rPr lang="en-US" sz="1800" dirty="0"/>
              <a:t>See </a:t>
            </a:r>
            <a:r>
              <a:rPr lang="en-US" sz="1800" dirty="0">
                <a:hlinkClick r:id="rId4"/>
              </a:rPr>
              <a:t>Atlassian/BitBucket</a:t>
            </a:r>
            <a:r>
              <a:rPr lang="en-US" sz="1800" dirty="0"/>
              <a:t> for a richer Feature Branch Workflow</a:t>
            </a:r>
          </a:p>
          <a:p>
            <a:endParaRPr lang="en-US" sz="1800" dirty="0"/>
          </a:p>
          <a:p>
            <a:endParaRPr lang="en-US" sz="1800" dirty="0"/>
          </a:p>
        </p:txBody>
      </p:sp>
    </p:spTree>
    <p:extLst>
      <p:ext uri="{BB962C8B-B14F-4D97-AF65-F5344CB8AC3E}">
        <p14:creationId xmlns:p14="http://schemas.microsoft.com/office/powerpoint/2010/main" val="368119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infinite lifetime</a:t>
            </a:r>
          </a:p>
          <a:p>
            <a:r>
              <a:rPr lang="en-US" dirty="0"/>
              <a:t>Base off of master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sp>
        <p:nvSpPr>
          <p:cNvPr id="7" name="Content Placeholder 2">
            <a:extLst>
              <a:ext uri="{FF2B5EF4-FFF2-40B4-BE49-F238E27FC236}">
                <a16:creationId xmlns:a16="http://schemas.microsoft.com/office/drawing/2014/main" id="{3151A723-0783-CB43-B862-57784355A8B3}"/>
              </a:ext>
            </a:extLst>
          </p:cNvPr>
          <p:cNvSpPr txBox="1">
            <a:spLocks/>
          </p:cNvSpPr>
          <p:nvPr/>
        </p:nvSpPr>
        <p:spPr bwMode="auto">
          <a:xfrm>
            <a:off x="6360918" y="935257"/>
            <a:ext cx="5415074"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For this example,</a:t>
            </a:r>
          </a:p>
          <a:p>
            <a:r>
              <a:rPr lang="en-US" dirty="0"/>
              <a:t>All feature branches start and end on master</a:t>
            </a:r>
          </a:p>
          <a:p>
            <a:r>
              <a:rPr lang="en-US" dirty="0"/>
              <a:t>Merge into development before merging into master</a:t>
            </a:r>
          </a:p>
          <a:p>
            <a:r>
              <a:rPr lang="en-US" dirty="0"/>
              <a:t>No integration happening</a:t>
            </a:r>
          </a:p>
        </p:txBody>
      </p:sp>
      <p:pic>
        <p:nvPicPr>
          <p:cNvPr id="9" name="Picture 8">
            <a:extLst>
              <a:ext uri="{FF2B5EF4-FFF2-40B4-BE49-F238E27FC236}">
                <a16:creationId xmlns:a16="http://schemas.microsoft.com/office/drawing/2014/main" id="{61163725-DB81-BF4E-BA5F-C395E95AA036}"/>
              </a:ext>
            </a:extLst>
          </p:cNvPr>
          <p:cNvPicPr>
            <a:picLocks noChangeAspect="1"/>
          </p:cNvPicPr>
          <p:nvPr/>
        </p:nvPicPr>
        <p:blipFill rotWithShape="1">
          <a:blip r:embed="rId3">
            <a:extLst>
              <a:ext uri="{28A0092B-C50C-407E-A947-70E740481C1C}">
                <a14:useLocalDpi xmlns:a14="http://schemas.microsoft.com/office/drawing/2010/main" val="0"/>
              </a:ext>
            </a:extLst>
          </a:blip>
          <a:srcRect l="2454" t="4621" r="23743" b="66231"/>
          <a:stretch/>
        </p:blipFill>
        <p:spPr>
          <a:xfrm>
            <a:off x="2684960" y="4078700"/>
            <a:ext cx="6615451" cy="1911188"/>
          </a:xfrm>
          <a:prstGeom prst="rect">
            <a:avLst/>
          </a:prstGeom>
        </p:spPr>
      </p:pic>
    </p:spTree>
    <p:extLst>
      <p:ext uri="{BB962C8B-B14F-4D97-AF65-F5344CB8AC3E}">
        <p14:creationId xmlns:p14="http://schemas.microsoft.com/office/powerpoint/2010/main" val="885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31C0-2F1D-3241-A22C-40A36A65CFF1}"/>
              </a:ext>
            </a:extLst>
          </p:cNvPr>
          <p:cNvSpPr>
            <a:spLocks noGrp="1"/>
          </p:cNvSpPr>
          <p:nvPr>
            <p:ph type="title"/>
          </p:nvPr>
        </p:nvSpPr>
        <p:spPr/>
        <p:txBody>
          <a:bodyPr/>
          <a:lstStyle/>
          <a:p>
            <a:r>
              <a:rPr lang="en-US" dirty="0"/>
              <a:t>Challenges</a:t>
            </a:r>
          </a:p>
        </p:txBody>
      </p:sp>
      <p:pic>
        <p:nvPicPr>
          <p:cNvPr id="5" name="Content Placeholder 4">
            <a:extLst>
              <a:ext uri="{FF2B5EF4-FFF2-40B4-BE49-F238E27FC236}">
                <a16:creationId xmlns:a16="http://schemas.microsoft.com/office/drawing/2014/main" id="{A02A8693-FCB5-1E45-B47C-BA143A9D0F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37" t="5952" r="27330" b="53074"/>
          <a:stretch/>
        </p:blipFill>
        <p:spPr>
          <a:xfrm>
            <a:off x="3076359" y="3965944"/>
            <a:ext cx="5780564" cy="2477385"/>
          </a:xfrm>
        </p:spPr>
      </p:pic>
      <p:sp>
        <p:nvSpPr>
          <p:cNvPr id="6" name="Content Placeholder 2">
            <a:extLst>
              <a:ext uri="{FF2B5EF4-FFF2-40B4-BE49-F238E27FC236}">
                <a16:creationId xmlns:a16="http://schemas.microsoft.com/office/drawing/2014/main" id="{D69C9ADD-4553-2F4E-818C-7BC492F7FF31}"/>
              </a:ext>
            </a:extLst>
          </p:cNvPr>
          <p:cNvSpPr txBox="1">
            <a:spLocks/>
          </p:cNvSpPr>
          <p:nvPr/>
        </p:nvSpPr>
        <p:spPr bwMode="auto">
          <a:xfrm>
            <a:off x="365761" y="1405448"/>
            <a:ext cx="9224806"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Multiple feature branches developed in parallel</a:t>
            </a:r>
          </a:p>
          <a:p>
            <a:r>
              <a:rPr lang="en-US" dirty="0"/>
              <a:t>All commits in master are in development</a:t>
            </a:r>
          </a:p>
          <a:p>
            <a:r>
              <a:rPr lang="en-US" dirty="0"/>
              <a:t>Merge conflicts first exposed on development</a:t>
            </a:r>
          </a:p>
          <a:p>
            <a:r>
              <a:rPr lang="en-US" dirty="0"/>
              <a:t>Set workflow so that infinite branches don’t diverge</a:t>
            </a:r>
          </a:p>
          <a:p>
            <a:endParaRPr lang="en-US" dirty="0"/>
          </a:p>
        </p:txBody>
      </p:sp>
    </p:spTree>
    <p:extLst>
      <p:ext uri="{BB962C8B-B14F-4D97-AF65-F5344CB8AC3E}">
        <p14:creationId xmlns:p14="http://schemas.microsoft.com/office/powerpoint/2010/main" val="150361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p:txBody>
          <a:bodyPr/>
          <a:lstStyle/>
          <a:p>
            <a:r>
              <a:rPr lang="en-US" dirty="0"/>
              <a:t>Current FLASH5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5761" y="1156586"/>
            <a:ext cx="9352398" cy="4047778"/>
          </a:xfrm>
        </p:spPr>
        <p:txBody>
          <a:bodyPr/>
          <a:lstStyle/>
          <a:p>
            <a:pPr marL="0" indent="0">
              <a:buNone/>
            </a:pPr>
            <a:r>
              <a:rPr lang="en-US" dirty="0"/>
              <a:t>Test-driven workflow</a:t>
            </a:r>
          </a:p>
          <a:p>
            <a:r>
              <a:rPr lang="en-US" dirty="0"/>
              <a:t>Feature branches start and end with master</a:t>
            </a:r>
          </a:p>
          <a:p>
            <a:r>
              <a:rPr lang="en-US" dirty="0"/>
              <a:t>All feature branches are merged into development for integration &amp; manual testing</a:t>
            </a:r>
          </a:p>
          <a:p>
            <a:r>
              <a:rPr lang="en-US" dirty="0"/>
              <a:t>All feature branches are then merged into staged for full, automated testing</a:t>
            </a:r>
          </a:p>
        </p:txBody>
      </p:sp>
      <p:pic>
        <p:nvPicPr>
          <p:cNvPr id="7" name="Picture 6">
            <a:extLst>
              <a:ext uri="{FF2B5EF4-FFF2-40B4-BE49-F238E27FC236}">
                <a16:creationId xmlns:a16="http://schemas.microsoft.com/office/drawing/2014/main" id="{57DFD53D-0B4A-274F-85CF-30975FF53D35}"/>
              </a:ext>
            </a:extLst>
          </p:cNvPr>
          <p:cNvPicPr>
            <a:picLocks noChangeAspect="1"/>
          </p:cNvPicPr>
          <p:nvPr/>
        </p:nvPicPr>
        <p:blipFill rotWithShape="1">
          <a:blip r:embed="rId3">
            <a:extLst>
              <a:ext uri="{28A0092B-C50C-407E-A947-70E740481C1C}">
                <a14:useLocalDpi xmlns:a14="http://schemas.microsoft.com/office/drawing/2010/main" val="0"/>
              </a:ext>
            </a:extLst>
          </a:blip>
          <a:srcRect l="4845" t="6214" r="25774" b="53922"/>
          <a:stretch/>
        </p:blipFill>
        <p:spPr>
          <a:xfrm>
            <a:off x="3284620" y="3838074"/>
            <a:ext cx="5725367" cy="2406316"/>
          </a:xfrm>
          <a:prstGeom prst="rect">
            <a:avLst/>
          </a:prstGeom>
        </p:spPr>
      </p:pic>
    </p:spTree>
    <p:extLst>
      <p:ext uri="{BB962C8B-B14F-4D97-AF65-F5344CB8AC3E}">
        <p14:creationId xmlns:p14="http://schemas.microsoft.com/office/powerpoint/2010/main" val="81023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7F24-839A-E345-8537-1BDDB91A3C16}"/>
              </a:ext>
            </a:extLst>
          </p:cNvPr>
          <p:cNvSpPr>
            <a:spLocks noGrp="1"/>
          </p:cNvSpPr>
          <p:nvPr>
            <p:ph type="title"/>
          </p:nvPr>
        </p:nvSpPr>
        <p:spPr/>
        <p:txBody>
          <a:bodyPr/>
          <a:lstStyle/>
          <a:p>
            <a:r>
              <a:rPr lang="en-US" dirty="0"/>
              <a:t>More Branch Rules</a:t>
            </a:r>
          </a:p>
        </p:txBody>
      </p:sp>
      <p:sp>
        <p:nvSpPr>
          <p:cNvPr id="3" name="Content Placeholder 2">
            <a:extLst>
              <a:ext uri="{FF2B5EF4-FFF2-40B4-BE49-F238E27FC236}">
                <a16:creationId xmlns:a16="http://schemas.microsoft.com/office/drawing/2014/main" id="{A0B98048-C00A-1042-BF9C-E198E805662D}"/>
              </a:ext>
            </a:extLst>
          </p:cNvPr>
          <p:cNvSpPr>
            <a:spLocks noGrp="1"/>
          </p:cNvSpPr>
          <p:nvPr>
            <p:ph idx="1"/>
          </p:nvPr>
        </p:nvSpPr>
        <p:spPr>
          <a:xfrm>
            <a:off x="365760" y="1031969"/>
            <a:ext cx="11369809" cy="4047778"/>
          </a:xfrm>
        </p:spPr>
        <p:txBody>
          <a:bodyPr/>
          <a:lstStyle/>
          <a:p>
            <a:pPr marL="0" indent="0">
              <a:buNone/>
            </a:pPr>
            <a:r>
              <a:rPr lang="en-US" dirty="0"/>
              <a:t>Is staged really necessary?</a:t>
            </a:r>
          </a:p>
          <a:p>
            <a:r>
              <a:rPr lang="en-US" dirty="0"/>
              <a:t>Contains only changes intended for master</a:t>
            </a:r>
          </a:p>
          <a:p>
            <a:r>
              <a:rPr lang="en-US" dirty="0"/>
              <a:t>No integration means cleaner branch</a:t>
            </a:r>
          </a:p>
          <a:p>
            <a:r>
              <a:rPr lang="en-US" dirty="0"/>
              <a:t>Allows for extra stage of testing with more tests</a:t>
            </a:r>
          </a:p>
          <a:p>
            <a:r>
              <a:rPr lang="en-US" dirty="0"/>
              <a:t>Extra buffer for protecting master branch</a:t>
            </a:r>
          </a:p>
          <a:p>
            <a:endParaRPr lang="en-US" dirty="0"/>
          </a:p>
          <a:p>
            <a:pPr marL="0" indent="0">
              <a:buNone/>
            </a:pPr>
            <a:endParaRPr lang="en-US" dirty="0"/>
          </a:p>
        </p:txBody>
      </p:sp>
      <p:pic>
        <p:nvPicPr>
          <p:cNvPr id="7" name="Picture 6">
            <a:extLst>
              <a:ext uri="{FF2B5EF4-FFF2-40B4-BE49-F238E27FC236}">
                <a16:creationId xmlns:a16="http://schemas.microsoft.com/office/drawing/2014/main" id="{B0EBDDF2-39EC-8F4B-BCAB-BAF404196294}"/>
              </a:ext>
            </a:extLst>
          </p:cNvPr>
          <p:cNvPicPr>
            <a:picLocks noChangeAspect="1"/>
          </p:cNvPicPr>
          <p:nvPr/>
        </p:nvPicPr>
        <p:blipFill rotWithShape="1">
          <a:blip r:embed="rId3">
            <a:extLst>
              <a:ext uri="{28A0092B-C50C-407E-A947-70E740481C1C}">
                <a14:useLocalDpi xmlns:a14="http://schemas.microsoft.com/office/drawing/2010/main" val="0"/>
              </a:ext>
            </a:extLst>
          </a:blip>
          <a:srcRect l="4631" t="6000" r="8104" b="44737"/>
          <a:stretch/>
        </p:blipFill>
        <p:spPr>
          <a:xfrm>
            <a:off x="2610852" y="3658802"/>
            <a:ext cx="6882067" cy="2841889"/>
          </a:xfrm>
          <a:prstGeom prst="rect">
            <a:avLst/>
          </a:prstGeom>
        </p:spPr>
      </p:pic>
    </p:spTree>
    <p:extLst>
      <p:ext uri="{BB962C8B-B14F-4D97-AF65-F5344CB8AC3E}">
        <p14:creationId xmlns:p14="http://schemas.microsoft.com/office/powerpoint/2010/main" val="94511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4C25-4679-1A49-8A80-9F09549C3FC5}"/>
              </a:ext>
            </a:extLst>
          </p:cNvPr>
          <p:cNvSpPr>
            <a:spLocks noGrp="1"/>
          </p:cNvSpPr>
          <p:nvPr>
            <p:ph type="title"/>
          </p:nvPr>
        </p:nvSpPr>
        <p:spPr/>
        <p:txBody>
          <a:bodyPr/>
          <a:lstStyle/>
          <a:p>
            <a:r>
              <a:rPr lang="en-US" dirty="0"/>
              <a:t>Branch Rules</a:t>
            </a:r>
          </a:p>
        </p:txBody>
      </p:sp>
      <p:sp>
        <p:nvSpPr>
          <p:cNvPr id="3" name="Content Placeholder 2">
            <a:extLst>
              <a:ext uri="{FF2B5EF4-FFF2-40B4-BE49-F238E27FC236}">
                <a16:creationId xmlns:a16="http://schemas.microsoft.com/office/drawing/2014/main" id="{1405367A-0416-9943-8CCC-AF760964B66A}"/>
              </a:ext>
            </a:extLst>
          </p:cNvPr>
          <p:cNvSpPr>
            <a:spLocks noGrp="1"/>
          </p:cNvSpPr>
          <p:nvPr>
            <p:ph idx="1"/>
          </p:nvPr>
        </p:nvSpPr>
        <p:spPr>
          <a:xfrm>
            <a:off x="365760" y="1366655"/>
            <a:ext cx="11369809" cy="4047778"/>
          </a:xfrm>
        </p:spPr>
        <p:txBody>
          <a:bodyPr/>
          <a:lstStyle/>
          <a:p>
            <a:pPr marL="0" indent="0">
              <a:buNone/>
            </a:pPr>
            <a:r>
              <a:rPr lang="en-US" dirty="0"/>
              <a:t>Why base feature branches off master?</a:t>
            </a:r>
          </a:p>
          <a:p>
            <a:r>
              <a:rPr lang="en-US" dirty="0"/>
              <a:t>Start from correct, verified commit</a:t>
            </a:r>
          </a:p>
          <a:p>
            <a:r>
              <a:rPr lang="en-US" dirty="0"/>
              <a:t>Clean and simple to learn/enforce</a:t>
            </a:r>
          </a:p>
          <a:p>
            <a:r>
              <a:rPr lang="en-US" dirty="0"/>
              <a:t>Isolate master from integration environment</a:t>
            </a:r>
          </a:p>
          <a:p>
            <a:pPr marL="0" indent="0">
              <a:buNone/>
            </a:pPr>
            <a:endParaRPr lang="en-US" dirty="0"/>
          </a:p>
        </p:txBody>
      </p:sp>
      <p:pic>
        <p:nvPicPr>
          <p:cNvPr id="5" name="Picture 4">
            <a:extLst>
              <a:ext uri="{FF2B5EF4-FFF2-40B4-BE49-F238E27FC236}">
                <a16:creationId xmlns:a16="http://schemas.microsoft.com/office/drawing/2014/main" id="{A2F2FF7A-E1E7-3943-9913-51EAF58185E1}"/>
              </a:ext>
            </a:extLst>
          </p:cNvPr>
          <p:cNvPicPr>
            <a:picLocks noChangeAspect="1"/>
          </p:cNvPicPr>
          <p:nvPr/>
        </p:nvPicPr>
        <p:blipFill rotWithShape="1">
          <a:blip r:embed="rId3">
            <a:extLst>
              <a:ext uri="{28A0092B-C50C-407E-A947-70E740481C1C}">
                <a14:useLocalDpi xmlns:a14="http://schemas.microsoft.com/office/drawing/2010/main" val="0"/>
              </a:ext>
            </a:extLst>
          </a:blip>
          <a:srcRect l="4927" t="6075" r="32551" b="56886"/>
          <a:stretch/>
        </p:blipFill>
        <p:spPr>
          <a:xfrm>
            <a:off x="2947736" y="3525252"/>
            <a:ext cx="6330455" cy="2743200"/>
          </a:xfrm>
          <a:prstGeom prst="rect">
            <a:avLst/>
          </a:prstGeom>
        </p:spPr>
      </p:pic>
    </p:spTree>
    <p:extLst>
      <p:ext uri="{BB962C8B-B14F-4D97-AF65-F5344CB8AC3E}">
        <p14:creationId xmlns:p14="http://schemas.microsoft.com/office/powerpoint/2010/main" val="427859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9CEE-494A-9C4C-AC21-B00FD9E4F1EE}"/>
              </a:ext>
            </a:extLst>
          </p:cNvPr>
          <p:cNvSpPr>
            <a:spLocks noGrp="1"/>
          </p:cNvSpPr>
          <p:nvPr>
            <p:ph type="title"/>
          </p:nvPr>
        </p:nvSpPr>
        <p:spPr/>
        <p:txBody>
          <a:bodyPr/>
          <a:lstStyle/>
          <a:p>
            <a:r>
              <a:rPr lang="en-US" dirty="0"/>
              <a:t>Merge Conflicts</a:t>
            </a:r>
          </a:p>
        </p:txBody>
      </p:sp>
      <p:sp>
        <p:nvSpPr>
          <p:cNvPr id="3" name="Content Placeholder 2">
            <a:extLst>
              <a:ext uri="{FF2B5EF4-FFF2-40B4-BE49-F238E27FC236}">
                <a16:creationId xmlns:a16="http://schemas.microsoft.com/office/drawing/2014/main" id="{04270DAC-6460-9549-B81B-BA069D001E6D}"/>
              </a:ext>
            </a:extLst>
          </p:cNvPr>
          <p:cNvSpPr>
            <a:spLocks noGrp="1"/>
          </p:cNvSpPr>
          <p:nvPr>
            <p:ph idx="1"/>
          </p:nvPr>
        </p:nvSpPr>
        <p:spPr>
          <a:xfrm>
            <a:off x="365760" y="1027480"/>
            <a:ext cx="11369809" cy="2124777"/>
          </a:xfrm>
        </p:spPr>
        <p:txBody>
          <a:bodyPr/>
          <a:lstStyle/>
          <a:p>
            <a:pPr marL="0" indent="0">
              <a:buNone/>
            </a:pPr>
            <a:r>
              <a:rPr lang="en-US" dirty="0"/>
              <a:t>How are merge conflicts resolved in FLASH5 Workflow?</a:t>
            </a:r>
          </a:p>
          <a:p>
            <a:r>
              <a:rPr lang="en-US" dirty="0"/>
              <a:t>Merge conflict with master means merge conflict with staged and development</a:t>
            </a:r>
          </a:p>
          <a:p>
            <a:r>
              <a:rPr lang="en-US" dirty="0"/>
              <a:t>We want to avoid conflict resolution when merging into master</a:t>
            </a:r>
          </a:p>
          <a:p>
            <a:r>
              <a:rPr lang="en-US" dirty="0"/>
              <a:t>Directly on feature branch if resolution is there</a:t>
            </a:r>
          </a:p>
          <a:p>
            <a:r>
              <a:rPr lang="en-US" dirty="0"/>
              <a:t>One idea is to merge master into feature branch</a:t>
            </a:r>
          </a:p>
        </p:txBody>
      </p:sp>
      <p:pic>
        <p:nvPicPr>
          <p:cNvPr id="6" name="Picture 5">
            <a:extLst>
              <a:ext uri="{FF2B5EF4-FFF2-40B4-BE49-F238E27FC236}">
                <a16:creationId xmlns:a16="http://schemas.microsoft.com/office/drawing/2014/main" id="{ED8D357D-3871-034A-9DB6-087BA1F16495}"/>
              </a:ext>
            </a:extLst>
          </p:cNvPr>
          <p:cNvPicPr>
            <a:picLocks noChangeAspect="1"/>
          </p:cNvPicPr>
          <p:nvPr/>
        </p:nvPicPr>
        <p:blipFill rotWithShape="1">
          <a:blip r:embed="rId3">
            <a:extLst>
              <a:ext uri="{28A0092B-C50C-407E-A947-70E740481C1C}">
                <a14:useLocalDpi xmlns:a14="http://schemas.microsoft.com/office/drawing/2010/main" val="0"/>
              </a:ext>
            </a:extLst>
          </a:blip>
          <a:srcRect l="4648" t="7562" r="28682" b="45075"/>
          <a:stretch/>
        </p:blipFill>
        <p:spPr>
          <a:xfrm>
            <a:off x="3643952" y="3670234"/>
            <a:ext cx="4913194" cy="2553145"/>
          </a:xfrm>
          <a:prstGeom prst="rect">
            <a:avLst/>
          </a:prstGeom>
        </p:spPr>
      </p:pic>
    </p:spTree>
    <p:extLst>
      <p:ext uri="{BB962C8B-B14F-4D97-AF65-F5344CB8AC3E}">
        <p14:creationId xmlns:p14="http://schemas.microsoft.com/office/powerpoint/2010/main" val="77579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898F-1179-C740-A239-DBCF26A5C6C1}"/>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899DF1E5-FC39-CE4E-A2E6-59F9E7FB5C49}"/>
              </a:ext>
            </a:extLst>
          </p:cNvPr>
          <p:cNvSpPr>
            <a:spLocks noGrp="1"/>
          </p:cNvSpPr>
          <p:nvPr>
            <p:ph idx="1"/>
          </p:nvPr>
        </p:nvSpPr>
        <p:spPr/>
        <p:txBody>
          <a:bodyPr/>
          <a:lstStyle/>
          <a:p>
            <a:r>
              <a:rPr lang="en-US" dirty="0" err="1"/>
              <a:t>Anshu</a:t>
            </a:r>
            <a:r>
              <a:rPr lang="en-US" dirty="0"/>
              <a:t> Dubey</a:t>
            </a:r>
          </a:p>
          <a:p>
            <a:r>
              <a:rPr lang="en-US" dirty="0"/>
              <a:t>Klaus </a:t>
            </a:r>
            <a:r>
              <a:rPr lang="en-US" dirty="0" err="1"/>
              <a:t>Weide</a:t>
            </a:r>
            <a:endParaRPr lang="en-US" dirty="0"/>
          </a:p>
          <a:p>
            <a:r>
              <a:rPr lang="en-US" dirty="0"/>
              <a:t>Saurabh </a:t>
            </a:r>
            <a:r>
              <a:rPr lang="en-US" dirty="0" err="1"/>
              <a:t>Chawdhary</a:t>
            </a:r>
            <a:endParaRPr lang="en-US" dirty="0"/>
          </a:p>
          <a:p>
            <a:r>
              <a:rPr lang="en-US" dirty="0"/>
              <a:t>Iulian </a:t>
            </a:r>
            <a:r>
              <a:rPr lang="en-US" dirty="0" err="1"/>
              <a:t>Grindeanu</a:t>
            </a:r>
            <a:endParaRPr lang="en-US" dirty="0"/>
          </a:p>
          <a:p>
            <a:pPr marL="0" indent="0">
              <a:buNone/>
            </a:pPr>
            <a:endParaRPr lang="en-US" dirty="0"/>
          </a:p>
        </p:txBody>
      </p:sp>
    </p:spTree>
    <p:extLst>
      <p:ext uri="{BB962C8B-B14F-4D97-AF65-F5344CB8AC3E}">
        <p14:creationId xmlns:p14="http://schemas.microsoft.com/office/powerpoint/2010/main" val="37668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p:txBody>
          <a:bodyPr/>
          <a:lstStyle/>
          <a:p>
            <a:r>
              <a:rPr lang="en-US" dirty="0"/>
              <a:t>Git Flow</a:t>
            </a:r>
          </a:p>
        </p:txBody>
      </p:sp>
      <p:pic>
        <p:nvPicPr>
          <p:cNvPr id="6" name="Picture 5">
            <a:extLst>
              <a:ext uri="{FF2B5EF4-FFF2-40B4-BE49-F238E27FC236}">
                <a16:creationId xmlns:a16="http://schemas.microsoft.com/office/drawing/2014/main" id="{A7BB5875-5A78-514C-BC28-AE201208981F}"/>
              </a:ext>
            </a:extLst>
          </p:cNvPr>
          <p:cNvPicPr>
            <a:picLocks noChangeAspect="1"/>
          </p:cNvPicPr>
          <p:nvPr/>
        </p:nvPicPr>
        <p:blipFill>
          <a:blip r:embed="rId2"/>
          <a:stretch>
            <a:fillRect/>
          </a:stretch>
        </p:blipFill>
        <p:spPr>
          <a:xfrm>
            <a:off x="748146" y="847188"/>
            <a:ext cx="4087090" cy="5544372"/>
          </a:xfrm>
          <a:prstGeom prst="rect">
            <a:avLst/>
          </a:prstGeom>
        </p:spPr>
      </p:pic>
      <p:pic>
        <p:nvPicPr>
          <p:cNvPr id="9" name="Picture 8">
            <a:extLst>
              <a:ext uri="{FF2B5EF4-FFF2-40B4-BE49-F238E27FC236}">
                <a16:creationId xmlns:a16="http://schemas.microsoft.com/office/drawing/2014/main" id="{8546862F-FE2E-DD43-9B5D-C8EB96DF9AD8}"/>
              </a:ext>
            </a:extLst>
          </p:cNvPr>
          <p:cNvPicPr>
            <a:picLocks noChangeAspect="1"/>
          </p:cNvPicPr>
          <p:nvPr/>
        </p:nvPicPr>
        <p:blipFill>
          <a:blip r:embed="rId3"/>
          <a:stretch>
            <a:fillRect/>
          </a:stretch>
        </p:blipFill>
        <p:spPr>
          <a:xfrm>
            <a:off x="4313043" y="5681704"/>
            <a:ext cx="2588919" cy="1031358"/>
          </a:xfrm>
          <a:prstGeom prst="rect">
            <a:avLst/>
          </a:prstGeom>
        </p:spPr>
      </p:pic>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607503" y="925604"/>
            <a:ext cx="6368671"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4"/>
              </a:rPr>
              <a:t>Git extensions</a:t>
            </a:r>
            <a:r>
              <a:rPr lang="en-US" dirty="0"/>
              <a:t> to enforce policy</a:t>
            </a:r>
          </a:p>
          <a:p>
            <a:pPr marL="285750" indent="-285750">
              <a:buFont typeface="Arial" panose="020B0604020202020204" pitchFamily="34" charset="0"/>
              <a:buChar char="•"/>
            </a:pPr>
            <a:r>
              <a:rPr lang="en-US" dirty="0"/>
              <a:t>How are develop and master synchronized?</a:t>
            </a:r>
          </a:p>
          <a:p>
            <a:pPr marL="285750" indent="-285750">
              <a:buFont typeface="Arial" panose="020B0604020202020204" pitchFamily="34" charset="0"/>
              <a:buChar char="•"/>
            </a:pPr>
            <a:r>
              <a:rPr lang="en-US" dirty="0"/>
              <a:t>Where do merge conflicts occur and how are they resolved?</a:t>
            </a:r>
          </a:p>
        </p:txBody>
      </p:sp>
    </p:spTree>
    <p:extLst>
      <p:ext uri="{BB962C8B-B14F-4D97-AF65-F5344CB8AC3E}">
        <p14:creationId xmlns:p14="http://schemas.microsoft.com/office/powerpoint/2010/main" val="153904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More Workflows</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p:txBody>
          <a:bodyPr/>
          <a:lstStyle/>
          <a:p>
            <a:r>
              <a:rPr lang="en-US" dirty="0">
                <a:hlinkClick r:id="rId3"/>
              </a:rPr>
              <a:t>GitHub Flow</a:t>
            </a:r>
            <a:r>
              <a:rPr lang="en-US" dirty="0"/>
              <a:t> (Scott Chacon)</a:t>
            </a:r>
          </a:p>
          <a:p>
            <a:pPr lvl="1"/>
            <a:r>
              <a:rPr lang="en-US" dirty="0"/>
              <a:t>No structured release schedule</a:t>
            </a:r>
          </a:p>
          <a:p>
            <a:pPr lvl="1"/>
            <a:r>
              <a:rPr lang="en-US" dirty="0"/>
              <a:t>Continuous deployment &amp; continuous integration allows for simpler workflow</a:t>
            </a:r>
          </a:p>
          <a:p>
            <a:r>
              <a:rPr lang="en-US" dirty="0">
                <a:hlinkClick r:id="rId4"/>
              </a:rPr>
              <a:t>GitLab Flow</a:t>
            </a:r>
            <a:endParaRPr lang="en-US" dirty="0"/>
          </a:p>
        </p:txBody>
      </p:sp>
    </p:spTree>
    <p:extLst>
      <p:ext uri="{BB962C8B-B14F-4D97-AF65-F5344CB8AC3E}">
        <p14:creationId xmlns:p14="http://schemas.microsoft.com/office/powerpoint/2010/main" val="3917958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7ACC53-42FB-DB47-96DB-0D406716618A}"/>
              </a:ext>
            </a:extLst>
          </p:cNvPr>
          <p:cNvSpPr>
            <a:spLocks noGrp="1"/>
          </p:cNvSpPr>
          <p:nvPr>
            <p:ph type="ctrTitle"/>
          </p:nvPr>
        </p:nvSpPr>
        <p:spPr/>
        <p:txBody>
          <a:bodyPr/>
          <a:lstStyle/>
          <a:p>
            <a:r>
              <a:rPr lang="en-US" dirty="0"/>
              <a:t>Conclusions</a:t>
            </a:r>
          </a:p>
        </p:txBody>
      </p:sp>
      <p:sp>
        <p:nvSpPr>
          <p:cNvPr id="5" name="Content Placeholder 2">
            <a:extLst>
              <a:ext uri="{FF2B5EF4-FFF2-40B4-BE49-F238E27FC236}">
                <a16:creationId xmlns:a16="http://schemas.microsoft.com/office/drawing/2014/main" id="{37DBCE23-E748-A949-861B-F47CFC5B09E6}"/>
              </a:ext>
            </a:extLst>
          </p:cNvPr>
          <p:cNvSpPr txBox="1">
            <a:spLocks/>
          </p:cNvSpPr>
          <p:nvPr/>
        </p:nvSpPr>
        <p:spPr bwMode="auto">
          <a:xfrm>
            <a:off x="3177633" y="1776198"/>
            <a:ext cx="8555809" cy="4351338"/>
          </a:xfrm>
          <a:prstGeom prst="rect">
            <a:avLst/>
          </a:prstGeom>
          <a:noFill/>
          <a:ln w="9525">
            <a:noFill/>
            <a:miter lim="800000"/>
            <a:headEnd/>
            <a:tailEnd/>
          </a:ln>
        </p:spPr>
        <p:txBody>
          <a:bodyPr vert="horz" wrap="square" lIns="109728" tIns="45720" rIns="91440" bIns="45720" numCol="1" anchor="t"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rtl="0" eaLnBrk="1" fontAlgn="base" hangingPunct="1">
              <a:lnSpc>
                <a:spcPct val="90000"/>
              </a:lnSpc>
              <a:spcBef>
                <a:spcPts val="800"/>
              </a:spcBef>
              <a:spcAft>
                <a:spcPct val="0"/>
              </a:spcAft>
              <a:buClr>
                <a:schemeClr val="tx1"/>
              </a:buClr>
              <a:buFont typeface="Arial" charset="0"/>
              <a:buNone/>
              <a:defRPr sz="2000" kern="1200">
                <a:solidFill>
                  <a:schemeClr val="tx1">
                    <a:tint val="75000"/>
                  </a:schemeClr>
                </a:solidFill>
                <a:latin typeface="+mn-lt"/>
                <a:ea typeface="+mn-ea"/>
                <a:cs typeface="+mn-cs"/>
              </a:defRPr>
            </a:lvl2pPr>
            <a:lvl3pPr marL="914400" indent="0" algn="ctr" rtl="0" eaLnBrk="1" fontAlgn="base" hangingPunct="1">
              <a:lnSpc>
                <a:spcPct val="90000"/>
              </a:lnSpc>
              <a:spcBef>
                <a:spcPts val="800"/>
              </a:spcBef>
              <a:spcAft>
                <a:spcPct val="0"/>
              </a:spcAft>
              <a:buClr>
                <a:schemeClr val="tx1"/>
              </a:buClr>
              <a:buFont typeface="Arial" charset="0"/>
              <a:buNone/>
              <a:defRPr sz="1800" kern="1200">
                <a:solidFill>
                  <a:schemeClr val="tx1">
                    <a:tint val="75000"/>
                  </a:schemeClr>
                </a:solidFill>
                <a:latin typeface="+mn-lt"/>
                <a:ea typeface="+mn-ea"/>
                <a:cs typeface="+mn-cs"/>
              </a:defRPr>
            </a:lvl3pPr>
            <a:lvl4pPr marL="1371600" indent="0" algn="ctr" rtl="0" eaLnBrk="1" fontAlgn="base" hangingPunct="1">
              <a:lnSpc>
                <a:spcPct val="90000"/>
              </a:lnSpc>
              <a:spcBef>
                <a:spcPts val="800"/>
              </a:spcBef>
              <a:spcAft>
                <a:spcPct val="0"/>
              </a:spcAft>
              <a:buClr>
                <a:schemeClr val="tx1"/>
              </a:buClr>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lnSpc>
                <a:spcPct val="90000"/>
              </a:lnSpc>
              <a:spcBef>
                <a:spcPts val="600"/>
              </a:spcBef>
              <a:spcAft>
                <a:spcPct val="0"/>
              </a:spcAft>
              <a:buClr>
                <a:schemeClr val="tx1"/>
              </a:buClr>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t>Version control is an amazing tool</a:t>
            </a:r>
          </a:p>
          <a:p>
            <a:pPr marL="342900" indent="-342900">
              <a:buFont typeface="Arial" panose="020B0604020202020204" pitchFamily="34" charset="0"/>
              <a:buChar char="•"/>
            </a:pPr>
            <a:r>
              <a:rPr lang="en-US" sz="2000" dirty="0"/>
              <a:t>Parallel and distributed working requires coordination and rules to be productive and produce correct code</a:t>
            </a:r>
          </a:p>
          <a:p>
            <a:pPr marL="342900" indent="-342900">
              <a:buFont typeface="Arial" panose="020B0604020202020204" pitchFamily="34" charset="0"/>
              <a:buChar char="•"/>
            </a:pPr>
            <a:r>
              <a:rPr lang="en-US" sz="2000" dirty="0"/>
              <a:t>Appropriately chosen workflows can ensure quality results and help debugging/verification while helping productivity</a:t>
            </a:r>
          </a:p>
          <a:p>
            <a:r>
              <a:rPr lang="en-US" sz="2000" dirty="0"/>
              <a:t>Adopt what is good for your team</a:t>
            </a:r>
          </a:p>
          <a:p>
            <a:pPr marL="342900" indent="-342900">
              <a:buFont typeface="Arial" panose="020B0604020202020204" pitchFamily="34" charset="0"/>
              <a:buChar char="•"/>
            </a:pPr>
            <a:r>
              <a:rPr lang="en-US" sz="2000" dirty="0"/>
              <a:t>Consider team culture and project challenges</a:t>
            </a:r>
          </a:p>
          <a:p>
            <a:pPr marL="342900" indent="-342900">
              <a:buFont typeface="Arial" panose="020B0604020202020204" pitchFamily="34" charset="0"/>
              <a:buChar char="•"/>
            </a:pPr>
            <a:r>
              <a:rPr lang="en-US" sz="2000" dirty="0"/>
              <a:t>Assess what is and isn’t feasible/acceptable</a:t>
            </a:r>
          </a:p>
          <a:p>
            <a:pPr marL="342900" indent="-342900">
              <a:buFont typeface="Arial" panose="020B0604020202020204" pitchFamily="34" charset="0"/>
              <a:buChar char="•"/>
            </a:pPr>
            <a:r>
              <a:rPr lang="en-US" sz="2000" dirty="0"/>
              <a:t>Start with simplest and add complexity where and when necessary</a:t>
            </a:r>
          </a:p>
          <a:p>
            <a:endParaRPr lang="en-US" sz="2000" dirty="0"/>
          </a:p>
        </p:txBody>
      </p:sp>
    </p:spTree>
    <p:extLst>
      <p:ext uri="{BB962C8B-B14F-4D97-AF65-F5344CB8AC3E}">
        <p14:creationId xmlns:p14="http://schemas.microsoft.com/office/powerpoint/2010/main" val="680877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What do we want from a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dirty="0"/>
              <a:t>Develop a clear set of polices that</a:t>
            </a:r>
          </a:p>
          <a:p>
            <a:r>
              <a:rPr lang="en-US" dirty="0"/>
              <a:t>results in correct code on a particular branch (usually master),</a:t>
            </a:r>
          </a:p>
          <a:p>
            <a:r>
              <a:rPr lang="en-US" dirty="0"/>
              <a:t>ensures that a team can develop in parallel and communicate well,</a:t>
            </a:r>
          </a:p>
          <a:p>
            <a:r>
              <a:rPr lang="en-US" dirty="0"/>
              <a:t>minimizes difficulties associated with parallel and distributed work, and</a:t>
            </a:r>
          </a:p>
          <a:p>
            <a:r>
              <a:rPr lang="en-US" dirty="0"/>
              <a:t>minimizes overhead associated with learning, following, and enforcing policies.</a:t>
            </a:r>
          </a:p>
          <a:p>
            <a:pPr marL="0" indent="0">
              <a:buNone/>
            </a:pPr>
            <a:endParaRPr lang="en-US" dirty="0"/>
          </a:p>
        </p:txBody>
      </p:sp>
    </p:spTree>
    <p:extLst>
      <p:ext uri="{BB962C8B-B14F-4D97-AF65-F5344CB8AC3E}">
        <p14:creationId xmlns:p14="http://schemas.microsoft.com/office/powerpoint/2010/main" val="571517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FC00-9A10-9041-97A9-9DE31D5DA21A}"/>
              </a:ext>
            </a:extLst>
          </p:cNvPr>
          <p:cNvSpPr>
            <a:spLocks noGrp="1"/>
          </p:cNvSpPr>
          <p:nvPr>
            <p:ph type="title"/>
          </p:nvPr>
        </p:nvSpPr>
        <p:spPr/>
        <p:txBody>
          <a:bodyPr/>
          <a:lstStyle/>
          <a:p>
            <a:r>
              <a:rPr lang="en-US" dirty="0"/>
              <a:t>Resynch Feature and Master Branches</a:t>
            </a:r>
          </a:p>
        </p:txBody>
      </p:sp>
      <p:sp>
        <p:nvSpPr>
          <p:cNvPr id="3" name="Content Placeholder 2">
            <a:extLst>
              <a:ext uri="{FF2B5EF4-FFF2-40B4-BE49-F238E27FC236}">
                <a16:creationId xmlns:a16="http://schemas.microsoft.com/office/drawing/2014/main" id="{4F294FAC-11CA-B24F-8FC7-B545C7EC3297}"/>
              </a:ext>
            </a:extLst>
          </p:cNvPr>
          <p:cNvSpPr>
            <a:spLocks noGrp="1"/>
          </p:cNvSpPr>
          <p:nvPr>
            <p:ph idx="1"/>
          </p:nvPr>
        </p:nvSpPr>
        <p:spPr/>
        <p:txBody>
          <a:bodyPr/>
          <a:lstStyle/>
          <a:p>
            <a:pPr marL="0" indent="0">
              <a:buNone/>
            </a:pPr>
            <a:r>
              <a:rPr lang="en-US" dirty="0"/>
              <a:t>Merge master branch into feature branch to</a:t>
            </a:r>
          </a:p>
          <a:p>
            <a:r>
              <a:rPr lang="en-US" dirty="0"/>
              <a:t>Get new commits that are useful for feature (see also </a:t>
            </a:r>
            <a:r>
              <a:rPr lang="en-US" b="1" dirty="0"/>
              <a:t>cherry pick</a:t>
            </a:r>
            <a:r>
              <a:rPr lang="en-US" dirty="0"/>
              <a:t>)</a:t>
            </a:r>
          </a:p>
          <a:p>
            <a:r>
              <a:rPr lang="en-US" dirty="0"/>
              <a:t>Resolve a merge conflict</a:t>
            </a:r>
          </a:p>
          <a:p>
            <a:r>
              <a:rPr lang="en-US" dirty="0"/>
              <a:t>Branch longer lived than other branches</a:t>
            </a:r>
          </a:p>
          <a:p>
            <a:pPr marL="0" indent="0">
              <a:buNone/>
            </a:pPr>
            <a:r>
              <a:rPr lang="en-US" dirty="0"/>
              <a:t>Disadvantages</a:t>
            </a:r>
          </a:p>
          <a:p>
            <a:r>
              <a:rPr lang="en-US" dirty="0"/>
              <a:t>Can complicate repository graph if done often</a:t>
            </a:r>
          </a:p>
          <a:p>
            <a:r>
              <a:rPr lang="en-US" dirty="0"/>
              <a:t>Pollute branch history, which can needlessly complicate code reviews</a:t>
            </a:r>
          </a:p>
        </p:txBody>
      </p:sp>
    </p:spTree>
    <p:extLst>
      <p:ext uri="{BB962C8B-B14F-4D97-AF65-F5344CB8AC3E}">
        <p14:creationId xmlns:p14="http://schemas.microsoft.com/office/powerpoint/2010/main" val="168797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7000"/>
            <a:ext cx="8802954" cy="4047778"/>
          </a:xfrm>
        </p:spPr>
        <p:txBody>
          <a:bodyPr/>
          <a:lstStyle/>
          <a:p>
            <a:pPr marL="0" indent="0">
              <a:buNone/>
            </a:pPr>
            <a:r>
              <a:rPr lang="en-US" dirty="0"/>
              <a:t>Development teams would like to use version control to collaborate productively and ensure correct code</a:t>
            </a:r>
          </a:p>
          <a:p>
            <a:r>
              <a:rPr lang="en-US" sz="1800" dirty="0"/>
              <a:t>Understand challenges related to parallel code development </a:t>
            </a:r>
            <a:r>
              <a:rPr lang="en-US" sz="1800" i="1" dirty="0"/>
              <a:t>via</a:t>
            </a:r>
            <a:r>
              <a:rPr lang="en-US" sz="1800" dirty="0"/>
              <a:t> distributed version control</a:t>
            </a:r>
          </a:p>
          <a:p>
            <a:r>
              <a:rPr lang="en-US" sz="1800" dirty="0"/>
              <a:t>Understand extra dimensions of distributed version control &amp; how to use them</a:t>
            </a:r>
          </a:p>
          <a:p>
            <a:pPr lvl="1"/>
            <a:r>
              <a:rPr lang="en-US" sz="1800" dirty="0"/>
              <a:t>Local vs. remote repositories</a:t>
            </a:r>
          </a:p>
          <a:p>
            <a:pPr lvl="1"/>
            <a:r>
              <a:rPr lang="en-US" sz="1800" dirty="0"/>
              <a:t>Branches</a:t>
            </a:r>
          </a:p>
          <a:p>
            <a:pPr lvl="1"/>
            <a:r>
              <a:rPr lang="en-US" sz="1800" dirty="0"/>
              <a:t>Issues, Pull Requests, &amp; Code Reviews (next talk)</a:t>
            </a:r>
          </a:p>
          <a:p>
            <a:r>
              <a:rPr lang="en-US" sz="1800" dirty="0"/>
              <a:t>Exposure to workflows of different complexity</a:t>
            </a:r>
          </a:p>
          <a:p>
            <a:r>
              <a:rPr lang="en-US" sz="1800" dirty="0"/>
              <a:t>What to think about when evaluating different workflows</a:t>
            </a:r>
          </a:p>
          <a:p>
            <a:r>
              <a:rPr lang="en-US" sz="1800" dirty="0"/>
              <a:t>Motivate continuous integration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DDF4-1E58-8D44-8D23-D293CCA5DA70}"/>
              </a:ext>
            </a:extLst>
          </p:cNvPr>
          <p:cNvSpPr>
            <a:spLocks noGrp="1"/>
          </p:cNvSpPr>
          <p:nvPr>
            <p:ph type="title"/>
          </p:nvPr>
        </p:nvSpPr>
        <p:spPr/>
        <p:txBody>
          <a:bodyPr/>
          <a:lstStyle/>
          <a:p>
            <a:r>
              <a:rPr lang="en-US" dirty="0"/>
              <a:t>Distributed Version Control System (DVCS)</a:t>
            </a:r>
          </a:p>
        </p:txBody>
      </p:sp>
      <p:sp>
        <p:nvSpPr>
          <p:cNvPr id="3" name="Content Placeholder 2">
            <a:extLst>
              <a:ext uri="{FF2B5EF4-FFF2-40B4-BE49-F238E27FC236}">
                <a16:creationId xmlns:a16="http://schemas.microsoft.com/office/drawing/2014/main" id="{EB69C450-DC1F-B74E-A7E5-C993E9679B4D}"/>
              </a:ext>
            </a:extLst>
          </p:cNvPr>
          <p:cNvSpPr>
            <a:spLocks noGrp="1"/>
          </p:cNvSpPr>
          <p:nvPr>
            <p:ph idx="1"/>
          </p:nvPr>
        </p:nvSpPr>
        <p:spPr>
          <a:xfrm>
            <a:off x="365760" y="1737360"/>
            <a:ext cx="6997565" cy="4047778"/>
          </a:xfrm>
        </p:spPr>
        <p:txBody>
          <a:bodyPr/>
          <a:lstStyle/>
          <a:p>
            <a:pPr marL="0" indent="0">
              <a:buNone/>
            </a:pPr>
            <a:r>
              <a:rPr lang="en-US" dirty="0"/>
              <a:t>Two developers collaborating </a:t>
            </a:r>
            <a:r>
              <a:rPr lang="en-US" i="1" dirty="0"/>
              <a:t>via</a:t>
            </a:r>
            <a:r>
              <a:rPr lang="en-US" dirty="0"/>
              <a:t> Git</a:t>
            </a:r>
          </a:p>
          <a:p>
            <a:r>
              <a:rPr lang="en-US" dirty="0"/>
              <a:t>Local copies of master branch synched to origin</a:t>
            </a:r>
          </a:p>
          <a:p>
            <a:r>
              <a:rPr lang="en-US" dirty="0"/>
              <a:t>Each develops on </a:t>
            </a:r>
            <a:r>
              <a:rPr lang="en-US" b="1" dirty="0"/>
              <a:t>local</a:t>
            </a:r>
            <a:r>
              <a:rPr lang="en-US" dirty="0"/>
              <a:t> copy of master branch</a:t>
            </a:r>
          </a:p>
          <a:p>
            <a:r>
              <a:rPr lang="en-US" dirty="0"/>
              <a:t>All copies of master immediately diverge</a:t>
            </a:r>
          </a:p>
          <a:p>
            <a:r>
              <a:rPr lang="en-US" dirty="0"/>
              <a:t>How to </a:t>
            </a:r>
            <a:r>
              <a:rPr lang="en-US" b="1" dirty="0"/>
              <a:t>integrate</a:t>
            </a:r>
            <a:r>
              <a:rPr lang="en-US" dirty="0"/>
              <a:t> work on origin?</a:t>
            </a:r>
          </a:p>
          <a:p>
            <a:pPr marL="0" indent="0">
              <a:buNone/>
            </a:pPr>
            <a:endParaRPr lang="en-US" dirty="0"/>
          </a:p>
        </p:txBody>
      </p:sp>
      <p:pic>
        <p:nvPicPr>
          <p:cNvPr id="4" name="Picture 3">
            <a:extLst>
              <a:ext uri="{FF2B5EF4-FFF2-40B4-BE49-F238E27FC236}">
                <a16:creationId xmlns:a16="http://schemas.microsoft.com/office/drawing/2014/main" id="{E17D94F3-02B2-A74C-8E1C-CAED796A5960}"/>
              </a:ext>
            </a:extLst>
          </p:cNvPr>
          <p:cNvPicPr>
            <a:picLocks noChangeAspect="1"/>
          </p:cNvPicPr>
          <p:nvPr/>
        </p:nvPicPr>
        <p:blipFill rotWithShape="1">
          <a:blip r:embed="rId3">
            <a:extLst>
              <a:ext uri="{28A0092B-C50C-407E-A947-70E740481C1C}">
                <a14:useLocalDpi xmlns:a14="http://schemas.microsoft.com/office/drawing/2010/main" val="0"/>
              </a:ext>
            </a:extLst>
          </a:blip>
          <a:srcRect r="58627" b="27242"/>
          <a:stretch/>
        </p:blipFill>
        <p:spPr>
          <a:xfrm>
            <a:off x="7543800" y="914400"/>
            <a:ext cx="3909636" cy="5029200"/>
          </a:xfrm>
          <a:prstGeom prst="rect">
            <a:avLst/>
          </a:prstGeom>
        </p:spPr>
      </p:pic>
    </p:spTree>
    <p:extLst>
      <p:ext uri="{BB962C8B-B14F-4D97-AF65-F5344CB8AC3E}">
        <p14:creationId xmlns:p14="http://schemas.microsoft.com/office/powerpoint/2010/main" val="9312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0A1-432A-7741-B41C-776CBB049796}"/>
              </a:ext>
            </a:extLst>
          </p:cNvPr>
          <p:cNvSpPr>
            <a:spLocks noGrp="1"/>
          </p:cNvSpPr>
          <p:nvPr>
            <p:ph type="title"/>
          </p:nvPr>
        </p:nvSpPr>
        <p:spPr/>
        <p:txBody>
          <a:bodyPr/>
          <a:lstStyle/>
          <a:p>
            <a:r>
              <a:rPr lang="en-US" dirty="0"/>
              <a:t>DVCS Race Condition</a:t>
            </a:r>
          </a:p>
        </p:txBody>
      </p:sp>
      <p:sp>
        <p:nvSpPr>
          <p:cNvPr id="3" name="Content Placeholder 2">
            <a:extLst>
              <a:ext uri="{FF2B5EF4-FFF2-40B4-BE49-F238E27FC236}">
                <a16:creationId xmlns:a16="http://schemas.microsoft.com/office/drawing/2014/main" id="{B58B0DDE-BC4A-F24F-AE80-9FBCABCB7CCF}"/>
              </a:ext>
            </a:extLst>
          </p:cNvPr>
          <p:cNvSpPr>
            <a:spLocks noGrp="1"/>
          </p:cNvSpPr>
          <p:nvPr>
            <p:ph idx="1"/>
          </p:nvPr>
        </p:nvSpPr>
        <p:spPr>
          <a:xfrm>
            <a:off x="365761" y="1737360"/>
            <a:ext cx="6319519" cy="4047778"/>
          </a:xfrm>
        </p:spPr>
        <p:txBody>
          <a:bodyPr/>
          <a:lstStyle/>
          <a:p>
            <a:pPr marL="0" indent="0">
              <a:buNone/>
            </a:pPr>
            <a:r>
              <a:rPr lang="en-US" dirty="0"/>
              <a:t>Integration of independent work occurs when local repos interact with remote repo</a:t>
            </a:r>
          </a:p>
          <a:p>
            <a:r>
              <a:rPr lang="en-US" dirty="0"/>
              <a:t>Alice pushes her local commits to remote repo first</a:t>
            </a:r>
          </a:p>
          <a:p>
            <a:r>
              <a:rPr lang="en-US" dirty="0"/>
              <a:t>No integration conflicts</a:t>
            </a:r>
          </a:p>
          <a:p>
            <a:r>
              <a:rPr lang="en-US" dirty="0"/>
              <a:t>No risk</a:t>
            </a:r>
          </a:p>
          <a:p>
            <a:r>
              <a:rPr lang="en-US" dirty="0"/>
              <a:t>Alice’s local repo identical to remote repo</a:t>
            </a:r>
          </a:p>
          <a:p>
            <a:pPr marL="0" indent="0">
              <a:buNone/>
            </a:pPr>
            <a:endParaRPr lang="en-US" dirty="0"/>
          </a:p>
        </p:txBody>
      </p:sp>
      <p:pic>
        <p:nvPicPr>
          <p:cNvPr id="4" name="Picture 3">
            <a:extLst>
              <a:ext uri="{FF2B5EF4-FFF2-40B4-BE49-F238E27FC236}">
                <a16:creationId xmlns:a16="http://schemas.microsoft.com/office/drawing/2014/main" id="{D87998E9-824F-8E41-8605-B5DB07FCF577}"/>
              </a:ext>
            </a:extLst>
          </p:cNvPr>
          <p:cNvPicPr>
            <a:picLocks noChangeAspect="1"/>
          </p:cNvPicPr>
          <p:nvPr/>
        </p:nvPicPr>
        <p:blipFill rotWithShape="1">
          <a:blip r:embed="rId3">
            <a:extLst>
              <a:ext uri="{28A0092B-C50C-407E-A947-70E740481C1C}">
                <a14:useLocalDpi xmlns:a14="http://schemas.microsoft.com/office/drawing/2010/main" val="0"/>
              </a:ext>
            </a:extLst>
          </a:blip>
          <a:srcRect r="58120" b="26243"/>
          <a:stretch/>
        </p:blipFill>
        <p:spPr>
          <a:xfrm>
            <a:off x="7543800" y="914400"/>
            <a:ext cx="3953546" cy="5093208"/>
          </a:xfrm>
          <a:prstGeom prst="rect">
            <a:avLst/>
          </a:prstGeom>
        </p:spPr>
      </p:pic>
    </p:spTree>
    <p:extLst>
      <p:ext uri="{BB962C8B-B14F-4D97-AF65-F5344CB8AC3E}">
        <p14:creationId xmlns:p14="http://schemas.microsoft.com/office/powerpoint/2010/main" val="171456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1171-BBBB-ED44-AE22-449B97958B8B}"/>
              </a:ext>
            </a:extLst>
          </p:cNvPr>
          <p:cNvSpPr>
            <a:spLocks noGrp="1"/>
          </p:cNvSpPr>
          <p:nvPr>
            <p:ph type="title"/>
          </p:nvPr>
        </p:nvSpPr>
        <p:spPr/>
        <p:txBody>
          <a:bodyPr/>
          <a:lstStyle/>
          <a:p>
            <a:r>
              <a:rPr lang="en-US" dirty="0"/>
              <a:t>Integration Conflicts Happen</a:t>
            </a:r>
          </a:p>
        </p:txBody>
      </p:sp>
      <p:sp>
        <p:nvSpPr>
          <p:cNvPr id="3" name="Content Placeholder 2">
            <a:extLst>
              <a:ext uri="{FF2B5EF4-FFF2-40B4-BE49-F238E27FC236}">
                <a16:creationId xmlns:a16="http://schemas.microsoft.com/office/drawing/2014/main" id="{C4C5F406-A913-A641-9D82-6FA6FB20B8A3}"/>
              </a:ext>
            </a:extLst>
          </p:cNvPr>
          <p:cNvSpPr>
            <a:spLocks noGrp="1"/>
          </p:cNvSpPr>
          <p:nvPr>
            <p:ph idx="1"/>
          </p:nvPr>
        </p:nvSpPr>
        <p:spPr>
          <a:xfrm>
            <a:off x="365761" y="1168947"/>
            <a:ext cx="6974154" cy="3230058"/>
          </a:xfrm>
        </p:spPr>
        <p:txBody>
          <a:bodyPr/>
          <a:lstStyle/>
          <a:p>
            <a:pPr marL="0" indent="0">
              <a:buNone/>
            </a:pPr>
            <a:r>
              <a:rPr lang="en-US" dirty="0"/>
              <a:t>Bob’s push to remote repo is rejected</a:t>
            </a:r>
          </a:p>
          <a:p>
            <a:r>
              <a:rPr lang="en-US" dirty="0"/>
              <a:t>Alice updated code in commit D</a:t>
            </a:r>
          </a:p>
          <a:p>
            <a:r>
              <a:rPr lang="en-US" dirty="0"/>
              <a:t>Bob updated same code in commit E</a:t>
            </a:r>
          </a:p>
          <a:p>
            <a:r>
              <a:rPr lang="en-US" dirty="0"/>
              <a:t>Alice and Bob need to study conflict and decide on resolution at pull (time-consuming)</a:t>
            </a:r>
          </a:p>
          <a:p>
            <a:r>
              <a:rPr lang="en-US" dirty="0"/>
              <a:t>Possibility of introducing bug on master branch (risky)</a:t>
            </a:r>
          </a:p>
          <a:p>
            <a:pPr marL="0" indent="0">
              <a:buNone/>
            </a:pPr>
            <a:endParaRPr lang="en-US" dirty="0"/>
          </a:p>
        </p:txBody>
      </p:sp>
      <p:pic>
        <p:nvPicPr>
          <p:cNvPr id="4" name="Picture 3">
            <a:extLst>
              <a:ext uri="{FF2B5EF4-FFF2-40B4-BE49-F238E27FC236}">
                <a16:creationId xmlns:a16="http://schemas.microsoft.com/office/drawing/2014/main" id="{D5E94AF6-62EE-A344-99D9-F689349F75DE}"/>
              </a:ext>
            </a:extLst>
          </p:cNvPr>
          <p:cNvPicPr>
            <a:picLocks noChangeAspect="1"/>
          </p:cNvPicPr>
          <p:nvPr/>
        </p:nvPicPr>
        <p:blipFill rotWithShape="1">
          <a:blip r:embed="rId3">
            <a:extLst>
              <a:ext uri="{28A0092B-C50C-407E-A947-70E740481C1C}">
                <a14:useLocalDpi xmlns:a14="http://schemas.microsoft.com/office/drawing/2010/main" val="0"/>
              </a:ext>
            </a:extLst>
          </a:blip>
          <a:srcRect r="58599" b="53527"/>
          <a:stretch/>
        </p:blipFill>
        <p:spPr>
          <a:xfrm>
            <a:off x="7543801" y="914400"/>
            <a:ext cx="3897751" cy="3200400"/>
          </a:xfrm>
          <a:prstGeom prst="rect">
            <a:avLst/>
          </a:prstGeom>
        </p:spPr>
      </p:pic>
      <p:grpSp>
        <p:nvGrpSpPr>
          <p:cNvPr id="5" name="Group 4">
            <a:extLst>
              <a:ext uri="{FF2B5EF4-FFF2-40B4-BE49-F238E27FC236}">
                <a16:creationId xmlns:a16="http://schemas.microsoft.com/office/drawing/2014/main" id="{0AA645ED-BDBB-224C-A76B-38A93CDA5653}"/>
              </a:ext>
            </a:extLst>
          </p:cNvPr>
          <p:cNvGrpSpPr/>
          <p:nvPr/>
        </p:nvGrpSpPr>
        <p:grpSpPr>
          <a:xfrm>
            <a:off x="721085" y="4367315"/>
            <a:ext cx="2961518" cy="1342853"/>
            <a:chOff x="721085" y="5022227"/>
            <a:chExt cx="2961518" cy="1342853"/>
          </a:xfrm>
        </p:grpSpPr>
        <p:pic>
          <p:nvPicPr>
            <p:cNvPr id="6" name="Picture 5">
              <a:extLst>
                <a:ext uri="{FF2B5EF4-FFF2-40B4-BE49-F238E27FC236}">
                  <a16:creationId xmlns:a16="http://schemas.microsoft.com/office/drawing/2014/main" id="{DEBC48CB-D50E-C146-BDD1-2D9AD4131A3B}"/>
                </a:ext>
              </a:extLst>
            </p:cNvPr>
            <p:cNvPicPr>
              <a:picLocks noChangeAspect="1"/>
            </p:cNvPicPr>
            <p:nvPr/>
          </p:nvPicPr>
          <p:blipFill>
            <a:blip r:embed="rId4"/>
            <a:stretch>
              <a:fillRect/>
            </a:stretch>
          </p:blipFill>
          <p:spPr>
            <a:xfrm>
              <a:off x="794147" y="5391559"/>
              <a:ext cx="2888456" cy="920341"/>
            </a:xfrm>
            <a:prstGeom prst="rect">
              <a:avLst/>
            </a:prstGeom>
          </p:spPr>
        </p:pic>
        <p:sp>
          <p:nvSpPr>
            <p:cNvPr id="7" name="TextBox 6">
              <a:extLst>
                <a:ext uri="{FF2B5EF4-FFF2-40B4-BE49-F238E27FC236}">
                  <a16:creationId xmlns:a16="http://schemas.microsoft.com/office/drawing/2014/main" id="{42815152-474D-C147-B7B8-559C4933C447}"/>
                </a:ext>
              </a:extLst>
            </p:cNvPr>
            <p:cNvSpPr txBox="1"/>
            <p:nvPr/>
          </p:nvSpPr>
          <p:spPr>
            <a:xfrm>
              <a:off x="721085" y="5022227"/>
              <a:ext cx="2177327" cy="369332"/>
            </a:xfrm>
            <a:prstGeom prst="rect">
              <a:avLst/>
            </a:prstGeom>
            <a:noFill/>
          </p:spPr>
          <p:txBody>
            <a:bodyPr wrap="none" rtlCol="0">
              <a:spAutoFit/>
            </a:bodyPr>
            <a:lstStyle/>
            <a:p>
              <a:r>
                <a:rPr lang="en-US" dirty="0" err="1"/>
                <a:t>loops.cpp</a:t>
              </a:r>
              <a:r>
                <a:rPr lang="en-US" dirty="0"/>
                <a:t> (commit C)</a:t>
              </a:r>
            </a:p>
          </p:txBody>
        </p:sp>
        <p:sp>
          <p:nvSpPr>
            <p:cNvPr id="8" name="Rectangle 7">
              <a:extLst>
                <a:ext uri="{FF2B5EF4-FFF2-40B4-BE49-F238E27FC236}">
                  <a16:creationId xmlns:a16="http://schemas.microsoft.com/office/drawing/2014/main" id="{2AE6ABF1-537D-E74F-8EB8-EB4BCF8FC6EC}"/>
                </a:ext>
              </a:extLst>
            </p:cNvPr>
            <p:cNvSpPr/>
            <p:nvPr/>
          </p:nvSpPr>
          <p:spPr>
            <a:xfrm>
              <a:off x="774027" y="5340951"/>
              <a:ext cx="2908576" cy="10241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D46E764-609E-364E-A73D-63941026873F}"/>
              </a:ext>
            </a:extLst>
          </p:cNvPr>
          <p:cNvGrpSpPr/>
          <p:nvPr/>
        </p:nvGrpSpPr>
        <p:grpSpPr>
          <a:xfrm>
            <a:off x="4381601" y="4367315"/>
            <a:ext cx="2961518" cy="1507161"/>
            <a:chOff x="4588770" y="5022227"/>
            <a:chExt cx="2961518" cy="1507161"/>
          </a:xfrm>
        </p:grpSpPr>
        <p:pic>
          <p:nvPicPr>
            <p:cNvPr id="10" name="Picture 9">
              <a:extLst>
                <a:ext uri="{FF2B5EF4-FFF2-40B4-BE49-F238E27FC236}">
                  <a16:creationId xmlns:a16="http://schemas.microsoft.com/office/drawing/2014/main" id="{61E95829-1607-6048-931F-B85794D2C1C6}"/>
                </a:ext>
              </a:extLst>
            </p:cNvPr>
            <p:cNvPicPr>
              <a:picLocks noChangeAspect="1"/>
            </p:cNvPicPr>
            <p:nvPr/>
          </p:nvPicPr>
          <p:blipFill>
            <a:blip r:embed="rId5"/>
            <a:stretch>
              <a:fillRect/>
            </a:stretch>
          </p:blipFill>
          <p:spPr>
            <a:xfrm>
              <a:off x="4736307" y="5391559"/>
              <a:ext cx="2017852" cy="1062027"/>
            </a:xfrm>
            <a:prstGeom prst="rect">
              <a:avLst/>
            </a:prstGeom>
          </p:spPr>
        </p:pic>
        <p:sp>
          <p:nvSpPr>
            <p:cNvPr id="11" name="Rectangle 10">
              <a:extLst>
                <a:ext uri="{FF2B5EF4-FFF2-40B4-BE49-F238E27FC236}">
                  <a16:creationId xmlns:a16="http://schemas.microsoft.com/office/drawing/2014/main" id="{EF5481E2-F337-ED4C-8724-DC17DDC5247F}"/>
                </a:ext>
              </a:extLst>
            </p:cNvPr>
            <p:cNvSpPr/>
            <p:nvPr/>
          </p:nvSpPr>
          <p:spPr>
            <a:xfrm>
              <a:off x="4641712"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3302725-B3AB-2144-AE0F-1155304E7607}"/>
                </a:ext>
              </a:extLst>
            </p:cNvPr>
            <p:cNvSpPr txBox="1"/>
            <p:nvPr/>
          </p:nvSpPr>
          <p:spPr>
            <a:xfrm>
              <a:off x="4588770" y="5022227"/>
              <a:ext cx="2196563" cy="369332"/>
            </a:xfrm>
            <a:prstGeom prst="rect">
              <a:avLst/>
            </a:prstGeom>
            <a:noFill/>
          </p:spPr>
          <p:txBody>
            <a:bodyPr wrap="none" rtlCol="0">
              <a:spAutoFit/>
            </a:bodyPr>
            <a:lstStyle/>
            <a:p>
              <a:r>
                <a:rPr lang="en-US" dirty="0" err="1"/>
                <a:t>loops.cpp</a:t>
              </a:r>
              <a:r>
                <a:rPr lang="en-US" dirty="0"/>
                <a:t> (commit D)</a:t>
              </a:r>
            </a:p>
          </p:txBody>
        </p:sp>
      </p:grpSp>
      <p:grpSp>
        <p:nvGrpSpPr>
          <p:cNvPr id="13" name="Group 12">
            <a:extLst>
              <a:ext uri="{FF2B5EF4-FFF2-40B4-BE49-F238E27FC236}">
                <a16:creationId xmlns:a16="http://schemas.microsoft.com/office/drawing/2014/main" id="{779799D0-7075-2148-A8D4-76292E00652B}"/>
              </a:ext>
            </a:extLst>
          </p:cNvPr>
          <p:cNvGrpSpPr/>
          <p:nvPr/>
        </p:nvGrpSpPr>
        <p:grpSpPr>
          <a:xfrm>
            <a:off x="8034112" y="4367315"/>
            <a:ext cx="2918982" cy="1507161"/>
            <a:chOff x="8034112" y="5022227"/>
            <a:chExt cx="2918982" cy="1507161"/>
          </a:xfrm>
        </p:grpSpPr>
        <p:pic>
          <p:nvPicPr>
            <p:cNvPr id="14" name="Picture 13">
              <a:extLst>
                <a:ext uri="{FF2B5EF4-FFF2-40B4-BE49-F238E27FC236}">
                  <a16:creationId xmlns:a16="http://schemas.microsoft.com/office/drawing/2014/main" id="{F71EB93B-DC54-B047-AD53-CE949F8E5553}"/>
                </a:ext>
              </a:extLst>
            </p:cNvPr>
            <p:cNvPicPr>
              <a:picLocks noChangeAspect="1"/>
            </p:cNvPicPr>
            <p:nvPr/>
          </p:nvPicPr>
          <p:blipFill>
            <a:blip r:embed="rId6"/>
            <a:stretch>
              <a:fillRect/>
            </a:stretch>
          </p:blipFill>
          <p:spPr>
            <a:xfrm>
              <a:off x="8101011" y="5391559"/>
              <a:ext cx="2243139" cy="1027502"/>
            </a:xfrm>
            <a:prstGeom prst="rect">
              <a:avLst/>
            </a:prstGeom>
          </p:spPr>
        </p:pic>
        <p:sp>
          <p:nvSpPr>
            <p:cNvPr id="15" name="Rectangle 14">
              <a:extLst>
                <a:ext uri="{FF2B5EF4-FFF2-40B4-BE49-F238E27FC236}">
                  <a16:creationId xmlns:a16="http://schemas.microsoft.com/office/drawing/2014/main" id="{3FB59469-0BA4-3544-91A9-1594E3E918FF}"/>
                </a:ext>
              </a:extLst>
            </p:cNvPr>
            <p:cNvSpPr/>
            <p:nvPr/>
          </p:nvSpPr>
          <p:spPr>
            <a:xfrm>
              <a:off x="8044518" y="5339664"/>
              <a:ext cx="2908576" cy="118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CE632D-AA4F-A644-A957-A056FBF38D02}"/>
                </a:ext>
              </a:extLst>
            </p:cNvPr>
            <p:cNvSpPr txBox="1"/>
            <p:nvPr/>
          </p:nvSpPr>
          <p:spPr>
            <a:xfrm>
              <a:off x="8034112" y="5022227"/>
              <a:ext cx="2166106" cy="369332"/>
            </a:xfrm>
            <a:prstGeom prst="rect">
              <a:avLst/>
            </a:prstGeom>
            <a:noFill/>
          </p:spPr>
          <p:txBody>
            <a:bodyPr wrap="none" rtlCol="0">
              <a:spAutoFit/>
            </a:bodyPr>
            <a:lstStyle/>
            <a:p>
              <a:r>
                <a:rPr lang="en-US" dirty="0" err="1"/>
                <a:t>loops.cpp</a:t>
              </a:r>
              <a:r>
                <a:rPr lang="en-US" dirty="0"/>
                <a:t> (commit E)</a:t>
              </a:r>
            </a:p>
          </p:txBody>
        </p:sp>
      </p:grpSp>
    </p:spTree>
    <p:extLst>
      <p:ext uri="{BB962C8B-B14F-4D97-AF65-F5344CB8AC3E}">
        <p14:creationId xmlns:p14="http://schemas.microsoft.com/office/powerpoint/2010/main" val="32796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Our 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365760" y="1267798"/>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r>
              <a:rPr lang="en-US" dirty="0"/>
              <a:t>What if team members works on different parts of the code?</a:t>
            </a:r>
          </a:p>
          <a:p>
            <a:r>
              <a:rPr lang="en-US" dirty="0"/>
              <a:t>Working directly on master</a:t>
            </a:r>
          </a:p>
          <a:p>
            <a:pPr marL="0" indent="0">
              <a:buNone/>
            </a:pPr>
            <a:endParaRPr lang="en-US" dirty="0"/>
          </a:p>
        </p:txBody>
      </p:sp>
    </p:spTree>
    <p:extLst>
      <p:ext uri="{BB962C8B-B14F-4D97-AF65-F5344CB8AC3E}">
        <p14:creationId xmlns:p14="http://schemas.microsoft.com/office/powerpoint/2010/main" val="78869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master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master</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pPr marL="0" indent="0">
              <a:buNone/>
            </a:pPr>
            <a:r>
              <a:rPr lang="en-US" dirty="0"/>
              <a:t>Workflow policy is needed</a:t>
            </a:r>
          </a:p>
          <a:p>
            <a:pPr lvl="1"/>
            <a:r>
              <a:rPr lang="en-US" dirty="0"/>
              <a:t>Descriptive names or linked to issue tracking system</a:t>
            </a:r>
          </a:p>
          <a:p>
            <a:pPr lvl="1"/>
            <a:r>
              <a:rPr lang="en-US" dirty="0"/>
              <a:t>Where do branches start and end?</a:t>
            </a:r>
          </a:p>
          <a:p>
            <a:pPr lvl="1"/>
            <a:r>
              <a:rPr lang="en-US" dirty="0"/>
              <a:t>Can multiple people work on one branch?</a:t>
            </a:r>
          </a:p>
          <a:p>
            <a:pPr marL="0" indent="0">
              <a:buNone/>
            </a:pPr>
            <a:endParaRPr lang="en-US" dirty="0"/>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1332</TotalTime>
  <Words>2486</Words>
  <Application>Microsoft Macintosh PowerPoint</Application>
  <PresentationFormat>Custom</PresentationFormat>
  <Paragraphs>258</Paragraphs>
  <Slides>24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Arial Black</vt:lpstr>
      <vt:lpstr>Calibri</vt:lpstr>
      <vt:lpstr>Presentations (Wide Screen)</vt:lpstr>
      <vt:lpstr>Typical Workflows, Definitions, and Examples</vt:lpstr>
      <vt:lpstr>Acknowledgements</vt:lpstr>
      <vt:lpstr>Goals</vt:lpstr>
      <vt:lpstr>Distributed Version Control System (DVCS)</vt:lpstr>
      <vt:lpstr>DVCS Race Condition</vt:lpstr>
      <vt:lpstr>Integration Conflicts Happen</vt:lpstr>
      <vt:lpstr>Our First Workflow</vt:lpstr>
      <vt:lpstr>Branches</vt:lpstr>
      <vt:lpstr>Control Branch Complexity</vt:lpstr>
      <vt:lpstr>Feature Branches</vt:lpstr>
      <vt:lpstr>Feature Branch Divergence</vt:lpstr>
      <vt:lpstr>Feature Race Condition</vt:lpstr>
      <vt:lpstr>Feature Branches Summary</vt:lpstr>
      <vt:lpstr>More Branches</vt:lpstr>
      <vt:lpstr>Challenges</vt:lpstr>
      <vt:lpstr>Current FLASH5 Workflow</vt:lpstr>
      <vt:lpstr>More Branch Rules</vt:lpstr>
      <vt:lpstr>Branch Rules</vt:lpstr>
      <vt:lpstr>Merge Conflicts</vt:lpstr>
      <vt:lpstr>Git Flow</vt:lpstr>
      <vt:lpstr>More Workflows</vt:lpstr>
      <vt:lpstr>Conclusions</vt:lpstr>
      <vt:lpstr>What do we want from a workflow?</vt:lpstr>
      <vt:lpstr>Resynch Feature and Master Branches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Argonne Training Program on Extreme-Scale Computing</dc:title>
  <dc:creator>Microsoft Office User</dc:creator>
  <cp:lastModifiedBy>Jared O'Neal</cp:lastModifiedBy>
  <cp:revision>588</cp:revision>
  <cp:lastPrinted>2018-07-28T17:19:05Z</cp:lastPrinted>
  <dcterms:created xsi:type="dcterms:W3CDTF">2018-07-03T20:41:24Z</dcterms:created>
  <dcterms:modified xsi:type="dcterms:W3CDTF">2018-08-05T21:27:06Z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