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8" r:id="rId6"/>
    <p:sldId id="308" r:id="rId7"/>
    <p:sldId id="258" r:id="rId8"/>
    <p:sldId id="310" r:id="rId9"/>
    <p:sldId id="257" r:id="rId10"/>
    <p:sldId id="312" r:id="rId11"/>
    <p:sldId id="319" r:id="rId12"/>
    <p:sldId id="314" r:id="rId13"/>
    <p:sldId id="315" r:id="rId14"/>
    <p:sldId id="316" r:id="rId15"/>
    <p:sldId id="317" r:id="rId16"/>
    <p:sldId id="259" r:id="rId1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96" d="100"/>
          <a:sy n="96" d="100"/>
        </p:scale>
        <p:origin x="1076" y="6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Qualitatively</a:t>
            </a:r>
            <a:r>
              <a:rPr lang="en-US" sz="1100" baseline="0" dirty="0"/>
              <a:t> new approach based on making productivity the explicit and primary principle guiding our decisions and efforts.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Developing and demonstrating new approaches for producing, using, and supporting scientific software: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  - Enhancing </a:t>
            </a:r>
            <a:r>
              <a:rPr lang="en-US" sz="1100" dirty="0"/>
              <a:t>interoperability and performance portability of libraries and components </a:t>
            </a: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Establishing methodologies that facilitate delivery of software as reusable, interoperable components.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Right: Upper Colorado River System 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0A628-049C-4113-9A55-A2493E0D9A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bit.ly/sc18-bssw-tutori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bit.ly/sc18-eva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vis-c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/fortranxunit/wiki/Hom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sc18-e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x.doi.org/10.6084/m9.figshare.c.4293800" TargetMode="External"/><Relationship Id="rId4" Type="http://schemas.openxmlformats.org/officeDocument/2006/relationships/hyperlink" Target="https://dx.doi.org/10.6084/m9.figshare.730987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hyperlink" Target="http://ideas-productivi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github.com/gvwilson/sticky-note-teach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177633" y="6189"/>
            <a:ext cx="8292316" cy="1030930"/>
          </a:xfrm>
        </p:spPr>
        <p:txBody>
          <a:bodyPr/>
          <a:lstStyle/>
          <a:p>
            <a:r>
              <a:rPr lang="en-US" dirty="0"/>
              <a:t>Welcome to…</a:t>
            </a:r>
          </a:p>
        </p:txBody>
      </p:sp>
      <p:pic>
        <p:nvPicPr>
          <p:cNvPr id="8" name="Picture 7" descr="Screen Shot 2017-01-21 at 6.45.35 PM.png">
            <a:extLst>
              <a:ext uri="{FF2B5EF4-FFF2-40B4-BE49-F238E27FC236}">
                <a16:creationId xmlns:a16="http://schemas.microsoft.com/office/drawing/2014/main" id="{2D830406-FACC-4050-8E30-3A157692E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99" y="1114543"/>
            <a:ext cx="4051226" cy="1738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67E541-91AB-4DED-99B3-172FBF7CFD40}"/>
              </a:ext>
            </a:extLst>
          </p:cNvPr>
          <p:cNvSpPr txBox="1"/>
          <p:nvPr/>
        </p:nvSpPr>
        <p:spPr>
          <a:xfrm>
            <a:off x="1361676" y="2931437"/>
            <a:ext cx="9465476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David E. Bernholdt, </a:t>
            </a:r>
            <a:r>
              <a:rPr lang="en-US" sz="2400" b="1" dirty="0" err="1"/>
              <a:t>Anshu</a:t>
            </a:r>
            <a:r>
              <a:rPr lang="en-US" sz="2400" b="1" dirty="0"/>
              <a:t> Dubey, Michael </a:t>
            </a:r>
            <a:r>
              <a:rPr lang="en-US" sz="2400" b="1" dirty="0" err="1"/>
              <a:t>Heroux</a:t>
            </a:r>
            <a:r>
              <a:rPr lang="en-US" sz="2400" b="1" dirty="0"/>
              <a:t>, Jared O’Neal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8:30am-5:00pm, Monday 12 November 2018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A3ADE3-D09C-4F16-B414-C8580062E182}"/>
              </a:ext>
            </a:extLst>
          </p:cNvPr>
          <p:cNvGrpSpPr/>
          <p:nvPr/>
        </p:nvGrpSpPr>
        <p:grpSpPr>
          <a:xfrm>
            <a:off x="4471718" y="5542925"/>
            <a:ext cx="3245388" cy="596806"/>
            <a:chOff x="1967920" y="5132113"/>
            <a:chExt cx="3245388" cy="596806"/>
          </a:xfrm>
        </p:grpSpPr>
        <p:pic>
          <p:nvPicPr>
            <p:cNvPr id="6" name="Picture 2" descr="https://licensebuttons.net/l/by/4.0/88x31.png">
              <a:extLst>
                <a:ext uri="{FF2B5EF4-FFF2-40B4-BE49-F238E27FC236}">
                  <a16:creationId xmlns:a16="http://schemas.microsoft.com/office/drawing/2014/main" id="{5CC514C2-8FC7-4B1D-89D7-30A465183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920" y="5143703"/>
              <a:ext cx="1661258" cy="58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CB8FE3-A8A7-43B1-A57A-F06E06D980C6}"/>
                </a:ext>
              </a:extLst>
            </p:cNvPr>
            <p:cNvSpPr txBox="1"/>
            <p:nvPr/>
          </p:nvSpPr>
          <p:spPr>
            <a:xfrm>
              <a:off x="3601264" y="5132113"/>
              <a:ext cx="1612044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/>
                <a:t>See slide 2 for license details and requested citation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CC5008-5A2F-48B6-8BB3-39B4E9181AB9}"/>
              </a:ext>
            </a:extLst>
          </p:cNvPr>
          <p:cNvGrpSpPr/>
          <p:nvPr/>
        </p:nvGrpSpPr>
        <p:grpSpPr>
          <a:xfrm>
            <a:off x="7441095" y="4291057"/>
            <a:ext cx="4435360" cy="1557130"/>
            <a:chOff x="7441095" y="4221377"/>
            <a:chExt cx="4435360" cy="15571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7385D6-3F46-4EF3-BFFC-F7A2D398E570}"/>
                </a:ext>
              </a:extLst>
            </p:cNvPr>
            <p:cNvSpPr txBox="1"/>
            <p:nvPr/>
          </p:nvSpPr>
          <p:spPr>
            <a:xfrm>
              <a:off x="7441095" y="4221377"/>
              <a:ext cx="28761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</a:rPr>
                <a:t>Tutorial evaluation form </a:t>
              </a:r>
              <a:r>
                <a:rPr lang="en-US" sz="2000" dirty="0">
                  <a:solidFill>
                    <a:schemeClr val="tx2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http://bit.ly/sc18-eval</a:t>
              </a:r>
              <a:endParaRPr lang="en-US" sz="2000" i="1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0996F7-D3AB-4909-9989-CFC724004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9325" y="4221377"/>
              <a:ext cx="1557130" cy="155713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1C8659-F9CA-444B-BE9D-AFFA2BAB2A41}"/>
              </a:ext>
            </a:extLst>
          </p:cNvPr>
          <p:cNvGrpSpPr/>
          <p:nvPr/>
        </p:nvGrpSpPr>
        <p:grpSpPr>
          <a:xfrm>
            <a:off x="312370" y="4293707"/>
            <a:ext cx="5028256" cy="1554480"/>
            <a:chOff x="312370" y="4221377"/>
            <a:chExt cx="5028256" cy="15544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51AFF21-FB01-4B17-B972-8D957EF6F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9" t="11277" r="11684" b="11738"/>
            <a:stretch/>
          </p:blipFill>
          <p:spPr>
            <a:xfrm>
              <a:off x="312370" y="4221377"/>
              <a:ext cx="1559162" cy="155448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2E92A-9301-4D75-9FC9-47790C497560}"/>
                </a:ext>
              </a:extLst>
            </p:cNvPr>
            <p:cNvSpPr/>
            <p:nvPr/>
          </p:nvSpPr>
          <p:spPr>
            <a:xfrm>
              <a:off x="1871531" y="4221377"/>
              <a:ext cx="346909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Tutorial slides </a:t>
              </a:r>
              <a:r>
                <a:rPr lang="en-US" sz="2000" dirty="0">
                  <a:hlinkClick r:id="rId7"/>
                </a:rPr>
                <a:t>http://bit.ly/sc18-bssw-tutorial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02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2519-DE98-4AC4-8436-3CDF0D91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a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6DA1-9B41-4D13-ABB1-6DF1BD62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a username, your email address, and a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that you’re a real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free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or skip the interests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your email and complete the verification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You’re ready to go!</a:t>
            </a:r>
          </a:p>
        </p:txBody>
      </p:sp>
    </p:spTree>
    <p:extLst>
      <p:ext uri="{BB962C8B-B14F-4D97-AF65-F5344CB8AC3E}">
        <p14:creationId xmlns:p14="http://schemas.microsoft.com/office/powerpoint/2010/main" val="339914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E3B6-8959-4A40-8F24-E22B64B1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your GitHub Account to Travis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67A1-55D9-42B0-A566-8F1D5394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https://travis-ci.com/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Sign Up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Authorize Travis CI to access your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54037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F0E6-1C2E-4F9E-B413-44CFDD6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the Hands-On Elbows-Deep </a:t>
            </a:r>
            <a:r>
              <a:rPr lang="en-US" dirty="0">
                <a:solidFill>
                  <a:schemeClr val="tx2"/>
                </a:solidFill>
              </a:rPr>
              <a:t>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BE32-7DC5-4AF4-9ADA-75A55E0E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391920"/>
            <a:ext cx="10872082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Depending on your interests, you will need access to a system with some or all of the following tools:</a:t>
            </a:r>
          </a:p>
          <a:p>
            <a:pPr lvl="1"/>
            <a:r>
              <a:rPr lang="en-US" dirty="0"/>
              <a:t>Could be local or remote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Python and </a:t>
            </a:r>
            <a:r>
              <a:rPr lang="en-US" dirty="0" err="1"/>
              <a:t>perl</a:t>
            </a:r>
            <a:endParaRPr lang="en-US" dirty="0"/>
          </a:p>
          <a:p>
            <a:r>
              <a:rPr lang="en-US" dirty="0"/>
              <a:t>A compiler suite (examples will be available in C++ and Fortran)</a:t>
            </a:r>
          </a:p>
          <a:p>
            <a:r>
              <a:rPr lang="en-US" dirty="0" err="1"/>
              <a:t>Gcov</a:t>
            </a:r>
            <a:r>
              <a:rPr lang="en-US" dirty="0"/>
              <a:t> code coverage tool (part of GCC compiler suite)</a:t>
            </a:r>
          </a:p>
          <a:p>
            <a:pPr marL="0" indent="0">
              <a:buNone/>
            </a:pPr>
            <a:r>
              <a:rPr lang="en-US" dirty="0"/>
              <a:t>Additional tools of possible interest, but not strictly necessary</a:t>
            </a:r>
          </a:p>
          <a:p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Ruby, rake &amp; FRUIT Fortran Unit Test Framework </a:t>
            </a:r>
            <a:r>
              <a:rPr lang="en-US" dirty="0">
                <a:solidFill>
                  <a:schemeClr val="tx2"/>
                </a:solidFill>
              </a:rPr>
              <a:t>(talk to Jared if interested)</a:t>
            </a:r>
          </a:p>
          <a:p>
            <a:pPr lvl="1"/>
            <a:r>
              <a:rPr lang="en-US" dirty="0">
                <a:hlinkClick r:id="rId2"/>
              </a:rPr>
              <a:t>https://sourceforge.net/p/fortranxunit/wiki/Home/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2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0679" y="1113288"/>
          <a:ext cx="11127467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8:30am-8:40am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and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8:40am-9:00am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9:00am-10:00am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Git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10:00am-10:30am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10:30am-11:40am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11:40am-12:00pm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12:00pm-1:30pm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(C1/2/3/4 Ballroom, 2</a:t>
                      </a:r>
                      <a:r>
                        <a:rPr lang="en-US" sz="1600" i="1" baseline="30000" dirty="0">
                          <a:solidFill>
                            <a:schemeClr val="tx2"/>
                          </a:solidFill>
                        </a:rPr>
                        <a:t>nd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 floor)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1:30pm-2:15pm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An Introduction to Software 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2:15pm-2:55pm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Verification and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2:55pm-3:00pm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Code Coverage </a:t>
                      </a: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and 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3:00-3:30pm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3:30pm-3:40pm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Coverage and </a:t>
                      </a:r>
                      <a:r>
                        <a:rPr lang="en-US" sz="1600" i="0" dirty="0"/>
                        <a:t>Continuous Integration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3:40pm-5:00pm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/>
                        <a:t>Hands-on Activities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ANL, and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422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8BF80F-CC4F-4DB7-B8E6-6A0EA149C515}"/>
              </a:ext>
            </a:extLst>
          </p:cNvPr>
          <p:cNvSpPr/>
          <p:nvPr/>
        </p:nvSpPr>
        <p:spPr>
          <a:xfrm>
            <a:off x="5480376" y="406121"/>
            <a:ext cx="5220212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Tutorial evaluation form: </a:t>
            </a:r>
            <a:r>
              <a:rPr lang="en-US" b="1" dirty="0">
                <a:hlinkClick r:id="rId2"/>
              </a:rPr>
              <a:t>http://bit.ly/sc18-eval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DFBB4-000A-4605-AF50-C6C16796E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085" y="0"/>
            <a:ext cx="1457739" cy="14577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7743D4-90C7-46F7-99DF-DD3F92012DED}"/>
              </a:ext>
            </a:extLst>
          </p:cNvPr>
          <p:cNvGrpSpPr/>
          <p:nvPr/>
        </p:nvGrpSpPr>
        <p:grpSpPr>
          <a:xfrm>
            <a:off x="79513" y="1653208"/>
            <a:ext cx="12029799" cy="390939"/>
            <a:chOff x="79513" y="1653208"/>
            <a:chExt cx="12029799" cy="3909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2A3FE3-D361-4ED0-A257-E2CB811BEB8F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51AD24C-8755-436D-9850-03F6716A52FE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4C4E85C-D04E-4AA4-902A-734D58B73D12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13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Each module of this tutorial is available individually with its own citation and DOI.  Details in each module. This module is DOI: </a:t>
            </a:r>
            <a:r>
              <a:rPr lang="en-US" sz="1800" dirty="0">
                <a:hlinkClick r:id="rId4"/>
              </a:rPr>
              <a:t>10.6084/m9.figshare.7309877</a:t>
            </a:r>
            <a:endParaRPr lang="en-US" sz="1800" dirty="0"/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complete collection of modules representing this whole tutorial is: David E. Bernholdt, </a:t>
            </a:r>
            <a:r>
              <a:rPr lang="en-US" sz="1800" b="1" dirty="0" err="1"/>
              <a:t>Anshu</a:t>
            </a:r>
            <a:r>
              <a:rPr lang="en-US" sz="1800" b="1" dirty="0"/>
              <a:t> Dubey, Michael A. </a:t>
            </a:r>
            <a:r>
              <a:rPr lang="en-US" sz="1800" b="1" dirty="0" err="1"/>
              <a:t>Heroux</a:t>
            </a:r>
            <a:r>
              <a:rPr lang="en-US" sz="1800" b="1" dirty="0"/>
              <a:t>, and Jared O’Neal, Better Scientific Software tutorial, in SC ‘18: International Conference for High Performance Computing, Networking, Storage and Analysis, Dallas, Texas, 2018. DOI: </a:t>
            </a:r>
            <a:r>
              <a:rPr lang="en-US" sz="1800" b="1" dirty="0">
                <a:hlinkClick r:id="rId5"/>
              </a:rPr>
              <a:t>10.6084/m9.figshare.c.4293800</a:t>
            </a:r>
            <a:endParaRPr lang="en-US" sz="1800" b="1" dirty="0"/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5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9183-6189-461C-B4D7-638E6AB5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CC39-F70C-4872-8BAF-FDB4FE40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David Bernholdt, ORNL</a:t>
            </a:r>
          </a:p>
          <a:p>
            <a:pPr>
              <a:spcBef>
                <a:spcPts val="1000"/>
              </a:spcBef>
            </a:pPr>
            <a:r>
              <a:rPr lang="en-US" dirty="0" err="1"/>
              <a:t>Anshu</a:t>
            </a:r>
            <a:r>
              <a:rPr lang="en-US" dirty="0"/>
              <a:t> Dubey, ANL</a:t>
            </a:r>
          </a:p>
          <a:p>
            <a:pPr>
              <a:spcBef>
                <a:spcPts val="1000"/>
              </a:spcBef>
            </a:pPr>
            <a:r>
              <a:rPr lang="en-US" dirty="0"/>
              <a:t>Mike </a:t>
            </a:r>
            <a:r>
              <a:rPr lang="en-US" dirty="0" err="1"/>
              <a:t>Heroux</a:t>
            </a:r>
            <a:r>
              <a:rPr lang="en-US" dirty="0"/>
              <a:t>, SNL</a:t>
            </a:r>
          </a:p>
          <a:p>
            <a:pPr>
              <a:spcBef>
                <a:spcPts val="1000"/>
              </a:spcBef>
            </a:pPr>
            <a:r>
              <a:rPr lang="en-US" dirty="0"/>
              <a:t>Jared O’Neal, ANL</a:t>
            </a:r>
          </a:p>
          <a:p>
            <a:pPr>
              <a:spcBef>
                <a:spcPts val="7200"/>
              </a:spcBef>
            </a:pPr>
            <a:r>
              <a:rPr lang="en-US" dirty="0"/>
              <a:t>Members of the IDEAS Productivity Project: </a:t>
            </a:r>
            <a:r>
              <a:rPr lang="en-US" dirty="0">
                <a:hlinkClick r:id="rId2"/>
              </a:rPr>
              <a:t>http://ideas-productivity.org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b="1" dirty="0"/>
              <a:t>Focus:  Increasing CSE software productivity, quality, and sustainability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D070A-51CB-4CD9-93BF-4AE4EBD352F9}"/>
              </a:ext>
            </a:extLst>
          </p:cNvPr>
          <p:cNvGrpSpPr/>
          <p:nvPr/>
        </p:nvGrpSpPr>
        <p:grpSpPr>
          <a:xfrm>
            <a:off x="5776149" y="1615439"/>
            <a:ext cx="4406336" cy="2354449"/>
            <a:chOff x="5776149" y="1615439"/>
            <a:chExt cx="4406336" cy="2354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2DDB58-69F1-47EA-9E6A-15E79C7FD279}"/>
                </a:ext>
              </a:extLst>
            </p:cNvPr>
            <p:cNvGrpSpPr/>
            <p:nvPr/>
          </p:nvGrpSpPr>
          <p:grpSpPr>
            <a:xfrm>
              <a:off x="5776149" y="3389528"/>
              <a:ext cx="4406336" cy="580360"/>
              <a:chOff x="7556639" y="3844893"/>
              <a:chExt cx="4406336" cy="580360"/>
            </a:xfrm>
          </p:grpSpPr>
          <p:pic>
            <p:nvPicPr>
              <p:cNvPr id="18" name="Picture 17" descr="ANL-logo-rectangular.jpg">
                <a:extLst>
                  <a:ext uri="{FF2B5EF4-FFF2-40B4-BE49-F238E27FC236}">
                    <a16:creationId xmlns:a16="http://schemas.microsoft.com/office/drawing/2014/main" id="{98C5455E-CA16-4DEB-99F1-1379F3E8D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639" y="3844893"/>
                <a:ext cx="1496263" cy="508896"/>
              </a:xfrm>
              <a:prstGeom prst="rect">
                <a:avLst/>
              </a:prstGeom>
            </p:spPr>
          </p:pic>
          <p:pic>
            <p:nvPicPr>
              <p:cNvPr id="19" name="Picture 18" descr="SNL_Stacked_Black_Blue-300x115.png">
                <a:extLst>
                  <a:ext uri="{FF2B5EF4-FFF2-40B4-BE49-F238E27FC236}">
                    <a16:creationId xmlns:a16="http://schemas.microsoft.com/office/drawing/2014/main" id="{2E5C92A1-B4F1-4F90-8E22-40375CF214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2372" y="3844893"/>
                <a:ext cx="1506535" cy="580360"/>
              </a:xfrm>
              <a:prstGeom prst="rect">
                <a:avLst/>
              </a:prstGeom>
            </p:spPr>
          </p:pic>
          <p:pic>
            <p:nvPicPr>
              <p:cNvPr id="20" name="Picture 19" descr="ORNLlogo-300x150.png">
                <a:extLst>
                  <a:ext uri="{FF2B5EF4-FFF2-40B4-BE49-F238E27FC236}">
                    <a16:creationId xmlns:a16="http://schemas.microsoft.com/office/drawing/2014/main" id="{8AE22FB1-B789-4B52-B621-CA2E2BC3B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8378" y="3844893"/>
                <a:ext cx="1124597" cy="56507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661DA72-FC98-4429-9E13-B76640A85A08}"/>
                </a:ext>
              </a:extLst>
            </p:cNvPr>
            <p:cNvGrpSpPr/>
            <p:nvPr/>
          </p:nvGrpSpPr>
          <p:grpSpPr>
            <a:xfrm>
              <a:off x="6009594" y="1615441"/>
              <a:ext cx="997822" cy="1546722"/>
              <a:chOff x="6853507" y="1546719"/>
              <a:chExt cx="997822" cy="15467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14FA307-4CB6-4F32-B5E0-7E81172D4A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3222" t="5312" r="18595" b="32928"/>
              <a:stretch/>
            </p:blipFill>
            <p:spPr>
              <a:xfrm>
                <a:off x="6853507" y="1546719"/>
                <a:ext cx="997822" cy="120509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57AC89-0841-40D7-B81B-5E5193C1CB4C}"/>
                  </a:ext>
                </a:extLst>
              </p:cNvPr>
              <p:cNvSpPr txBox="1"/>
              <p:nvPr/>
            </p:nvSpPr>
            <p:spPr>
              <a:xfrm>
                <a:off x="6965133" y="2751809"/>
                <a:ext cx="774571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David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282D74-F7CF-4B6D-94AB-2DDDE4243914}"/>
                </a:ext>
              </a:extLst>
            </p:cNvPr>
            <p:cNvGrpSpPr/>
            <p:nvPr/>
          </p:nvGrpSpPr>
          <p:grpSpPr>
            <a:xfrm>
              <a:off x="7065085" y="1615441"/>
              <a:ext cx="1018261" cy="1546722"/>
              <a:chOff x="7877113" y="1546719"/>
              <a:chExt cx="1018261" cy="154672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7C527FF-31A3-4748-8AC3-72E6393F6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924" r="6930"/>
              <a:stretch/>
            </p:blipFill>
            <p:spPr>
              <a:xfrm>
                <a:off x="7877113" y="1546719"/>
                <a:ext cx="1018261" cy="121013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8ECEBF-BC97-4A00-ABA3-1CC40F43146E}"/>
                  </a:ext>
                </a:extLst>
              </p:cNvPr>
              <p:cNvSpPr txBox="1"/>
              <p:nvPr/>
            </p:nvSpPr>
            <p:spPr>
              <a:xfrm>
                <a:off x="7966898" y="2751809"/>
                <a:ext cx="838691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err="1"/>
                  <a:t>Anshu</a:t>
                </a:r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6E29DD-2820-4A41-9CAF-69F2D93A2B3F}"/>
                </a:ext>
              </a:extLst>
            </p:cNvPr>
            <p:cNvGrpSpPr/>
            <p:nvPr/>
          </p:nvGrpSpPr>
          <p:grpSpPr>
            <a:xfrm>
              <a:off x="8141015" y="1615442"/>
              <a:ext cx="855272" cy="1546721"/>
              <a:chOff x="8926902" y="1546720"/>
              <a:chExt cx="855272" cy="154672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EE09190-0007-4986-9543-64AA43D8B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6902" y="1546720"/>
                <a:ext cx="855272" cy="121380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00BE8F-C456-4127-ADBF-84BA2077DA52}"/>
                  </a:ext>
                </a:extLst>
              </p:cNvPr>
              <p:cNvSpPr txBox="1"/>
              <p:nvPr/>
            </p:nvSpPr>
            <p:spPr>
              <a:xfrm>
                <a:off x="9018549" y="2751809"/>
                <a:ext cx="67197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Mike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8C630F-62E1-435F-9925-E1DE1149EE8B}"/>
                </a:ext>
              </a:extLst>
            </p:cNvPr>
            <p:cNvGrpSpPr/>
            <p:nvPr/>
          </p:nvGrpSpPr>
          <p:grpSpPr>
            <a:xfrm>
              <a:off x="9053957" y="1615439"/>
              <a:ext cx="996574" cy="1546724"/>
              <a:chOff x="9053957" y="1615439"/>
              <a:chExt cx="996574" cy="154672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BD3D85-E6EA-42A1-980A-E6FA295F58DE}"/>
                  </a:ext>
                </a:extLst>
              </p:cNvPr>
              <p:cNvSpPr txBox="1"/>
              <p:nvPr/>
            </p:nvSpPr>
            <p:spPr>
              <a:xfrm>
                <a:off x="9171370" y="2820531"/>
                <a:ext cx="76174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Jared</a:t>
                </a:r>
              </a:p>
            </p:txBody>
          </p:sp>
          <p:pic>
            <p:nvPicPr>
              <p:cNvPr id="11" name="Picture 10" descr="A person wearing glasses and smiling at the camera&#10;&#10;Description generated with very high confidence">
                <a:extLst>
                  <a:ext uri="{FF2B5EF4-FFF2-40B4-BE49-F238E27FC236}">
                    <a16:creationId xmlns:a16="http://schemas.microsoft.com/office/drawing/2014/main" id="{DDDD5A64-49D0-4504-BA5D-44E759DF7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957" y="1615439"/>
                <a:ext cx="996574" cy="12252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1598612" y="3673754"/>
            <a:ext cx="6405084" cy="0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84" y="262080"/>
            <a:ext cx="7893287" cy="838200"/>
          </a:xfrm>
        </p:spPr>
        <p:txBody>
          <a:bodyPr>
            <a:noAutofit/>
          </a:bodyPr>
          <a:lstStyle/>
          <a:p>
            <a:r>
              <a:rPr lang="en-US" dirty="0"/>
              <a:t>Interoperable Design of Extreme-scale Application Software (IDEAS)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4032-CD4C-4C25-B0C2-CEC720522D9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8697" y="2521533"/>
            <a:ext cx="1676399" cy="1322006"/>
          </a:xfrm>
          <a:prstGeom prst="rect">
            <a:avLst/>
          </a:prstGeom>
        </p:spPr>
      </p:pic>
      <p:pic>
        <p:nvPicPr>
          <p:cNvPr id="52" name="Picture 51" descr="EastRiverFigure.tif.tif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235154" y="2366275"/>
            <a:ext cx="1143000" cy="160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3" descr="cover_low_res.pdf"/>
          <p:cNvPicPr>
            <a:picLocks noGrp="1"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80" r="-1212"/>
          <a:stretch/>
        </p:blipFill>
        <p:spPr>
          <a:xfrm>
            <a:off x="3594214" y="2124879"/>
            <a:ext cx="1295400" cy="1635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15011" y="2055750"/>
            <a:ext cx="332713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Objectives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Address confluence of trends in hardware and increasing demands for predictive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multiscale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multiphysics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simulations.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Respond to trend of continuous refactoring with efficient agile software engineering methodologies &amp; improved software design.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5682" y="3718069"/>
            <a:ext cx="6105467" cy="246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Approach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Interdisciplinary multi-institutional team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(ANL, LANL, LBNL, LLNL, ORNL, PNNL, SNL, U. Oregon) with broad experience in scientific software development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Close partnerships with applications teams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ensures impact on science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Identification, documentation and dissemination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best practices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for BER and ECP software teams and the broader community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Catalyzing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software process improvements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through tailored engagement with individual projects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Working to bend the curve of software development costs downwards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1952" y="1090835"/>
            <a:ext cx="41335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Impact on Applications &amp; Programs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Terrestrial ecosystem use cases tied initial IDEAS activities to programs in DOE Biological and Environmental Research (BER).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Computing Project (ECP) supports a broad portfolio of applications furthering science, energy, national security, and economic competitiveness.</a:t>
            </a:r>
          </a:p>
        </p:txBody>
      </p:sp>
      <p:pic>
        <p:nvPicPr>
          <p:cNvPr id="5" name="Picture 4" descr="IDEAS_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607" y="121423"/>
            <a:ext cx="2421277" cy="111951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4993620" y="1224280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7839" y="3807922"/>
            <a:ext cx="2403223" cy="2465448"/>
            <a:chOff x="166075" y="4277582"/>
            <a:chExt cx="2403223" cy="2465448"/>
          </a:xfrm>
        </p:grpSpPr>
        <p:grpSp>
          <p:nvGrpSpPr>
            <p:cNvPr id="44" name="Group 43"/>
            <p:cNvGrpSpPr/>
            <p:nvPr/>
          </p:nvGrpSpPr>
          <p:grpSpPr>
            <a:xfrm>
              <a:off x="166075" y="4277582"/>
              <a:ext cx="2403223" cy="2465448"/>
              <a:chOff x="2034653" y="1680239"/>
              <a:chExt cx="4970569" cy="4887602"/>
            </a:xfrm>
          </p:grpSpPr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3459102" y="3152577"/>
                <a:ext cx="2098330" cy="2026218"/>
              </a:xfrm>
              <a:custGeom>
                <a:avLst/>
                <a:gdLst>
                  <a:gd name="T0" fmla="*/ 741 w 741"/>
                  <a:gd name="T1" fmla="*/ 309 h 687"/>
                  <a:gd name="T2" fmla="*/ 564 w 741"/>
                  <a:gd name="T3" fmla="*/ 433 h 687"/>
                  <a:gd name="T4" fmla="*/ 539 w 741"/>
                  <a:gd name="T5" fmla="*/ 626 h 687"/>
                  <a:gd name="T6" fmla="*/ 544 w 741"/>
                  <a:gd name="T7" fmla="*/ 643 h 687"/>
                  <a:gd name="T8" fmla="*/ 370 w 741"/>
                  <a:gd name="T9" fmla="*/ 687 h 687"/>
                  <a:gd name="T10" fmla="*/ 193 w 741"/>
                  <a:gd name="T11" fmla="*/ 642 h 687"/>
                  <a:gd name="T12" fmla="*/ 198 w 741"/>
                  <a:gd name="T13" fmla="*/ 626 h 687"/>
                  <a:gd name="T14" fmla="*/ 172 w 741"/>
                  <a:gd name="T15" fmla="*/ 433 h 687"/>
                  <a:gd name="T16" fmla="*/ 0 w 741"/>
                  <a:gd name="T17" fmla="*/ 310 h 687"/>
                  <a:gd name="T18" fmla="*/ 173 w 741"/>
                  <a:gd name="T19" fmla="*/ 2 h 687"/>
                  <a:gd name="T20" fmla="*/ 368 w 741"/>
                  <a:gd name="T21" fmla="*/ 93 h 687"/>
                  <a:gd name="T22" fmla="*/ 565 w 741"/>
                  <a:gd name="T23" fmla="*/ 0 h 687"/>
                  <a:gd name="T24" fmla="*/ 741 w 741"/>
                  <a:gd name="T25" fmla="*/ 309 h 6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41" h="687">
                    <a:moveTo>
                      <a:pt x="741" y="309"/>
                    </a:moveTo>
                    <a:cubicBezTo>
                      <a:pt x="667" y="322"/>
                      <a:pt x="602" y="367"/>
                      <a:pt x="564" y="433"/>
                    </a:cubicBezTo>
                    <a:cubicBezTo>
                      <a:pt x="530" y="492"/>
                      <a:pt x="521" y="560"/>
                      <a:pt x="539" y="626"/>
                    </a:cubicBezTo>
                    <a:cubicBezTo>
                      <a:pt x="540" y="632"/>
                      <a:pt x="542" y="638"/>
                      <a:pt x="544" y="643"/>
                    </a:cubicBezTo>
                    <a:cubicBezTo>
                      <a:pt x="492" y="671"/>
                      <a:pt x="433" y="687"/>
                      <a:pt x="370" y="687"/>
                    </a:cubicBezTo>
                    <a:cubicBezTo>
                      <a:pt x="306" y="687"/>
                      <a:pt x="246" y="670"/>
                      <a:pt x="193" y="642"/>
                    </a:cubicBezTo>
                    <a:cubicBezTo>
                      <a:pt x="195" y="637"/>
                      <a:pt x="196" y="632"/>
                      <a:pt x="198" y="626"/>
                    </a:cubicBezTo>
                    <a:cubicBezTo>
                      <a:pt x="215" y="560"/>
                      <a:pt x="206" y="492"/>
                      <a:pt x="172" y="433"/>
                    </a:cubicBezTo>
                    <a:cubicBezTo>
                      <a:pt x="135" y="368"/>
                      <a:pt x="71" y="324"/>
                      <a:pt x="0" y="310"/>
                    </a:cubicBezTo>
                    <a:cubicBezTo>
                      <a:pt x="2" y="180"/>
                      <a:pt x="70" y="67"/>
                      <a:pt x="173" y="2"/>
                    </a:cubicBezTo>
                    <a:cubicBezTo>
                      <a:pt x="220" y="58"/>
                      <a:pt x="290" y="93"/>
                      <a:pt x="368" y="93"/>
                    </a:cubicBezTo>
                    <a:cubicBezTo>
                      <a:pt x="447" y="93"/>
                      <a:pt x="518" y="57"/>
                      <a:pt x="565" y="0"/>
                    </a:cubicBezTo>
                    <a:cubicBezTo>
                      <a:pt x="669" y="65"/>
                      <a:pt x="738" y="178"/>
                      <a:pt x="741" y="309"/>
                    </a:cubicBezTo>
                    <a:close/>
                  </a:path>
                </a:pathLst>
              </a:custGeom>
              <a:solidFill>
                <a:srgbClr val="EFCDC1"/>
              </a:solidFill>
              <a:ln w="952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ctr" rotWithShape="0">
                  <a:srgbClr val="000000">
                    <a:alpha val="26666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942600" y="4012256"/>
                <a:ext cx="1646036" cy="1504370"/>
              </a:xfrm>
              <a:custGeom>
                <a:avLst/>
                <a:gdLst>
                  <a:gd name="T0" fmla="*/ 62 w 511"/>
                  <a:gd name="T1" fmla="*/ 144 h 510"/>
                  <a:gd name="T2" fmla="*/ 367 w 511"/>
                  <a:gd name="T3" fmla="*/ 62 h 510"/>
                  <a:gd name="T4" fmla="*/ 449 w 511"/>
                  <a:gd name="T5" fmla="*/ 367 h 510"/>
                  <a:gd name="T6" fmla="*/ 144 w 511"/>
                  <a:gd name="T7" fmla="*/ 449 h 510"/>
                  <a:gd name="T8" fmla="*/ 62 w 511"/>
                  <a:gd name="T9" fmla="*/ 144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1" h="510">
                    <a:moveTo>
                      <a:pt x="62" y="144"/>
                    </a:moveTo>
                    <a:cubicBezTo>
                      <a:pt x="124" y="37"/>
                      <a:pt x="260" y="0"/>
                      <a:pt x="367" y="62"/>
                    </a:cubicBezTo>
                    <a:cubicBezTo>
                      <a:pt x="474" y="123"/>
                      <a:pt x="511" y="260"/>
                      <a:pt x="449" y="367"/>
                    </a:cubicBezTo>
                    <a:cubicBezTo>
                      <a:pt x="387" y="474"/>
                      <a:pt x="250" y="510"/>
                      <a:pt x="144" y="449"/>
                    </a:cubicBezTo>
                    <a:cubicBezTo>
                      <a:pt x="37" y="387"/>
                      <a:pt x="0" y="250"/>
                      <a:pt x="62" y="144"/>
                    </a:cubicBezTo>
                    <a:close/>
                  </a:path>
                </a:pathLst>
              </a:custGeom>
              <a:solidFill>
                <a:srgbClr val="D3DEEA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2417891" y="4032761"/>
                <a:ext cx="1643528" cy="1504370"/>
              </a:xfrm>
              <a:custGeom>
                <a:avLst/>
                <a:gdLst>
                  <a:gd name="T0" fmla="*/ 62 w 510"/>
                  <a:gd name="T1" fmla="*/ 367 h 510"/>
                  <a:gd name="T2" fmla="*/ 143 w 510"/>
                  <a:gd name="T3" fmla="*/ 62 h 510"/>
                  <a:gd name="T4" fmla="*/ 449 w 510"/>
                  <a:gd name="T5" fmla="*/ 144 h 510"/>
                  <a:gd name="T6" fmla="*/ 367 w 510"/>
                  <a:gd name="T7" fmla="*/ 449 h 510"/>
                  <a:gd name="T8" fmla="*/ 62 w 510"/>
                  <a:gd name="T9" fmla="*/ 367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" h="510">
                    <a:moveTo>
                      <a:pt x="62" y="367"/>
                    </a:moveTo>
                    <a:cubicBezTo>
                      <a:pt x="0" y="260"/>
                      <a:pt x="36" y="123"/>
                      <a:pt x="143" y="62"/>
                    </a:cubicBezTo>
                    <a:cubicBezTo>
                      <a:pt x="250" y="0"/>
                      <a:pt x="387" y="37"/>
                      <a:pt x="449" y="144"/>
                    </a:cubicBezTo>
                    <a:cubicBezTo>
                      <a:pt x="510" y="250"/>
                      <a:pt x="474" y="387"/>
                      <a:pt x="367" y="449"/>
                    </a:cubicBezTo>
                    <a:cubicBezTo>
                      <a:pt x="260" y="510"/>
                      <a:pt x="123" y="474"/>
                      <a:pt x="62" y="367"/>
                    </a:cubicBezTo>
                    <a:close/>
                  </a:path>
                </a:pathLst>
              </a:custGeom>
              <a:solidFill>
                <a:srgbClr val="E1E391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>
                <a:off x="3811530" y="2027856"/>
                <a:ext cx="1365903" cy="1317105"/>
              </a:xfrm>
              <a:prstGeom prst="ellipse">
                <a:avLst/>
              </a:prstGeom>
              <a:solidFill>
                <a:srgbClr val="A485B8">
                  <a:alpha val="40000"/>
                </a:srgbClr>
              </a:solidFill>
              <a:ln w="9525">
                <a:solidFill>
                  <a:srgbClr val="01568F"/>
                </a:solidFill>
                <a:round/>
                <a:headEnd/>
                <a:tailEnd/>
              </a:ln>
              <a:effectLst>
                <a:outerShdw blurRad="38100" dist="2694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ctr" defTabSz="81438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 rot="211790">
                <a:off x="3000485" y="2571289"/>
                <a:ext cx="475760" cy="1543412"/>
                <a:chOff x="2646699" y="1749336"/>
                <a:chExt cx="630252" cy="1962583"/>
              </a:xfrm>
            </p:grpSpPr>
            <p:sp>
              <p:nvSpPr>
                <p:cNvPr id="64" name="Curved Right Arrow 63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5" name="Curved Right Arrow 64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7522539">
                <a:off x="5493420" y="2654825"/>
                <a:ext cx="495642" cy="1481500"/>
                <a:chOff x="2646699" y="1749333"/>
                <a:chExt cx="630256" cy="1962586"/>
              </a:xfrm>
            </p:grpSpPr>
            <p:sp>
              <p:nvSpPr>
                <p:cNvPr id="62" name="Curved Right Arrow 61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3" name="Curved Right Arrow 62"/>
                <p:cNvSpPr/>
                <p:nvPr/>
              </p:nvSpPr>
              <p:spPr bwMode="auto">
                <a:xfrm rot="1701519" flipV="1">
                  <a:off x="2703227" y="1749333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6976374" flipH="1">
                <a:off x="4279080" y="4736807"/>
                <a:ext cx="495642" cy="1481500"/>
                <a:chOff x="2646699" y="1749336"/>
                <a:chExt cx="630252" cy="1962583"/>
              </a:xfrm>
            </p:grpSpPr>
            <p:sp>
              <p:nvSpPr>
                <p:cNvPr id="60" name="Curved Right Arrow 59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1" name="Curved Right Arrow 60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sp>
            <p:nvSpPr>
              <p:cNvPr id="55" name="Donut 54"/>
              <p:cNvSpPr/>
              <p:nvPr/>
            </p:nvSpPr>
            <p:spPr bwMode="auto">
              <a:xfrm>
                <a:off x="2034653" y="1680239"/>
                <a:ext cx="4970569" cy="4887602"/>
              </a:xfrm>
              <a:prstGeom prst="donut">
                <a:avLst>
                  <a:gd name="adj" fmla="val 5728"/>
                </a:avLst>
              </a:prstGeom>
              <a:solidFill>
                <a:srgbClr val="008000">
                  <a:alpha val="23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124" tIns="41061" rIns="82124" bIns="4106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14388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57554" y="1740840"/>
                <a:ext cx="4697459" cy="471776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Down">
                  <a:avLst>
                    <a:gd name="adj" fmla="val 352996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 w="12700">
                      <a:noFill/>
                      <a:prstDash val="solid"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Outreach and Community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633" y="3442884"/>
                <a:ext cx="1885665" cy="1065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81438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Software Productivity for Extreme-Scale Science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10257" y="4359792"/>
                <a:ext cx="1682641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Methodologies for Software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Productivity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34569" y="2233038"/>
                <a:ext cx="1735529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Use Cases: Terrestrial Modeling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519766" y="5598853"/>
              <a:ext cx="8974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Extreme-Scale Scientific Software Development Kit (</a:t>
              </a:r>
              <a:r>
                <a:rPr kumimoji="0" lang="en-US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xSDK</a:t>
              </a:r>
              <a:r>
                <a:rPr kumimoji="0" 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61103" y="6320473"/>
            <a:ext cx="286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ideas-productivity.org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87544-EC40-46D8-994C-189FD3BE61FA}"/>
              </a:ext>
            </a:extLst>
          </p:cNvPr>
          <p:cNvSpPr txBox="1"/>
          <p:nvPr/>
        </p:nvSpPr>
        <p:spPr>
          <a:xfrm>
            <a:off x="5018783" y="1090835"/>
            <a:ext cx="2591111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Project History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IDEAS began in 2014 as a DOE ASRC/BER partnership to improve application software productivity, quality, and sustainability. In 2017, the DOE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Computing Project began supporting IDEAS to help application teams improve developer productivity and software sustainability while making major changes 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A99972-6ABC-48F1-85FE-BF869DE22A78}"/>
              </a:ext>
            </a:extLst>
          </p:cNvPr>
          <p:cNvGrpSpPr/>
          <p:nvPr/>
        </p:nvGrpSpPr>
        <p:grpSpPr>
          <a:xfrm>
            <a:off x="8722153" y="4448014"/>
            <a:ext cx="3345103" cy="1527135"/>
            <a:chOff x="1221440" y="2819400"/>
            <a:chExt cx="5136248" cy="280072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60395D-FC70-4090-866A-2CC4B2D85ABD}"/>
                </a:ext>
              </a:extLst>
            </p:cNvPr>
            <p:cNvCxnSpPr/>
            <p:nvPr/>
          </p:nvCxnSpPr>
          <p:spPr>
            <a:xfrm flipV="1">
              <a:off x="1828800" y="2819400"/>
              <a:ext cx="0" cy="213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E0433A-9D79-44CD-97B8-DF1A54CC66A1}"/>
                </a:ext>
              </a:extLst>
            </p:cNvPr>
            <p:cNvCxnSpPr/>
            <p:nvPr/>
          </p:nvCxnSpPr>
          <p:spPr>
            <a:xfrm>
              <a:off x="1828800" y="4953000"/>
              <a:ext cx="426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0544F9-236D-4075-AF5F-1BB709B45A7A}"/>
                </a:ext>
              </a:extLst>
            </p:cNvPr>
            <p:cNvSpPr txBox="1"/>
            <p:nvPr/>
          </p:nvSpPr>
          <p:spPr>
            <a:xfrm rot="16200000">
              <a:off x="923849" y="3766860"/>
              <a:ext cx="1067759" cy="47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4F6F3F-4382-4450-89A0-5844CA274213}"/>
                </a:ext>
              </a:extLst>
            </p:cNvPr>
            <p:cNvSpPr txBox="1"/>
            <p:nvPr/>
          </p:nvSpPr>
          <p:spPr>
            <a:xfrm>
              <a:off x="3228867" y="5053524"/>
              <a:ext cx="147729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Progress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64EA43-9AD0-4812-A6BB-4956C4D2ADDC}"/>
                </a:ext>
              </a:extLst>
            </p:cNvPr>
            <p:cNvCxnSpPr/>
            <p:nvPr/>
          </p:nvCxnSpPr>
          <p:spPr>
            <a:xfrm>
              <a:off x="5715000" y="4816152"/>
              <a:ext cx="0" cy="273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737561-E019-42E3-8B49-B7C10E2E6D65}"/>
                </a:ext>
              </a:extLst>
            </p:cNvPr>
            <p:cNvSpPr txBox="1"/>
            <p:nvPr/>
          </p:nvSpPr>
          <p:spPr>
            <a:xfrm>
              <a:off x="1513456" y="5042031"/>
              <a:ext cx="864421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Start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D6018E-4324-4D31-B380-EC337C9294CF}"/>
                </a:ext>
              </a:extLst>
            </p:cNvPr>
            <p:cNvSpPr txBox="1"/>
            <p:nvPr/>
          </p:nvSpPr>
          <p:spPr>
            <a:xfrm>
              <a:off x="5340664" y="5055670"/>
              <a:ext cx="101702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Finish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B21328D-52D5-450C-AA35-0BABE48410F8}"/>
                </a:ext>
              </a:extLst>
            </p:cNvPr>
            <p:cNvCxnSpPr/>
            <p:nvPr/>
          </p:nvCxnSpPr>
          <p:spPr>
            <a:xfrm flipV="1">
              <a:off x="1843033" y="2947405"/>
              <a:ext cx="3891330" cy="2005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DD7194-EFEC-43A6-912D-74709950F464}"/>
                </a:ext>
              </a:extLst>
            </p:cNvPr>
            <p:cNvCxnSpPr/>
            <p:nvPr/>
          </p:nvCxnSpPr>
          <p:spPr>
            <a:xfrm flipV="1">
              <a:off x="1843033" y="4336335"/>
              <a:ext cx="629455" cy="6166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D31B9F-077A-47B7-9EB7-89F773244BBD}"/>
                </a:ext>
              </a:extLst>
            </p:cNvPr>
            <p:cNvCxnSpPr/>
            <p:nvPr/>
          </p:nvCxnSpPr>
          <p:spPr>
            <a:xfrm flipV="1">
              <a:off x="2472489" y="3826882"/>
              <a:ext cx="3235005" cy="5094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852D23-D8A1-47F9-BB11-A0FEE036CF0F}"/>
                </a:ext>
              </a:extLst>
            </p:cNvPr>
            <p:cNvGrpSpPr/>
            <p:nvPr/>
          </p:nvGrpSpPr>
          <p:grpSpPr>
            <a:xfrm>
              <a:off x="2057400" y="2947405"/>
              <a:ext cx="2048669" cy="801054"/>
              <a:chOff x="6663843" y="2438400"/>
              <a:chExt cx="2048669" cy="80105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02B86B-029B-494C-A0F0-1EF5CC9E8BFD}"/>
                  </a:ext>
                </a:extLst>
              </p:cNvPr>
              <p:cNvSpPr txBox="1"/>
              <p:nvPr/>
            </p:nvSpPr>
            <p:spPr>
              <a:xfrm>
                <a:off x="7120197" y="2438400"/>
                <a:ext cx="1592315" cy="80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Old Process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New Process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AE98CFF-AF98-4121-BFDA-2969CF9A278B}"/>
                  </a:ext>
                </a:extLst>
              </p:cNvPr>
              <p:cNvCxnSpPr/>
              <p:nvPr/>
            </p:nvCxnSpPr>
            <p:spPr>
              <a:xfrm>
                <a:off x="6663843" y="2590800"/>
                <a:ext cx="43376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C9202B2-DB83-4858-B6D6-CA79FE7C2EAD}"/>
                  </a:ext>
                </a:extLst>
              </p:cNvPr>
              <p:cNvCxnSpPr/>
              <p:nvPr/>
            </p:nvCxnSpPr>
            <p:spPr>
              <a:xfrm>
                <a:off x="6663843" y="2878138"/>
                <a:ext cx="445057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AE331-2E14-48BF-B17A-9A04404F572D}"/>
              </a:ext>
            </a:extLst>
          </p:cNvPr>
          <p:cNvCxnSpPr/>
          <p:nvPr/>
        </p:nvCxnSpPr>
        <p:spPr>
          <a:xfrm flipV="1">
            <a:off x="7607113" y="1226127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011" y="1090835"/>
            <a:ext cx="4648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Motivation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Enable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increased scientific productivity,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realizing the potential of extreme- scale computing, through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new interdisciplinary and agile approach to the scientific software ecosystem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0432B-23B2-4134-96CF-898878818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92" y="6282403"/>
            <a:ext cx="2857500" cy="4762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F4D2095-5E8E-4A5F-9165-A220F5DBDB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69" y="6218776"/>
            <a:ext cx="2231708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EC2E83-5B91-447D-A363-53E4E724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DB2E1-5AD6-4BAC-8479-FC105DBC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60892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Overview of best practices in software engineering explicitly tailored for CSE </a:t>
            </a:r>
          </a:p>
          <a:p>
            <a:r>
              <a:rPr lang="en-US" sz="2400" b="1" dirty="0"/>
              <a:t>Why: </a:t>
            </a:r>
            <a:r>
              <a:rPr lang="en-US" sz="2400" dirty="0"/>
              <a:t>Increase CSE software quality, sustainability, productivity </a:t>
            </a:r>
          </a:p>
          <a:p>
            <a:pPr lvl="1"/>
            <a:r>
              <a:rPr lang="en-US" sz="2000" dirty="0"/>
              <a:t>Better CSE software &gt; better CSE research &gt; broader CSE impact</a:t>
            </a:r>
          </a:p>
          <a:p>
            <a:r>
              <a:rPr lang="en-US" sz="2400" b="1" dirty="0"/>
              <a:t>Who: </a:t>
            </a:r>
            <a:r>
              <a:rPr lang="en-US" sz="2400" dirty="0"/>
              <a:t>Practices relevant for projects of all sizes</a:t>
            </a:r>
          </a:p>
          <a:p>
            <a:pPr lvl="1"/>
            <a:r>
              <a:rPr lang="en-US" sz="2000" b="1" dirty="0"/>
              <a:t>emphasis on small teams</a:t>
            </a:r>
            <a:r>
              <a:rPr lang="en-US" sz="2000" dirty="0"/>
              <a:t>, e.g., a faculty member and collaborating students  </a:t>
            </a:r>
          </a:p>
          <a:p>
            <a:r>
              <a:rPr lang="en-US" sz="2400" b="1" dirty="0"/>
              <a:t>Approach: </a:t>
            </a:r>
          </a:p>
          <a:p>
            <a:pPr lvl="1"/>
            <a:r>
              <a:rPr lang="en-US" sz="2000" b="1" dirty="0"/>
              <a:t>Useful</a:t>
            </a:r>
            <a:r>
              <a:rPr lang="en-US" sz="2000" dirty="0"/>
              <a:t> information, examples, exercises, pointers to other resources</a:t>
            </a:r>
          </a:p>
          <a:p>
            <a:pPr lvl="1"/>
            <a:r>
              <a:rPr lang="en-US" sz="2000" b="1" dirty="0"/>
              <a:t>Not to prescribe any particular practices </a:t>
            </a:r>
            <a:r>
              <a:rPr lang="en-US" sz="2000" dirty="0"/>
              <a:t>as “must use”</a:t>
            </a:r>
          </a:p>
          <a:p>
            <a:pPr lvl="2"/>
            <a:r>
              <a:rPr lang="en-US" sz="1800" dirty="0"/>
              <a:t>Be informative about practices that have worked for some projects </a:t>
            </a:r>
          </a:p>
          <a:p>
            <a:pPr lvl="2"/>
            <a:r>
              <a:rPr lang="en-US" sz="1800" dirty="0"/>
              <a:t>Emphasis on adoption of practices that help productivity rather than put unsustainable burden </a:t>
            </a:r>
          </a:p>
          <a:p>
            <a:pPr lvl="1"/>
            <a:r>
              <a:rPr lang="en-US" sz="2000" b="1" dirty="0"/>
              <a:t>Customize as needed </a:t>
            </a:r>
            <a:r>
              <a:rPr lang="en-US" sz="2000" dirty="0"/>
              <a:t>for each project</a:t>
            </a:r>
          </a:p>
          <a:p>
            <a:r>
              <a:rPr lang="en-US" dirty="0"/>
              <a:t>Remember: your code will live longer than you expect.  Prepare for it!</a:t>
            </a:r>
          </a:p>
        </p:txBody>
      </p:sp>
    </p:spTree>
    <p:extLst>
      <p:ext uri="{BB962C8B-B14F-4D97-AF65-F5344CB8AC3E}">
        <p14:creationId xmlns:p14="http://schemas.microsoft.com/office/powerpoint/2010/main" val="76167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0679" y="1113288"/>
          <a:ext cx="11127467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8:30am-8:40am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and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8:40am-9:00am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9:00am-10:00am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Git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10:00am-10:30am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10:30am-11:40am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11:40am-12:00pm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12:00pm-1:30pm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(C1/2/3/4 Ballroom, 2</a:t>
                      </a:r>
                      <a:r>
                        <a:rPr lang="en-US" sz="1600" i="1" baseline="30000" dirty="0">
                          <a:solidFill>
                            <a:schemeClr val="tx2"/>
                          </a:solidFill>
                        </a:rPr>
                        <a:t>nd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 floor)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1:30pm-2:15pm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An Introduction to Software 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2:15pm-2:55pm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Verification and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2:55pm-3:00pm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Code Coverage </a:t>
                      </a: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and 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3:00-3:30pm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3:30pm-3:40pm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Coverage and </a:t>
                      </a:r>
                      <a:r>
                        <a:rPr lang="en-US" sz="1600" i="0" dirty="0"/>
                        <a:t>Continuous Integration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3:40pm-5:00pm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/>
                        <a:t>Hands-on Activities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ANL, and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4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0867-EBC4-40C1-8C04-F7819528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6D5CCC1-1231-47AF-B712-048BEB58E323}"/>
              </a:ext>
            </a:extLst>
          </p:cNvPr>
          <p:cNvSpPr txBox="1">
            <a:spLocks/>
          </p:cNvSpPr>
          <p:nvPr/>
        </p:nvSpPr>
        <p:spPr>
          <a:xfrm>
            <a:off x="365760" y="1958838"/>
            <a:ext cx="3201098" cy="3373229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Undergrad students</a:t>
            </a:r>
          </a:p>
          <a:p>
            <a:r>
              <a:rPr lang="en-US"/>
              <a:t>Graduate students</a:t>
            </a:r>
          </a:p>
          <a:p>
            <a:r>
              <a:rPr lang="en-US"/>
              <a:t>Postdocs</a:t>
            </a:r>
          </a:p>
          <a:p>
            <a:r>
              <a:rPr lang="en-US"/>
              <a:t>Faculty/staff</a:t>
            </a:r>
          </a:p>
          <a:p>
            <a:r>
              <a:rPr lang="en-US"/>
              <a:t>Manager</a:t>
            </a:r>
          </a:p>
          <a:p>
            <a:r>
              <a:rPr lang="en-US"/>
              <a:t>Other</a:t>
            </a: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DEBF670-E5E5-4B61-A3CA-E5408C97235D}"/>
              </a:ext>
            </a:extLst>
          </p:cNvPr>
          <p:cNvSpPr txBox="1">
            <a:spLocks/>
          </p:cNvSpPr>
          <p:nvPr/>
        </p:nvSpPr>
        <p:spPr>
          <a:xfrm>
            <a:off x="4453477" y="1958838"/>
            <a:ext cx="3200400" cy="3373229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Academia</a:t>
            </a:r>
          </a:p>
          <a:p>
            <a:r>
              <a:rPr lang="en-US"/>
              <a:t>National Laboratories</a:t>
            </a:r>
          </a:p>
          <a:p>
            <a:r>
              <a:rPr lang="en-US"/>
              <a:t>Government</a:t>
            </a:r>
          </a:p>
          <a:p>
            <a:r>
              <a:rPr lang="en-US"/>
              <a:t>Industry</a:t>
            </a:r>
          </a:p>
          <a:p>
            <a:r>
              <a:rPr lang="en-US"/>
              <a:t>Other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31D6D83-1E73-4BE1-978A-5EF66EE0463D}"/>
              </a:ext>
            </a:extLst>
          </p:cNvPr>
          <p:cNvSpPr txBox="1">
            <a:spLocks/>
          </p:cNvSpPr>
          <p:nvPr/>
        </p:nvSpPr>
        <p:spPr bwMode="auto">
          <a:xfrm>
            <a:off x="8540496" y="1958838"/>
            <a:ext cx="3200400" cy="33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Domain scientist</a:t>
            </a:r>
          </a:p>
          <a:p>
            <a:r>
              <a:rPr lang="en-US" dirty="0"/>
              <a:t>Computer scientist</a:t>
            </a:r>
          </a:p>
          <a:p>
            <a:r>
              <a:rPr lang="en-US" dirty="0"/>
              <a:t>Applied mathematician</a:t>
            </a:r>
          </a:p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7424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0A29-8759-49E1-A5F7-9E31277C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5204-CBB1-4BB4-9FD8-32E977F9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32346"/>
            <a:ext cx="11369809" cy="4047778"/>
          </a:xfrm>
        </p:spPr>
        <p:txBody>
          <a:bodyPr/>
          <a:lstStyle/>
          <a:p>
            <a:r>
              <a:rPr lang="en-US" dirty="0"/>
              <a:t>We’re passing out two colored sticky notes to each of you</a:t>
            </a:r>
          </a:p>
          <a:p>
            <a:r>
              <a:rPr lang="en-US" dirty="0"/>
              <a:t>You can use these to signal us, especially during hands-on by sticking them to the top of your laptop screen like flags</a:t>
            </a:r>
          </a:p>
          <a:p>
            <a:pPr>
              <a:spcBef>
                <a:spcPts val="25200"/>
              </a:spcBef>
            </a:pPr>
            <a:r>
              <a:rPr lang="en-US" dirty="0"/>
              <a:t>Remember to “reset” (take the sticky down) once you’ve been helped or everyone has synced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9CF8C-0B15-409C-BE3D-025701E1E2EA}"/>
              </a:ext>
            </a:extLst>
          </p:cNvPr>
          <p:cNvSpPr/>
          <p:nvPr/>
        </p:nvSpPr>
        <p:spPr>
          <a:xfrm>
            <a:off x="9094342" y="0"/>
            <a:ext cx="3094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More on sticky note teaching </a:t>
            </a:r>
            <a:r>
              <a:rPr lang="en-US" i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https://github.com/gvwilson/sticky-note-teaching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B4648-6A7A-4048-87CF-C894E810D404}"/>
              </a:ext>
            </a:extLst>
          </p:cNvPr>
          <p:cNvSpPr/>
          <p:nvPr/>
        </p:nvSpPr>
        <p:spPr>
          <a:xfrm>
            <a:off x="1044280" y="2515360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</a:rPr>
              <a:t>Everything’s cool.  Ready to proceed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5C1D6-D596-4190-8F70-6596E5237EE7}"/>
              </a:ext>
            </a:extLst>
          </p:cNvPr>
          <p:cNvSpPr/>
          <p:nvPr/>
        </p:nvSpPr>
        <p:spPr>
          <a:xfrm>
            <a:off x="4265613" y="2515360"/>
            <a:ext cx="2743200" cy="27432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</a:rPr>
              <a:t>I could use a little help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EA6F6B-BA79-4785-A899-21C47D3875B1}"/>
              </a:ext>
            </a:extLst>
          </p:cNvPr>
          <p:cNvGrpSpPr/>
          <p:nvPr/>
        </p:nvGrpSpPr>
        <p:grpSpPr>
          <a:xfrm>
            <a:off x="7486946" y="2515360"/>
            <a:ext cx="3766625" cy="2743200"/>
            <a:chOff x="7486946" y="2621372"/>
            <a:chExt cx="3766625" cy="2743200"/>
          </a:xfrm>
        </p:grpSpPr>
        <p:pic>
          <p:nvPicPr>
            <p:cNvPr id="1028" name="Picture 4" descr="http://www.nwu.ac.za/sites/www.nwu.ac.za/files/files/i-information-technology/eRin/SC_1.jpg">
              <a:extLst>
                <a:ext uri="{FF2B5EF4-FFF2-40B4-BE49-F238E27FC236}">
                  <a16:creationId xmlns:a16="http://schemas.microsoft.com/office/drawing/2014/main" id="{5BDD51DA-57CE-423E-9317-E0A18A142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946" y="2621372"/>
              <a:ext cx="3766625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1F8117-6DAF-4374-ABAE-73B7B51088CD}"/>
                </a:ext>
              </a:extLst>
            </p:cNvPr>
            <p:cNvSpPr txBox="1"/>
            <p:nvPr/>
          </p:nvSpPr>
          <p:spPr>
            <a:xfrm>
              <a:off x="8218565" y="5013707"/>
              <a:ext cx="2303387" cy="3508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© North-West University,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few things that you can multi-task on while the tutorial proceeds  </a:t>
            </a:r>
          </a:p>
          <a:p>
            <a:r>
              <a:rPr lang="en-US" b="1" dirty="0"/>
              <a:t>GitHub account</a:t>
            </a:r>
          </a:p>
          <a:p>
            <a:pPr lvl="1"/>
            <a:r>
              <a:rPr lang="en-US" dirty="0"/>
              <a:t>First used in module 03 Teams</a:t>
            </a:r>
          </a:p>
          <a:p>
            <a:r>
              <a:rPr lang="en-US" b="1" dirty="0"/>
              <a:t>Travis CI account </a:t>
            </a:r>
            <a:r>
              <a:rPr lang="en-US" dirty="0"/>
              <a:t>linked to your GitHub account if you would like to use hands-on time to create your own repository linked with Travis CI</a:t>
            </a:r>
          </a:p>
          <a:p>
            <a:pPr lvl="1"/>
            <a:r>
              <a:rPr lang="en-US" dirty="0"/>
              <a:t>First used in module 07 Coverage/CI or module 08 Hands-On</a:t>
            </a:r>
          </a:p>
          <a:p>
            <a:r>
              <a:rPr lang="en-US" b="1" dirty="0"/>
              <a:t>Optional</a:t>
            </a:r>
            <a:r>
              <a:rPr lang="en-US" dirty="0"/>
              <a:t>: access to </a:t>
            </a:r>
            <a:r>
              <a:rPr lang="en-US" b="1" dirty="0"/>
              <a:t>additional tools </a:t>
            </a:r>
            <a:r>
              <a:rPr lang="en-US" dirty="0"/>
              <a:t>for a deeper dive in the Hands-On Activities</a:t>
            </a:r>
          </a:p>
          <a:p>
            <a:pPr lvl="1"/>
            <a:r>
              <a:rPr lang="en-US" dirty="0"/>
              <a:t>First used in module 08 Hands-On</a:t>
            </a:r>
          </a:p>
        </p:txBody>
      </p:sp>
    </p:spTree>
    <p:extLst>
      <p:ext uri="{BB962C8B-B14F-4D97-AF65-F5344CB8AC3E}">
        <p14:creationId xmlns:p14="http://schemas.microsoft.com/office/powerpoint/2010/main" val="21876681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683</TotalTime>
  <Words>1491</Words>
  <Application>Microsoft Office PowerPoint</Application>
  <PresentationFormat>Custom</PresentationFormat>
  <Paragraphs>237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Presentations (Wide Screen)</vt:lpstr>
      <vt:lpstr>Welcome to…</vt:lpstr>
      <vt:lpstr>License, Citation and Acknowledgements</vt:lpstr>
      <vt:lpstr>Tutorial Instructors</vt:lpstr>
      <vt:lpstr>Interoperable Design of Extreme-scale Application Software (IDEAS)</vt:lpstr>
      <vt:lpstr>Tutorial Objectives</vt:lpstr>
      <vt:lpstr>Agenda</vt:lpstr>
      <vt:lpstr>Who Are You?</vt:lpstr>
      <vt:lpstr>Sticky Notes</vt:lpstr>
      <vt:lpstr>Setup for Hands-On Activities</vt:lpstr>
      <vt:lpstr>Sign Up for a GitHub Account</vt:lpstr>
      <vt:lpstr>Connect your GitHub Account to Travis CI</vt:lpstr>
      <vt:lpstr>Taking the Hands-On Elbows-Deep (Optional)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 E.</cp:lastModifiedBy>
  <cp:revision>113</cp:revision>
  <cp:lastPrinted>2017-11-02T18:35:01Z</cp:lastPrinted>
  <dcterms:created xsi:type="dcterms:W3CDTF">2018-11-06T17:28:56Z</dcterms:created>
  <dcterms:modified xsi:type="dcterms:W3CDTF">2018-11-11T12:21:32Z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