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7"/>
  </p:notesMasterIdLst>
  <p:handoutMasterIdLst>
    <p:handoutMasterId r:id="rId28"/>
  </p:handoutMasterIdLst>
  <p:sldIdLst>
    <p:sldId id="318" r:id="rId5"/>
    <p:sldId id="279" r:id="rId6"/>
    <p:sldId id="306" r:id="rId7"/>
    <p:sldId id="315" r:id="rId8"/>
    <p:sldId id="266" r:id="rId9"/>
    <p:sldId id="267" r:id="rId10"/>
    <p:sldId id="268" r:id="rId11"/>
    <p:sldId id="316" r:id="rId12"/>
    <p:sldId id="269" r:id="rId13"/>
    <p:sldId id="302" r:id="rId14"/>
    <p:sldId id="274" r:id="rId15"/>
    <p:sldId id="275" r:id="rId16"/>
    <p:sldId id="276" r:id="rId17"/>
    <p:sldId id="277" r:id="rId18"/>
    <p:sldId id="319" r:id="rId19"/>
    <p:sldId id="280" r:id="rId20"/>
    <p:sldId id="281" r:id="rId21"/>
    <p:sldId id="285" r:id="rId22"/>
    <p:sldId id="304" r:id="rId23"/>
    <p:sldId id="289" r:id="rId24"/>
    <p:sldId id="317" r:id="rId25"/>
    <p:sldId id="260" r:id="rId2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2" autoAdjust="0"/>
    <p:restoredTop sz="96571" autoAdjust="0"/>
  </p:normalViewPr>
  <p:slideViewPr>
    <p:cSldViewPr snapToGrid="0" showGuides="1">
      <p:cViewPr varScale="1">
        <p:scale>
          <a:sx n="96" d="100"/>
          <a:sy n="96" d="100"/>
        </p:scale>
        <p:origin x="584" y="6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11/12/2018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11/12/2018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4954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a:t>
            </a:r>
            <a:r>
              <a:rPr lang="en-US" baseline="0" dirty="0"/>
              <a:t> about offer to help with the development and get told a postdoc will do it because this is what we do.</a:t>
            </a:r>
            <a:endParaRPr lang="en-US" dirty="0"/>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5</a:t>
            </a:fld>
            <a:endParaRPr lang="en-US"/>
          </a:p>
        </p:txBody>
      </p:sp>
    </p:spTree>
    <p:extLst>
      <p:ext uri="{BB962C8B-B14F-4D97-AF65-F5344CB8AC3E}">
        <p14:creationId xmlns:p14="http://schemas.microsoft.com/office/powerpoint/2010/main" val="6242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6291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08271169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flash.uchicago.edu/cc2012/" TargetMode="External"/><Relationship Id="rId2" Type="http://schemas.openxmlformats.org/officeDocument/2006/relationships/hyperlink" Target="http://journals.plos.org/plosbiology/article?id=10.1371/journal.pbio.1001745" TargetMode="External"/><Relationship Id="rId1" Type="http://schemas.openxmlformats.org/officeDocument/2006/relationships/slideLayout" Target="../slideLayouts/slideLayout2.xml"/><Relationship Id="rId6" Type="http://schemas.openxmlformats.org/officeDocument/2006/relationships/hyperlink" Target="http://ieeexplore.ieee.org/xpl/articleDetails.jsp?arnumber=6171147" TargetMode="External"/><Relationship Id="rId5" Type="http://schemas.openxmlformats.org/officeDocument/2006/relationships/hyperlink" Target="http://www.orau.gov/swproductivity2014/SoftwareProductivityWorkshopReport2014.pdf" TargetMode="External"/><Relationship Id="rId4" Type="http://schemas.openxmlformats.org/officeDocument/2006/relationships/hyperlink" Target="http://ieeexplore.ieee.org/xpls/icp.jsp?arnumber=437525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x.doi.org/10.6084/m9.figshare.730440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bit.ly/sc18-ev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2.com/cgi/wiki?Heroi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Better Scientific Software Tutorial</a:t>
            </a:r>
          </a:p>
          <a:p>
            <a:r>
              <a:rPr lang="en-US" dirty="0"/>
              <a:t>David E. </a:t>
            </a:r>
            <a:r>
              <a:rPr lang="en-US" dirty="0" err="1"/>
              <a:t>Bernholdt</a:t>
            </a:r>
            <a:br>
              <a:rPr lang="en-US" dirty="0"/>
            </a:br>
            <a:r>
              <a:rPr lang="en-US" dirty="0"/>
              <a:t>Computer Science and Mathematics Division and National Center for Computational Sciences</a:t>
            </a:r>
            <a:br>
              <a:rPr lang="en-US" dirty="0"/>
            </a:br>
            <a:r>
              <a:rPr lang="en-US" dirty="0"/>
              <a:t>Oak Ridge National Laboratory</a:t>
            </a:r>
          </a:p>
          <a:p>
            <a:br>
              <a:rPr lang="en-US" dirty="0"/>
            </a:br>
            <a:r>
              <a:rPr lang="en-US" dirty="0"/>
              <a:t>Supercomputing 2018</a:t>
            </a:r>
            <a:br>
              <a:rPr lang="en-US" dirty="0"/>
            </a:br>
            <a:r>
              <a:rPr lang="en-US" dirty="0"/>
              <a:t>Dallas, TX </a:t>
            </a:r>
            <a:br>
              <a:rPr lang="en-US" dirty="0"/>
            </a:br>
            <a:r>
              <a:rPr lang="en-US" dirty="0"/>
              <a:t>November 12, 2018</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spcBef>
                <a:spcPts val="0"/>
              </a:spcBef>
              <a:spcAft>
                <a:spcPts val="0"/>
              </a:spcAft>
            </a:pPr>
            <a:r>
              <a:rPr lang="en" kern="0" dirty="0">
                <a:latin typeface="Yanone Kaffeesatz"/>
                <a:ea typeface="Yanone Kaffeesatz"/>
                <a:cs typeface="Yanone Kaffeesatz"/>
                <a:sym typeface="Yanone Kaffeesatz"/>
                <a:rtl val="0"/>
              </a:rPr>
              <a:t>"... it seems likely that signiﬁcant software contributions to existing scientiﬁc software projects are not likely to be rewarded through the traditional reputation economy of science.  Together these factors provide a reason to expect the over-production of independent scientiﬁc software packages, and the underproduction of collaborative projects in which later academics build on the work of earlier ones."</a:t>
            </a:r>
          </a:p>
          <a:p>
            <a:pPr fontAlgn="auto">
              <a:spcBef>
                <a:spcPts val="0"/>
              </a:spcBef>
              <a:spcAft>
                <a:spcPts val="0"/>
              </a:spcAft>
            </a:pPr>
            <a:endParaRPr lang="en" kern="0" dirty="0">
              <a:latin typeface="Yanone Kaffeesatz"/>
              <a:ea typeface="Yanone Kaffeesatz"/>
              <a:cs typeface="Yanone Kaffeesatz"/>
              <a:sym typeface="Yanone Kaffeesatz"/>
              <a:rtl val="0"/>
            </a:endParaRPr>
          </a:p>
          <a:p>
            <a:pPr algn="r" fontAlgn="auto">
              <a:spcBef>
                <a:spcPts val="0"/>
              </a:spcBef>
              <a:spcAft>
                <a:spcPts val="0"/>
              </a:spcAft>
            </a:pPr>
            <a:r>
              <a:rPr lang="en" kern="0" dirty="0" err="1">
                <a:latin typeface="Yanone Kaffeesatz"/>
                <a:ea typeface="Yanone Kaffeesatz"/>
                <a:cs typeface="Yanone Kaffeesatz"/>
                <a:sym typeface="Yanone Kaffeesatz"/>
                <a:rtl val="0"/>
              </a:rPr>
              <a:t>Howison</a:t>
            </a:r>
            <a:r>
              <a:rPr lang="en" kern="0" dirty="0">
                <a:latin typeface="Yanone Kaffeesatz"/>
                <a:ea typeface="Yanone Kaffeesatz"/>
                <a:cs typeface="Yanone Kaffeesatz"/>
                <a:sym typeface="Yanone Kaffeesatz"/>
                <a:rtl val="0"/>
              </a:rPr>
              <a:t> &amp; </a:t>
            </a:r>
            <a:r>
              <a:rPr lang="en" kern="0" dirty="0" err="1">
                <a:latin typeface="Yanone Kaffeesatz"/>
                <a:ea typeface="Yanone Kaffeesatz"/>
                <a:cs typeface="Yanone Kaffeesatz"/>
                <a:sym typeface="Yanone Kaffeesatz"/>
                <a:rtl val="0"/>
              </a:rPr>
              <a:t>Herbsleb</a:t>
            </a:r>
            <a:r>
              <a:rPr lang="en" kern="0" dirty="0">
                <a:latin typeface="Yanone Kaffeesatz"/>
                <a:ea typeface="Yanone Kaffeesatz"/>
                <a:cs typeface="Yanone Kaffeesatz"/>
                <a:sym typeface="Yanone Kaffeesatz"/>
                <a:rtl val="0"/>
              </a:rPr>
              <a:t> (2011)</a:t>
            </a:r>
          </a:p>
          <a:p>
            <a:pPr fontAlgn="auto">
              <a:spcBef>
                <a:spcPts val="0"/>
              </a:spcBef>
              <a:spcAft>
                <a:spcPts val="0"/>
              </a:spcAft>
            </a:pPr>
            <a:endParaRPr lang="en" kern="0" dirty="0">
              <a:latin typeface="Yanone Kaffeesatz"/>
              <a:ea typeface="Yanone Kaffeesatz"/>
              <a:cs typeface="Yanone Kaffeesatz"/>
              <a:sym typeface="Yanone Kaffeesatz"/>
              <a:rtl val="0"/>
            </a:endParaRPr>
          </a:p>
          <a:p>
            <a:endParaRPr lang="en-US" dirty="0"/>
          </a:p>
        </p:txBody>
      </p:sp>
    </p:spTree>
    <p:extLst>
      <p:ext uri="{BB962C8B-B14F-4D97-AF65-F5344CB8AC3E}">
        <p14:creationId xmlns:p14="http://schemas.microsoft.com/office/powerpoint/2010/main" val="83930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a Scientific Application</a:t>
            </a:r>
          </a:p>
        </p:txBody>
      </p:sp>
      <p:sp>
        <p:nvSpPr>
          <p:cNvPr id="3" name="Text Placeholder 2"/>
          <p:cNvSpPr>
            <a:spLocks noGrp="1"/>
          </p:cNvSpPr>
          <p:nvPr>
            <p:ph type="body" idx="1"/>
          </p:nvPr>
        </p:nvSpPr>
        <p:spPr>
          <a:xfrm>
            <a:off x="365760" y="1163920"/>
            <a:ext cx="5588582" cy="821190"/>
          </a:xfrm>
        </p:spPr>
        <p:txBody>
          <a:bodyPr/>
          <a:lstStyle/>
          <a:p>
            <a:r>
              <a:rPr lang="en-US" dirty="0"/>
              <a:t>Technical</a:t>
            </a:r>
          </a:p>
        </p:txBody>
      </p:sp>
      <p:sp>
        <p:nvSpPr>
          <p:cNvPr id="7" name="Content Placeholder 6"/>
          <p:cNvSpPr>
            <a:spLocks noGrp="1"/>
          </p:cNvSpPr>
          <p:nvPr>
            <p:ph sz="half" idx="2"/>
          </p:nvPr>
        </p:nvSpPr>
        <p:spPr>
          <a:xfrm>
            <a:off x="365760" y="2043782"/>
            <a:ext cx="5588582" cy="3702110"/>
          </a:xfrm>
        </p:spPr>
        <p:txBody>
          <a:bodyPr>
            <a:normAutofit/>
          </a:bodyPr>
          <a:lstStyle/>
          <a:p>
            <a:r>
              <a:rPr lang="en-US" dirty="0"/>
              <a:t>All parts of the cycle can be under research</a:t>
            </a:r>
          </a:p>
          <a:p>
            <a:r>
              <a:rPr lang="en-US" dirty="0"/>
              <a:t>Requirements change throughout the lifecycle as knowledge grows</a:t>
            </a:r>
          </a:p>
          <a:p>
            <a:r>
              <a:rPr lang="en-US" dirty="0"/>
              <a:t>Verification complicated by floating point representation</a:t>
            </a:r>
          </a:p>
          <a:p>
            <a:r>
              <a:rPr lang="en-US" dirty="0"/>
              <a:t>Real world is messy, so is the software</a:t>
            </a:r>
          </a:p>
          <a:p>
            <a:endParaRPr lang="en-US" dirty="0"/>
          </a:p>
          <a:p>
            <a:endParaRPr lang="en-US" dirty="0"/>
          </a:p>
          <a:p>
            <a:endParaRPr lang="en-US" dirty="0"/>
          </a:p>
        </p:txBody>
      </p:sp>
      <p:sp>
        <p:nvSpPr>
          <p:cNvPr id="6" name="Text Placeholder 5"/>
          <p:cNvSpPr>
            <a:spLocks noGrp="1"/>
          </p:cNvSpPr>
          <p:nvPr>
            <p:ph type="body" sz="quarter" idx="3"/>
          </p:nvPr>
        </p:nvSpPr>
        <p:spPr>
          <a:xfrm>
            <a:off x="6191755" y="1163920"/>
            <a:ext cx="5531934" cy="821190"/>
          </a:xfrm>
        </p:spPr>
        <p:txBody>
          <a:bodyPr/>
          <a:lstStyle/>
          <a:p>
            <a:r>
              <a:rPr lang="en-US"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dirty="0"/>
              <a:t>Competing priorities and incentives</a:t>
            </a:r>
          </a:p>
          <a:p>
            <a:r>
              <a:rPr lang="en-US" dirty="0"/>
              <a:t>Limited resources </a:t>
            </a:r>
          </a:p>
          <a:p>
            <a:r>
              <a:rPr lang="en-US" dirty="0"/>
              <a:t>Perception of overhead without benefit</a:t>
            </a:r>
          </a:p>
          <a:p>
            <a:r>
              <a:rPr lang="en-US" dirty="0"/>
              <a:t>Need for interdisciplinary interactions</a:t>
            </a:r>
          </a:p>
          <a:p>
            <a:endParaRPr lang="en-US" dirty="0"/>
          </a:p>
        </p:txBody>
      </p:sp>
    </p:spTree>
    <p:extLst>
      <p:ext uri="{BB962C8B-B14F-4D97-AF65-F5344CB8AC3E}">
        <p14:creationId xmlns:p14="http://schemas.microsoft.com/office/powerpoint/2010/main" val="93767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Customizations For Science Applications </a:t>
            </a:r>
          </a:p>
        </p:txBody>
      </p:sp>
      <p:sp>
        <p:nvSpPr>
          <p:cNvPr id="3" name="Content Placeholder 2"/>
          <p:cNvSpPr>
            <a:spLocks noGrp="1"/>
          </p:cNvSpPr>
          <p:nvPr>
            <p:ph idx="1"/>
          </p:nvPr>
        </p:nvSpPr>
        <p:spPr>
          <a:xfrm>
            <a:off x="716691" y="1219201"/>
            <a:ext cx="10503243" cy="4525963"/>
          </a:xfrm>
        </p:spPr>
        <p:txBody>
          <a:bodyPr>
            <a:normAutofit/>
          </a:bodyPr>
          <a:lstStyle/>
          <a:p>
            <a:r>
              <a:rPr lang="en-US" dirty="0"/>
              <a:t>Testing does not follow specific methods as understood by the software engineering research community</a:t>
            </a:r>
          </a:p>
          <a:p>
            <a:pPr lvl="1"/>
            <a:r>
              <a:rPr lang="en-US" dirty="0"/>
              <a:t>The extent and granularity reflective of project priorities and team size</a:t>
            </a:r>
          </a:p>
          <a:p>
            <a:pPr lvl="1"/>
            <a:r>
              <a:rPr lang="en-US" dirty="0"/>
              <a:t>Larger teams have more formalization</a:t>
            </a:r>
          </a:p>
          <a:p>
            <a:r>
              <a:rPr lang="en-US" dirty="0"/>
              <a:t>Lifecycle of science compare to lifecycle of development</a:t>
            </a:r>
          </a:p>
          <a:p>
            <a:r>
              <a:rPr lang="en-US" dirty="0"/>
              <a:t>Development model</a:t>
            </a:r>
          </a:p>
          <a:p>
            <a:pPr lvl="1"/>
            <a:r>
              <a:rPr lang="en-US" dirty="0"/>
              <a:t>Mostly ad-hoc, some are close to agile model, but none follows it explicitly</a:t>
            </a:r>
          </a:p>
          <a:p>
            <a:pPr lvl="1"/>
            <a:r>
              <a:rPr lang="en-US" dirty="0"/>
              <a:t>Much more responsive to the needs of the lifecycle</a:t>
            </a:r>
          </a:p>
        </p:txBody>
      </p:sp>
    </p:spTree>
    <p:extLst>
      <p:ext uri="{BB962C8B-B14F-4D97-AF65-F5344CB8AC3E}">
        <p14:creationId xmlns:p14="http://schemas.microsoft.com/office/powerpoint/2010/main" val="1251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Scientific Application</a:t>
            </a:r>
          </a:p>
        </p:txBody>
      </p:sp>
      <p:sp>
        <p:nvSpPr>
          <p:cNvPr id="8" name="Content Placeholder 2"/>
          <p:cNvSpPr>
            <a:spLocks noGrp="1"/>
          </p:cNvSpPr>
          <p:nvPr>
            <p:ph idx="1"/>
          </p:nvPr>
        </p:nvSpPr>
        <p:spPr>
          <a:xfrm>
            <a:off x="8011769" y="411480"/>
            <a:ext cx="3276600" cy="5334000"/>
          </a:xfrm>
        </p:spPr>
        <p:txBody>
          <a:bodyPr>
            <a:normAutofit/>
          </a:bodyPr>
          <a:lstStyle/>
          <a:p>
            <a:r>
              <a:rPr lang="en-US" dirty="0"/>
              <a:t>Modeling</a:t>
            </a:r>
          </a:p>
          <a:p>
            <a:pPr lvl="1"/>
            <a:r>
              <a:rPr lang="en-US" dirty="0"/>
              <a:t>Approximations</a:t>
            </a:r>
          </a:p>
          <a:p>
            <a:pPr lvl="1"/>
            <a:r>
              <a:rPr lang="en-US" dirty="0" err="1"/>
              <a:t>Discretizations</a:t>
            </a:r>
            <a:endParaRPr lang="en-US" dirty="0"/>
          </a:p>
          <a:p>
            <a:pPr lvl="1"/>
            <a:r>
              <a:rPr lang="en-US" dirty="0" err="1"/>
              <a:t>Numerics</a:t>
            </a:r>
            <a:endParaRPr lang="en-US" dirty="0"/>
          </a:p>
          <a:p>
            <a:pPr lvl="2"/>
            <a:r>
              <a:rPr lang="en-US" dirty="0"/>
              <a:t>Convergence</a:t>
            </a:r>
          </a:p>
          <a:p>
            <a:pPr lvl="2"/>
            <a:r>
              <a:rPr lang="en-US" dirty="0"/>
              <a:t>Stability</a:t>
            </a:r>
          </a:p>
          <a:p>
            <a:r>
              <a:rPr lang="en-US" dirty="0"/>
              <a:t>Implementation</a:t>
            </a:r>
          </a:p>
          <a:p>
            <a:pPr lvl="1"/>
            <a:r>
              <a:rPr lang="en-US" dirty="0"/>
              <a:t>Verification</a:t>
            </a:r>
          </a:p>
          <a:p>
            <a:pPr lvl="2"/>
            <a:r>
              <a:rPr lang="en-US" dirty="0"/>
              <a:t>Expected behavior</a:t>
            </a:r>
          </a:p>
          <a:p>
            <a:pPr lvl="1"/>
            <a:r>
              <a:rPr lang="en-US" dirty="0"/>
              <a:t>Validation</a:t>
            </a:r>
          </a:p>
          <a:p>
            <a:pPr lvl="2"/>
            <a:r>
              <a:rPr lang="en-US" dirty="0"/>
              <a:t>Experiment/observation</a:t>
            </a:r>
          </a:p>
          <a:p>
            <a:endParaRPr lang="en-US" dirty="0"/>
          </a:p>
        </p:txBody>
      </p:sp>
      <p:grpSp>
        <p:nvGrpSpPr>
          <p:cNvPr id="6" name="Group 5">
            <a:extLst>
              <a:ext uri="{FF2B5EF4-FFF2-40B4-BE49-F238E27FC236}">
                <a16:creationId xmlns:a16="http://schemas.microsoft.com/office/drawing/2014/main" id="{E64C13F2-2084-A242-AA01-7299C26DE70E}"/>
              </a:ext>
            </a:extLst>
          </p:cNvPr>
          <p:cNvGrpSpPr>
            <a:grpSpLocks noChangeAspect="1"/>
          </p:cNvGrpSpPr>
          <p:nvPr/>
        </p:nvGrpSpPr>
        <p:grpSpPr>
          <a:xfrm>
            <a:off x="779416" y="1220608"/>
            <a:ext cx="6580475" cy="4781270"/>
            <a:chOff x="1190738" y="778932"/>
            <a:chExt cx="6855042" cy="4980765"/>
          </a:xfrm>
        </p:grpSpPr>
        <p:sp>
          <p:nvSpPr>
            <p:cNvPr id="7" name="Rectangle 6">
              <a:extLst>
                <a:ext uri="{FF2B5EF4-FFF2-40B4-BE49-F238E27FC236}">
                  <a16:creationId xmlns:a16="http://schemas.microsoft.com/office/drawing/2014/main" id="{7AC72040-61B0-8444-AB6B-DACC9FE2FD82}"/>
                </a:ext>
              </a:extLst>
            </p:cNvPr>
            <p:cNvSpPr/>
            <p:nvPr/>
          </p:nvSpPr>
          <p:spPr>
            <a:xfrm>
              <a:off x="3303563" y="5019983"/>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Numerical solvers</a:t>
              </a:r>
            </a:p>
          </p:txBody>
        </p:sp>
        <p:sp>
          <p:nvSpPr>
            <p:cNvPr id="9" name="Rectangle 8">
              <a:extLst>
                <a:ext uri="{FF2B5EF4-FFF2-40B4-BE49-F238E27FC236}">
                  <a16:creationId xmlns:a16="http://schemas.microsoft.com/office/drawing/2014/main" id="{559265D7-7939-0844-B05C-1DBC5BD85B25}"/>
                </a:ext>
              </a:extLst>
            </p:cNvPr>
            <p:cNvSpPr/>
            <p:nvPr/>
          </p:nvSpPr>
          <p:spPr>
            <a:xfrm>
              <a:off x="1190738" y="2201127"/>
              <a:ext cx="2426669"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Validation</a:t>
              </a:r>
            </a:p>
          </p:txBody>
        </p:sp>
        <p:sp>
          <p:nvSpPr>
            <p:cNvPr id="10" name="Rectangle 9">
              <a:extLst>
                <a:ext uri="{FF2B5EF4-FFF2-40B4-BE49-F238E27FC236}">
                  <a16:creationId xmlns:a16="http://schemas.microsoft.com/office/drawing/2014/main" id="{780ECC00-A057-6D43-8405-8921E62BC9CA}"/>
                </a:ext>
              </a:extLst>
            </p:cNvPr>
            <p:cNvSpPr/>
            <p:nvPr/>
          </p:nvSpPr>
          <p:spPr>
            <a:xfrm>
              <a:off x="3303563" y="778932"/>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Physical World</a:t>
              </a:r>
            </a:p>
          </p:txBody>
        </p:sp>
        <p:sp>
          <p:nvSpPr>
            <p:cNvPr id="11" name="Rectangle 10">
              <a:extLst>
                <a:ext uri="{FF2B5EF4-FFF2-40B4-BE49-F238E27FC236}">
                  <a16:creationId xmlns:a16="http://schemas.microsoft.com/office/drawing/2014/main" id="{4BFBE78E-6765-764D-9BA0-9B232A45438B}"/>
                </a:ext>
              </a:extLst>
            </p:cNvPr>
            <p:cNvSpPr/>
            <p:nvPr/>
          </p:nvSpPr>
          <p:spPr>
            <a:xfrm>
              <a:off x="5409697" y="2177589"/>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Equations</a:t>
              </a:r>
            </a:p>
          </p:txBody>
        </p:sp>
        <p:sp>
          <p:nvSpPr>
            <p:cNvPr id="12" name="Rectangle 11">
              <a:extLst>
                <a:ext uri="{FF2B5EF4-FFF2-40B4-BE49-F238E27FC236}">
                  <a16:creationId xmlns:a16="http://schemas.microsoft.com/office/drawing/2014/main" id="{649AF32C-2116-8144-8BDF-00DFE958AC8D}"/>
                </a:ext>
              </a:extLst>
            </p:cNvPr>
            <p:cNvSpPr/>
            <p:nvPr/>
          </p:nvSpPr>
          <p:spPr>
            <a:xfrm>
              <a:off x="5416047"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Difference equations</a:t>
              </a:r>
            </a:p>
          </p:txBody>
        </p:sp>
        <p:sp>
          <p:nvSpPr>
            <p:cNvPr id="13" name="Rectangle 12">
              <a:extLst>
                <a:ext uri="{FF2B5EF4-FFF2-40B4-BE49-F238E27FC236}">
                  <a16:creationId xmlns:a16="http://schemas.microsoft.com/office/drawing/2014/main" id="{07093544-1547-B443-AC70-5A5BC947DE04}"/>
                </a:ext>
              </a:extLst>
            </p:cNvPr>
            <p:cNvSpPr/>
            <p:nvPr/>
          </p:nvSpPr>
          <p:spPr>
            <a:xfrm>
              <a:off x="1190738"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Implementation</a:t>
              </a:r>
            </a:p>
          </p:txBody>
        </p:sp>
        <p:cxnSp>
          <p:nvCxnSpPr>
            <p:cNvPr id="14" name="Elbow Connector 13">
              <a:extLst>
                <a:ext uri="{FF2B5EF4-FFF2-40B4-BE49-F238E27FC236}">
                  <a16:creationId xmlns:a16="http://schemas.microsoft.com/office/drawing/2014/main" id="{44B27011-8ED7-3E4A-9C30-C6BBCE294026}"/>
                </a:ext>
              </a:extLst>
            </p:cNvPr>
            <p:cNvCxnSpPr>
              <a:stCxn id="10" idx="3"/>
              <a:endCxn id="11" idx="0"/>
            </p:cNvCxnSpPr>
            <p:nvPr/>
          </p:nvCxnSpPr>
          <p:spPr>
            <a:xfrm>
              <a:off x="5763399" y="1148789"/>
              <a:ext cx="876216"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5" name="Elbow Connector 14">
              <a:extLst>
                <a:ext uri="{FF2B5EF4-FFF2-40B4-BE49-F238E27FC236}">
                  <a16:creationId xmlns:a16="http://schemas.microsoft.com/office/drawing/2014/main" id="{A11C01CF-DB8F-8044-9512-7042758789DB}"/>
                </a:ext>
              </a:extLst>
            </p:cNvPr>
            <p:cNvCxnSpPr>
              <a:stCxn id="11" idx="2"/>
              <a:endCxn id="12" idx="0"/>
            </p:cNvCxnSpPr>
            <p:nvPr/>
          </p:nvCxnSpPr>
          <p:spPr>
            <a:xfrm rot="16200000" flipH="1">
              <a:off x="6361609" y="3195309"/>
              <a:ext cx="562362" cy="6350"/>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88A78D02-3594-4D4C-82F8-7E3DD80B53A3}"/>
                </a:ext>
              </a:extLst>
            </p:cNvPr>
            <p:cNvCxnSpPr>
              <a:stCxn id="12" idx="2"/>
              <a:endCxn id="7" idx="3"/>
            </p:cNvCxnSpPr>
            <p:nvPr/>
          </p:nvCxnSpPr>
          <p:spPr>
            <a:xfrm rot="5400000">
              <a:off x="5619452" y="4363326"/>
              <a:ext cx="1170461" cy="882566"/>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389E3C01-3680-744A-B69C-181694E40A83}"/>
                </a:ext>
              </a:extLst>
            </p:cNvPr>
            <p:cNvCxnSpPr>
              <a:stCxn id="7" idx="1"/>
              <a:endCxn id="13" idx="2"/>
            </p:cNvCxnSpPr>
            <p:nvPr/>
          </p:nvCxnSpPr>
          <p:spPr>
            <a:xfrm rot="10800000">
              <a:off x="2420657" y="4219380"/>
              <a:ext cx="882907" cy="117046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4047F22-19FA-C343-8D5F-3E642E11B276}"/>
                </a:ext>
              </a:extLst>
            </p:cNvPr>
            <p:cNvCxnSpPr>
              <a:stCxn id="13" idx="0"/>
              <a:endCxn id="9" idx="2"/>
            </p:cNvCxnSpPr>
            <p:nvPr/>
          </p:nvCxnSpPr>
          <p:spPr>
            <a:xfrm flipH="1" flipV="1">
              <a:off x="2404073" y="2940841"/>
              <a:ext cx="16583" cy="538824"/>
            </a:xfrm>
            <a:prstGeom prst="straightConnector1">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A943A69-53A2-AE4A-9954-9376C0B53386}"/>
                </a:ext>
              </a:extLst>
            </p:cNvPr>
            <p:cNvSpPr txBox="1"/>
            <p:nvPr/>
          </p:nvSpPr>
          <p:spPr>
            <a:xfrm>
              <a:off x="6645965" y="1454985"/>
              <a:ext cx="846746" cy="384642"/>
            </a:xfrm>
            <a:prstGeom prst="rect">
              <a:avLst/>
            </a:prstGeom>
            <a:noFill/>
          </p:spPr>
          <p:txBody>
            <a:bodyPr wrap="none" rtlCol="0">
              <a:spAutoFit/>
            </a:bodyPr>
            <a:lstStyle/>
            <a:p>
              <a:r>
                <a:rPr lang="en-US" dirty="0"/>
                <a:t>Model</a:t>
              </a:r>
            </a:p>
          </p:txBody>
        </p:sp>
        <p:sp>
          <p:nvSpPr>
            <p:cNvPr id="20" name="TextBox 19">
              <a:extLst>
                <a:ext uri="{FF2B5EF4-FFF2-40B4-BE49-F238E27FC236}">
                  <a16:creationId xmlns:a16="http://schemas.microsoft.com/office/drawing/2014/main" id="{4F686729-3561-C444-8853-B2015B7D47F8}"/>
                </a:ext>
              </a:extLst>
            </p:cNvPr>
            <p:cNvSpPr txBox="1"/>
            <p:nvPr/>
          </p:nvSpPr>
          <p:spPr>
            <a:xfrm>
              <a:off x="6798365" y="2972482"/>
              <a:ext cx="1247415" cy="384642"/>
            </a:xfrm>
            <a:prstGeom prst="rect">
              <a:avLst/>
            </a:prstGeom>
            <a:noFill/>
          </p:spPr>
          <p:txBody>
            <a:bodyPr wrap="none" rtlCol="0">
              <a:spAutoFit/>
            </a:bodyPr>
            <a:lstStyle/>
            <a:p>
              <a:r>
                <a:rPr lang="en-US" dirty="0"/>
                <a:t>Discretize</a:t>
              </a:r>
            </a:p>
          </p:txBody>
        </p:sp>
        <p:cxnSp>
          <p:nvCxnSpPr>
            <p:cNvPr id="21" name="Elbow Connector 20">
              <a:extLst>
                <a:ext uri="{FF2B5EF4-FFF2-40B4-BE49-F238E27FC236}">
                  <a16:creationId xmlns:a16="http://schemas.microsoft.com/office/drawing/2014/main" id="{B41693A9-2CFB-2744-90CC-26615FD1FBBB}"/>
                </a:ext>
              </a:extLst>
            </p:cNvPr>
            <p:cNvCxnSpPr>
              <a:stCxn id="7" idx="0"/>
            </p:cNvCxnSpPr>
            <p:nvPr/>
          </p:nvCxnSpPr>
          <p:spPr>
            <a:xfrm rot="5400000" flipH="1" flipV="1">
              <a:off x="3873379" y="3483663"/>
              <a:ext cx="2196422" cy="876218"/>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FF5B5595-96CE-1B47-AA28-C99FCD985C78}"/>
                </a:ext>
              </a:extLst>
            </p:cNvPr>
            <p:cNvCxnSpPr/>
            <p:nvPr/>
          </p:nvCxnSpPr>
          <p:spPr>
            <a:xfrm rot="10800000" flipV="1">
              <a:off x="2404073" y="1172327"/>
              <a:ext cx="882907"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77C8DC2-E426-B546-9714-FB9DC0AE2761}"/>
                </a:ext>
              </a:extLst>
            </p:cNvPr>
            <p:cNvCxnSpPr>
              <a:stCxn id="9" idx="3"/>
              <a:endCxn id="11" idx="1"/>
            </p:cNvCxnSpPr>
            <p:nvPr/>
          </p:nvCxnSpPr>
          <p:spPr>
            <a:xfrm flipV="1">
              <a:off x="3617407" y="2547446"/>
              <a:ext cx="1792290" cy="23538"/>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4944989-1319-6345-BC87-C0DA86E5007A}"/>
                </a:ext>
              </a:extLst>
            </p:cNvPr>
            <p:cNvSpPr txBox="1"/>
            <p:nvPr/>
          </p:nvSpPr>
          <p:spPr>
            <a:xfrm>
              <a:off x="2633173" y="4259256"/>
              <a:ext cx="1821774" cy="673123"/>
            </a:xfrm>
            <a:prstGeom prst="rect">
              <a:avLst/>
            </a:prstGeom>
            <a:noFill/>
          </p:spPr>
          <p:txBody>
            <a:bodyPr wrap="none" rtlCol="0">
              <a:spAutoFit/>
            </a:bodyPr>
            <a:lstStyle/>
            <a:p>
              <a:r>
                <a:rPr lang="en-US" dirty="0"/>
                <a:t>Verify accuracy</a:t>
              </a:r>
            </a:p>
            <a:p>
              <a:r>
                <a:rPr lang="en-US" dirty="0"/>
                <a:t> stability</a:t>
              </a:r>
            </a:p>
          </p:txBody>
        </p:sp>
        <p:cxnSp>
          <p:nvCxnSpPr>
            <p:cNvPr id="25" name="Elbow Connector 24">
              <a:extLst>
                <a:ext uri="{FF2B5EF4-FFF2-40B4-BE49-F238E27FC236}">
                  <a16:creationId xmlns:a16="http://schemas.microsoft.com/office/drawing/2014/main" id="{B56A11D8-D5E4-F741-A119-9D5D1D150730}"/>
                </a:ext>
              </a:extLst>
            </p:cNvPr>
            <p:cNvCxnSpPr>
              <a:stCxn id="13" idx="3"/>
            </p:cNvCxnSpPr>
            <p:nvPr/>
          </p:nvCxnSpPr>
          <p:spPr>
            <a:xfrm>
              <a:off x="3650574" y="3849522"/>
              <a:ext cx="593850" cy="1170461"/>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A83776A-33E0-764C-903B-2B45E00B903D}"/>
                </a:ext>
              </a:extLst>
            </p:cNvPr>
            <p:cNvSpPr txBox="1"/>
            <p:nvPr/>
          </p:nvSpPr>
          <p:spPr>
            <a:xfrm>
              <a:off x="4578971" y="3018648"/>
              <a:ext cx="913524" cy="673123"/>
            </a:xfrm>
            <a:prstGeom prst="rect">
              <a:avLst/>
            </a:prstGeom>
            <a:noFill/>
          </p:spPr>
          <p:txBody>
            <a:bodyPr wrap="none" rtlCol="0">
              <a:spAutoFit/>
            </a:bodyPr>
            <a:lstStyle/>
            <a:p>
              <a:r>
                <a:rPr lang="en-US" dirty="0"/>
                <a:t>Model </a:t>
              </a:r>
            </a:p>
            <a:p>
              <a:r>
                <a:rPr lang="en-US" dirty="0"/>
                <a:t>fidelity</a:t>
              </a:r>
            </a:p>
          </p:txBody>
        </p:sp>
        <p:sp>
          <p:nvSpPr>
            <p:cNvPr id="27" name="TextBox 26">
              <a:extLst>
                <a:ext uri="{FF2B5EF4-FFF2-40B4-BE49-F238E27FC236}">
                  <a16:creationId xmlns:a16="http://schemas.microsoft.com/office/drawing/2014/main" id="{C77A2D45-9BF8-4B46-B7BC-008438D3A816}"/>
                </a:ext>
              </a:extLst>
            </p:cNvPr>
            <p:cNvSpPr txBox="1"/>
            <p:nvPr/>
          </p:nvSpPr>
          <p:spPr>
            <a:xfrm>
              <a:off x="3900645" y="1824317"/>
              <a:ext cx="913524" cy="673123"/>
            </a:xfrm>
            <a:prstGeom prst="rect">
              <a:avLst/>
            </a:prstGeom>
            <a:noFill/>
          </p:spPr>
          <p:txBody>
            <a:bodyPr wrap="none" rtlCol="0">
              <a:spAutoFit/>
            </a:bodyPr>
            <a:lstStyle/>
            <a:p>
              <a:r>
                <a:rPr lang="en-US" dirty="0"/>
                <a:t>Model </a:t>
              </a:r>
            </a:p>
            <a:p>
              <a:r>
                <a:rPr lang="en-US" dirty="0"/>
                <a:t>fidelity</a:t>
              </a:r>
            </a:p>
          </p:txBody>
        </p:sp>
      </p:grpSp>
    </p:spTree>
    <p:extLst>
      <p:ext uri="{BB962C8B-B14F-4D97-AF65-F5344CB8AC3E}">
        <p14:creationId xmlns:p14="http://schemas.microsoft.com/office/powerpoint/2010/main" val="70566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039" y="399535"/>
            <a:ext cx="8686800" cy="510909"/>
          </a:xfrm>
        </p:spPr>
        <p:txBody>
          <a:bodyPr/>
          <a:lstStyle/>
          <a:p>
            <a:r>
              <a:rPr lang="en-US" dirty="0"/>
              <a:t>Software productivity cycle</a:t>
            </a:r>
          </a:p>
        </p:txBody>
      </p:sp>
      <p:pic>
        <p:nvPicPr>
          <p:cNvPr id="6" name="Picture 5" descr="productivity-cycle-of-science.jpg"/>
          <p:cNvPicPr>
            <a:picLocks noChangeAspect="1"/>
          </p:cNvPicPr>
          <p:nvPr/>
        </p:nvPicPr>
        <p:blipFill rotWithShape="1">
          <a:blip r:embed="rId2">
            <a:extLst>
              <a:ext uri="{28A0092B-C50C-407E-A947-70E740481C1C}">
                <a14:useLocalDpi xmlns:a14="http://schemas.microsoft.com/office/drawing/2010/main" val="0"/>
              </a:ext>
            </a:extLst>
          </a:blip>
          <a:srcRect l="13994" t="15994" r="13004" b="14671"/>
          <a:stretch/>
        </p:blipFill>
        <p:spPr>
          <a:xfrm>
            <a:off x="2665412" y="1295401"/>
            <a:ext cx="6019800" cy="4288077"/>
          </a:xfrm>
          <a:prstGeom prst="rect">
            <a:avLst/>
          </a:prstGeom>
        </p:spPr>
      </p:pic>
      <p:sp>
        <p:nvSpPr>
          <p:cNvPr id="3" name="Rectangle 2"/>
          <p:cNvSpPr/>
          <p:nvPr/>
        </p:nvSpPr>
        <p:spPr>
          <a:xfrm>
            <a:off x="694038" y="5638165"/>
            <a:ext cx="9667574" cy="369332"/>
          </a:xfrm>
          <a:prstGeom prst="rect">
            <a:avLst/>
          </a:prstGeom>
        </p:spPr>
        <p:txBody>
          <a:bodyPr wrap="square">
            <a:spAutoFit/>
          </a:bodyPr>
          <a:lstStyle/>
          <a:p>
            <a:r>
              <a:rPr lang="en-US" u="sng" dirty="0"/>
              <a:t>http://</a:t>
            </a:r>
            <a:r>
              <a:rPr lang="en-US" u="sng" dirty="0" err="1"/>
              <a:t>www.orau.gov</a:t>
            </a:r>
            <a:r>
              <a:rPr lang="en-US" u="sng" dirty="0"/>
              <a:t>/swproductivity2014/SoftwareProductivityWorkshopReport2014.pdf</a:t>
            </a:r>
            <a:endParaRPr lang="en-US" dirty="0"/>
          </a:p>
        </p:txBody>
      </p:sp>
    </p:spTree>
    <p:extLst>
      <p:ext uri="{BB962C8B-B14F-4D97-AF65-F5344CB8AC3E}">
        <p14:creationId xmlns:p14="http://schemas.microsoft.com/office/powerpoint/2010/main" val="165742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Software Process Best Practices </a:t>
            </a:r>
          </a:p>
        </p:txBody>
      </p:sp>
      <p:sp>
        <p:nvSpPr>
          <p:cNvPr id="2" name="Text Placeholder 1"/>
          <p:cNvSpPr>
            <a:spLocks noGrp="1"/>
          </p:cNvSpPr>
          <p:nvPr>
            <p:ph type="body" idx="1"/>
          </p:nvPr>
        </p:nvSpPr>
        <p:spPr>
          <a:xfrm>
            <a:off x="365760" y="996683"/>
            <a:ext cx="5588582" cy="821190"/>
          </a:xfrm>
        </p:spPr>
        <p:txBody>
          <a:bodyPr/>
          <a:lstStyle/>
          <a:p>
            <a:r>
              <a:rPr lang="en-US"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dirty="0"/>
              <a:t>Invest in extensible code design</a:t>
            </a:r>
          </a:p>
          <a:p>
            <a:r>
              <a:rPr lang="en-US" dirty="0"/>
              <a:t>Use version control and automated testing</a:t>
            </a:r>
          </a:p>
          <a:p>
            <a:r>
              <a:rPr lang="en-US" dirty="0"/>
              <a:t>Institute a rigorous verification and validation regime</a:t>
            </a:r>
          </a:p>
          <a:p>
            <a:r>
              <a:rPr lang="en-US" dirty="0"/>
              <a:t>Define coding and testing standards</a:t>
            </a:r>
          </a:p>
          <a:p>
            <a:r>
              <a:rPr lang="en-US" dirty="0"/>
              <a:t>Clear and well defined policies for </a:t>
            </a:r>
          </a:p>
          <a:p>
            <a:pPr lvl="1"/>
            <a:r>
              <a:rPr lang="en-US" sz="1800" dirty="0"/>
              <a:t>Auditing and maintenance</a:t>
            </a:r>
          </a:p>
          <a:p>
            <a:pPr lvl="1"/>
            <a:r>
              <a:rPr lang="en-US" sz="1800" dirty="0"/>
              <a:t>Distribution and contribution</a:t>
            </a:r>
          </a:p>
          <a:p>
            <a:pPr lvl="1"/>
            <a:r>
              <a:rPr lang="en-US" sz="18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dirty="0"/>
              <a:t>Provenance and reproducibility</a:t>
            </a:r>
          </a:p>
          <a:p>
            <a:r>
              <a:rPr lang="en-US" dirty="0"/>
              <a:t>Lifecycle management</a:t>
            </a:r>
          </a:p>
          <a:p>
            <a:r>
              <a:rPr lang="en-US" dirty="0"/>
              <a:t>Open development and frequent releases</a:t>
            </a:r>
          </a:p>
          <a:p>
            <a:endParaRPr lang="en-US" dirty="0"/>
          </a:p>
        </p:txBody>
      </p:sp>
    </p:spTree>
    <p:extLst>
      <p:ext uri="{BB962C8B-B14F-4D97-AF65-F5344CB8AC3E}">
        <p14:creationId xmlns:p14="http://schemas.microsoft.com/office/powerpoint/2010/main" val="197111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Useful Resource</a:t>
            </a:r>
          </a:p>
        </p:txBody>
      </p:sp>
      <p:sp>
        <p:nvSpPr>
          <p:cNvPr id="3" name="Content Placeholder 2"/>
          <p:cNvSpPr>
            <a:spLocks noGrp="1"/>
          </p:cNvSpPr>
          <p:nvPr>
            <p:ph idx="1"/>
          </p:nvPr>
        </p:nvSpPr>
        <p:spPr>
          <a:xfrm>
            <a:off x="1751012" y="1371600"/>
            <a:ext cx="8610600" cy="4343400"/>
          </a:xfrm>
        </p:spPr>
        <p:txBody>
          <a:bodyPr>
            <a:normAutofit/>
          </a:bodyPr>
          <a:lstStyle/>
          <a:p>
            <a:pPr marL="0" indent="0">
              <a:buNone/>
            </a:pPr>
            <a:r>
              <a:rPr lang="en-US" dirty="0">
                <a:hlinkClick r:id="rId2"/>
              </a:rPr>
              <a:t>https://ideas-productivity.org/resources/howtos/</a:t>
            </a:r>
            <a:endParaRPr lang="en-US" dirty="0"/>
          </a:p>
          <a:p>
            <a:pPr marL="0" indent="0">
              <a:buNone/>
            </a:pPr>
            <a:endParaRPr lang="en-US" dirty="0"/>
          </a:p>
          <a:p>
            <a:r>
              <a:rPr lang="en-US" b="1" dirty="0"/>
              <a:t>‘What Is’ docs</a:t>
            </a:r>
            <a:r>
              <a:rPr lang="en-US" dirty="0"/>
              <a:t>: 2-page characterizations of important topics for SW projects in computational science &amp; engineering (CSE)</a:t>
            </a:r>
          </a:p>
          <a:p>
            <a:r>
              <a:rPr lang="en-US" b="1" dirty="0"/>
              <a:t>‘How To’ docs</a:t>
            </a:r>
            <a:r>
              <a:rPr lang="en-US" dirty="0"/>
              <a:t>: brief sketch of best practices</a:t>
            </a:r>
          </a:p>
          <a:p>
            <a:pPr lvl="1"/>
            <a:r>
              <a:rPr lang="en-US" dirty="0"/>
              <a:t>Emphasis on ``bite-sized'' topics enables CSE software teams to consider improvements at a small but impactful scale</a:t>
            </a:r>
          </a:p>
          <a:p>
            <a:r>
              <a:rPr lang="en-US" dirty="0"/>
              <a:t>We welcome feedback from the community to help make these documents more useful</a:t>
            </a:r>
          </a:p>
          <a:p>
            <a:pPr marL="0" indent="0">
              <a:buNone/>
            </a:pPr>
            <a:endParaRPr lang="en-US" dirty="0"/>
          </a:p>
        </p:txBody>
      </p:sp>
      <p:sp>
        <p:nvSpPr>
          <p:cNvPr id="4" name="Date Placeholder 3"/>
          <p:cNvSpPr>
            <a:spLocks noGrp="1"/>
          </p:cNvSpPr>
          <p:nvPr>
            <p:ph type="dt" sz="half" idx="4294967295"/>
          </p:nvPr>
        </p:nvSpPr>
        <p:spPr>
          <a:xfrm>
            <a:off x="8761412" y="6324600"/>
            <a:ext cx="1600200" cy="274320"/>
          </a:xfrm>
          <a:prstGeom prst="rect">
            <a:avLst/>
          </a:prstGeom>
        </p:spPr>
        <p:txBody>
          <a:bodyPr/>
          <a:lstStyle/>
          <a:p>
            <a:fld id="{B557289E-1B3F-4E63-935A-0E0E5EBBCF05}" type="datetime1">
              <a:rPr lang="en-US" smtClean="0"/>
              <a:t>11/12/2018</a:t>
            </a:fld>
            <a:endParaRPr lang="en-US"/>
          </a:p>
        </p:txBody>
      </p:sp>
      <p:sp>
        <p:nvSpPr>
          <p:cNvPr id="5" name="Slide Number Placeholder 4"/>
          <p:cNvSpPr>
            <a:spLocks noGrp="1"/>
          </p:cNvSpPr>
          <p:nvPr>
            <p:ph type="sldNum" sz="quarter" idx="4294967295"/>
          </p:nvPr>
        </p:nvSpPr>
        <p:spPr>
          <a:xfrm>
            <a:off x="9980612" y="6356350"/>
            <a:ext cx="457200" cy="274320"/>
          </a:xfrm>
          <a:prstGeom prst="rect">
            <a:avLst/>
          </a:prstGeom>
        </p:spPr>
        <p:txBody>
          <a:bodyPr/>
          <a:lstStyle/>
          <a:p>
            <a:fld id="{AEFAAC5A-9C4F-4278-920D-DF2BAB595749}" type="slidenum">
              <a:rPr lang="en-US" smtClean="0"/>
              <a:t>16</a:t>
            </a:fld>
            <a:endParaRPr lang="en-US" dirty="0"/>
          </a:p>
        </p:txBody>
      </p:sp>
    </p:spTree>
    <p:extLst>
      <p:ext uri="{BB962C8B-B14F-4D97-AF65-F5344CB8AC3E}">
        <p14:creationId xmlns:p14="http://schemas.microsoft.com/office/powerpoint/2010/main" val="150715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1961683" y="1143000"/>
            <a:ext cx="8704729" cy="4648200"/>
          </a:xfrm>
        </p:spPr>
        <p:txBody>
          <a:bodyPr>
            <a:normAutofit fontScale="92500" lnSpcReduction="20000"/>
          </a:bodyPr>
          <a:lstStyle/>
          <a:p>
            <a:pPr marL="0" indent="0">
              <a:buNone/>
            </a:pPr>
            <a:r>
              <a:rPr lang="en-US" sz="1800" dirty="0">
                <a:hlinkClick r:id="rId2"/>
              </a:rPr>
              <a:t>http://www.software.ac.uk/</a:t>
            </a:r>
          </a:p>
          <a:p>
            <a:pPr marL="0" indent="0">
              <a:buNone/>
            </a:pPr>
            <a:endParaRPr lang="en-US" sz="1800" dirty="0">
              <a:hlinkClick r:id="" action="ppaction://noaction"/>
            </a:endParaRPr>
          </a:p>
          <a:p>
            <a:pPr marL="0" indent="0">
              <a:buNone/>
            </a:pPr>
            <a:r>
              <a:rPr lang="en-US" sz="1800" dirty="0">
                <a:hlinkClick r:id="" action="ppaction://noaction"/>
              </a:rPr>
              <a:t>http://software-carpentry.org/</a:t>
            </a:r>
            <a:endParaRPr lang="en-US" sz="1800" dirty="0">
              <a:hlinkClick r:id="rId2"/>
            </a:endParaRPr>
          </a:p>
          <a:p>
            <a:pPr marL="0" indent="0">
              <a:buNone/>
            </a:pPr>
            <a:endParaRPr lang="en-US" sz="1800" dirty="0">
              <a:hlinkClick r:id="rId2"/>
            </a:endParaRPr>
          </a:p>
          <a:p>
            <a:pPr marL="0" indent="0">
              <a:buNone/>
            </a:pPr>
            <a:r>
              <a:rPr lang="en-US" sz="1800" u="sng" dirty="0">
                <a:hlinkClick r:id="rId3"/>
              </a:rPr>
              <a:t>http://flash.uchicago.edu/cc2012/</a:t>
            </a:r>
            <a:endParaRPr lang="en-US" sz="1800" u="sng" dirty="0"/>
          </a:p>
          <a:p>
            <a:pPr marL="0" indent="0">
              <a:buNone/>
            </a:pPr>
            <a:endParaRPr lang="en-US" sz="1800" u="sng" dirty="0"/>
          </a:p>
          <a:p>
            <a:pPr marL="0" indent="0">
              <a:buNone/>
            </a:pPr>
            <a:r>
              <a:rPr lang="en-US" sz="1800" dirty="0">
                <a:hlinkClick r:id="rId2"/>
              </a:rPr>
              <a:t>http://journals.plos.org/plosbiology/article?id=10.1371/journal.pbio.1001745</a:t>
            </a:r>
            <a:endParaRPr lang="en-US" sz="1800" dirty="0"/>
          </a:p>
          <a:p>
            <a:pPr marL="0" indent="0">
              <a:buNone/>
            </a:pPr>
            <a:endParaRPr lang="en-US" sz="1800" dirty="0"/>
          </a:p>
          <a:p>
            <a:pPr marL="0" indent="0">
              <a:buNone/>
            </a:pPr>
            <a:r>
              <a:rPr lang="en-US" sz="1800" dirty="0">
                <a:hlinkClick r:id="rId4"/>
              </a:rPr>
              <a:t>http://ieeexplore.ieee.org/xpls/icp.jsp?arnumber=4375255</a:t>
            </a:r>
            <a:endParaRPr lang="en-US" sz="1800" dirty="0"/>
          </a:p>
          <a:p>
            <a:pPr marL="0" indent="0">
              <a:buNone/>
            </a:pPr>
            <a:endParaRPr lang="en-US" sz="1800" dirty="0"/>
          </a:p>
          <a:p>
            <a:pPr marL="0" indent="0">
              <a:buNone/>
            </a:pPr>
            <a:r>
              <a:rPr lang="en-US" sz="1800" u="sng" dirty="0">
                <a:hlinkClick r:id="rId5"/>
              </a:rPr>
              <a:t>http://www.orau.gov/swproductivity2014/SoftwareProductivityWorkshopReport2014.pdf</a:t>
            </a:r>
            <a:endParaRPr lang="en-US" sz="1800" u="sng" dirty="0"/>
          </a:p>
          <a:p>
            <a:pPr marL="0" indent="0">
              <a:buNone/>
            </a:pPr>
            <a:endParaRPr lang="en-US" sz="1800" u="sng" dirty="0"/>
          </a:p>
          <a:p>
            <a:pPr marL="0" indent="0">
              <a:buNone/>
            </a:pPr>
            <a:r>
              <a:rPr lang="en-US" sz="1800" u="sng" dirty="0">
                <a:hlinkClick r:id="rId6"/>
              </a:rPr>
              <a:t>http://ieeexplore.ieee.org/xpl/articleDetails.jsp?arnumber=6171147</a:t>
            </a: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dirty="0"/>
          </a:p>
          <a:p>
            <a:pPr marL="0" indent="0">
              <a:buNone/>
            </a:pPr>
            <a:endParaRPr lang="en-US" sz="1800" dirty="0"/>
          </a:p>
          <a:p>
            <a:pPr marL="0" indent="0">
              <a:buNone/>
            </a:pPr>
            <a:endParaRPr lang="en-US" dirty="0"/>
          </a:p>
        </p:txBody>
      </p:sp>
      <p:sp>
        <p:nvSpPr>
          <p:cNvPr id="4" name="Date Placeholder 3"/>
          <p:cNvSpPr>
            <a:spLocks noGrp="1"/>
          </p:cNvSpPr>
          <p:nvPr>
            <p:ph type="dt" sz="half" idx="4294967295"/>
          </p:nvPr>
        </p:nvSpPr>
        <p:spPr>
          <a:xfrm>
            <a:off x="8761412" y="6324600"/>
            <a:ext cx="1600200" cy="274320"/>
          </a:xfrm>
          <a:prstGeom prst="rect">
            <a:avLst/>
          </a:prstGeom>
        </p:spPr>
        <p:txBody>
          <a:bodyPr/>
          <a:lstStyle/>
          <a:p>
            <a:fld id="{B557289E-1B3F-4E63-935A-0E0E5EBBCF05}" type="datetime1">
              <a:rPr lang="en-US" smtClean="0"/>
              <a:t>11/12/2018</a:t>
            </a:fld>
            <a:endParaRPr lang="en-US"/>
          </a:p>
        </p:txBody>
      </p:sp>
      <p:sp>
        <p:nvSpPr>
          <p:cNvPr id="5" name="Slide Number Placeholder 4"/>
          <p:cNvSpPr>
            <a:spLocks noGrp="1"/>
          </p:cNvSpPr>
          <p:nvPr>
            <p:ph type="sldNum" sz="quarter" idx="4294967295"/>
          </p:nvPr>
        </p:nvSpPr>
        <p:spPr>
          <a:xfrm>
            <a:off x="9980612" y="6356350"/>
            <a:ext cx="457200" cy="274320"/>
          </a:xfrm>
          <a:prstGeom prst="rect">
            <a:avLst/>
          </a:prstGeom>
        </p:spPr>
        <p:txBody>
          <a:bodyPr/>
          <a:lstStyle/>
          <a:p>
            <a:fld id="{AEFAAC5A-9C4F-4278-920D-DF2BAB595749}" type="slidenum">
              <a:rPr lang="en-US" smtClean="0"/>
              <a:t>17</a:t>
            </a:fld>
            <a:endParaRPr lang="en-US" dirty="0"/>
          </a:p>
        </p:txBody>
      </p:sp>
    </p:spTree>
    <p:extLst>
      <p:ext uri="{BB962C8B-B14F-4D97-AF65-F5344CB8AC3E}">
        <p14:creationId xmlns:p14="http://schemas.microsoft.com/office/powerpoint/2010/main" val="112401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Why Community Codes?</a:t>
            </a:r>
          </a:p>
        </p:txBody>
      </p:sp>
      <p:sp>
        <p:nvSpPr>
          <p:cNvPr id="2" name="Content Placeholder 1"/>
          <p:cNvSpPr>
            <a:spLocks noGrp="1"/>
          </p:cNvSpPr>
          <p:nvPr>
            <p:ph idx="1"/>
          </p:nvPr>
        </p:nvSpPr>
        <p:spPr>
          <a:xfrm>
            <a:off x="361816" y="1158240"/>
            <a:ext cx="11369809" cy="4047778"/>
          </a:xfrm>
        </p:spPr>
        <p:txBody>
          <a:bodyPr/>
          <a:lstStyle/>
          <a:p>
            <a:r>
              <a:rPr lang="en-US" dirty="0"/>
              <a:t>Scientists can focus on developing for their algorithmic needs instead of getting bogged down by the infrastructural development</a:t>
            </a:r>
          </a:p>
          <a:p>
            <a:r>
              <a:rPr lang="en-US" dirty="0"/>
              <a:t>Graduate students do not start developing codes from scratch</a:t>
            </a:r>
          </a:p>
          <a:p>
            <a:pPr lvl="1"/>
            <a:r>
              <a:rPr lang="en-US" dirty="0"/>
              <a:t>Look at the available public codes and converge on the ones that most meet their needs</a:t>
            </a:r>
          </a:p>
          <a:p>
            <a:pPr lvl="1"/>
            <a:r>
              <a:rPr lang="en-US" dirty="0"/>
              <a:t>Look at the effort of customization for their purposes</a:t>
            </a:r>
          </a:p>
          <a:p>
            <a:pPr lvl="1"/>
            <a:r>
              <a:rPr lang="en-US" dirty="0"/>
              <a:t>Select the public code, and build upon it as they need</a:t>
            </a:r>
          </a:p>
          <a:p>
            <a:endParaRPr lang="en-US" dirty="0"/>
          </a:p>
        </p:txBody>
      </p:sp>
      <p:sp>
        <p:nvSpPr>
          <p:cNvPr id="4" name="Date Placeholder 3"/>
          <p:cNvSpPr>
            <a:spLocks noGrp="1"/>
          </p:cNvSpPr>
          <p:nvPr>
            <p:ph type="dt" sz="half" idx="4294967295"/>
          </p:nvPr>
        </p:nvSpPr>
        <p:spPr>
          <a:xfrm>
            <a:off x="10588625" y="6324600"/>
            <a:ext cx="1600200" cy="274638"/>
          </a:xfrm>
          <a:prstGeom prst="rect">
            <a:avLst/>
          </a:prstGeom>
        </p:spPr>
        <p:txBody>
          <a:bodyPr/>
          <a:lstStyle/>
          <a:p>
            <a:fld id="{B557289E-1B3F-4E63-935A-0E0E5EBBCF05}" type="datetime1">
              <a:rPr lang="en-US" smtClean="0"/>
              <a:t>11/12/2018</a:t>
            </a:fld>
            <a:endParaRPr lang="en-US"/>
          </a:p>
        </p:txBody>
      </p:sp>
      <p:sp>
        <p:nvSpPr>
          <p:cNvPr id="5" name="Slide Number Placeholder 4"/>
          <p:cNvSpPr>
            <a:spLocks noGrp="1"/>
          </p:cNvSpPr>
          <p:nvPr>
            <p:ph type="sldNum" sz="quarter" idx="4294967295"/>
          </p:nvPr>
        </p:nvSpPr>
        <p:spPr>
          <a:xfrm>
            <a:off x="11731625" y="6356350"/>
            <a:ext cx="457200" cy="274638"/>
          </a:xfrm>
          <a:prstGeom prst="rect">
            <a:avLst/>
          </a:prstGeom>
        </p:spPr>
        <p:txBody>
          <a:bodyPr/>
          <a:lstStyle/>
          <a:p>
            <a:fld id="{AEFAAC5A-9C4F-4278-920D-DF2BAB595749}" type="slidenum">
              <a:rPr lang="en-US" smtClean="0"/>
              <a:t>18</a:t>
            </a:fld>
            <a:endParaRPr lang="en-US" dirty="0"/>
          </a:p>
        </p:txBody>
      </p:sp>
      <p:sp>
        <p:nvSpPr>
          <p:cNvPr id="9" name="Rectangle 8"/>
          <p:cNvSpPr/>
          <p:nvPr/>
        </p:nvSpPr>
        <p:spPr>
          <a:xfrm>
            <a:off x="1827213" y="4419600"/>
            <a:ext cx="8247865" cy="137911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Important to remember that they still need to understand the components developed by others that they are using, they just don’t have to actually develop everything themselves. And this is particularly true of pesky detailed infrastructure/solvers that are too well understood to have any research component, but are time consuming to implement right</a:t>
            </a:r>
          </a:p>
        </p:txBody>
      </p:sp>
    </p:spTree>
    <p:extLst>
      <p:ext uri="{BB962C8B-B14F-4D97-AF65-F5344CB8AC3E}">
        <p14:creationId xmlns:p14="http://schemas.microsoft.com/office/powerpoint/2010/main" val="72624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Community Codes Continued</a:t>
            </a:r>
          </a:p>
        </p:txBody>
      </p:sp>
      <p:sp>
        <p:nvSpPr>
          <p:cNvPr id="3" name="Content Placeholder 2"/>
          <p:cNvSpPr>
            <a:spLocks noGrp="1"/>
          </p:cNvSpPr>
          <p:nvPr>
            <p:ph idx="1"/>
          </p:nvPr>
        </p:nvSpPr>
        <p:spPr>
          <a:xfrm>
            <a:off x="365760" y="1158240"/>
            <a:ext cx="11369809" cy="4047778"/>
          </a:xfrm>
        </p:spPr>
        <p:txBody>
          <a:bodyPr/>
          <a:lstStyle/>
          <a:p>
            <a:r>
              <a:rPr lang="en-US" dirty="0"/>
              <a:t>Researchers can build upon work of others and get further faster, instead of reinventing the wheel</a:t>
            </a:r>
          </a:p>
          <a:p>
            <a:pPr lvl="1"/>
            <a:r>
              <a:rPr lang="en-US" dirty="0"/>
              <a:t>Code component re-use</a:t>
            </a:r>
          </a:p>
          <a:p>
            <a:pPr lvl="1"/>
            <a:r>
              <a:rPr lang="en-US" dirty="0"/>
              <a:t>No need to become an expert in every numerical technique</a:t>
            </a:r>
          </a:p>
          <a:p>
            <a:r>
              <a:rPr lang="en-US" dirty="0"/>
              <a:t>More reliable results because of more stress tested code</a:t>
            </a:r>
          </a:p>
          <a:p>
            <a:pPr lvl="1"/>
            <a:r>
              <a:rPr lang="en-US" dirty="0"/>
              <a:t>Enough eyes looking at the code will find any errors faster</a:t>
            </a:r>
          </a:p>
          <a:p>
            <a:pPr lvl="1"/>
            <a:r>
              <a:rPr lang="en-US" dirty="0"/>
              <a:t>New implementations take several years to iron out the bugs and deficiencies</a:t>
            </a:r>
          </a:p>
          <a:p>
            <a:pPr lvl="1"/>
            <a:r>
              <a:rPr lang="en-US" dirty="0"/>
              <a:t>Different users use the code in different ways and stress it in different ways</a:t>
            </a:r>
          </a:p>
          <a:p>
            <a:r>
              <a:rPr lang="en-US" dirty="0"/>
              <a:t>Open-source science results in more reproducible results</a:t>
            </a:r>
          </a:p>
          <a:p>
            <a:r>
              <a:rPr lang="en-US" dirty="0"/>
              <a:t>Generally good for the credibility</a:t>
            </a:r>
          </a:p>
          <a:p>
            <a:endParaRPr lang="en-US" dirty="0"/>
          </a:p>
        </p:txBody>
      </p:sp>
    </p:spTree>
    <p:extLst>
      <p:ext uri="{BB962C8B-B14F-4D97-AF65-F5344CB8AC3E}">
        <p14:creationId xmlns:p14="http://schemas.microsoft.com/office/powerpoint/2010/main" val="71681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1448739"/>
            <a:ext cx="11478578" cy="4694151"/>
          </a:xfrm>
        </p:spPr>
        <p:txBody>
          <a:bodyPr>
            <a:noAutofit/>
          </a:bodyPr>
          <a:lstStyle/>
          <a:p>
            <a:pPr marL="0" indent="0">
              <a:lnSpc>
                <a:spcPct val="110000"/>
              </a:lnSpc>
              <a:buNone/>
            </a:pPr>
            <a:r>
              <a:rPr lang="en-US" sz="2000" b="1" dirty="0"/>
              <a:t>License and Citation</a:t>
            </a:r>
          </a:p>
          <a:p>
            <a:pPr>
              <a:lnSpc>
                <a:spcPct val="110000"/>
              </a:lnSpc>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pPr>
              <a:lnSpc>
                <a:spcPct val="110000"/>
              </a:lnSpc>
              <a:spcBef>
                <a:spcPts val="200"/>
              </a:spcBef>
            </a:pPr>
            <a:r>
              <a:rPr lang="en-US" sz="1800" dirty="0"/>
              <a:t>Requested citation: David E. Bernholdt, </a:t>
            </a:r>
            <a:r>
              <a:rPr lang="en-US" sz="1800" dirty="0" err="1"/>
              <a:t>Anshu</a:t>
            </a:r>
            <a:r>
              <a:rPr lang="en-US" sz="1800" dirty="0"/>
              <a:t> Dubey, and Katherine Riley, Overview of Best Practices in HPC Software Development, Better Scientific Software tutorial, in SC ‘18: International Conference for High Performance Computing, Networking, Storage and Analysis, Dallas, Texas, 2018. DOI: </a:t>
            </a:r>
            <a:r>
              <a:rPr lang="en-US" sz="1800" dirty="0">
                <a:hlinkClick r:id="rId4"/>
              </a:rPr>
              <a:t>10.6084/m9.figshare.7304408</a:t>
            </a:r>
            <a:r>
              <a:rPr lang="en-US" sz="1800" dirty="0"/>
              <a:t>.</a:t>
            </a:r>
          </a:p>
          <a:p>
            <a:pPr marL="0" indent="0">
              <a:lnSpc>
                <a:spcPct val="110000"/>
              </a:lnSpc>
              <a:buNone/>
            </a:pPr>
            <a:r>
              <a:rPr lang="en-US" sz="2000" b="1" dirty="0"/>
              <a:t>Acknowledgements</a:t>
            </a:r>
          </a:p>
          <a:p>
            <a:pPr>
              <a:lnSpc>
                <a:spcPct val="110000"/>
              </a:lnSpc>
              <a:spcBef>
                <a:spcPts val="200"/>
              </a:spcBef>
            </a:pPr>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r>
              <a:rPr lang="en-US" sz="1800" i="1" dirty="0"/>
              <a:t>.</a:t>
            </a:r>
          </a:p>
          <a:p>
            <a:pPr>
              <a:lnSpc>
                <a:spcPct val="110000"/>
              </a:lnSpc>
              <a:spcBef>
                <a:spcPts val="200"/>
              </a:spcBef>
            </a:pPr>
            <a:r>
              <a:rPr lang="en-US" sz="1800" dirty="0"/>
              <a:t>This work was performed in part at the Argonne National Laboratory, which is managed </a:t>
            </a:r>
            <a:r>
              <a:rPr lang="en-US" sz="1800" dirty="0" err="1"/>
              <a:t>managed</a:t>
            </a:r>
            <a:r>
              <a:rPr lang="en-US" sz="1800" dirty="0"/>
              <a:t> by </a:t>
            </a:r>
            <a:r>
              <a:rPr lang="en-US" sz="1800" dirty="0" err="1"/>
              <a:t>UChicago</a:t>
            </a:r>
            <a:r>
              <a:rPr lang="en-US" sz="1800" dirty="0"/>
              <a:t> Argonne, LLC for the U.S. Department of Energy under Contract No. DE-AC02-06CH11357</a:t>
            </a:r>
          </a:p>
          <a:p>
            <a:pPr>
              <a:lnSpc>
                <a:spcPct val="110000"/>
              </a:lnSpc>
              <a:spcBef>
                <a:spcPts val="200"/>
              </a:spcBef>
            </a:pPr>
            <a:r>
              <a:rPr lang="en-US" sz="1800" dirty="0"/>
              <a:t>This work was performed in part at the Oak Ridge National Laboratory, which is managed by UT-Battelle, LLC for the U.S. Department of Energy under Contract No. DE-AC05-00OR22725.</a:t>
            </a:r>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6975" y="107296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Communities Do Use Community Codes</a:t>
            </a:r>
          </a:p>
        </p:txBody>
      </p:sp>
      <p:sp>
        <p:nvSpPr>
          <p:cNvPr id="2" name="Content Placeholder 1"/>
          <p:cNvSpPr>
            <a:spLocks noGrp="1"/>
          </p:cNvSpPr>
          <p:nvPr>
            <p:ph idx="1"/>
          </p:nvPr>
        </p:nvSpPr>
        <p:spPr>
          <a:xfrm>
            <a:off x="368424" y="1047581"/>
            <a:ext cx="11369809" cy="4047778"/>
          </a:xfrm>
        </p:spPr>
        <p:txBody>
          <a:bodyPr/>
          <a:lstStyle/>
          <a:p>
            <a:r>
              <a:rPr lang="en-US" dirty="0"/>
              <a:t>Astrophysics, Molecular Dynamics, Chemistry, Climate, </a:t>
            </a:r>
            <a:r>
              <a:rPr lang="en-US" dirty="0" err="1"/>
              <a:t>etc</a:t>
            </a:r>
            <a:endParaRPr lang="en-US" dirty="0"/>
          </a:p>
          <a:p>
            <a:r>
              <a:rPr lang="en-US" dirty="0"/>
              <a:t>Community/open-source approach more common in areas which need multi-physics and/or multi-scale</a:t>
            </a:r>
          </a:p>
          <a:p>
            <a:r>
              <a:rPr lang="en-US" dirty="0"/>
              <a:t>A visionary sees the benefit of software re-use and releases the code</a:t>
            </a:r>
          </a:p>
          <a:p>
            <a:r>
              <a:rPr lang="en-US" dirty="0"/>
              <a:t>Sophistication in modeling advances more rapidly in such communities</a:t>
            </a:r>
          </a:p>
          <a:p>
            <a:r>
              <a:rPr lang="en-US" dirty="0"/>
              <a:t>Others keep their software close for perceived competitive advantage</a:t>
            </a:r>
          </a:p>
          <a:p>
            <a:pPr lvl="1"/>
            <a:r>
              <a:rPr lang="en-US" dirty="0"/>
              <a:t>Repeated re-invention of wheel</a:t>
            </a:r>
          </a:p>
          <a:p>
            <a:pPr lvl="1"/>
            <a:r>
              <a:rPr lang="en-US" dirty="0"/>
              <a:t>General advancement of model fidelity slower</a:t>
            </a:r>
          </a:p>
          <a:p>
            <a:pPr lvl="1"/>
            <a:endParaRPr lang="en-US" dirty="0"/>
          </a:p>
          <a:p>
            <a:endParaRPr lang="en-US" dirty="0"/>
          </a:p>
        </p:txBody>
      </p:sp>
    </p:spTree>
    <p:extLst>
      <p:ext uri="{BB962C8B-B14F-4D97-AF65-F5344CB8AC3E}">
        <p14:creationId xmlns:p14="http://schemas.microsoft.com/office/powerpoint/2010/main" val="23516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Good software practices are needed for scientific productivity</a:t>
            </a:r>
          </a:p>
          <a:p>
            <a:r>
              <a:rPr lang="en-US" dirty="0"/>
              <a:t>Science at extreme-scales is complex and requires multiple expertise</a:t>
            </a:r>
          </a:p>
          <a:p>
            <a:r>
              <a:rPr lang="en-US" dirty="0"/>
              <a:t>Software process does need to address reality</a:t>
            </a:r>
          </a:p>
          <a:p>
            <a:r>
              <a:rPr lang="en-US" dirty="0"/>
              <a:t>Open codes, community contribution, are a powerful tool</a:t>
            </a:r>
          </a:p>
          <a:p>
            <a:endParaRPr lang="en-US" dirty="0"/>
          </a:p>
          <a:p>
            <a:endParaRPr lang="en-US" dirty="0"/>
          </a:p>
        </p:txBody>
      </p:sp>
      <p:sp>
        <p:nvSpPr>
          <p:cNvPr id="4" name="Rounded Rectangle 3">
            <a:extLst>
              <a:ext uri="{FF2B5EF4-FFF2-40B4-BE49-F238E27FC236}">
                <a16:creationId xmlns:a16="http://schemas.microsoft.com/office/drawing/2014/main" id="{5FC36A01-485D-D24E-BBDE-831E5E37AEFA}"/>
              </a:ext>
            </a:extLst>
          </p:cNvPr>
          <p:cNvSpPr/>
          <p:nvPr/>
        </p:nvSpPr>
        <p:spPr>
          <a:xfrm>
            <a:off x="785812" y="4030134"/>
            <a:ext cx="9831388" cy="16330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4045" marR="280024" algn="ctr" defTabSz="319998">
              <a:buClr>
                <a:schemeClr val="accent6">
                  <a:lumMod val="50000"/>
                </a:schemeClr>
              </a:buClr>
              <a:buSzPct val="99000"/>
              <a:tabLst>
                <a:tab pos="408903" algn="l"/>
              </a:tabLst>
            </a:pPr>
            <a:r>
              <a:rPr lang="en-US" sz="2400" dirty="0">
                <a:latin typeface="Gill Sans"/>
                <a:cs typeface="Gill Sans"/>
              </a:rPr>
              <a:t>It is extremely important to recognize that science through computing is only as good as the software that produces it</a:t>
            </a:r>
          </a:p>
        </p:txBody>
      </p:sp>
    </p:spTree>
    <p:extLst>
      <p:ext uri="{BB962C8B-B14F-4D97-AF65-F5344CB8AC3E}">
        <p14:creationId xmlns:p14="http://schemas.microsoft.com/office/powerpoint/2010/main" val="1290802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algn="l">
                        <a:lnSpc>
                          <a:spcPct val="100000"/>
                        </a:lnSpc>
                      </a:pPr>
                      <a:r>
                        <a:rPr lang="en-US" sz="1600" dirty="0"/>
                        <a:t>8:30am-8:40am</a:t>
                      </a:r>
                    </a:p>
                  </a:txBody>
                  <a:tcPr/>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algn="l">
                        <a:lnSpc>
                          <a:spcPct val="100000"/>
                        </a:lnSpc>
                      </a:pPr>
                      <a:r>
                        <a:rPr lang="en-US" sz="1600" dirty="0"/>
                        <a:t>8:40am-9:00am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algn="l">
                        <a:lnSpc>
                          <a:spcPct val="100000"/>
                        </a:lnSpc>
                      </a:pPr>
                      <a:r>
                        <a:rPr lang="en-US" sz="1600" dirty="0"/>
                        <a:t>9:00am-10:00am</a:t>
                      </a:r>
                    </a:p>
                  </a:txBody>
                  <a:tcPr/>
                </a:tc>
                <a:tc>
                  <a:txBody>
                    <a:bodyPr/>
                    <a:lstStyle/>
                    <a:p>
                      <a:pPr>
                        <a:lnSpc>
                          <a:spcPct val="100000"/>
                        </a:lnSpc>
                      </a:pPr>
                      <a:r>
                        <a:rPr lang="en-US" sz="1600" dirty="0"/>
                        <a:t>02</a:t>
                      </a:r>
                    </a:p>
                  </a:txBody>
                  <a:tcPr/>
                </a:tc>
                <a:tc>
                  <a:txBody>
                    <a:bodyPr/>
                    <a:lstStyle/>
                    <a:p>
                      <a:pPr>
                        <a:lnSpc>
                          <a:spcPct val="100000"/>
                        </a:lnSpc>
                      </a:pPr>
                      <a:r>
                        <a:rPr lang="en-US" sz="1600" dirty="0"/>
                        <a:t>Git Workflows</a:t>
                      </a:r>
                    </a:p>
                  </a:txBody>
                  <a:tcPr/>
                </a:tc>
                <a:tc>
                  <a:txBody>
                    <a:bodyPr/>
                    <a:lstStyle/>
                    <a:p>
                      <a:pPr>
                        <a:lnSpc>
                          <a:spcPct val="100000"/>
                        </a:lnSpc>
                      </a:pPr>
                      <a:r>
                        <a:rPr lang="en-US" sz="1600" dirty="0"/>
                        <a:t>Jared O’Neal, ANL</a:t>
                      </a:r>
                    </a:p>
                  </a:txBody>
                  <a:tcPr/>
                </a:tc>
                <a:extLst>
                  <a:ext uri="{0D108BD9-81ED-4DB2-BD59-A6C34878D82A}">
                    <a16:rowId xmlns:a16="http://schemas.microsoft.com/office/drawing/2014/main" val="2417511484"/>
                  </a:ext>
                </a:extLst>
              </a:tr>
              <a:tr h="370840">
                <a:tc>
                  <a:txBody>
                    <a:bodyPr/>
                    <a:lstStyle/>
                    <a:p>
                      <a:pPr algn="l">
                        <a:lnSpc>
                          <a:spcPct val="100000"/>
                        </a:lnSpc>
                      </a:pPr>
                      <a:r>
                        <a:rPr lang="en-US" sz="1600" i="1" dirty="0">
                          <a:solidFill>
                            <a:schemeClr val="tx2"/>
                          </a:solidFill>
                        </a:rPr>
                        <a:t>10:00am-10:30am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algn="l">
                        <a:lnSpc>
                          <a:spcPct val="100000"/>
                        </a:lnSpc>
                      </a:pPr>
                      <a:r>
                        <a:rPr lang="en-US" sz="1600" dirty="0"/>
                        <a:t>10:30am-11:40am</a:t>
                      </a:r>
                    </a:p>
                  </a:txBody>
                  <a:tcPr/>
                </a:tc>
                <a:tc>
                  <a:txBody>
                    <a:bodyPr/>
                    <a:lstStyle/>
                    <a:p>
                      <a:pPr>
                        <a:lnSpc>
                          <a:spcPct val="100000"/>
                        </a:lnSpc>
                      </a:pPr>
                      <a:r>
                        <a:rPr lang="en-US" sz="1600" dirty="0"/>
                        <a:t>03</a:t>
                      </a:r>
                    </a:p>
                  </a:txBody>
                  <a:tcPr/>
                </a:tc>
                <a:tc>
                  <a:txBody>
                    <a:bodyPr/>
                    <a:lstStyle/>
                    <a:p>
                      <a:pPr>
                        <a:lnSpc>
                          <a:spcPct val="100000"/>
                        </a:lnSpc>
                      </a:pPr>
                      <a:r>
                        <a:rPr lang="en-US" sz="1600" dirty="0"/>
                        <a:t>Better (Small) Scientific Software Teams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algn="l">
                        <a:lnSpc>
                          <a:spcPct val="100000"/>
                        </a:lnSpc>
                      </a:pPr>
                      <a:r>
                        <a:rPr lang="en-US" sz="1600" dirty="0"/>
                        <a:t>11:40am-12:00pm</a:t>
                      </a:r>
                    </a:p>
                  </a:txBody>
                  <a:tcPr/>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algn="l">
                        <a:lnSpc>
                          <a:spcPct val="100000"/>
                        </a:lnSpc>
                      </a:pPr>
                      <a:r>
                        <a:rPr lang="en-US" sz="1600" i="1" dirty="0">
                          <a:solidFill>
                            <a:schemeClr val="tx2"/>
                          </a:solidFill>
                        </a:rPr>
                        <a:t>12:00pm-1:30pm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(C1/2/3/4 Ballroom, 2</a:t>
                      </a:r>
                      <a:r>
                        <a:rPr lang="en-US" sz="1600" i="1" baseline="30000" dirty="0">
                          <a:solidFill>
                            <a:schemeClr val="tx2"/>
                          </a:solidFill>
                        </a:rPr>
                        <a:t>nd</a:t>
                      </a:r>
                      <a:r>
                        <a:rPr lang="en-US" sz="1600" i="1" dirty="0">
                          <a:solidFill>
                            <a:schemeClr val="tx2"/>
                          </a:solidFill>
                        </a:rPr>
                        <a:t> floor)</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algn="l">
                        <a:lnSpc>
                          <a:spcPct val="100000"/>
                        </a:lnSpc>
                      </a:pPr>
                      <a:r>
                        <a:rPr lang="en-US" sz="1600" i="0" dirty="0"/>
                        <a:t>1:30pm-2:15pm</a:t>
                      </a:r>
                    </a:p>
                  </a:txBody>
                  <a:tcPr/>
                </a:tc>
                <a:tc>
                  <a:txBody>
                    <a:bodyPr/>
                    <a:lstStyle/>
                    <a:p>
                      <a:pPr>
                        <a:lnSpc>
                          <a:spcPct val="100000"/>
                        </a:lnSpc>
                      </a:pPr>
                      <a:r>
                        <a:rPr lang="en-US" sz="1600" i="0" dirty="0"/>
                        <a:t>05</a:t>
                      </a:r>
                    </a:p>
                  </a:txBody>
                  <a:tcPr/>
                </a:tc>
                <a:tc>
                  <a:txBody>
                    <a:bodyPr/>
                    <a:lstStyle/>
                    <a:p>
                      <a:pPr>
                        <a:lnSpc>
                          <a:spcPct val="100000"/>
                        </a:lnSpc>
                      </a:pPr>
                      <a:r>
                        <a:rPr lang="en-US" sz="1600" i="0" dirty="0"/>
                        <a:t>An Introduction to Software Licensing</a:t>
                      </a:r>
                    </a:p>
                  </a:txBody>
                  <a:tcPr/>
                </a:tc>
                <a:tc>
                  <a:txBody>
                    <a:bodyPr/>
                    <a:lstStyle/>
                    <a:p>
                      <a:pPr>
                        <a:lnSpc>
                          <a:spcPct val="100000"/>
                        </a:lnSpc>
                      </a:pPr>
                      <a:r>
                        <a:rPr lang="en-US" sz="1600" i="0" dirty="0"/>
                        <a:t>David E. Bernholdt, ORNL</a:t>
                      </a:r>
                    </a:p>
                  </a:txBody>
                  <a:tcPr/>
                </a:tc>
                <a:extLst>
                  <a:ext uri="{0D108BD9-81ED-4DB2-BD59-A6C34878D82A}">
                    <a16:rowId xmlns:a16="http://schemas.microsoft.com/office/drawing/2014/main" val="4193880066"/>
                  </a:ext>
                </a:extLst>
              </a:tr>
              <a:tr h="370840">
                <a:tc>
                  <a:txBody>
                    <a:bodyPr/>
                    <a:lstStyle/>
                    <a:p>
                      <a:pPr algn="l">
                        <a:lnSpc>
                          <a:spcPct val="100000"/>
                        </a:lnSpc>
                      </a:pPr>
                      <a:r>
                        <a:rPr lang="en-US" sz="1600" i="0" dirty="0"/>
                        <a:t>2:15pm-2:55pm</a:t>
                      </a:r>
                    </a:p>
                  </a:txBody>
                  <a:tcPr/>
                </a:tc>
                <a:tc>
                  <a:txBody>
                    <a:bodyPr/>
                    <a:lstStyle/>
                    <a:p>
                      <a:pPr>
                        <a:lnSpc>
                          <a:spcPct val="100000"/>
                        </a:lnSpc>
                      </a:pPr>
                      <a:r>
                        <a:rPr lang="en-US" sz="1600" i="0" dirty="0"/>
                        <a:t>06</a:t>
                      </a:r>
                    </a:p>
                  </a:txBody>
                  <a:tcPr/>
                </a:tc>
                <a:tc>
                  <a:txBody>
                    <a:bodyPr/>
                    <a:lstStyle/>
                    <a:p>
                      <a:pPr>
                        <a:lnSpc>
                          <a:spcPct val="100000"/>
                        </a:lnSpc>
                      </a:pPr>
                      <a:r>
                        <a:rPr lang="en-US" sz="1600" i="0" dirty="0"/>
                        <a:t>Verification and Refactoring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1451415273"/>
                  </a:ext>
                </a:extLst>
              </a:tr>
              <a:tr h="370840">
                <a:tc>
                  <a:txBody>
                    <a:bodyPr/>
                    <a:lstStyle/>
                    <a:p>
                      <a:pPr algn="l">
                        <a:lnSpc>
                          <a:spcPct val="100000"/>
                        </a:lnSpc>
                      </a:pPr>
                      <a:r>
                        <a:rPr lang="en-US" sz="1600" i="0" dirty="0"/>
                        <a:t>2:55pm-3:00pm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algn="l">
                        <a:lnSpc>
                          <a:spcPct val="100000"/>
                        </a:lnSpc>
                      </a:pPr>
                      <a:r>
                        <a:rPr lang="en-US" sz="1600" i="1" dirty="0">
                          <a:solidFill>
                            <a:schemeClr val="tx2"/>
                          </a:solidFill>
                        </a:rPr>
                        <a:t>3:00-3:30pm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algn="l">
                        <a:lnSpc>
                          <a:spcPct val="100000"/>
                        </a:lnSpc>
                      </a:pPr>
                      <a:r>
                        <a:rPr lang="en-US" sz="1600" i="0" dirty="0"/>
                        <a:t>3:30pm-3:40pm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algn="l">
                        <a:lnSpc>
                          <a:spcPct val="100000"/>
                        </a:lnSpc>
                      </a:pPr>
                      <a:r>
                        <a:rPr lang="en-US" sz="1600" i="0" dirty="0"/>
                        <a:t>3:40pm-5:00pm</a:t>
                      </a:r>
                    </a:p>
                  </a:txBody>
                  <a:tcPr/>
                </a:tc>
                <a:tc>
                  <a:txBody>
                    <a:bodyPr/>
                    <a:lstStyle/>
                    <a:p>
                      <a:pPr>
                        <a:lnSpc>
                          <a:spcPct val="100000"/>
                        </a:lnSpc>
                      </a:pPr>
                      <a:r>
                        <a:rPr lang="en-US" sz="1600" i="0" dirty="0"/>
                        <a:t>08</a:t>
                      </a:r>
                    </a:p>
                  </a:txBody>
                  <a:tcPr/>
                </a:tc>
                <a:tc>
                  <a:txBody>
                    <a:bodyPr/>
                    <a:lstStyle/>
                    <a:p>
                      <a:pPr>
                        <a:lnSpc>
                          <a:spcPct val="100000"/>
                        </a:lnSpc>
                      </a:pPr>
                      <a:r>
                        <a:rPr lang="en-US" sz="1600" i="0"/>
                        <a:t>Hands-on Activities</a:t>
                      </a:r>
                      <a:endParaRPr lang="en-US" sz="1600" i="0" dirty="0"/>
                    </a:p>
                  </a:txBody>
                  <a:tcPr/>
                </a:tc>
                <a:tc>
                  <a:txBody>
                    <a:bodyPr/>
                    <a:lstStyle/>
                    <a:p>
                      <a:pPr>
                        <a:lnSpc>
                          <a:spcPct val="100000"/>
                        </a:lnSpc>
                      </a:pPr>
                      <a:r>
                        <a:rPr lang="en-US" sz="1600" i="0" dirty="0"/>
                        <a:t>Jared O’Neal, ANL, and team</a:t>
                      </a:r>
                    </a:p>
                  </a:txBody>
                  <a:tcPr/>
                </a:tc>
                <a:extLst>
                  <a:ext uri="{0D108BD9-81ED-4DB2-BD59-A6C34878D82A}">
                    <a16:rowId xmlns:a16="http://schemas.microsoft.com/office/drawing/2014/main" val="3049042265"/>
                  </a:ext>
                </a:extLst>
              </a:tr>
            </a:tbl>
          </a:graphicData>
        </a:graphic>
      </p:graphicFrame>
      <p:sp>
        <p:nvSpPr>
          <p:cNvPr id="3" name="Rectangle 2">
            <a:extLst>
              <a:ext uri="{FF2B5EF4-FFF2-40B4-BE49-F238E27FC236}">
                <a16:creationId xmlns:a16="http://schemas.microsoft.com/office/drawing/2014/main" id="{748BF80F-CC4F-4DB7-B8E6-6A0EA149C515}"/>
              </a:ext>
            </a:extLst>
          </p:cNvPr>
          <p:cNvSpPr/>
          <p:nvPr/>
        </p:nvSpPr>
        <p:spPr>
          <a:xfrm>
            <a:off x="5480376" y="406121"/>
            <a:ext cx="5220212" cy="456535"/>
          </a:xfrm>
          <a:prstGeom prst="rect">
            <a:avLst/>
          </a:prstGeom>
        </p:spPr>
        <p:txBody>
          <a:bodyPr wrap="none">
            <a:spAutoFit/>
          </a:bodyPr>
          <a:lstStyle/>
          <a:p>
            <a:pPr algn="ctr">
              <a:lnSpc>
                <a:spcPct val="150000"/>
              </a:lnSpc>
            </a:pPr>
            <a:r>
              <a:rPr lang="en-US" b="1" dirty="0"/>
              <a:t>Tutorial evaluation form: </a:t>
            </a:r>
            <a:r>
              <a:rPr lang="en-US" b="1" dirty="0">
                <a:hlinkClick r:id="rId2"/>
              </a:rPr>
              <a:t>http://bit.ly/sc18-eval</a:t>
            </a:r>
            <a:endParaRPr lang="en-US" b="1" dirty="0"/>
          </a:p>
        </p:txBody>
      </p:sp>
      <p:pic>
        <p:nvPicPr>
          <p:cNvPr id="6" name="Picture 5">
            <a:extLst>
              <a:ext uri="{FF2B5EF4-FFF2-40B4-BE49-F238E27FC236}">
                <a16:creationId xmlns:a16="http://schemas.microsoft.com/office/drawing/2014/main" id="{4C1DFBB4-000A-4605-AF50-C6C16796ED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085" y="0"/>
            <a:ext cx="1457739" cy="1457739"/>
          </a:xfrm>
          <a:prstGeom prst="rect">
            <a:avLst/>
          </a:prstGeom>
        </p:spPr>
      </p:pic>
      <p:grpSp>
        <p:nvGrpSpPr>
          <p:cNvPr id="10" name="Group 9">
            <a:extLst>
              <a:ext uri="{FF2B5EF4-FFF2-40B4-BE49-F238E27FC236}">
                <a16:creationId xmlns:a16="http://schemas.microsoft.com/office/drawing/2014/main" id="{A97743D4-90C7-46F7-99DF-DD3F92012DED}"/>
              </a:ext>
            </a:extLst>
          </p:cNvPr>
          <p:cNvGrpSpPr/>
          <p:nvPr/>
        </p:nvGrpSpPr>
        <p:grpSpPr>
          <a:xfrm>
            <a:off x="79513" y="2004386"/>
            <a:ext cx="12029799" cy="390939"/>
            <a:chOff x="79513" y="1653208"/>
            <a:chExt cx="12029799" cy="390939"/>
          </a:xfrm>
        </p:grpSpPr>
        <p:cxnSp>
          <p:nvCxnSpPr>
            <p:cNvPr id="7" name="Straight Connector 6">
              <a:extLst>
                <a:ext uri="{FF2B5EF4-FFF2-40B4-BE49-F238E27FC236}">
                  <a16:creationId xmlns:a16="http://schemas.microsoft.com/office/drawing/2014/main" id="{C32A3FE3-D361-4ED0-A257-E2CB811BEB8F}"/>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51AD24C-8755-436D-9850-03F6716A52FE}"/>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 name="Arrow: Right 8">
              <a:extLst>
                <a:ext uri="{FF2B5EF4-FFF2-40B4-BE49-F238E27FC236}">
                  <a16:creationId xmlns:a16="http://schemas.microsoft.com/office/drawing/2014/main" id="{84C4E85C-D04E-4AA4-902A-734D58B73D12}"/>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98754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3117272" y="1166335"/>
            <a:ext cx="6092825" cy="1754326"/>
          </a:xfrm>
          <a:prstGeom prst="rect">
            <a:avLst/>
          </a:prstGeom>
        </p:spPr>
        <p:txBody>
          <a:bodyPr>
            <a:spAutoFit/>
          </a:bodyPr>
          <a:lstStyle/>
          <a:p>
            <a:pPr algn="ctr"/>
            <a:r>
              <a:rPr lang="en-US" sz="3600" b="1" dirty="0"/>
              <a:t>Good scientific process </a:t>
            </a:r>
            <a:br>
              <a:rPr lang="en-US" sz="3600" b="1" dirty="0"/>
            </a:br>
            <a:r>
              <a:rPr lang="en-US" sz="3600" b="1" dirty="0"/>
              <a:t>requires </a:t>
            </a:r>
            <a:br>
              <a:rPr lang="en-US" sz="3600" b="1" dirty="0"/>
            </a:br>
            <a:r>
              <a:rPr lang="en-US" sz="36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2999509" y="4040937"/>
            <a:ext cx="6328351" cy="1754326"/>
          </a:xfrm>
          <a:prstGeom prst="rect">
            <a:avLst/>
          </a:prstGeom>
        </p:spPr>
        <p:txBody>
          <a:bodyPr wrap="square">
            <a:spAutoFit/>
          </a:bodyPr>
          <a:lstStyle/>
          <a:p>
            <a:pPr algn="ctr"/>
            <a:r>
              <a:rPr lang="en-US" sz="3600" b="1" dirty="0">
                <a:solidFill>
                  <a:schemeClr val="tx2"/>
                </a:solidFill>
              </a:rPr>
              <a:t>Good software practices </a:t>
            </a:r>
            <a:br>
              <a:rPr lang="en-US" sz="3600" b="1" dirty="0"/>
            </a:br>
            <a:r>
              <a:rPr lang="en-US" sz="3600" b="1" dirty="0"/>
              <a:t>increase</a:t>
            </a:r>
            <a:br>
              <a:rPr lang="en-US" sz="3600" b="1" dirty="0"/>
            </a:br>
            <a:r>
              <a:rPr lang="en-US" sz="3600" b="1" dirty="0"/>
              <a:t>scientific productivity</a:t>
            </a:r>
          </a:p>
        </p:txBody>
      </p:sp>
    </p:spTree>
    <p:extLst>
      <p:ext uri="{BB962C8B-B14F-4D97-AF65-F5344CB8AC3E}">
        <p14:creationId xmlns:p14="http://schemas.microsoft.com/office/powerpoint/2010/main" val="34218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Mitigate Risk But It Is Never Zero</a:t>
            </a:r>
          </a:p>
        </p:txBody>
      </p:sp>
      <p:sp>
        <p:nvSpPr>
          <p:cNvPr id="3" name="Content Placeholder 2"/>
          <p:cNvSpPr>
            <a:spLocks noGrp="1"/>
          </p:cNvSpPr>
          <p:nvPr>
            <p:ph idx="1"/>
          </p:nvPr>
        </p:nvSpPr>
        <p:spPr>
          <a:xfrm>
            <a:off x="238439" y="2663663"/>
            <a:ext cx="11950386" cy="4047778"/>
          </a:xfrm>
        </p:spPr>
        <p:txBody>
          <a:bodyPr/>
          <a:lstStyle/>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4773116"/>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748562" y="232981"/>
            <a:ext cx="4440263" cy="2313449"/>
          </a:xfrm>
          <a:prstGeom prst="rect">
            <a:avLst/>
          </a:prstGeom>
          <a:noFill/>
          <a:ln w="9525">
            <a:noFill/>
            <a:miter lim="800000"/>
            <a:headEnd/>
            <a:tailEnd/>
          </a:ln>
        </p:spPr>
      </p:pic>
      <p:sp>
        <p:nvSpPr>
          <p:cNvPr id="6" name="Content Placeholder 2"/>
          <p:cNvSpPr txBox="1">
            <a:spLocks/>
          </p:cNvSpPr>
          <p:nvPr/>
        </p:nvSpPr>
        <p:spPr bwMode="auto">
          <a:xfrm>
            <a:off x="238439" y="1208505"/>
            <a:ext cx="8440324" cy="116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Short notice availability of one of the biggest machines of it’s time</a:t>
            </a:r>
          </a:p>
          <a:p>
            <a:pPr lvl="1"/>
            <a:r>
              <a:rPr lang="en-US" b="1" dirty="0"/>
              <a:t>&lt; 1month to get ready, run was 1.5 weeks</a:t>
            </a:r>
            <a:endParaRPr lang="en-US" dirty="0"/>
          </a:p>
        </p:txBody>
      </p:sp>
    </p:spTree>
    <p:extLst>
      <p:ext uri="{BB962C8B-B14F-4D97-AF65-F5344CB8AC3E}">
        <p14:creationId xmlns:p14="http://schemas.microsoft.com/office/powerpoint/2010/main" val="3485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Heroic Programming</a:t>
            </a:r>
          </a:p>
        </p:txBody>
      </p:sp>
      <p:sp>
        <p:nvSpPr>
          <p:cNvPr id="3" name="Content Placeholder 2"/>
          <p:cNvSpPr>
            <a:spLocks noGrp="1"/>
          </p:cNvSpPr>
          <p:nvPr>
            <p:ph idx="1"/>
          </p:nvPr>
        </p:nvSpPr>
        <p:spPr>
          <a:xfrm>
            <a:off x="1075039" y="984421"/>
            <a:ext cx="10070756" cy="4525963"/>
          </a:xfrm>
        </p:spPr>
        <p:txBody>
          <a:bodyPr>
            <a:normAutofit/>
          </a:bodyPr>
          <a:lstStyle/>
          <a:p>
            <a:pPr marL="0" indent="0" algn="ctr">
              <a:buNone/>
            </a:pPr>
            <a:endParaRPr lang="en-US" dirty="0"/>
          </a:p>
          <a:p>
            <a:pPr marL="0" indent="0">
              <a:buNone/>
            </a:pPr>
            <a:r>
              <a:rPr lang="en-US" sz="2000" dirty="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None/>
            </a:pPr>
            <a:r>
              <a:rPr lang="en-US" sz="2000" dirty="0"/>
              <a:t>From </a:t>
            </a:r>
            <a:r>
              <a:rPr lang="en-US" sz="2000" dirty="0">
                <a:hlinkClick r:id="rId3"/>
              </a:rPr>
              <a:t>http://c2.com/cgi/wiki?HeroicProgramming</a:t>
            </a:r>
            <a:endParaRPr lang="en-US" sz="2000" dirty="0"/>
          </a:p>
          <a:p>
            <a:pPr marL="0" indent="0">
              <a:buNone/>
            </a:pPr>
            <a:endParaRPr lang="en-US" sz="1700" dirty="0"/>
          </a:p>
          <a:p>
            <a:pPr marL="0" indent="0" algn="ctr">
              <a:buNone/>
            </a:pPr>
            <a:r>
              <a:rPr lang="en-US" b="1" dirty="0">
                <a:solidFill>
                  <a:schemeClr val="accent4">
                    <a:lumMod val="75000"/>
                  </a:schemeClr>
                </a:solidFill>
              </a:rPr>
              <a:t>Science teams often resemble heroic programming</a:t>
            </a:r>
          </a:p>
          <a:p>
            <a:pPr marL="0" indent="0" algn="ctr">
              <a:buNone/>
            </a:pPr>
            <a:r>
              <a:rPr lang="en-US" sz="2400" dirty="0">
                <a:solidFill>
                  <a:schemeClr val="accent4">
                    <a:lumMod val="75000"/>
                  </a:schemeClr>
                </a:solidFill>
              </a:rPr>
              <a:t>Many do not see anything wrong with that approach</a:t>
            </a:r>
          </a:p>
        </p:txBody>
      </p:sp>
    </p:spTree>
    <p:extLst>
      <p:ext uri="{BB962C8B-B14F-4D97-AF65-F5344CB8AC3E}">
        <p14:creationId xmlns:p14="http://schemas.microsoft.com/office/powerpoint/2010/main" val="191855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heroic programming</a:t>
            </a:r>
          </a:p>
        </p:txBody>
      </p:sp>
      <p:sp>
        <p:nvSpPr>
          <p:cNvPr id="3" name="Content Placeholder 2"/>
          <p:cNvSpPr>
            <a:spLocks noGrp="1"/>
          </p:cNvSpPr>
          <p:nvPr>
            <p:ph idx="1"/>
          </p:nvPr>
        </p:nvSpPr>
        <p:spPr>
          <a:xfrm>
            <a:off x="809839" y="1235675"/>
            <a:ext cx="10200974" cy="4757352"/>
          </a:xfrm>
        </p:spPr>
        <p:txBody>
          <a:bodyPr>
            <a:normAutofit fontScale="92500" lnSpcReduction="10000"/>
          </a:bodyPr>
          <a:lstStyle/>
          <a:p>
            <a:pPr marL="0" indent="0">
              <a:buNone/>
            </a:pPr>
            <a:r>
              <a:rPr lang="en-US" dirty="0"/>
              <a:t>Scientific results that could be obtained with heroic programming have run their course, because: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a:p>
            <a:pPr marL="0" indent="0">
              <a:buNone/>
            </a:pPr>
            <a:r>
              <a:rPr lang="en-US" dirty="0"/>
              <a:t>It is not possible for a single person to take on all these roles</a:t>
            </a:r>
          </a:p>
        </p:txBody>
      </p:sp>
      <p:sp>
        <p:nvSpPr>
          <p:cNvPr id="6" name="Rounded Rectangle 5"/>
          <p:cNvSpPr/>
          <p:nvPr/>
        </p:nvSpPr>
        <p:spPr>
          <a:xfrm>
            <a:off x="2105239" y="1997675"/>
            <a:ext cx="2286000" cy="990600"/>
          </a:xfrm>
          <a:prstGeom prst="roundRect">
            <a:avLst/>
          </a:prstGeom>
          <a:solidFill>
            <a:schemeClr val="accent2">
              <a:lumMod val="60000"/>
              <a:lumOff val="4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2">
                    <a:lumMod val="50000"/>
                  </a:schemeClr>
                </a:solidFill>
              </a:rPr>
              <a:t>Better scientific understanding</a:t>
            </a:r>
          </a:p>
        </p:txBody>
      </p:sp>
      <p:sp>
        <p:nvSpPr>
          <p:cNvPr id="16" name="Right Brace 15"/>
          <p:cNvSpPr/>
          <p:nvPr/>
        </p:nvSpPr>
        <p:spPr>
          <a:xfrm>
            <a:off x="7363039" y="2378675"/>
            <a:ext cx="685800" cy="2819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115213" y="3425167"/>
            <a:ext cx="2895600" cy="707886"/>
          </a:xfrm>
          <a:prstGeom prst="rect">
            <a:avLst/>
          </a:prstGeom>
          <a:noFill/>
        </p:spPr>
        <p:txBody>
          <a:bodyPr wrap="square" rtlCol="0">
            <a:spAutoFit/>
          </a:bodyPr>
          <a:lstStyle/>
          <a:p>
            <a:r>
              <a:rPr lang="en-US" sz="2000" dirty="0"/>
              <a:t>Different roles </a:t>
            </a:r>
          </a:p>
          <a:p>
            <a:r>
              <a:rPr lang="en-US" sz="2000" dirty="0"/>
              <a:t>and responsibilities</a:t>
            </a:r>
          </a:p>
        </p:txBody>
      </p:sp>
      <p:grpSp>
        <p:nvGrpSpPr>
          <p:cNvPr id="34" name="Group 33"/>
          <p:cNvGrpSpPr/>
          <p:nvPr/>
        </p:nvGrpSpPr>
        <p:grpSpPr>
          <a:xfrm>
            <a:off x="4391239" y="2531075"/>
            <a:ext cx="1371600" cy="2667000"/>
            <a:chOff x="3733800" y="2667000"/>
            <a:chExt cx="1371600" cy="2667000"/>
          </a:xfrm>
        </p:grpSpPr>
        <p:grpSp>
          <p:nvGrpSpPr>
            <p:cNvPr id="15" name="Group 14"/>
            <p:cNvGrpSpPr/>
            <p:nvPr/>
          </p:nvGrpSpPr>
          <p:grpSpPr>
            <a:xfrm>
              <a:off x="4419600" y="2667000"/>
              <a:ext cx="685800" cy="2667000"/>
              <a:chOff x="6324600" y="2590800"/>
              <a:chExt cx="685800" cy="2667000"/>
            </a:xfrm>
          </p:grpSpPr>
          <p:sp>
            <p:nvSpPr>
              <p:cNvPr id="11" name="Oval 10"/>
              <p:cNvSpPr/>
              <p:nvPr/>
            </p:nvSpPr>
            <p:spPr>
              <a:xfrm>
                <a:off x="6324600" y="2590800"/>
                <a:ext cx="685800" cy="609600"/>
              </a:xfrm>
              <a:prstGeom prst="ellips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324600" y="3276600"/>
                <a:ext cx="685800" cy="609600"/>
              </a:xfrm>
              <a:prstGeom prst="ellips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324600" y="3962400"/>
                <a:ext cx="685800" cy="609600"/>
              </a:xfrm>
              <a:prstGeom prst="ellipse">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324600" y="4648200"/>
                <a:ext cx="685800" cy="609600"/>
              </a:xfrm>
              <a:prstGeom prst="ellipse">
                <a:avLst/>
              </a:prstGeom>
              <a:solidFill>
                <a:schemeClr val="accent6"/>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9" name="Straight Arrow Connector 18"/>
            <p:cNvCxnSpPr>
              <a:endCxn id="11" idx="2"/>
            </p:cNvCxnSpPr>
            <p:nvPr/>
          </p:nvCxnSpPr>
          <p:spPr>
            <a:xfrm flipV="1">
              <a:off x="3733800" y="2971800"/>
              <a:ext cx="6858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3"/>
              <a:endCxn id="14" idx="2"/>
            </p:cNvCxnSpPr>
            <p:nvPr/>
          </p:nvCxnSpPr>
          <p:spPr>
            <a:xfrm>
              <a:off x="3733800" y="4000500"/>
              <a:ext cx="6858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0" idx="3"/>
              <a:endCxn id="12" idx="2"/>
            </p:cNvCxnSpPr>
            <p:nvPr/>
          </p:nvCxnSpPr>
          <p:spPr>
            <a:xfrm flipV="1">
              <a:off x="3733800" y="36576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3"/>
              <a:endCxn id="13" idx="2"/>
            </p:cNvCxnSpPr>
            <p:nvPr/>
          </p:nvCxnSpPr>
          <p:spPr>
            <a:xfrm>
              <a:off x="3733800" y="40005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2105239" y="2988275"/>
            <a:ext cx="2286000" cy="1371600"/>
            <a:chOff x="1447800" y="3124200"/>
            <a:chExt cx="2286000" cy="1371600"/>
          </a:xfrm>
        </p:grpSpPr>
        <p:sp>
          <p:nvSpPr>
            <p:cNvPr id="10" name="Rounded Rectangle 9"/>
            <p:cNvSpPr/>
            <p:nvPr/>
          </p:nvSpPr>
          <p:spPr>
            <a:xfrm>
              <a:off x="1447800" y="3505200"/>
              <a:ext cx="2286000" cy="990600"/>
            </a:xfrm>
            <a:prstGeom prst="round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6">
                      <a:lumMod val="50000"/>
                    </a:schemeClr>
                  </a:solidFill>
                </a:rPr>
                <a:t>More complex software</a:t>
              </a:r>
            </a:p>
          </p:txBody>
        </p:sp>
        <p:sp>
          <p:nvSpPr>
            <p:cNvPr id="27" name="Down Arrow 26"/>
            <p:cNvSpPr/>
            <p:nvPr/>
          </p:nvSpPr>
          <p:spPr>
            <a:xfrm>
              <a:off x="2438400" y="3124200"/>
              <a:ext cx="381000"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839039" y="2607275"/>
            <a:ext cx="1905000" cy="2533710"/>
            <a:chOff x="5181600" y="2743200"/>
            <a:chExt cx="1905000" cy="2533710"/>
          </a:xfrm>
        </p:grpSpPr>
        <p:sp>
          <p:nvSpPr>
            <p:cNvPr id="30" name="TextBox 29"/>
            <p:cNvSpPr txBox="1"/>
            <p:nvPr/>
          </p:nvSpPr>
          <p:spPr>
            <a:xfrm>
              <a:off x="5181600" y="2743200"/>
              <a:ext cx="1828800" cy="400110"/>
            </a:xfrm>
            <a:prstGeom prst="rect">
              <a:avLst/>
            </a:prstGeom>
            <a:noFill/>
          </p:spPr>
          <p:txBody>
            <a:bodyPr wrap="square" rtlCol="0">
              <a:spAutoFit/>
            </a:bodyPr>
            <a:lstStyle/>
            <a:p>
              <a:r>
                <a:rPr lang="en-US" sz="2000" dirty="0"/>
                <a:t>Math model </a:t>
              </a:r>
            </a:p>
          </p:txBody>
        </p:sp>
        <p:sp>
          <p:nvSpPr>
            <p:cNvPr id="31" name="TextBox 30"/>
            <p:cNvSpPr txBox="1"/>
            <p:nvPr/>
          </p:nvSpPr>
          <p:spPr>
            <a:xfrm>
              <a:off x="5181600" y="3429000"/>
              <a:ext cx="1828800" cy="400110"/>
            </a:xfrm>
            <a:prstGeom prst="rect">
              <a:avLst/>
            </a:prstGeom>
            <a:noFill/>
          </p:spPr>
          <p:txBody>
            <a:bodyPr wrap="square" rtlCol="0">
              <a:spAutoFit/>
            </a:bodyPr>
            <a:lstStyle/>
            <a:p>
              <a:r>
                <a:rPr lang="en-US" sz="2000" dirty="0" err="1"/>
                <a:t>Numerics</a:t>
              </a:r>
              <a:endParaRPr lang="en-US" sz="2000" dirty="0"/>
            </a:p>
          </p:txBody>
        </p:sp>
        <p:sp>
          <p:nvSpPr>
            <p:cNvPr id="32" name="TextBox 31"/>
            <p:cNvSpPr txBox="1"/>
            <p:nvPr/>
          </p:nvSpPr>
          <p:spPr>
            <a:xfrm>
              <a:off x="5257800" y="4191000"/>
              <a:ext cx="1828800" cy="400110"/>
            </a:xfrm>
            <a:prstGeom prst="rect">
              <a:avLst/>
            </a:prstGeom>
            <a:noFill/>
          </p:spPr>
          <p:txBody>
            <a:bodyPr wrap="square" rtlCol="0">
              <a:spAutoFit/>
            </a:bodyPr>
            <a:lstStyle/>
            <a:p>
              <a:r>
                <a:rPr lang="en-US" sz="2000" dirty="0"/>
                <a:t>Verification</a:t>
              </a:r>
            </a:p>
          </p:txBody>
        </p:sp>
        <p:sp>
          <p:nvSpPr>
            <p:cNvPr id="33" name="TextBox 32"/>
            <p:cNvSpPr txBox="1"/>
            <p:nvPr/>
          </p:nvSpPr>
          <p:spPr>
            <a:xfrm>
              <a:off x="5181600" y="4876800"/>
              <a:ext cx="1828800" cy="400110"/>
            </a:xfrm>
            <a:prstGeom prst="rect">
              <a:avLst/>
            </a:prstGeom>
            <a:noFill/>
          </p:spPr>
          <p:txBody>
            <a:bodyPr wrap="square" rtlCol="0">
              <a:spAutoFit/>
            </a:bodyPr>
            <a:lstStyle/>
            <a:p>
              <a:r>
                <a:rPr lang="en-US" sz="2000" dirty="0"/>
                <a:t>Performance</a:t>
              </a:r>
            </a:p>
          </p:txBody>
        </p:sp>
      </p:grpSp>
    </p:spTree>
    <p:extLst>
      <p:ext uri="{BB962C8B-B14F-4D97-AF65-F5344CB8AC3E}">
        <p14:creationId xmlns:p14="http://schemas.microsoft.com/office/powerpoint/2010/main" val="162808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Extreme-Scale science</a:t>
            </a:r>
          </a:p>
        </p:txBody>
      </p:sp>
      <p:sp>
        <p:nvSpPr>
          <p:cNvPr id="3" name="Content Placeholder 2"/>
          <p:cNvSpPr>
            <a:spLocks noGrp="1"/>
          </p:cNvSpPr>
          <p:nvPr>
            <p:ph idx="1"/>
          </p:nvPr>
        </p:nvSpPr>
        <p:spPr>
          <a:xfrm>
            <a:off x="365759" y="1018572"/>
            <a:ext cx="11174199" cy="5197033"/>
          </a:xfrm>
        </p:spPr>
        <p:txBody>
          <a:bodyPr>
            <a:normAutofit/>
          </a:bodyPr>
          <a:lstStyle/>
          <a:p>
            <a:r>
              <a:rPr lang="en-US" dirty="0"/>
              <a:t>Codes aiming for higher fidelity modeling</a:t>
            </a:r>
          </a:p>
          <a:p>
            <a:pPr lvl="1"/>
            <a:r>
              <a:rPr lang="en-US" dirty="0"/>
              <a:t>More complex codes, simulations and analysis</a:t>
            </a:r>
          </a:p>
          <a:p>
            <a:pPr lvl="1"/>
            <a:r>
              <a:rPr lang="en-US" dirty="0"/>
              <a:t>More moving parts that need to interoperate</a:t>
            </a:r>
          </a:p>
          <a:p>
            <a:pPr lvl="1"/>
            <a:r>
              <a:rPr lang="en-US" dirty="0"/>
              <a:t>Variety of expertise needed – the only tractable development model is through </a:t>
            </a:r>
            <a:r>
              <a:rPr lang="en-US" b="1" dirty="0"/>
              <a:t>separation of concerns</a:t>
            </a:r>
          </a:p>
          <a:p>
            <a:pPr lvl="1"/>
            <a:r>
              <a:rPr lang="en-US" b="1" dirty="0">
                <a:solidFill>
                  <a:schemeClr val="accent4">
                    <a:lumMod val="75000"/>
                  </a:schemeClr>
                </a:solidFill>
              </a:rPr>
              <a:t>It is more difficult to work on the same software in different roles without a software engineering process</a:t>
            </a:r>
            <a:endParaRPr lang="en-US" dirty="0"/>
          </a:p>
          <a:p>
            <a:r>
              <a:rPr lang="en-US" dirty="0"/>
              <a:t>Onset of higher platform heterogeneity</a:t>
            </a:r>
          </a:p>
          <a:p>
            <a:pPr lvl="1"/>
            <a:r>
              <a:rPr lang="en-US" dirty="0"/>
              <a:t>Requirements are unfolding, not known </a:t>
            </a:r>
            <a:r>
              <a:rPr lang="en-US" i="1" dirty="0"/>
              <a:t>a priori </a:t>
            </a:r>
          </a:p>
          <a:p>
            <a:pPr lvl="1"/>
            <a:r>
              <a:rPr lang="en-US" b="1" dirty="0">
                <a:solidFill>
                  <a:schemeClr val="accent4">
                    <a:lumMod val="75000"/>
                  </a:schemeClr>
                </a:solidFill>
              </a:rPr>
              <a:t>The only safeguard is investing in flexible design and robust software engineering process</a:t>
            </a:r>
          </a:p>
        </p:txBody>
      </p:sp>
    </p:spTree>
    <p:extLst>
      <p:ext uri="{BB962C8B-B14F-4D97-AF65-F5344CB8AC3E}">
        <p14:creationId xmlns:p14="http://schemas.microsoft.com/office/powerpoint/2010/main" val="5852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Extreme-Scale science</a:t>
            </a:r>
          </a:p>
        </p:txBody>
      </p:sp>
      <p:sp>
        <p:nvSpPr>
          <p:cNvPr id="3" name="Content Placeholder 2"/>
          <p:cNvSpPr>
            <a:spLocks noGrp="1"/>
          </p:cNvSpPr>
          <p:nvPr>
            <p:ph idx="1"/>
          </p:nvPr>
        </p:nvSpPr>
        <p:spPr>
          <a:xfrm>
            <a:off x="365759" y="1018572"/>
            <a:ext cx="11174199" cy="5197033"/>
          </a:xfrm>
        </p:spPr>
        <p:txBody>
          <a:bodyPr>
            <a:normAutofit/>
          </a:bodyPr>
          <a:lstStyle/>
          <a:p>
            <a:r>
              <a:rPr lang="en-US" dirty="0"/>
              <a:t>Codes aiming for higher fidelity modeling</a:t>
            </a:r>
          </a:p>
          <a:p>
            <a:pPr lvl="1"/>
            <a:r>
              <a:rPr lang="en-US" dirty="0"/>
              <a:t>More complex codes, simulations and analysis</a:t>
            </a:r>
          </a:p>
          <a:p>
            <a:pPr lvl="1"/>
            <a:r>
              <a:rPr lang="en-US" dirty="0"/>
              <a:t>More moving parts that need to interoperate</a:t>
            </a:r>
          </a:p>
          <a:p>
            <a:pPr lvl="1"/>
            <a:r>
              <a:rPr lang="en-US" dirty="0"/>
              <a:t>Variety of expertise needed – the only tractable development model is through </a:t>
            </a:r>
            <a:r>
              <a:rPr lang="en-US" b="1" dirty="0"/>
              <a:t>separation of concerns</a:t>
            </a:r>
          </a:p>
          <a:p>
            <a:pPr lvl="1"/>
            <a:r>
              <a:rPr lang="en-US" b="1" dirty="0">
                <a:solidFill>
                  <a:schemeClr val="accent4">
                    <a:lumMod val="75000"/>
                  </a:schemeClr>
                </a:solidFill>
              </a:rPr>
              <a:t>It is more difficult to work on the same software in different roles without a software engineering process</a:t>
            </a:r>
            <a:endParaRPr lang="en-US" dirty="0"/>
          </a:p>
          <a:p>
            <a:r>
              <a:rPr lang="en-US" dirty="0"/>
              <a:t>Onset of higher platform heterogeneity</a:t>
            </a:r>
          </a:p>
          <a:p>
            <a:pPr lvl="1"/>
            <a:r>
              <a:rPr lang="en-US" dirty="0"/>
              <a:t>Requirements are unfolding, not known </a:t>
            </a:r>
            <a:r>
              <a:rPr lang="en-US" i="1" dirty="0"/>
              <a:t>a priori </a:t>
            </a:r>
          </a:p>
          <a:p>
            <a:pPr lvl="1"/>
            <a:r>
              <a:rPr lang="en-US" b="1" dirty="0">
                <a:solidFill>
                  <a:schemeClr val="accent4">
                    <a:lumMod val="75000"/>
                  </a:schemeClr>
                </a:solidFill>
              </a:rPr>
              <a:t>The only safeguard is investing in flexible design and robust software engineering process</a:t>
            </a:r>
          </a:p>
        </p:txBody>
      </p:sp>
      <p:sp>
        <p:nvSpPr>
          <p:cNvPr id="6" name="Rectangle 5"/>
          <p:cNvSpPr/>
          <p:nvPr/>
        </p:nvSpPr>
        <p:spPr>
          <a:xfrm>
            <a:off x="3154443" y="4925028"/>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87321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Debt</a:t>
            </a:r>
          </a:p>
        </p:txBody>
      </p:sp>
      <p:sp>
        <p:nvSpPr>
          <p:cNvPr id="3" name="Content Placeholder 2"/>
          <p:cNvSpPr>
            <a:spLocks noGrp="1"/>
          </p:cNvSpPr>
          <p:nvPr>
            <p:ph idx="1"/>
          </p:nvPr>
        </p:nvSpPr>
        <p:spPr>
          <a:xfrm>
            <a:off x="606107" y="2231021"/>
            <a:ext cx="10891777" cy="3810000"/>
          </a:xfrm>
        </p:spPr>
        <p:txBody>
          <a:bodyPr>
            <a:normAutofit/>
          </a:bodyPr>
          <a:lstStyle/>
          <a:p>
            <a:pPr marL="0" indent="0">
              <a:buNone/>
            </a:pPr>
            <a:r>
              <a:rPr lang="en-US" dirty="0"/>
              <a:t>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technical debt</a:t>
            </a:r>
          </a:p>
          <a:p>
            <a:pPr marL="0" indent="0">
              <a:buNone/>
            </a:pPr>
            <a:endParaRPr lang="en-US" dirty="0"/>
          </a:p>
        </p:txBody>
      </p:sp>
      <p:sp>
        <p:nvSpPr>
          <p:cNvPr id="6" name="Rounded Rectangle 5"/>
          <p:cNvSpPr/>
          <p:nvPr/>
        </p:nvSpPr>
        <p:spPr>
          <a:xfrm>
            <a:off x="474562" y="1041472"/>
            <a:ext cx="11263671"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Consequence of Choices</a:t>
            </a:r>
            <a:endParaRPr lang="en-US" sz="2000" dirty="0">
              <a:solidFill>
                <a:schemeClr val="bg1"/>
              </a:solidFill>
            </a:endParaRPr>
          </a:p>
          <a:p>
            <a:pPr algn="ctr"/>
            <a:r>
              <a:rPr lang="en-US" sz="2000" dirty="0">
                <a:solidFill>
                  <a:schemeClr val="bg1"/>
                </a:solidFill>
              </a:rPr>
              <a:t>Quick and dirty collects interest which means more effort required to add features. </a:t>
            </a:r>
          </a:p>
        </p:txBody>
      </p:sp>
    </p:spTree>
    <p:extLst>
      <p:ext uri="{BB962C8B-B14F-4D97-AF65-F5344CB8AC3E}">
        <p14:creationId xmlns:p14="http://schemas.microsoft.com/office/powerpoint/2010/main" val="1009625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505</TotalTime>
  <Words>1686</Words>
  <Application>Microsoft Office PowerPoint</Application>
  <PresentationFormat>Custom</PresentationFormat>
  <Paragraphs>272</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Gill Sans</vt:lpstr>
      <vt:lpstr>Yanone Kaffeesatz</vt:lpstr>
      <vt:lpstr>Presentations (Wide Screen)</vt:lpstr>
      <vt:lpstr>Overview of Best Practices in HPC Software Development</vt:lpstr>
      <vt:lpstr>License, citation, and acknowledgements</vt:lpstr>
      <vt:lpstr>PowerPoint Presentation</vt:lpstr>
      <vt:lpstr>You Can Mitigate Risk But It Is Never Zero</vt:lpstr>
      <vt:lpstr>Heroic Programming</vt:lpstr>
      <vt:lpstr>What is wrong with heroic programming</vt:lpstr>
      <vt:lpstr>In Extreme-Scale science</vt:lpstr>
      <vt:lpstr>In Extreme-Scale science</vt:lpstr>
      <vt:lpstr>Technical Debt</vt:lpstr>
      <vt:lpstr>PowerPoint Presentation</vt:lpstr>
      <vt:lpstr>Challenges Developing a Scientific Application</vt:lpstr>
      <vt:lpstr>Customizations For Science Applications </vt:lpstr>
      <vt:lpstr>Lifecycle of Scientific Application</vt:lpstr>
      <vt:lpstr>Software productivity cycle</vt:lpstr>
      <vt:lpstr>Software Process Best Practices </vt:lpstr>
      <vt:lpstr>A Useful Resource</vt:lpstr>
      <vt:lpstr>Other resources</vt:lpstr>
      <vt:lpstr>Why Community Codes?</vt:lpstr>
      <vt:lpstr>Why Community Codes Continued</vt:lpstr>
      <vt:lpstr>Communities Do Use Community Codes</vt:lpstr>
      <vt:lpstr>Summary</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 E.</cp:lastModifiedBy>
  <cp:revision>173</cp:revision>
  <cp:lastPrinted>2017-11-02T18:35:01Z</cp:lastPrinted>
  <dcterms:created xsi:type="dcterms:W3CDTF">2018-11-06T17:28:56Z</dcterms:created>
  <dcterms:modified xsi:type="dcterms:W3CDTF">2018-11-12T12:56:01Z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