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256" r:id="rId5"/>
    <p:sldId id="308" r:id="rId6"/>
    <p:sldId id="309" r:id="rId7"/>
    <p:sldId id="310" r:id="rId8"/>
    <p:sldId id="311" r:id="rId9"/>
    <p:sldId id="312" r:id="rId10"/>
    <p:sldId id="313" r:id="rId11"/>
    <p:sldId id="314" r:id="rId12"/>
    <p:sldId id="327" r:id="rId13"/>
    <p:sldId id="315" r:id="rId14"/>
    <p:sldId id="316" r:id="rId15"/>
    <p:sldId id="317" r:id="rId16"/>
    <p:sldId id="322" r:id="rId17"/>
    <p:sldId id="321" r:id="rId18"/>
    <p:sldId id="328" r:id="rId19"/>
    <p:sldId id="323" r:id="rId20"/>
    <p:sldId id="330" r:id="rId21"/>
    <p:sldId id="329" r:id="rId22"/>
    <p:sldId id="331" r:id="rId23"/>
    <p:sldId id="325" r:id="rId24"/>
    <p:sldId id="326" r:id="rId25"/>
    <p:sldId id="332" r:id="rId26"/>
    <p:sldId id="333" r:id="rId27"/>
    <p:sldId id="302" r:id="rId28"/>
    <p:sldId id="261"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5" autoAdjust="0"/>
    <p:restoredTop sz="96571" autoAdjust="0"/>
  </p:normalViewPr>
  <p:slideViewPr>
    <p:cSldViewPr snapToGrid="0" showGuides="1">
      <p:cViewPr varScale="1">
        <p:scale>
          <a:sx n="96" d="100"/>
          <a:sy n="96" d="100"/>
        </p:scale>
        <p:origin x="584" y="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Talk was originally designed to be 45 Minutes.  However, this normally skips out detailed discussions of the other workflows.  I have expanded these here since I will have an hour to talk this time.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310698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we are creating a new variant of the Centralized workflow.</a:t>
            </a:r>
          </a:p>
          <a:p>
            <a:endParaRPr lang="en-US" dirty="0"/>
          </a:p>
          <a:p>
            <a:r>
              <a:rPr lang="en-US" dirty="0"/>
              <a:t>Walk through entire timeline in detail to help understand what can happen when collaborating via git and to hammer home the idea of local/remote synchronization.</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Her repo is synchronized with remote.</a:t>
            </a:r>
          </a:p>
          <a:p>
            <a:endParaRPr lang="en-US" dirty="0"/>
          </a:p>
          <a:p>
            <a:r>
              <a:rPr lang="en-US" dirty="0"/>
              <a:t>Let’s imagine that they both made changes to the same part of </a:t>
            </a:r>
            <a:r>
              <a:rPr lang="en-US" dirty="0" err="1"/>
              <a:t>loops.cpp</a:t>
            </a:r>
            <a:r>
              <a:rPr lang="en-US" dirty="0"/>
              <a:t>.   Therefore, we again have a merge conflict.  Therefore, Bob’s repository is in a difficult state.</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Majority of participants were aware of 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a:p>
            <a:r>
              <a:rPr lang="en-US" dirty="0"/>
              <a:t>Bob will use rebase to slide his feature branch along so that it is now based off of latest commit on master.  This is not for free.  We create E’ from E </a:t>
            </a:r>
            <a:r>
              <a:rPr lang="en-US" dirty="0" err="1"/>
              <a:t>intergrated</a:t>
            </a:r>
            <a:r>
              <a:rPr lang="en-US" dirty="0"/>
              <a:t> with C-I.  This means that version control system will discover the merge conflict when establishing E’, pause rebase, let user resolve conflict.</a:t>
            </a:r>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local-only feature branches, why is this an improvement?  Why not just stick with the centralized and only push changes to remote when everything is good?</a:t>
            </a:r>
          </a:p>
          <a:p>
            <a:endParaRPr lang="en-US" dirty="0"/>
          </a:p>
          <a:p>
            <a:r>
              <a:rPr lang="en-US" dirty="0"/>
              <a:t>This is what was used with FLASH5 repo at the beginning.  Only 3 developers.  Each worked on separate part of code =&gt; no merge conflicts.  </a:t>
            </a:r>
          </a:p>
          <a:p>
            <a:r>
              <a:rPr lang="en-US" dirty="0"/>
              <a:t>However, rapid integration meant rebasing testing over and over before I could finally get my changes into master.  </a:t>
            </a:r>
            <a:r>
              <a:rPr lang="en-US" b="1" dirty="0"/>
              <a:t>I skipped over team size and frequency questions.  This statement was made later when talking about FLASH.</a:t>
            </a:r>
            <a:endParaRPr lang="en-US" dirty="0"/>
          </a:p>
          <a:p>
            <a:endParaRPr lang="en-US" dirty="0"/>
          </a:p>
          <a:p>
            <a:r>
              <a:rPr lang="en-US" dirty="0"/>
              <a:t>As lead in to next slide, point out that as we develop, some commits might leave code in a broken state.  And with the schemes developed so far, those same commits end up on master.  Therefore, users of the repo need to know which to use for science and which to avoid. </a:t>
            </a:r>
          </a:p>
          <a:p>
            <a:endParaRPr lang="en-US" dirty="0"/>
          </a:p>
          <a:p>
            <a:r>
              <a:rPr lang="en-US" dirty="0"/>
              <a:t>Note that the workflow could be enhanced to use </a:t>
            </a:r>
            <a:r>
              <a:rPr lang="en-US" b="1" dirty="0"/>
              <a:t>merge –no-</a:t>
            </a:r>
            <a:r>
              <a:rPr lang="en-US" b="1" dirty="0" err="1"/>
              <a:t>ff</a:t>
            </a:r>
            <a:r>
              <a:rPr lang="en-US" b="1" dirty="0"/>
              <a:t> </a:t>
            </a:r>
            <a:r>
              <a:rPr lang="en-US" dirty="0"/>
              <a:t>so that we force merge commits.  In this way, we are protecting master and we can publish feature branches.  </a:t>
            </a:r>
            <a:r>
              <a:rPr lang="en-US" b="1" dirty="0"/>
              <a:t>I did not mention this, but it might come up as a question or is something that could be added if related questions are made at this slide.</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73887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two rules.  Raise the topic of why impose rules such as these?  Why not let users capitalize on full expressivity of git?  These are valid questions.  For this case, imposing these rules limits complexity and we find common, simple use patterns emerging.  Because of this, we can make well-defined statements such as “all changes made to master were first made to development”.  Therefore, </a:t>
            </a:r>
            <a:r>
              <a:rPr lang="en-US" b="1" dirty="0"/>
              <a:t>master is a subset of development and these two infinite lifetime branches cannot diverge in a significant way</a:t>
            </a:r>
            <a:r>
              <a:rPr lang="en-US" dirty="0"/>
              <a:t>.</a:t>
            </a:r>
          </a:p>
          <a:p>
            <a:endParaRPr lang="en-US" dirty="0"/>
          </a:p>
          <a:p>
            <a:r>
              <a:rPr lang="en-US" dirty="0"/>
              <a:t>For the graphic, the workflow was simple.  There is no possibility of a merge conflict.  No real integration occurring since second branch is based off of first branch’s commit merge on master.</a:t>
            </a:r>
          </a:p>
          <a:p>
            <a:endParaRPr lang="en-US" dirty="0"/>
          </a:p>
          <a:p>
            <a:r>
              <a:rPr lang="en-US" dirty="0"/>
              <a:t>I did not mention this, but if we get simple use patterns emerging, the graph history can be simpler – no rats nest of branches.  This can mean that it is easier to follow the progression of work and make it easier and less error prone for those who must approve merges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through race condition in time.  Point out that a divergence exists between </a:t>
            </a:r>
            <a:r>
              <a:rPr lang="en-US" dirty="0" err="1"/>
              <a:t>add_solver_A</a:t>
            </a:r>
            <a:r>
              <a:rPr lang="en-US" dirty="0"/>
              <a:t> and master once Issue151 is merged in.  Since our rules imply that master is a subset of development, the divergence also exists between </a:t>
            </a:r>
            <a:r>
              <a:rPr lang="en-US" dirty="0" err="1"/>
              <a:t>add_solver_A</a:t>
            </a:r>
            <a:r>
              <a:rPr lang="en-US" dirty="0"/>
              <a:t> and development.  Therefore, we discover the conflict on </a:t>
            </a:r>
            <a:r>
              <a:rPr lang="en-US" b="1" dirty="0"/>
              <a:t>development</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01097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We were only three developers and could easily coordinate work so that our efforts were non-overlapping.  As more developers began working and our efforts changed, we began stepping on each others’ toes.  This necessitated increasing the complexity.  Also, desire to protect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through race condition in time.  Main point of this slide is arriving at understanding of </a:t>
            </a:r>
            <a:r>
              <a:rPr lang="en-US" b="1" dirty="0"/>
              <a:t>environments</a:t>
            </a:r>
            <a:r>
              <a:rPr lang="en-US" dirty="0"/>
              <a:t> that each infinite lifetime branch encapsulates.</a:t>
            </a:r>
          </a:p>
        </p:txBody>
      </p:sp>
      <p:sp>
        <p:nvSpPr>
          <p:cNvPr id="4" name="Slide Number Placeholder 3"/>
          <p:cNvSpPr>
            <a:spLocks noGrp="1"/>
          </p:cNvSpPr>
          <p:nvPr>
            <p:ph type="sldNum" sz="quarter" idx="10"/>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71097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Should have mentioned here that our workflow is setup so that we never merge development or staged into another branch.  Therefore the feature branch is also merged into infinite lifetime branches.  This decision is motivated by the example on this slide.  Two people asked about why we don’t merge the feature into development and then development into staged.</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Someone had a good idea that they realized was bad only after it was merged into development.  Another developer wanted a commit already in development, but not in master.  So, they base their branch off of development. Walk back from merge commit on master.  Explain that we pull into master three commits and last commit on development as intended.  However, we also pull in the </a:t>
            </a:r>
            <a:r>
              <a:rPr lang="en-US" dirty="0" err="1"/>
              <a:t>bad_idea</a:t>
            </a:r>
            <a:r>
              <a:rPr lang="en-US" dirty="0"/>
              <a:t> branch.  When they merge their branch into master, they bring in the bad idea, perhaps without knowing it.</a:t>
            </a:r>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62810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and staged contain master.  Therefore, a merge conflict with master means a conflict with all three branches.</a:t>
            </a:r>
          </a:p>
          <a:p>
            <a:endParaRPr lang="en-US" dirty="0"/>
          </a:p>
          <a:p>
            <a:r>
              <a:rPr lang="en-US" dirty="0"/>
              <a:t>Downside is that it breaks the scheme that infinite branches don’t merge into other branches.</a:t>
            </a:r>
          </a:p>
          <a:p>
            <a:r>
              <a:rPr lang="en-US" dirty="0"/>
              <a:t>Downside is also that all new commits on master are now in your branch, which is unrelated to real development history and can make code reviews more challenging.  </a:t>
            </a:r>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33070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developed based on work done in creating a workflow for FLASH and is therefore the fruit of collaboration with FLASH center members.   Also informed by Iulian, who explained general concepts as well as workflows he uses as part of different projects.</a:t>
            </a:r>
          </a:p>
        </p:txBody>
      </p:sp>
      <p:sp>
        <p:nvSpPr>
          <p:cNvPr id="4" name="Slide Number Placeholder 3"/>
          <p:cNvSpPr>
            <a:spLocks noGrp="1"/>
          </p:cNvSpPr>
          <p:nvPr>
            <p:ph type="sldNum" sz="quarter" idx="5"/>
          </p:nvPr>
        </p:nvSpPr>
        <p:spPr/>
        <p:txBody>
          <a:bodyPr/>
          <a:lstStyle/>
          <a:p>
            <a:fld id="{54E672D7-8E2D-4611-973D-F4591A707C34}" type="slidenum">
              <a:rPr lang="en-US" smtClean="0"/>
              <a:t>2</a:t>
            </a:fld>
            <a:endParaRPr lang="en-US"/>
          </a:p>
        </p:txBody>
      </p:sp>
    </p:spTree>
    <p:extLst>
      <p:ext uri="{BB962C8B-B14F-4D97-AF65-F5344CB8AC3E}">
        <p14:creationId xmlns:p14="http://schemas.microsoft.com/office/powerpoint/2010/main" val="4145045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downside to Git Flow for them is that</a:t>
            </a:r>
          </a:p>
          <a:p>
            <a:pPr marL="171450" indent="-171450">
              <a:buFont typeface="Arial" panose="020B0604020202020204" pitchFamily="34" charset="0"/>
              <a:buChar char="•"/>
            </a:pPr>
            <a:r>
              <a:rPr lang="en-US" dirty="0"/>
              <a:t>It is more complex than needed</a:t>
            </a:r>
          </a:p>
          <a:p>
            <a:pPr marL="171450" indent="-171450">
              <a:buFont typeface="Arial" panose="020B0604020202020204" pitchFamily="34" charset="0"/>
              <a:buChar char="•"/>
            </a:pPr>
            <a:r>
              <a:rPr lang="en-US" dirty="0"/>
              <a:t>You have to make certain that hot fixes and releases are merged back into develop (</a:t>
            </a:r>
            <a:r>
              <a:rPr lang="en-US" b="1" dirty="0"/>
              <a:t>synchronize infinite lifetime branches</a:t>
            </a:r>
            <a:r>
              <a:rPr lang="en-US" dirty="0"/>
              <a:t>).  </a:t>
            </a:r>
            <a:r>
              <a:rPr lang="en-US" b="1" dirty="0"/>
              <a:t>Common point of failure!</a:t>
            </a:r>
          </a:p>
          <a:p>
            <a:pPr marL="171450" indent="-171450">
              <a:buFont typeface="Arial" panose="020B0604020202020204" pitchFamily="34" charset="0"/>
              <a:buChar char="•"/>
            </a:pPr>
            <a:r>
              <a:rPr lang="en-US" b="0" dirty="0"/>
              <a:t>Having development on develop branch is annoying as many tools default to master as the main branch.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main downside of GitHub flow is that it assumes that every commit to master is deployable.  This might be overly simplified for most real cases.  They incorporate other infinite branches to deal with this shortcoming.  They also allow for the possibility of releases.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Flow downstream is like what we have with FLASH.</a:t>
            </a:r>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is more of a conversation where we form a common understanding of workflows and related issues by looking at different examples.  These workflows are meant to serve as examples and might not be appropriate for others talks.</a:t>
            </a:r>
          </a:p>
          <a:p>
            <a:endParaRPr lang="en-US" dirty="0"/>
          </a:p>
          <a:p>
            <a:r>
              <a:rPr lang="en-US" b="1" dirty="0"/>
              <a:t>I received positive comments regarding this talk.  It appears that conversation by example is more interesting and engaging.  I found that compared to the testing talk, many people were following the talk rather than working on their laptops.</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introduction of idea of conflict and need to resolve these quickly/easily without creating bugs.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69441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will not allow push because the contents of Bob’s repo is not a fast-forward situation.  In other words, there is a non trivial divergence.  Git recognizes that commits E, H, and J are not </a:t>
            </a:r>
            <a:r>
              <a:rPr lang="en-US" dirty="0" err="1"/>
              <a:t>descendents</a:t>
            </a:r>
            <a:r>
              <a:rPr lang="en-US" dirty="0"/>
              <a:t> of commits D, F, G, I.</a:t>
            </a:r>
          </a:p>
          <a:p>
            <a:endParaRPr lang="en-US" dirty="0"/>
          </a:p>
          <a:p>
            <a:r>
              <a:rPr lang="en-US" dirty="0"/>
              <a:t>The pull initiates a merge on the local repo, which can be aborted.  The resolution could result in a merge commit.  Best to avoid this conversation if possible, here, as it is overly complex.  Wait for Feature branches to introduce merges and merge commits.</a:t>
            </a:r>
          </a:p>
          <a:p>
            <a:endParaRPr lang="en-US" dirty="0"/>
          </a:p>
          <a:p>
            <a:r>
              <a:rPr lang="en-US" dirty="0"/>
              <a:t>Use </a:t>
            </a:r>
            <a:r>
              <a:rPr lang="en-US" dirty="0" err="1"/>
              <a:t>loops.cpp</a:t>
            </a:r>
            <a:r>
              <a:rPr lang="en-US" dirty="0"/>
              <a:t> to emphasize that resolving conflicts requires that both versions be studied deeply to understand fully which implementation is the best and why the other should be ignored.  The second loop conflict is meant to broach this subject.</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220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their work is hidden.  I might be working on same code or I might want something that they have done.</a:t>
            </a:r>
          </a:p>
          <a:p>
            <a:endParaRPr lang="en-US" dirty="0"/>
          </a:p>
          <a:p>
            <a:r>
              <a:rPr lang="en-US" dirty="0"/>
              <a:t>Last point is described in words by explaining that, as can occur with development, some commits will be broken.  This means that a user of the repository that would like to use a historic commit needs to know which are good and which are bad.  While we can accomplish this to some degree with commit messages and tags (what happens if we find out it is broken much later?), we want to work toward something better.  We introduce branches as a step in that direction.  Therefore, this flows into the next slide.</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of a branch is independent development and protecting master to some level.  However, working with branches is only sensible if we can add the work into master once it has matured to a good state and could be used by users.  In this sense, we are expressing that the latest commit on master should always be working.</a:t>
            </a:r>
          </a:p>
          <a:p>
            <a:endParaRPr lang="en-US" dirty="0"/>
          </a:p>
          <a:p>
            <a:r>
              <a:rPr lang="en-US" dirty="0"/>
              <a:t> fast-forward scenario as nice understanding of branch.  Dog-leg is only to emphasize that </a:t>
            </a:r>
            <a:r>
              <a:rPr lang="en-US" dirty="0" err="1"/>
              <a:t>FeatureA</a:t>
            </a:r>
            <a:r>
              <a:rPr lang="en-US" dirty="0"/>
              <a:t> is a branch.  However, we realize that it still represents a linear history of work.  We like fast-forward merges as these do not have an associated conflict.</a:t>
            </a:r>
          </a:p>
          <a:p>
            <a:endParaRPr lang="en-US" dirty="0"/>
          </a:p>
          <a:p>
            <a:r>
              <a:rPr lang="en-US" dirty="0"/>
              <a:t>Use second case to highlight normal branch states and to introduce merge commits.  Graph show two long-lived feature branches and race condition.  Cannot do a fast forward on one branch without losing other commits.</a:t>
            </a:r>
          </a:p>
          <a:p>
            <a:endParaRPr lang="en-US" b="0" dirty="0"/>
          </a:p>
          <a:p>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Naming rule is clear and we can point out here that having unexpressive names like </a:t>
            </a:r>
            <a:r>
              <a:rPr lang="en-US" dirty="0" err="1"/>
              <a:t>a,b,stuff</a:t>
            </a:r>
            <a:r>
              <a:rPr lang="en-US" dirty="0"/>
              <a:t> is missing the opportunity to use the graph as communication to other developers.  Point out that basing a branch off of a branch other than master might be a good or a bad thing depending on team.  As an example, mention that a and stuff are being developed by different people.  If a is merged into stuff without prior consent, that this could lead to both technical and social difficulties.</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it-Branching-Rebas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atlassian.com/git/tutorials/comparing-workfl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x.doi.org/10.6084/m9.figshare.730417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github.com/nvie/gitflow" TargetMode="Externa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bit.ly/sc18-ev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spcBef>
                <a:spcPts val="2400"/>
              </a:spcBef>
            </a:pPr>
            <a:r>
              <a:rPr lang="en-US" dirty="0"/>
              <a:t>Better Scientific Software Tutorial</a:t>
            </a:r>
          </a:p>
          <a:p>
            <a:pPr>
              <a:lnSpc>
                <a:spcPct val="100000"/>
              </a:lnSpc>
              <a:spcBef>
                <a:spcPts val="2400"/>
              </a:spcBef>
            </a:pPr>
            <a:r>
              <a:rPr lang="en-US" sz="2000" dirty="0"/>
              <a:t>Jared O’Neal</a:t>
            </a:r>
          </a:p>
          <a:p>
            <a:pPr>
              <a:lnSpc>
                <a:spcPct val="100000"/>
              </a:lnSpc>
              <a:spcBef>
                <a:spcPts val="0"/>
              </a:spcBef>
            </a:pPr>
            <a:r>
              <a:rPr lang="en-US" sz="2000" dirty="0"/>
              <a:t>Mathematics and Computer Science Division</a:t>
            </a:r>
          </a:p>
          <a:p>
            <a:pPr>
              <a:lnSpc>
                <a:spcPct val="100000"/>
              </a:lnSpc>
              <a:spcBef>
                <a:spcPts val="0"/>
              </a:spcBef>
            </a:pPr>
            <a:r>
              <a:rPr lang="en-US" sz="2000" dirty="0"/>
              <a:t>Argonne National Laboratory</a:t>
            </a:r>
          </a:p>
          <a:p>
            <a:pPr>
              <a:spcBef>
                <a:spcPts val="2400"/>
              </a:spcBef>
            </a:pPr>
            <a:r>
              <a:rPr lang="en-US" sz="2000" dirty="0"/>
              <a:t>Supercomputing 2018</a:t>
            </a:r>
          </a:p>
          <a:p>
            <a:pPr>
              <a:spcBef>
                <a:spcPts val="0"/>
              </a:spcBef>
            </a:pPr>
            <a:r>
              <a:rPr lang="en-US" sz="2000" dirty="0"/>
              <a:t>Dallas, TX</a:t>
            </a:r>
            <a:br>
              <a:rPr lang="en-US" sz="2000" dirty="0"/>
            </a:br>
            <a:r>
              <a:rPr lang="en-US" sz="2000" dirty="0"/>
              <a:t>November 12, 2018</a:t>
            </a:r>
          </a:p>
          <a:p>
            <a:pPr>
              <a:spcBef>
                <a:spcPts val="2400"/>
              </a:spcBef>
            </a:pPr>
            <a:endParaRPr lang="en-US" dirty="0"/>
          </a:p>
        </p:txBody>
      </p:sp>
      <p:pic>
        <p:nvPicPr>
          <p:cNvPr id="4" name="Picture 2" descr="https://licensebuttons.net/l/by/4.0/88x31.png">
            <a:extLst>
              <a:ext uri="{FF2B5EF4-FFF2-40B4-BE49-F238E27FC236}">
                <a16:creationId xmlns:a16="http://schemas.microsoft.com/office/drawing/2014/main" id="{AA847B73-6C33-4116-B76D-C90C5147C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D9D372-1B49-4E78-A9F5-B8254A3D329C}"/>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418756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3">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FEE-670A-0543-851A-091781067B8B}"/>
              </a:ext>
            </a:extLst>
          </p:cNvPr>
          <p:cNvSpPr>
            <a:spLocks noGrp="1"/>
          </p:cNvSpPr>
          <p:nvPr>
            <p:ph type="title"/>
          </p:nvPr>
        </p:nvSpPr>
        <p:spPr/>
        <p:txBody>
          <a:bodyPr/>
          <a:lstStyle/>
          <a:p>
            <a:r>
              <a:rPr lang="en-US" dirty="0"/>
              <a:t>Feature Branches Summary</a:t>
            </a:r>
          </a:p>
        </p:txBody>
      </p:sp>
      <p:sp>
        <p:nvSpPr>
          <p:cNvPr id="3" name="Content Placeholder 2">
            <a:extLst>
              <a:ext uri="{FF2B5EF4-FFF2-40B4-BE49-F238E27FC236}">
                <a16:creationId xmlns:a16="http://schemas.microsoft.com/office/drawing/2014/main" id="{5FC6E16D-2F44-C945-BE62-A1DBB0CCC36D}"/>
              </a:ext>
            </a:extLst>
          </p:cNvPr>
          <p:cNvSpPr>
            <a:spLocks noGrp="1"/>
          </p:cNvSpPr>
          <p:nvPr>
            <p:ph idx="1"/>
          </p:nvPr>
        </p:nvSpPr>
        <p:spPr>
          <a:xfrm>
            <a:off x="365760" y="959434"/>
            <a:ext cx="11369809" cy="4047778"/>
          </a:xfrm>
        </p:spPr>
        <p:txBody>
          <a:bodyPr/>
          <a:lstStyle/>
          <a:p>
            <a:r>
              <a:rPr lang="en-US" sz="1800" dirty="0"/>
              <a:t>Multiple, parallel lines of development possible on single local repo</a:t>
            </a:r>
          </a:p>
          <a:p>
            <a:r>
              <a:rPr lang="en-US" sz="1800" dirty="0"/>
              <a:t>Easily maintain local master up-to-date and useable</a:t>
            </a:r>
          </a:p>
          <a:p>
            <a:r>
              <a:rPr lang="en-US" sz="1800" dirty="0"/>
              <a:t>Integration with rebase on local repo is safe and can be aborted</a:t>
            </a:r>
          </a:p>
          <a:p>
            <a:r>
              <a:rPr lang="en-US" sz="1800" dirty="0"/>
              <a:t>Testing before updating local and remote master branches</a:t>
            </a:r>
          </a:p>
          <a:p>
            <a:r>
              <a:rPr lang="en-US" sz="1800" dirty="0"/>
              <a:t>Rebase is advanced Git command</a:t>
            </a:r>
          </a:p>
          <a:p>
            <a:pPr lvl="1"/>
            <a:r>
              <a:rPr lang="en-US" sz="1800" dirty="0"/>
              <a:t>Rebase can cause complications and should be </a:t>
            </a:r>
            <a:r>
              <a:rPr lang="en-US" sz="1800" dirty="0">
                <a:hlinkClick r:id="rId3"/>
              </a:rPr>
              <a:t>used carefully</a:t>
            </a:r>
            <a:r>
              <a:rPr lang="en-US" sz="1800" dirty="0"/>
              <a:t>.</a:t>
            </a:r>
          </a:p>
          <a:p>
            <a:r>
              <a:rPr lang="en-US" sz="1800" dirty="0"/>
              <a:t>Hide actual workflow</a:t>
            </a:r>
          </a:p>
          <a:p>
            <a:pPr lvl="1"/>
            <a:r>
              <a:rPr lang="en-US" sz="1800" dirty="0"/>
              <a:t>History in repo is not represent actual development history</a:t>
            </a:r>
          </a:p>
          <a:p>
            <a:pPr lvl="1"/>
            <a:r>
              <a:rPr lang="en-US" sz="1800" dirty="0"/>
              <a:t>Less communication</a:t>
            </a:r>
          </a:p>
          <a:p>
            <a:pPr lvl="1"/>
            <a:r>
              <a:rPr lang="en-US" sz="1800" dirty="0"/>
              <a:t>Fewer back-ups using remote repo</a:t>
            </a:r>
          </a:p>
          <a:p>
            <a:r>
              <a:rPr lang="en-US" sz="1800" dirty="0"/>
              <a:t>Does it scale with team size?  What if team integrates frequently?</a:t>
            </a:r>
          </a:p>
          <a:p>
            <a:r>
              <a:rPr lang="en-US" sz="1800" dirty="0"/>
              <a:t>Commits on master can be broken</a:t>
            </a:r>
          </a:p>
          <a:p>
            <a:r>
              <a:rPr lang="en-US" sz="1800" dirty="0"/>
              <a:t>See </a:t>
            </a:r>
            <a:r>
              <a:rPr lang="en-US" sz="1800" dirty="0">
                <a:hlinkClick r:id="rId4"/>
              </a:rPr>
              <a:t>Atlassian/BitBucket</a:t>
            </a:r>
            <a:r>
              <a:rPr lang="en-US" sz="1800" dirty="0"/>
              <a:t> for a richer Feature Branch Workflow</a:t>
            </a:r>
          </a:p>
          <a:p>
            <a:endParaRPr lang="en-US" sz="1800" dirty="0"/>
          </a:p>
          <a:p>
            <a:endParaRPr lang="en-US" sz="1800" dirty="0"/>
          </a:p>
        </p:txBody>
      </p:sp>
    </p:spTree>
    <p:extLst>
      <p:ext uri="{BB962C8B-B14F-4D97-AF65-F5344CB8AC3E}">
        <p14:creationId xmlns:p14="http://schemas.microsoft.com/office/powerpoint/2010/main" val="36811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sp>
        <p:nvSpPr>
          <p:cNvPr id="7" name="Content Placeholder 2">
            <a:extLst>
              <a:ext uri="{FF2B5EF4-FFF2-40B4-BE49-F238E27FC236}">
                <a16:creationId xmlns:a16="http://schemas.microsoft.com/office/drawing/2014/main" id="{3151A723-0783-CB43-B862-57784355A8B3}"/>
              </a:ext>
            </a:extLst>
          </p:cNvPr>
          <p:cNvSpPr txBox="1">
            <a:spLocks/>
          </p:cNvSpPr>
          <p:nvPr/>
        </p:nvSpPr>
        <p:spPr bwMode="auto">
          <a:xfrm>
            <a:off x="6360918" y="935257"/>
            <a:ext cx="5415074"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For this example,</a:t>
            </a:r>
          </a:p>
          <a:p>
            <a:r>
              <a:rPr lang="en-US" dirty="0"/>
              <a:t>All feature branches start and end on master</a:t>
            </a:r>
          </a:p>
          <a:p>
            <a:r>
              <a:rPr lang="en-US" dirty="0"/>
              <a:t>Merge into development before merging into master</a:t>
            </a:r>
          </a:p>
          <a:p>
            <a:r>
              <a:rPr lang="en-US" dirty="0"/>
              <a:t>No integration happening</a:t>
            </a:r>
          </a:p>
        </p:txBody>
      </p:sp>
      <p:pic>
        <p:nvPicPr>
          <p:cNvPr id="9" name="Picture 8">
            <a:extLst>
              <a:ext uri="{FF2B5EF4-FFF2-40B4-BE49-F238E27FC236}">
                <a16:creationId xmlns:a16="http://schemas.microsoft.com/office/drawing/2014/main" id="{61163725-DB81-BF4E-BA5F-C395E95AA036}"/>
              </a:ext>
            </a:extLst>
          </p:cNvPr>
          <p:cNvPicPr>
            <a:picLocks noChangeAspect="1"/>
          </p:cNvPicPr>
          <p:nvPr/>
        </p:nvPicPr>
        <p:blipFill rotWithShape="1">
          <a:blip r:embed="rId3">
            <a:extLst>
              <a:ext uri="{28A0092B-C50C-407E-A947-70E740481C1C}">
                <a14:useLocalDpi xmlns:a14="http://schemas.microsoft.com/office/drawing/2010/main" val="0"/>
              </a:ext>
            </a:extLst>
          </a:blip>
          <a:srcRect l="2454" t="4621" r="23743" b="66231"/>
          <a:stretch/>
        </p:blipFill>
        <p:spPr>
          <a:xfrm>
            <a:off x="2684960" y="4078700"/>
            <a:ext cx="6615451" cy="1911188"/>
          </a:xfrm>
          <a:prstGeom prst="rect">
            <a:avLst/>
          </a:prstGeom>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2A8693-FCB5-1E45-B47C-BA143A9D0F2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737" t="5952" r="27330" b="53074"/>
          <a:stretch/>
        </p:blipFill>
        <p:spPr>
          <a:xfrm>
            <a:off x="3076359" y="3621392"/>
            <a:ext cx="5780564" cy="2477385"/>
          </a:xfrm>
        </p:spPr>
      </p:pic>
      <p:sp>
        <p:nvSpPr>
          <p:cNvPr id="2" name="Title 1">
            <a:extLst>
              <a:ext uri="{FF2B5EF4-FFF2-40B4-BE49-F238E27FC236}">
                <a16:creationId xmlns:a16="http://schemas.microsoft.com/office/drawing/2014/main" id="{D01331C0-2F1D-3241-A22C-40A36A65CFF1}"/>
              </a:ext>
            </a:extLst>
          </p:cNvPr>
          <p:cNvSpPr>
            <a:spLocks noGrp="1"/>
          </p:cNvSpPr>
          <p:nvPr>
            <p:ph type="title"/>
          </p:nvPr>
        </p:nvSpPr>
        <p:spPr/>
        <p:txBody>
          <a:bodyPr/>
          <a:lstStyle/>
          <a:p>
            <a:r>
              <a:rPr lang="en-US" dirty="0"/>
              <a:t>Challenges</a:t>
            </a:r>
          </a:p>
        </p:txBody>
      </p:sp>
      <p:sp>
        <p:nvSpPr>
          <p:cNvPr id="6" name="Content Placeholder 2">
            <a:extLst>
              <a:ext uri="{FF2B5EF4-FFF2-40B4-BE49-F238E27FC236}">
                <a16:creationId xmlns:a16="http://schemas.microsoft.com/office/drawing/2014/main" id="{D69C9ADD-4553-2F4E-818C-7BC492F7FF31}"/>
              </a:ext>
            </a:extLst>
          </p:cNvPr>
          <p:cNvSpPr txBox="1">
            <a:spLocks/>
          </p:cNvSpPr>
          <p:nvPr/>
        </p:nvSpPr>
        <p:spPr bwMode="auto">
          <a:xfrm>
            <a:off x="365761" y="1405448"/>
            <a:ext cx="9224806"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Multiple feature branches developed in parallel</a:t>
            </a:r>
          </a:p>
          <a:p>
            <a:r>
              <a:rPr lang="en-US" dirty="0"/>
              <a:t>All commits in master are in development</a:t>
            </a:r>
          </a:p>
          <a:p>
            <a:r>
              <a:rPr lang="en-US" dirty="0"/>
              <a:t>Merge conflicts first exposed on development</a:t>
            </a:r>
          </a:p>
          <a:p>
            <a:r>
              <a:rPr lang="en-US" dirty="0"/>
              <a:t>Set workflow so that infinite branches don’t diverge</a:t>
            </a:r>
          </a:p>
          <a:p>
            <a:endParaRPr lang="en-US" dirty="0"/>
          </a:p>
        </p:txBody>
      </p:sp>
    </p:spTree>
    <p:extLst>
      <p:ext uri="{BB962C8B-B14F-4D97-AF65-F5344CB8AC3E}">
        <p14:creationId xmlns:p14="http://schemas.microsoft.com/office/powerpoint/2010/main" val="150361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FLASH5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9352398" cy="4047778"/>
          </a:xfrm>
        </p:spPr>
        <p:txBody>
          <a:bodyPr/>
          <a:lstStyle/>
          <a:p>
            <a:pPr marL="0" indent="0">
              <a:buNone/>
            </a:pPr>
            <a:r>
              <a:rPr lang="en-US" dirty="0"/>
              <a:t>Test-driven workflow</a:t>
            </a:r>
          </a:p>
          <a:p>
            <a:r>
              <a:rPr lang="en-US" dirty="0"/>
              <a:t>Feature branches start and end with master</a:t>
            </a:r>
          </a:p>
          <a:p>
            <a:r>
              <a:rPr lang="en-US" dirty="0"/>
              <a:t>All feature branches are merged into development for integration &amp; manual testing</a:t>
            </a:r>
          </a:p>
          <a:p>
            <a:r>
              <a:rPr lang="en-US" dirty="0"/>
              <a:t>All feature branches are then merged into staged for full, automated testing</a:t>
            </a:r>
          </a:p>
        </p:txBody>
      </p:sp>
      <p:pic>
        <p:nvPicPr>
          <p:cNvPr id="7" name="Picture 6">
            <a:extLst>
              <a:ext uri="{FF2B5EF4-FFF2-40B4-BE49-F238E27FC236}">
                <a16:creationId xmlns:a16="http://schemas.microsoft.com/office/drawing/2014/main" id="{57DFD53D-0B4A-274F-85CF-30975FF53D35}"/>
              </a:ext>
            </a:extLst>
          </p:cNvPr>
          <p:cNvPicPr>
            <a:picLocks noChangeAspect="1"/>
          </p:cNvPicPr>
          <p:nvPr/>
        </p:nvPicPr>
        <p:blipFill rotWithShape="1">
          <a:blip r:embed="rId3">
            <a:extLst>
              <a:ext uri="{28A0092B-C50C-407E-A947-70E740481C1C}">
                <a14:useLocalDpi xmlns:a14="http://schemas.microsoft.com/office/drawing/2010/main" val="0"/>
              </a:ext>
            </a:extLst>
          </a:blip>
          <a:srcRect l="4845" t="6214" r="25774" b="53922"/>
          <a:stretch/>
        </p:blipFill>
        <p:spPr>
          <a:xfrm>
            <a:off x="3284620" y="3751936"/>
            <a:ext cx="5725367" cy="2406316"/>
          </a:xfrm>
          <a:prstGeom prst="rect">
            <a:avLst/>
          </a:prstGeom>
        </p:spPr>
      </p:pic>
    </p:spTree>
    <p:extLst>
      <p:ext uri="{BB962C8B-B14F-4D97-AF65-F5344CB8AC3E}">
        <p14:creationId xmlns:p14="http://schemas.microsoft.com/office/powerpoint/2010/main" val="81023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7F24-839A-E345-8537-1BDDB91A3C16}"/>
              </a:ext>
            </a:extLst>
          </p:cNvPr>
          <p:cNvSpPr>
            <a:spLocks noGrp="1"/>
          </p:cNvSpPr>
          <p:nvPr>
            <p:ph type="title"/>
          </p:nvPr>
        </p:nvSpPr>
        <p:spPr/>
        <p:txBody>
          <a:bodyPr/>
          <a:lstStyle/>
          <a:p>
            <a:r>
              <a:rPr lang="en-US" dirty="0"/>
              <a:t>More Branch Rules</a:t>
            </a:r>
          </a:p>
        </p:txBody>
      </p:sp>
      <p:sp>
        <p:nvSpPr>
          <p:cNvPr id="3" name="Content Placeholder 2">
            <a:extLst>
              <a:ext uri="{FF2B5EF4-FFF2-40B4-BE49-F238E27FC236}">
                <a16:creationId xmlns:a16="http://schemas.microsoft.com/office/drawing/2014/main" id="{A0B98048-C00A-1042-BF9C-E198E805662D}"/>
              </a:ext>
            </a:extLst>
          </p:cNvPr>
          <p:cNvSpPr>
            <a:spLocks noGrp="1"/>
          </p:cNvSpPr>
          <p:nvPr>
            <p:ph idx="1"/>
          </p:nvPr>
        </p:nvSpPr>
        <p:spPr>
          <a:xfrm>
            <a:off x="365760" y="1031969"/>
            <a:ext cx="11369809" cy="4047778"/>
          </a:xfrm>
        </p:spPr>
        <p:txBody>
          <a:bodyPr/>
          <a:lstStyle/>
          <a:p>
            <a:pPr marL="0" indent="0">
              <a:buNone/>
            </a:pPr>
            <a:r>
              <a:rPr lang="en-US" dirty="0"/>
              <a:t>Is staged really necessary?</a:t>
            </a:r>
          </a:p>
          <a:p>
            <a:r>
              <a:rPr lang="en-US" dirty="0"/>
              <a:t>Contains only changes intended for master</a:t>
            </a:r>
          </a:p>
          <a:p>
            <a:r>
              <a:rPr lang="en-US" dirty="0"/>
              <a:t>No integration means cleaner branch</a:t>
            </a:r>
          </a:p>
          <a:p>
            <a:r>
              <a:rPr lang="en-US" dirty="0"/>
              <a:t>Allows for extra stage of testing with more tests</a:t>
            </a:r>
          </a:p>
          <a:p>
            <a:r>
              <a:rPr lang="en-US" dirty="0"/>
              <a:t>Extra buffer for protecting master branch</a:t>
            </a:r>
          </a:p>
          <a:p>
            <a:endParaRPr lang="en-US" dirty="0"/>
          </a:p>
          <a:p>
            <a:pPr marL="0" indent="0">
              <a:buNone/>
            </a:pPr>
            <a:endParaRPr lang="en-US" dirty="0"/>
          </a:p>
        </p:txBody>
      </p:sp>
      <p:pic>
        <p:nvPicPr>
          <p:cNvPr id="7" name="Picture 6">
            <a:extLst>
              <a:ext uri="{FF2B5EF4-FFF2-40B4-BE49-F238E27FC236}">
                <a16:creationId xmlns:a16="http://schemas.microsoft.com/office/drawing/2014/main" id="{B0EBDDF2-39EC-8F4B-BCAB-BAF404196294}"/>
              </a:ext>
            </a:extLst>
          </p:cNvPr>
          <p:cNvPicPr>
            <a:picLocks noChangeAspect="1"/>
          </p:cNvPicPr>
          <p:nvPr/>
        </p:nvPicPr>
        <p:blipFill rotWithShape="1">
          <a:blip r:embed="rId3">
            <a:extLst>
              <a:ext uri="{28A0092B-C50C-407E-A947-70E740481C1C}">
                <a14:useLocalDpi xmlns:a14="http://schemas.microsoft.com/office/drawing/2010/main" val="0"/>
              </a:ext>
            </a:extLst>
          </a:blip>
          <a:srcRect l="4631" t="6000" r="8104" b="44737"/>
          <a:stretch/>
        </p:blipFill>
        <p:spPr>
          <a:xfrm>
            <a:off x="2610852" y="3513030"/>
            <a:ext cx="6882067" cy="2841889"/>
          </a:xfrm>
          <a:prstGeom prst="rect">
            <a:avLst/>
          </a:prstGeom>
        </p:spPr>
      </p:pic>
    </p:spTree>
    <p:extLst>
      <p:ext uri="{BB962C8B-B14F-4D97-AF65-F5344CB8AC3E}">
        <p14:creationId xmlns:p14="http://schemas.microsoft.com/office/powerpoint/2010/main" val="94511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4C25-4679-1A49-8A80-9F09549C3FC5}"/>
              </a:ext>
            </a:extLst>
          </p:cNvPr>
          <p:cNvSpPr>
            <a:spLocks noGrp="1"/>
          </p:cNvSpPr>
          <p:nvPr>
            <p:ph type="title"/>
          </p:nvPr>
        </p:nvSpPr>
        <p:spPr/>
        <p:txBody>
          <a:bodyPr/>
          <a:lstStyle/>
          <a:p>
            <a:r>
              <a:rPr lang="en-US" dirty="0"/>
              <a:t>Branch Rules</a:t>
            </a:r>
          </a:p>
        </p:txBody>
      </p:sp>
      <p:sp>
        <p:nvSpPr>
          <p:cNvPr id="3" name="Content Placeholder 2">
            <a:extLst>
              <a:ext uri="{FF2B5EF4-FFF2-40B4-BE49-F238E27FC236}">
                <a16:creationId xmlns:a16="http://schemas.microsoft.com/office/drawing/2014/main" id="{1405367A-0416-9943-8CCC-AF760964B66A}"/>
              </a:ext>
            </a:extLst>
          </p:cNvPr>
          <p:cNvSpPr>
            <a:spLocks noGrp="1"/>
          </p:cNvSpPr>
          <p:nvPr>
            <p:ph idx="1"/>
          </p:nvPr>
        </p:nvSpPr>
        <p:spPr>
          <a:xfrm>
            <a:off x="365761" y="1234135"/>
            <a:ext cx="6394804" cy="4047778"/>
          </a:xfrm>
        </p:spPr>
        <p:txBody>
          <a:bodyPr/>
          <a:lstStyle/>
          <a:p>
            <a:pPr marL="0" indent="0">
              <a:buNone/>
            </a:pPr>
            <a:r>
              <a:rPr lang="en-US" dirty="0"/>
              <a:t>Why base feature branches off master?</a:t>
            </a:r>
          </a:p>
          <a:p>
            <a:r>
              <a:rPr lang="en-US" dirty="0"/>
              <a:t>Start from correct, verified commit</a:t>
            </a:r>
          </a:p>
          <a:p>
            <a:r>
              <a:rPr lang="en-US" dirty="0"/>
              <a:t>Clean and simple to learn/enforce</a:t>
            </a:r>
          </a:p>
          <a:p>
            <a:r>
              <a:rPr lang="en-US" dirty="0"/>
              <a:t>Isolate master from integration environment</a:t>
            </a:r>
          </a:p>
          <a:p>
            <a:pPr marL="0" indent="0">
              <a:buNone/>
            </a:pPr>
            <a:endParaRPr lang="en-US" dirty="0"/>
          </a:p>
        </p:txBody>
      </p:sp>
      <p:pic>
        <p:nvPicPr>
          <p:cNvPr id="5" name="Picture 4">
            <a:extLst>
              <a:ext uri="{FF2B5EF4-FFF2-40B4-BE49-F238E27FC236}">
                <a16:creationId xmlns:a16="http://schemas.microsoft.com/office/drawing/2014/main" id="{A2F2FF7A-E1E7-3943-9913-51EAF58185E1}"/>
              </a:ext>
            </a:extLst>
          </p:cNvPr>
          <p:cNvPicPr>
            <a:picLocks noChangeAspect="1"/>
          </p:cNvPicPr>
          <p:nvPr/>
        </p:nvPicPr>
        <p:blipFill rotWithShape="1">
          <a:blip r:embed="rId3">
            <a:extLst>
              <a:ext uri="{28A0092B-C50C-407E-A947-70E740481C1C}">
                <a14:useLocalDpi xmlns:a14="http://schemas.microsoft.com/office/drawing/2010/main" val="0"/>
              </a:ext>
            </a:extLst>
          </a:blip>
          <a:srcRect l="4927" t="6075" r="32551" b="56886"/>
          <a:stretch/>
        </p:blipFill>
        <p:spPr>
          <a:xfrm>
            <a:off x="2947736" y="3392732"/>
            <a:ext cx="6330455" cy="2743200"/>
          </a:xfrm>
          <a:prstGeom prst="rect">
            <a:avLst/>
          </a:prstGeom>
        </p:spPr>
      </p:pic>
      <p:sp>
        <p:nvSpPr>
          <p:cNvPr id="6" name="Content Placeholder 2">
            <a:extLst>
              <a:ext uri="{FF2B5EF4-FFF2-40B4-BE49-F238E27FC236}">
                <a16:creationId xmlns:a16="http://schemas.microsoft.com/office/drawing/2014/main" id="{498A0204-E1C9-DC48-BD61-4EA4B065FFF3}"/>
              </a:ext>
            </a:extLst>
          </p:cNvPr>
          <p:cNvSpPr txBox="1">
            <a:spLocks/>
          </p:cNvSpPr>
          <p:nvPr/>
        </p:nvSpPr>
        <p:spPr bwMode="auto">
          <a:xfrm>
            <a:off x="6873988" y="1193360"/>
            <a:ext cx="4864245"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Motivates more rules</a:t>
            </a:r>
          </a:p>
          <a:p>
            <a:r>
              <a:rPr lang="en-US" dirty="0"/>
              <a:t>Development never merged into another branch</a:t>
            </a:r>
          </a:p>
          <a:p>
            <a:r>
              <a:rPr lang="en-US" dirty="0"/>
              <a:t>Staged never merged into another branch</a:t>
            </a:r>
          </a:p>
          <a:p>
            <a:endParaRPr lang="en-US" dirty="0"/>
          </a:p>
        </p:txBody>
      </p:sp>
    </p:spTree>
    <p:extLst>
      <p:ext uri="{BB962C8B-B14F-4D97-AF65-F5344CB8AC3E}">
        <p14:creationId xmlns:p14="http://schemas.microsoft.com/office/powerpoint/2010/main" val="427859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9CEE-494A-9C4C-AC21-B00FD9E4F1EE}"/>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04270DAC-6460-9549-B81B-BA069D001E6D}"/>
              </a:ext>
            </a:extLst>
          </p:cNvPr>
          <p:cNvSpPr>
            <a:spLocks noGrp="1"/>
          </p:cNvSpPr>
          <p:nvPr>
            <p:ph idx="1"/>
          </p:nvPr>
        </p:nvSpPr>
        <p:spPr>
          <a:xfrm>
            <a:off x="365760" y="1027480"/>
            <a:ext cx="11369809" cy="2124777"/>
          </a:xfrm>
        </p:spPr>
        <p:txBody>
          <a:bodyPr/>
          <a:lstStyle/>
          <a:p>
            <a:pPr marL="0" indent="0">
              <a:buNone/>
            </a:pPr>
            <a:r>
              <a:rPr lang="en-US" dirty="0"/>
              <a:t>How are merge conflicts resolved in FLASH5 Workflow?</a:t>
            </a:r>
          </a:p>
          <a:p>
            <a:r>
              <a:rPr lang="en-US" dirty="0"/>
              <a:t>Merge conflict with master means merge conflict with staged and development</a:t>
            </a:r>
          </a:p>
          <a:p>
            <a:r>
              <a:rPr lang="en-US" dirty="0"/>
              <a:t>We want to avoid conflict resolution when merging into master</a:t>
            </a:r>
          </a:p>
          <a:p>
            <a:r>
              <a:rPr lang="en-US" dirty="0"/>
              <a:t>Directly on feature branch if resolution is there</a:t>
            </a:r>
          </a:p>
          <a:p>
            <a:r>
              <a:rPr lang="en-US" dirty="0"/>
              <a:t>One idea is to merge master into feature branch</a:t>
            </a:r>
          </a:p>
        </p:txBody>
      </p:sp>
      <p:pic>
        <p:nvPicPr>
          <p:cNvPr id="6" name="Picture 5">
            <a:extLst>
              <a:ext uri="{FF2B5EF4-FFF2-40B4-BE49-F238E27FC236}">
                <a16:creationId xmlns:a16="http://schemas.microsoft.com/office/drawing/2014/main" id="{ED8D357D-3871-034A-9DB6-087BA1F16495}"/>
              </a:ext>
            </a:extLst>
          </p:cNvPr>
          <p:cNvPicPr>
            <a:picLocks noChangeAspect="1"/>
          </p:cNvPicPr>
          <p:nvPr/>
        </p:nvPicPr>
        <p:blipFill rotWithShape="1">
          <a:blip r:embed="rId3">
            <a:extLst>
              <a:ext uri="{28A0092B-C50C-407E-A947-70E740481C1C}">
                <a14:useLocalDpi xmlns:a14="http://schemas.microsoft.com/office/drawing/2010/main" val="0"/>
              </a:ext>
            </a:extLst>
          </a:blip>
          <a:srcRect l="4648" t="7562" r="28682" b="45075"/>
          <a:stretch/>
        </p:blipFill>
        <p:spPr>
          <a:xfrm>
            <a:off x="3643952" y="3630478"/>
            <a:ext cx="4913194" cy="2553145"/>
          </a:xfrm>
          <a:prstGeom prst="rect">
            <a:avLst/>
          </a:prstGeom>
        </p:spPr>
      </p:pic>
    </p:spTree>
    <p:extLst>
      <p:ext uri="{BB962C8B-B14F-4D97-AF65-F5344CB8AC3E}">
        <p14:creationId xmlns:p14="http://schemas.microsoft.com/office/powerpoint/2010/main" val="77579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898F-1179-C740-A239-DBCF26A5C6C1}"/>
              </a:ext>
            </a:extLst>
          </p:cNvPr>
          <p:cNvSpPr>
            <a:spLocks noGrp="1"/>
          </p:cNvSpPr>
          <p:nvPr>
            <p:ph type="title"/>
          </p:nvPr>
        </p:nvSpPr>
        <p:spPr/>
        <p:txBody>
          <a:bodyPr/>
          <a:lstStyle/>
          <a:p>
            <a:r>
              <a:rPr lang="en-US" dirty="0"/>
              <a:t>License, citation, and acknowledgments </a:t>
            </a:r>
            <a:br>
              <a:rPr lang="en-US" dirty="0"/>
            </a:br>
            <a:endParaRPr lang="en-US" dirty="0"/>
          </a:p>
        </p:txBody>
      </p:sp>
      <p:sp>
        <p:nvSpPr>
          <p:cNvPr id="3" name="Content Placeholder 2">
            <a:extLst>
              <a:ext uri="{FF2B5EF4-FFF2-40B4-BE49-F238E27FC236}">
                <a16:creationId xmlns:a16="http://schemas.microsoft.com/office/drawing/2014/main" id="{899DF1E5-FC39-CE4E-A2E6-59F9E7FB5C49}"/>
              </a:ext>
            </a:extLst>
          </p:cNvPr>
          <p:cNvSpPr>
            <a:spLocks noGrp="1"/>
          </p:cNvSpPr>
          <p:nvPr>
            <p:ph idx="1"/>
          </p:nvPr>
        </p:nvSpPr>
        <p:spPr>
          <a:xfrm>
            <a:off x="368424" y="1403730"/>
            <a:ext cx="11369809" cy="4047778"/>
          </a:xfrm>
        </p:spPr>
        <p:txBody>
          <a:bodyPr/>
          <a:lstStyle/>
          <a:p>
            <a:pPr marL="0" indent="0">
              <a:buNone/>
            </a:pPr>
            <a:r>
              <a:rPr lang="en-US" b="1" dirty="0"/>
              <a:t>License and Citation</a:t>
            </a:r>
          </a:p>
          <a:p>
            <a:r>
              <a:rPr lang="en-US" sz="1800" dirty="0"/>
              <a:t>This work is licensed under a </a:t>
            </a:r>
            <a:r>
              <a:rPr lang="en-US" sz="1800" dirty="0">
                <a:hlinkClick r:id="rId3"/>
              </a:rPr>
              <a:t>Creative Commons Attribution 4.0 International License</a:t>
            </a:r>
            <a:r>
              <a:rPr lang="en-US" sz="1800" dirty="0"/>
              <a:t> (CC BY 4.0).</a:t>
            </a:r>
          </a:p>
          <a:p>
            <a:r>
              <a:rPr lang="en-US" sz="1800" dirty="0"/>
              <a:t>Requested citation: Jared O’Neal, Git Workflows, Better Scientific Software tutorial, in SC ‘18: International Conference for High Performance Computing, Networking, Storage and Analysis, Dallas, Texas, 2018. DOI: </a:t>
            </a:r>
            <a:r>
              <a:rPr lang="en-US" sz="1800" dirty="0">
                <a:hlinkClick r:id="rId4"/>
              </a:rPr>
              <a:t>10.6084/m9.figshare.7304171</a:t>
            </a:r>
            <a:r>
              <a:rPr lang="en-US" sz="1800" dirty="0"/>
              <a:t>.</a:t>
            </a:r>
          </a:p>
          <a:p>
            <a:pPr marL="0" indent="0">
              <a:buNone/>
            </a:pPr>
            <a:r>
              <a:rPr lang="en-US" b="1" dirty="0"/>
              <a:t>Acknowledgements </a:t>
            </a:r>
            <a:endParaRPr lang="en-US" dirty="0"/>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 </a:t>
            </a:r>
          </a:p>
          <a:p>
            <a:r>
              <a:rPr lang="en-US" sz="1800" dirty="0"/>
              <a:t>This work was performed in part at the Argonne National Laboratory, which is managed by </a:t>
            </a:r>
            <a:r>
              <a:rPr lang="en-US" sz="1800" dirty="0" err="1"/>
              <a:t>UChicago</a:t>
            </a:r>
            <a:r>
              <a:rPr lang="en-US" sz="1800" dirty="0"/>
              <a:t> Argonne, LLC for the U.S. Department of Energy under Contract No. DE-AC02-06CH11357 </a:t>
            </a:r>
          </a:p>
          <a:p>
            <a:r>
              <a:rPr lang="en-US" sz="1800" dirty="0" err="1"/>
              <a:t>Anshu</a:t>
            </a:r>
            <a:r>
              <a:rPr lang="en-US" sz="1800" dirty="0"/>
              <a:t> Dubey, Klaus </a:t>
            </a:r>
            <a:r>
              <a:rPr lang="en-US" sz="1800" dirty="0" err="1"/>
              <a:t>Weide</a:t>
            </a:r>
            <a:r>
              <a:rPr lang="en-US" sz="1800" dirty="0"/>
              <a:t>, Saurabh </a:t>
            </a:r>
            <a:r>
              <a:rPr lang="en-US" sz="1800" dirty="0" err="1"/>
              <a:t>Chawdhary</a:t>
            </a:r>
            <a:r>
              <a:rPr lang="en-US" sz="1800" dirty="0"/>
              <a:t>, and Carlo Graziani</a:t>
            </a:r>
          </a:p>
          <a:p>
            <a:r>
              <a:rPr lang="en-US" sz="1800" dirty="0"/>
              <a:t>Iulian </a:t>
            </a:r>
            <a:r>
              <a:rPr lang="en-US" sz="1800" dirty="0" err="1"/>
              <a:t>Grindeanu</a:t>
            </a:r>
            <a:endParaRPr lang="en-US" sz="1800" dirty="0"/>
          </a:p>
          <a:p>
            <a:pPr marL="0" indent="0">
              <a:buNone/>
            </a:pPr>
            <a:endParaRPr lang="en-US" dirty="0"/>
          </a:p>
        </p:txBody>
      </p:sp>
      <p:pic>
        <p:nvPicPr>
          <p:cNvPr id="1025" name="Picture 1" descr="page2image6168">
            <a:extLst>
              <a:ext uri="{FF2B5EF4-FFF2-40B4-BE49-F238E27FC236}">
                <a16:creationId xmlns:a16="http://schemas.microsoft.com/office/drawing/2014/main" id="{7A9C3733-FD49-3D40-A6F3-41BD49BAAF0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2033" y="843280"/>
            <a:ext cx="13462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3"/>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4"/>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5"/>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0"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master are </a:t>
            </a:r>
            <a:r>
              <a:rPr lang="en-US" sz="2000" b="1" dirty="0"/>
              <a:t>deployable</a:t>
            </a:r>
          </a:p>
          <a:p>
            <a:pPr marL="457200" indent="-457200">
              <a:buFont typeface="+mj-lt"/>
              <a:buAutoNum type="arabicPeriod"/>
            </a:pPr>
            <a:r>
              <a:rPr lang="en-US" sz="2000" dirty="0"/>
              <a:t>Base feature branches off of master</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master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Master branch is staging area</a:t>
            </a:r>
          </a:p>
          <a:p>
            <a:r>
              <a:rPr lang="en-US" sz="2000" dirty="0"/>
              <a:t>Mature code in master flows downstream into pre-production &amp; production infinite lifetime branches</a:t>
            </a:r>
          </a:p>
          <a:p>
            <a:r>
              <a:rPr lang="en-US" sz="2000" dirty="0"/>
              <a:t>Allow for release branches with downstream flow</a:t>
            </a:r>
          </a:p>
          <a:p>
            <a:pPr lvl="1"/>
            <a:r>
              <a:rPr lang="en-US" dirty="0"/>
              <a:t>Fixes made upstream &amp; merged into master.</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Things to Think About When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dirty="0"/>
              <a:t>Want to establish a clear set of polices that</a:t>
            </a:r>
          </a:p>
          <a:p>
            <a:r>
              <a:rPr lang="en-US" dirty="0"/>
              <a:t>results in correct code on a particular branch (usually master),</a:t>
            </a:r>
          </a:p>
          <a:p>
            <a:r>
              <a:rPr lang="en-US" dirty="0"/>
              <a:t>ensures that a team can develop in parallel and communicate well,</a:t>
            </a:r>
          </a:p>
          <a:p>
            <a:r>
              <a:rPr lang="en-US" dirty="0"/>
              <a:t>minimizes difficulties associated with parallel and distributed work, and</a:t>
            </a:r>
          </a:p>
          <a:p>
            <a:r>
              <a:rPr lang="en-US" dirty="0"/>
              <a:t>minimizes overhead associated with learning, following, and enforcing policies.</a:t>
            </a:r>
          </a:p>
        </p:txBody>
      </p:sp>
    </p:spTree>
    <p:extLst>
      <p:ext uri="{BB962C8B-B14F-4D97-AF65-F5344CB8AC3E}">
        <p14:creationId xmlns:p14="http://schemas.microsoft.com/office/powerpoint/2010/main" val="571517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7ACC53-42FB-DB47-96DB-0D406716618A}"/>
              </a:ext>
            </a:extLst>
          </p:cNvPr>
          <p:cNvSpPr>
            <a:spLocks noGrp="1"/>
          </p:cNvSpPr>
          <p:nvPr>
            <p:ph type="title"/>
          </p:nvPr>
        </p:nvSpPr>
        <p:spPr/>
        <p:txBody>
          <a:bodyPr/>
          <a:lstStyle/>
          <a:p>
            <a:r>
              <a:rPr lang="en-US" dirty="0"/>
              <a:t>Conclusions</a:t>
            </a:r>
          </a:p>
        </p:txBody>
      </p:sp>
      <p:sp>
        <p:nvSpPr>
          <p:cNvPr id="2" name="Content Placeholder 1">
            <a:extLst>
              <a:ext uri="{FF2B5EF4-FFF2-40B4-BE49-F238E27FC236}">
                <a16:creationId xmlns:a16="http://schemas.microsoft.com/office/drawing/2014/main" id="{8C69326F-8C1C-4683-9AB1-FF30FC877E29}"/>
              </a:ext>
            </a:extLst>
          </p:cNvPr>
          <p:cNvSpPr>
            <a:spLocks noGrp="1"/>
          </p:cNvSpPr>
          <p:nvPr>
            <p:ph idx="1"/>
          </p:nvPr>
        </p:nvSpPr>
        <p:spPr/>
        <p:txBody>
          <a:bodyPr/>
          <a:lstStyle/>
          <a:p>
            <a:pPr marL="0" indent="0">
              <a:buNone/>
            </a:pPr>
            <a:r>
              <a:rPr lang="en-US" b="1" dirty="0"/>
              <a:t>Version control is an amazing tool</a:t>
            </a:r>
          </a:p>
          <a:p>
            <a:pPr marL="342900" indent="-342900">
              <a:buFont typeface="Arial" panose="020B0604020202020204" pitchFamily="34" charset="0"/>
              <a:buChar char="•"/>
            </a:pPr>
            <a:r>
              <a:rPr lang="en-US" dirty="0"/>
              <a:t>Parallel and distributed working requires coordination and rules to be productive and produce correct code</a:t>
            </a:r>
          </a:p>
          <a:p>
            <a:pPr marL="342900" indent="-342900">
              <a:buFont typeface="Arial" panose="020B0604020202020204" pitchFamily="34" charset="0"/>
              <a:buChar char="•"/>
            </a:pPr>
            <a:r>
              <a:rPr lang="en-US" dirty="0"/>
              <a:t>Appropriately chosen workflows can ensure quality results and help debugging/verification while helping productivity</a:t>
            </a:r>
          </a:p>
          <a:p>
            <a:pPr marL="0" indent="0">
              <a:buNone/>
            </a:pPr>
            <a:r>
              <a:rPr lang="en-US" b="1" dirty="0"/>
              <a:t>Adopt what is good for your team</a:t>
            </a:r>
          </a:p>
          <a:p>
            <a:pPr marL="342900" indent="-342900">
              <a:buFont typeface="Arial" panose="020B0604020202020204" pitchFamily="34" charset="0"/>
              <a:buChar char="•"/>
            </a:pPr>
            <a:r>
              <a:rPr lang="en-US" dirty="0"/>
              <a:t>Consider team culture and project challenges</a:t>
            </a:r>
          </a:p>
          <a:p>
            <a:pPr marL="342900" indent="-342900">
              <a:buFont typeface="Arial" panose="020B0604020202020204" pitchFamily="34" charset="0"/>
              <a:buChar char="•"/>
            </a:pPr>
            <a:r>
              <a:rPr lang="en-US" dirty="0"/>
              <a:t>Assess what is and isn’t feasible/acceptable</a:t>
            </a:r>
          </a:p>
          <a:p>
            <a:pPr marL="342900" indent="-342900">
              <a:buFont typeface="Arial" panose="020B0604020202020204" pitchFamily="34" charset="0"/>
              <a:buChar char="•"/>
            </a:pPr>
            <a:r>
              <a:rPr lang="en-US" dirty="0"/>
              <a:t>Start with simplest and add complexity where and when necessary</a:t>
            </a:r>
          </a:p>
        </p:txBody>
      </p:sp>
    </p:spTree>
    <p:extLst>
      <p:ext uri="{BB962C8B-B14F-4D97-AF65-F5344CB8AC3E}">
        <p14:creationId xmlns:p14="http://schemas.microsoft.com/office/powerpoint/2010/main" val="68087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algn="l">
                        <a:lnSpc>
                          <a:spcPct val="100000"/>
                        </a:lnSpc>
                      </a:pPr>
                      <a:r>
                        <a:rPr lang="en-US" sz="1600" dirty="0"/>
                        <a:t>8:30am-8:40am</a:t>
                      </a:r>
                    </a:p>
                  </a:txBody>
                  <a:tcPr/>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algn="l">
                        <a:lnSpc>
                          <a:spcPct val="100000"/>
                        </a:lnSpc>
                      </a:pPr>
                      <a:r>
                        <a:rPr lang="en-US" sz="1600" dirty="0"/>
                        <a:t>8:40am-9:00am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algn="l">
                        <a:lnSpc>
                          <a:spcPct val="100000"/>
                        </a:lnSpc>
                      </a:pPr>
                      <a:r>
                        <a:rPr lang="en-US" sz="1600" dirty="0"/>
                        <a:t>9:00am-10:00am</a:t>
                      </a:r>
                    </a:p>
                  </a:txBody>
                  <a:tcPr/>
                </a:tc>
                <a:tc>
                  <a:txBody>
                    <a:bodyPr/>
                    <a:lstStyle/>
                    <a:p>
                      <a:pPr>
                        <a:lnSpc>
                          <a:spcPct val="100000"/>
                        </a:lnSpc>
                      </a:pPr>
                      <a:r>
                        <a:rPr lang="en-US" sz="1600" dirty="0"/>
                        <a:t>02</a:t>
                      </a:r>
                    </a:p>
                  </a:txBody>
                  <a:tcPr/>
                </a:tc>
                <a:tc>
                  <a:txBody>
                    <a:bodyPr/>
                    <a:lstStyle/>
                    <a:p>
                      <a:pPr>
                        <a:lnSpc>
                          <a:spcPct val="100000"/>
                        </a:lnSpc>
                      </a:pPr>
                      <a:r>
                        <a:rPr lang="en-US" sz="1600" dirty="0"/>
                        <a:t>Git Workflows</a:t>
                      </a:r>
                    </a:p>
                  </a:txBody>
                  <a:tcPr/>
                </a:tc>
                <a:tc>
                  <a:txBody>
                    <a:bodyPr/>
                    <a:lstStyle/>
                    <a:p>
                      <a:pPr>
                        <a:lnSpc>
                          <a:spcPct val="100000"/>
                        </a:lnSpc>
                      </a:pPr>
                      <a:r>
                        <a:rPr lang="en-US" sz="1600" dirty="0"/>
                        <a:t>Jared O’Neal, ANL</a:t>
                      </a:r>
                    </a:p>
                  </a:txBody>
                  <a:tcPr/>
                </a:tc>
                <a:extLst>
                  <a:ext uri="{0D108BD9-81ED-4DB2-BD59-A6C34878D82A}">
                    <a16:rowId xmlns:a16="http://schemas.microsoft.com/office/drawing/2014/main" val="2417511484"/>
                  </a:ext>
                </a:extLst>
              </a:tr>
              <a:tr h="370840">
                <a:tc>
                  <a:txBody>
                    <a:bodyPr/>
                    <a:lstStyle/>
                    <a:p>
                      <a:pPr algn="l">
                        <a:lnSpc>
                          <a:spcPct val="100000"/>
                        </a:lnSpc>
                      </a:pPr>
                      <a:r>
                        <a:rPr lang="en-US" sz="1600" i="1" dirty="0">
                          <a:solidFill>
                            <a:schemeClr val="tx2"/>
                          </a:solidFill>
                        </a:rPr>
                        <a:t>10:00am-10:30am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algn="l">
                        <a:lnSpc>
                          <a:spcPct val="100000"/>
                        </a:lnSpc>
                      </a:pPr>
                      <a:r>
                        <a:rPr lang="en-US" sz="1600" dirty="0"/>
                        <a:t>10:30am-11:40am</a:t>
                      </a:r>
                    </a:p>
                  </a:txBody>
                  <a:tcPr/>
                </a:tc>
                <a:tc>
                  <a:txBody>
                    <a:bodyPr/>
                    <a:lstStyle/>
                    <a:p>
                      <a:pPr>
                        <a:lnSpc>
                          <a:spcPct val="100000"/>
                        </a:lnSpc>
                      </a:pPr>
                      <a:r>
                        <a:rPr lang="en-US" sz="1600" dirty="0"/>
                        <a:t>03</a:t>
                      </a:r>
                    </a:p>
                  </a:txBody>
                  <a:tcPr/>
                </a:tc>
                <a:tc>
                  <a:txBody>
                    <a:bodyPr/>
                    <a:lstStyle/>
                    <a:p>
                      <a:pPr>
                        <a:lnSpc>
                          <a:spcPct val="100000"/>
                        </a:lnSpc>
                      </a:pPr>
                      <a:r>
                        <a:rPr lang="en-US" sz="1600" dirty="0"/>
                        <a:t>Better (Small) Scientific Software Teams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algn="l">
                        <a:lnSpc>
                          <a:spcPct val="100000"/>
                        </a:lnSpc>
                      </a:pPr>
                      <a:r>
                        <a:rPr lang="en-US" sz="1600" dirty="0"/>
                        <a:t>11:40am-12:00pm</a:t>
                      </a:r>
                    </a:p>
                  </a:txBody>
                  <a:tcPr/>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algn="l">
                        <a:lnSpc>
                          <a:spcPct val="100000"/>
                        </a:lnSpc>
                      </a:pPr>
                      <a:r>
                        <a:rPr lang="en-US" sz="1600" i="1" dirty="0">
                          <a:solidFill>
                            <a:schemeClr val="tx2"/>
                          </a:solidFill>
                        </a:rPr>
                        <a:t>12:00pm-1:30pm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(C1/2/3/4 Ballroom, 2</a:t>
                      </a:r>
                      <a:r>
                        <a:rPr lang="en-US" sz="1600" i="1" baseline="30000" dirty="0">
                          <a:solidFill>
                            <a:schemeClr val="tx2"/>
                          </a:solidFill>
                        </a:rPr>
                        <a:t>nd</a:t>
                      </a:r>
                      <a:r>
                        <a:rPr lang="en-US" sz="1600" i="1" dirty="0">
                          <a:solidFill>
                            <a:schemeClr val="tx2"/>
                          </a:solidFill>
                        </a:rPr>
                        <a:t> floor)</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algn="l">
                        <a:lnSpc>
                          <a:spcPct val="100000"/>
                        </a:lnSpc>
                      </a:pPr>
                      <a:r>
                        <a:rPr lang="en-US" sz="1600" i="0" dirty="0"/>
                        <a:t>1:30pm-2:15pm</a:t>
                      </a:r>
                    </a:p>
                  </a:txBody>
                  <a:tcPr/>
                </a:tc>
                <a:tc>
                  <a:txBody>
                    <a:bodyPr/>
                    <a:lstStyle/>
                    <a:p>
                      <a:pPr>
                        <a:lnSpc>
                          <a:spcPct val="100000"/>
                        </a:lnSpc>
                      </a:pPr>
                      <a:r>
                        <a:rPr lang="en-US" sz="1600" i="0" dirty="0"/>
                        <a:t>05</a:t>
                      </a:r>
                    </a:p>
                  </a:txBody>
                  <a:tcPr/>
                </a:tc>
                <a:tc>
                  <a:txBody>
                    <a:bodyPr/>
                    <a:lstStyle/>
                    <a:p>
                      <a:pPr>
                        <a:lnSpc>
                          <a:spcPct val="100000"/>
                        </a:lnSpc>
                      </a:pPr>
                      <a:r>
                        <a:rPr lang="en-US" sz="1600" i="0" dirty="0"/>
                        <a:t>An Introduction to Software Licensing</a:t>
                      </a:r>
                    </a:p>
                  </a:txBody>
                  <a:tcPr/>
                </a:tc>
                <a:tc>
                  <a:txBody>
                    <a:bodyPr/>
                    <a:lstStyle/>
                    <a:p>
                      <a:pPr>
                        <a:lnSpc>
                          <a:spcPct val="100000"/>
                        </a:lnSpc>
                      </a:pPr>
                      <a:r>
                        <a:rPr lang="en-US" sz="1600" i="0" dirty="0"/>
                        <a:t>David E. Bernholdt, ORNL</a:t>
                      </a:r>
                    </a:p>
                  </a:txBody>
                  <a:tcPr/>
                </a:tc>
                <a:extLst>
                  <a:ext uri="{0D108BD9-81ED-4DB2-BD59-A6C34878D82A}">
                    <a16:rowId xmlns:a16="http://schemas.microsoft.com/office/drawing/2014/main" val="4193880066"/>
                  </a:ext>
                </a:extLst>
              </a:tr>
              <a:tr h="370840">
                <a:tc>
                  <a:txBody>
                    <a:bodyPr/>
                    <a:lstStyle/>
                    <a:p>
                      <a:pPr algn="l">
                        <a:lnSpc>
                          <a:spcPct val="100000"/>
                        </a:lnSpc>
                      </a:pPr>
                      <a:r>
                        <a:rPr lang="en-US" sz="1600" i="0" dirty="0"/>
                        <a:t>2:15pm-2:55pm</a:t>
                      </a:r>
                    </a:p>
                  </a:txBody>
                  <a:tcPr/>
                </a:tc>
                <a:tc>
                  <a:txBody>
                    <a:bodyPr/>
                    <a:lstStyle/>
                    <a:p>
                      <a:pPr>
                        <a:lnSpc>
                          <a:spcPct val="100000"/>
                        </a:lnSpc>
                      </a:pPr>
                      <a:r>
                        <a:rPr lang="en-US" sz="1600" i="0" dirty="0"/>
                        <a:t>06</a:t>
                      </a:r>
                    </a:p>
                  </a:txBody>
                  <a:tcPr/>
                </a:tc>
                <a:tc>
                  <a:txBody>
                    <a:bodyPr/>
                    <a:lstStyle/>
                    <a:p>
                      <a:pPr>
                        <a:lnSpc>
                          <a:spcPct val="100000"/>
                        </a:lnSpc>
                      </a:pPr>
                      <a:r>
                        <a:rPr lang="en-US" sz="1600" i="0" dirty="0"/>
                        <a:t>Verification and Refactoring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1451415273"/>
                  </a:ext>
                </a:extLst>
              </a:tr>
              <a:tr h="370840">
                <a:tc>
                  <a:txBody>
                    <a:bodyPr/>
                    <a:lstStyle/>
                    <a:p>
                      <a:pPr algn="l">
                        <a:lnSpc>
                          <a:spcPct val="100000"/>
                        </a:lnSpc>
                      </a:pPr>
                      <a:r>
                        <a:rPr lang="en-US" sz="1600" i="0" dirty="0"/>
                        <a:t>2:55pm-3:00pm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algn="l">
                        <a:lnSpc>
                          <a:spcPct val="100000"/>
                        </a:lnSpc>
                      </a:pPr>
                      <a:r>
                        <a:rPr lang="en-US" sz="1600" i="1" dirty="0">
                          <a:solidFill>
                            <a:schemeClr val="tx2"/>
                          </a:solidFill>
                        </a:rPr>
                        <a:t>3:00-3:30pm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algn="l">
                        <a:lnSpc>
                          <a:spcPct val="100000"/>
                        </a:lnSpc>
                      </a:pPr>
                      <a:r>
                        <a:rPr lang="en-US" sz="1600" i="0" dirty="0"/>
                        <a:t>3:30pm-3:40pm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algn="l">
                        <a:lnSpc>
                          <a:spcPct val="100000"/>
                        </a:lnSpc>
                      </a:pPr>
                      <a:r>
                        <a:rPr lang="en-US" sz="1600" i="0" dirty="0"/>
                        <a:t>3:40pm-5:00pm</a:t>
                      </a:r>
                    </a:p>
                  </a:txBody>
                  <a:tcPr/>
                </a:tc>
                <a:tc>
                  <a:txBody>
                    <a:bodyPr/>
                    <a:lstStyle/>
                    <a:p>
                      <a:pPr>
                        <a:lnSpc>
                          <a:spcPct val="100000"/>
                        </a:lnSpc>
                      </a:pPr>
                      <a:r>
                        <a:rPr lang="en-US" sz="1600" i="0" dirty="0"/>
                        <a:t>08</a:t>
                      </a:r>
                    </a:p>
                  </a:txBody>
                  <a:tcPr/>
                </a:tc>
                <a:tc>
                  <a:txBody>
                    <a:bodyPr/>
                    <a:lstStyle/>
                    <a:p>
                      <a:pPr>
                        <a:lnSpc>
                          <a:spcPct val="100000"/>
                        </a:lnSpc>
                      </a:pPr>
                      <a:r>
                        <a:rPr lang="en-US" sz="1600" i="0"/>
                        <a:t>Hands-on Activities</a:t>
                      </a:r>
                      <a:endParaRPr lang="en-US" sz="1600" i="0" dirty="0"/>
                    </a:p>
                  </a:txBody>
                  <a:tcPr/>
                </a:tc>
                <a:tc>
                  <a:txBody>
                    <a:bodyPr/>
                    <a:lstStyle/>
                    <a:p>
                      <a:pPr>
                        <a:lnSpc>
                          <a:spcPct val="100000"/>
                        </a:lnSpc>
                      </a:pPr>
                      <a:r>
                        <a:rPr lang="en-US" sz="1600" i="0" dirty="0"/>
                        <a:t>Jared O’Neal, ANL, and team</a:t>
                      </a:r>
                    </a:p>
                  </a:txBody>
                  <a:tcPr/>
                </a:tc>
                <a:extLst>
                  <a:ext uri="{0D108BD9-81ED-4DB2-BD59-A6C34878D82A}">
                    <a16:rowId xmlns:a16="http://schemas.microsoft.com/office/drawing/2014/main" val="3049042265"/>
                  </a:ext>
                </a:extLst>
              </a:tr>
            </a:tbl>
          </a:graphicData>
        </a:graphic>
      </p:graphicFrame>
      <p:sp>
        <p:nvSpPr>
          <p:cNvPr id="3" name="Rectangle 2">
            <a:extLst>
              <a:ext uri="{FF2B5EF4-FFF2-40B4-BE49-F238E27FC236}">
                <a16:creationId xmlns:a16="http://schemas.microsoft.com/office/drawing/2014/main" id="{748BF80F-CC4F-4DB7-B8E6-6A0EA149C515}"/>
              </a:ext>
            </a:extLst>
          </p:cNvPr>
          <p:cNvSpPr/>
          <p:nvPr/>
        </p:nvSpPr>
        <p:spPr>
          <a:xfrm>
            <a:off x="5480376" y="406121"/>
            <a:ext cx="5220212" cy="456535"/>
          </a:xfrm>
          <a:prstGeom prst="rect">
            <a:avLst/>
          </a:prstGeom>
        </p:spPr>
        <p:txBody>
          <a:bodyPr wrap="none">
            <a:spAutoFit/>
          </a:bodyPr>
          <a:lstStyle/>
          <a:p>
            <a:pPr algn="ctr">
              <a:lnSpc>
                <a:spcPct val="150000"/>
              </a:lnSpc>
            </a:pPr>
            <a:r>
              <a:rPr lang="en-US" b="1" dirty="0"/>
              <a:t>Tutorial evaluation form: </a:t>
            </a:r>
            <a:r>
              <a:rPr lang="en-US" b="1" dirty="0">
                <a:hlinkClick r:id="rId2"/>
              </a:rPr>
              <a:t>http://bit.ly/sc18-eval</a:t>
            </a:r>
            <a:endParaRPr lang="en-US" b="1" dirty="0"/>
          </a:p>
        </p:txBody>
      </p:sp>
      <p:pic>
        <p:nvPicPr>
          <p:cNvPr id="6" name="Picture 5">
            <a:extLst>
              <a:ext uri="{FF2B5EF4-FFF2-40B4-BE49-F238E27FC236}">
                <a16:creationId xmlns:a16="http://schemas.microsoft.com/office/drawing/2014/main" id="{4C1DFBB4-000A-4605-AF50-C6C16796E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085" y="0"/>
            <a:ext cx="1457739" cy="1457739"/>
          </a:xfrm>
          <a:prstGeom prst="rect">
            <a:avLst/>
          </a:prstGeom>
        </p:spPr>
      </p:pic>
      <p:grpSp>
        <p:nvGrpSpPr>
          <p:cNvPr id="10" name="Group 9">
            <a:extLst>
              <a:ext uri="{FF2B5EF4-FFF2-40B4-BE49-F238E27FC236}">
                <a16:creationId xmlns:a16="http://schemas.microsoft.com/office/drawing/2014/main" id="{A97743D4-90C7-46F7-99DF-DD3F92012DED}"/>
              </a:ext>
            </a:extLst>
          </p:cNvPr>
          <p:cNvGrpSpPr/>
          <p:nvPr/>
        </p:nvGrpSpPr>
        <p:grpSpPr>
          <a:xfrm>
            <a:off x="79513" y="2368821"/>
            <a:ext cx="12029799" cy="390939"/>
            <a:chOff x="79513" y="1653208"/>
            <a:chExt cx="12029799" cy="390939"/>
          </a:xfrm>
        </p:grpSpPr>
        <p:cxnSp>
          <p:nvCxnSpPr>
            <p:cNvPr id="7" name="Straight Connector 6">
              <a:extLst>
                <a:ext uri="{FF2B5EF4-FFF2-40B4-BE49-F238E27FC236}">
                  <a16:creationId xmlns:a16="http://schemas.microsoft.com/office/drawing/2014/main" id="{C32A3FE3-D361-4ED0-A257-E2CB811BEB8F}"/>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51AD24C-8755-436D-9850-03F6716A52FE}"/>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 name="Arrow: Right 8">
              <a:extLst>
                <a:ext uri="{FF2B5EF4-FFF2-40B4-BE49-F238E27FC236}">
                  <a16:creationId xmlns:a16="http://schemas.microsoft.com/office/drawing/2014/main" id="{84C4E85C-D04E-4AA4-902A-734D58B73D12}"/>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42692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Understand challenges related to parallel code development </a:t>
            </a:r>
            <a:r>
              <a:rPr lang="en-US" sz="1800" i="1" dirty="0"/>
              <a:t>via</a:t>
            </a:r>
            <a:r>
              <a:rPr lang="en-US" sz="1800" dirty="0"/>
              <a:t> distributed version control</a:t>
            </a:r>
          </a:p>
          <a:p>
            <a:r>
              <a:rPr lang="en-US" sz="1800" dirty="0"/>
              <a:t>Understand extra dimensions of distributed version control &amp; how to use them</a:t>
            </a:r>
          </a:p>
          <a:p>
            <a:pPr lvl="1"/>
            <a:r>
              <a:rPr lang="en-US" sz="1800" dirty="0"/>
              <a:t>Local vs. remote repositories</a:t>
            </a:r>
          </a:p>
          <a:p>
            <a:pPr lvl="1"/>
            <a:r>
              <a:rPr lang="en-US" sz="1800" dirty="0"/>
              <a:t>Branches</a:t>
            </a:r>
          </a:p>
          <a:p>
            <a:pPr lvl="1"/>
            <a:r>
              <a:rPr lang="en-US" sz="1800" dirty="0"/>
              <a:t>Issues, Pull Requests, &amp; Code Reviews (next talk)</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0A1-432A-7741-B41C-776CBB049796}"/>
              </a:ext>
            </a:extLst>
          </p:cNvPr>
          <p:cNvSpPr>
            <a:spLocks noGrp="1"/>
          </p:cNvSpPr>
          <p:nvPr>
            <p:ph type="title"/>
          </p:nvPr>
        </p:nvSpPr>
        <p:spPr/>
        <p:txBody>
          <a:bodyPr/>
          <a:lstStyle/>
          <a:p>
            <a:r>
              <a:rPr lang="en-US" dirty="0"/>
              <a:t>DVCS Race Condition</a:t>
            </a:r>
          </a:p>
        </p:txBody>
      </p:sp>
      <p:sp>
        <p:nvSpPr>
          <p:cNvPr id="3" name="Content Placeholder 2">
            <a:extLst>
              <a:ext uri="{FF2B5EF4-FFF2-40B4-BE49-F238E27FC236}">
                <a16:creationId xmlns:a16="http://schemas.microsoft.com/office/drawing/2014/main" id="{B58B0DDE-BC4A-F24F-AE80-9FBCABCB7CCF}"/>
              </a:ext>
            </a:extLst>
          </p:cNvPr>
          <p:cNvSpPr>
            <a:spLocks noGrp="1"/>
          </p:cNvSpPr>
          <p:nvPr>
            <p:ph idx="1"/>
          </p:nvPr>
        </p:nvSpPr>
        <p:spPr>
          <a:xfrm>
            <a:off x="365761" y="1737360"/>
            <a:ext cx="6319519" cy="4047778"/>
          </a:xfrm>
        </p:spPr>
        <p:txBody>
          <a:bodyPr/>
          <a:lstStyle/>
          <a:p>
            <a:pPr marL="0" indent="0">
              <a:buNone/>
            </a:pPr>
            <a:r>
              <a:rPr lang="en-US" dirty="0"/>
              <a:t>Integration of independent work occurs when local repos interact with remote repo</a:t>
            </a:r>
          </a:p>
          <a:p>
            <a:r>
              <a:rPr lang="en-US" dirty="0"/>
              <a:t>Alice pushes her local commits to remote repo first</a:t>
            </a:r>
          </a:p>
          <a:p>
            <a:r>
              <a:rPr lang="en-US" dirty="0"/>
              <a:t>No integration conflicts</a:t>
            </a:r>
          </a:p>
          <a:p>
            <a:r>
              <a:rPr lang="en-US" dirty="0"/>
              <a:t>No risk</a:t>
            </a:r>
          </a:p>
          <a:p>
            <a:r>
              <a:rPr lang="en-US" dirty="0"/>
              <a:t>Alice’s local repo identical to remote repo</a:t>
            </a:r>
          </a:p>
          <a:p>
            <a:pPr marL="0" indent="0">
              <a:buNone/>
            </a:pPr>
            <a:endParaRPr lang="en-US" dirty="0"/>
          </a:p>
        </p:txBody>
      </p:sp>
      <p:pic>
        <p:nvPicPr>
          <p:cNvPr id="4" name="Picture 3">
            <a:extLst>
              <a:ext uri="{FF2B5EF4-FFF2-40B4-BE49-F238E27FC236}">
                <a16:creationId xmlns:a16="http://schemas.microsoft.com/office/drawing/2014/main" id="{D87998E9-824F-8E41-8605-B5DB07FCF577}"/>
              </a:ext>
            </a:extLst>
          </p:cNvPr>
          <p:cNvPicPr>
            <a:picLocks noChangeAspect="1"/>
          </p:cNvPicPr>
          <p:nvPr/>
        </p:nvPicPr>
        <p:blipFill rotWithShape="1">
          <a:blip r:embed="rId3">
            <a:extLst>
              <a:ext uri="{28A0092B-C50C-407E-A947-70E740481C1C}">
                <a14:useLocalDpi xmlns:a14="http://schemas.microsoft.com/office/drawing/2010/main" val="0"/>
              </a:ext>
            </a:extLst>
          </a:blip>
          <a:srcRect r="58120" b="26243"/>
          <a:stretch/>
        </p:blipFill>
        <p:spPr>
          <a:xfrm>
            <a:off x="7543800" y="914400"/>
            <a:ext cx="3953546" cy="5093208"/>
          </a:xfrm>
          <a:prstGeom prst="rect">
            <a:avLst/>
          </a:prstGeom>
        </p:spPr>
      </p:pic>
    </p:spTree>
    <p:extLst>
      <p:ext uri="{BB962C8B-B14F-4D97-AF65-F5344CB8AC3E}">
        <p14:creationId xmlns:p14="http://schemas.microsoft.com/office/powerpoint/2010/main" val="171456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171-BBBB-ED44-AE22-449B97958B8B}"/>
              </a:ext>
            </a:extLst>
          </p:cNvPr>
          <p:cNvSpPr>
            <a:spLocks noGrp="1"/>
          </p:cNvSpPr>
          <p:nvPr>
            <p:ph type="title"/>
          </p:nvPr>
        </p:nvSpPr>
        <p:spPr/>
        <p:txBody>
          <a:bodyPr/>
          <a:lstStyle/>
          <a:p>
            <a:r>
              <a:rPr lang="en-US" dirty="0"/>
              <a:t>Integration Conflicts Happen</a:t>
            </a:r>
          </a:p>
        </p:txBody>
      </p:sp>
      <p:sp>
        <p:nvSpPr>
          <p:cNvPr id="3" name="Content Placeholder 2">
            <a:extLst>
              <a:ext uri="{FF2B5EF4-FFF2-40B4-BE49-F238E27FC236}">
                <a16:creationId xmlns:a16="http://schemas.microsoft.com/office/drawing/2014/main" id="{C4C5F406-A913-A641-9D82-6FA6FB20B8A3}"/>
              </a:ext>
            </a:extLst>
          </p:cNvPr>
          <p:cNvSpPr>
            <a:spLocks noGrp="1"/>
          </p:cNvSpPr>
          <p:nvPr>
            <p:ph idx="1"/>
          </p:nvPr>
        </p:nvSpPr>
        <p:spPr>
          <a:xfrm>
            <a:off x="365761" y="1168947"/>
            <a:ext cx="6974154" cy="3230058"/>
          </a:xfrm>
        </p:spPr>
        <p:txBody>
          <a:bodyPr/>
          <a:lstStyle/>
          <a:p>
            <a:pPr marL="0" indent="0">
              <a:buNone/>
            </a:pPr>
            <a:r>
              <a:rPr lang="en-US" dirty="0"/>
              <a:t>Bob’s push to remote repo is rejected</a:t>
            </a:r>
          </a:p>
          <a:p>
            <a:r>
              <a:rPr lang="en-US" dirty="0"/>
              <a:t>Alice updated code in commit D</a:t>
            </a:r>
          </a:p>
          <a:p>
            <a:r>
              <a:rPr lang="en-US" dirty="0"/>
              <a:t>Bob updated same code in commit E</a:t>
            </a:r>
          </a:p>
          <a:p>
            <a:r>
              <a:rPr lang="en-US" dirty="0"/>
              <a:t>Alice and Bob need to study conflict and decide on resolution at pull (time-consuming)</a:t>
            </a:r>
          </a:p>
          <a:p>
            <a:r>
              <a:rPr lang="en-US" dirty="0"/>
              <a:t>Possibility of introducing bug on master branch (risky)</a:t>
            </a:r>
          </a:p>
          <a:p>
            <a:pPr marL="0" indent="0">
              <a:buNone/>
            </a:pPr>
            <a:endParaRPr lang="en-US" dirty="0"/>
          </a:p>
        </p:txBody>
      </p:sp>
      <p:pic>
        <p:nvPicPr>
          <p:cNvPr id="4" name="Picture 3">
            <a:extLst>
              <a:ext uri="{FF2B5EF4-FFF2-40B4-BE49-F238E27FC236}">
                <a16:creationId xmlns:a16="http://schemas.microsoft.com/office/drawing/2014/main" id="{D5E94AF6-62EE-A344-99D9-F689349F75DE}"/>
              </a:ext>
            </a:extLst>
          </p:cNvPr>
          <p:cNvPicPr>
            <a:picLocks noChangeAspect="1"/>
          </p:cNvPicPr>
          <p:nvPr/>
        </p:nvPicPr>
        <p:blipFill rotWithShape="1">
          <a:blip r:embed="rId3">
            <a:extLst>
              <a:ext uri="{28A0092B-C50C-407E-A947-70E740481C1C}">
                <a14:useLocalDpi xmlns:a14="http://schemas.microsoft.com/office/drawing/2010/main" val="0"/>
              </a:ext>
            </a:extLst>
          </a:blip>
          <a:srcRect r="58599" b="53527"/>
          <a:stretch/>
        </p:blipFill>
        <p:spPr>
          <a:xfrm>
            <a:off x="7543801" y="914400"/>
            <a:ext cx="3897751" cy="3200400"/>
          </a:xfrm>
          <a:prstGeom prst="rect">
            <a:avLst/>
          </a:prstGeom>
        </p:spPr>
      </p:pic>
      <p:grpSp>
        <p:nvGrpSpPr>
          <p:cNvPr id="5" name="Group 4">
            <a:extLst>
              <a:ext uri="{FF2B5EF4-FFF2-40B4-BE49-F238E27FC236}">
                <a16:creationId xmlns:a16="http://schemas.microsoft.com/office/drawing/2014/main" id="{0AA645ED-BDBB-224C-A76B-38A93CDA5653}"/>
              </a:ext>
            </a:extLst>
          </p:cNvPr>
          <p:cNvGrpSpPr/>
          <p:nvPr/>
        </p:nvGrpSpPr>
        <p:grpSpPr>
          <a:xfrm>
            <a:off x="721085" y="4367315"/>
            <a:ext cx="2961518" cy="1342853"/>
            <a:chOff x="721085" y="5022227"/>
            <a:chExt cx="2961518" cy="1342853"/>
          </a:xfrm>
        </p:grpSpPr>
        <p:pic>
          <p:nvPicPr>
            <p:cNvPr id="6" name="Picture 5">
              <a:extLst>
                <a:ext uri="{FF2B5EF4-FFF2-40B4-BE49-F238E27FC236}">
                  <a16:creationId xmlns:a16="http://schemas.microsoft.com/office/drawing/2014/main" id="{DEBC48CB-D50E-C146-BDD1-2D9AD4131A3B}"/>
                </a:ext>
              </a:extLst>
            </p:cNvPr>
            <p:cNvPicPr>
              <a:picLocks noChangeAspect="1"/>
            </p:cNvPicPr>
            <p:nvPr/>
          </p:nvPicPr>
          <p:blipFill>
            <a:blip r:embed="rId4"/>
            <a:stretch>
              <a:fillRect/>
            </a:stretch>
          </p:blipFill>
          <p:spPr>
            <a:xfrm>
              <a:off x="794147" y="5391559"/>
              <a:ext cx="2888456" cy="920341"/>
            </a:xfrm>
            <a:prstGeom prst="rect">
              <a:avLst/>
            </a:prstGeom>
          </p:spPr>
        </p:pic>
        <p:sp>
          <p:nvSpPr>
            <p:cNvPr id="7" name="TextBox 6">
              <a:extLst>
                <a:ext uri="{FF2B5EF4-FFF2-40B4-BE49-F238E27FC236}">
                  <a16:creationId xmlns:a16="http://schemas.microsoft.com/office/drawing/2014/main" id="{42815152-474D-C147-B7B8-559C4933C447}"/>
                </a:ext>
              </a:extLst>
            </p:cNvPr>
            <p:cNvSpPr txBox="1"/>
            <p:nvPr/>
          </p:nvSpPr>
          <p:spPr>
            <a:xfrm>
              <a:off x="721085" y="5022227"/>
              <a:ext cx="2177327" cy="369332"/>
            </a:xfrm>
            <a:prstGeom prst="rect">
              <a:avLst/>
            </a:prstGeom>
            <a:noFill/>
          </p:spPr>
          <p:txBody>
            <a:bodyPr wrap="none" rtlCol="0">
              <a:spAutoFit/>
            </a:bodyPr>
            <a:lstStyle/>
            <a:p>
              <a:r>
                <a:rPr lang="en-US" dirty="0" err="1"/>
                <a:t>loops.cpp</a:t>
              </a:r>
              <a:r>
                <a:rPr lang="en-US" dirty="0"/>
                <a:t> (commit C)</a:t>
              </a:r>
            </a:p>
          </p:txBody>
        </p:sp>
        <p:sp>
          <p:nvSpPr>
            <p:cNvPr id="8" name="Rectangle 7">
              <a:extLst>
                <a:ext uri="{FF2B5EF4-FFF2-40B4-BE49-F238E27FC236}">
                  <a16:creationId xmlns:a16="http://schemas.microsoft.com/office/drawing/2014/main" id="{2AE6ABF1-537D-E74F-8EB8-EB4BCF8FC6EC}"/>
                </a:ext>
              </a:extLst>
            </p:cNvPr>
            <p:cNvSpPr/>
            <p:nvPr/>
          </p:nvSpPr>
          <p:spPr>
            <a:xfrm>
              <a:off x="774027" y="5340951"/>
              <a:ext cx="2908576" cy="1024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D46E764-609E-364E-A73D-63941026873F}"/>
              </a:ext>
            </a:extLst>
          </p:cNvPr>
          <p:cNvGrpSpPr/>
          <p:nvPr/>
        </p:nvGrpSpPr>
        <p:grpSpPr>
          <a:xfrm>
            <a:off x="4381601" y="4367315"/>
            <a:ext cx="2961518" cy="1507161"/>
            <a:chOff x="4588770" y="5022227"/>
            <a:chExt cx="2961518" cy="1507161"/>
          </a:xfrm>
        </p:grpSpPr>
        <p:pic>
          <p:nvPicPr>
            <p:cNvPr id="10" name="Picture 9">
              <a:extLst>
                <a:ext uri="{FF2B5EF4-FFF2-40B4-BE49-F238E27FC236}">
                  <a16:creationId xmlns:a16="http://schemas.microsoft.com/office/drawing/2014/main" id="{61E95829-1607-6048-931F-B85794D2C1C6}"/>
                </a:ext>
              </a:extLst>
            </p:cNvPr>
            <p:cNvPicPr>
              <a:picLocks noChangeAspect="1"/>
            </p:cNvPicPr>
            <p:nvPr/>
          </p:nvPicPr>
          <p:blipFill>
            <a:blip r:embed="rId5"/>
            <a:stretch>
              <a:fillRect/>
            </a:stretch>
          </p:blipFill>
          <p:spPr>
            <a:xfrm>
              <a:off x="4736307" y="5391559"/>
              <a:ext cx="2017852" cy="1062027"/>
            </a:xfrm>
            <a:prstGeom prst="rect">
              <a:avLst/>
            </a:prstGeom>
          </p:spPr>
        </p:pic>
        <p:sp>
          <p:nvSpPr>
            <p:cNvPr id="11" name="Rectangle 10">
              <a:extLst>
                <a:ext uri="{FF2B5EF4-FFF2-40B4-BE49-F238E27FC236}">
                  <a16:creationId xmlns:a16="http://schemas.microsoft.com/office/drawing/2014/main" id="{EF5481E2-F337-ED4C-8724-DC17DDC5247F}"/>
                </a:ext>
              </a:extLst>
            </p:cNvPr>
            <p:cNvSpPr/>
            <p:nvPr/>
          </p:nvSpPr>
          <p:spPr>
            <a:xfrm>
              <a:off x="4641712"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302725-B3AB-2144-AE0F-1155304E7607}"/>
                </a:ext>
              </a:extLst>
            </p:cNvPr>
            <p:cNvSpPr txBox="1"/>
            <p:nvPr/>
          </p:nvSpPr>
          <p:spPr>
            <a:xfrm>
              <a:off x="4588770" y="5022227"/>
              <a:ext cx="2196563" cy="369332"/>
            </a:xfrm>
            <a:prstGeom prst="rect">
              <a:avLst/>
            </a:prstGeom>
            <a:noFill/>
          </p:spPr>
          <p:txBody>
            <a:bodyPr wrap="none" rtlCol="0">
              <a:spAutoFit/>
            </a:bodyPr>
            <a:lstStyle/>
            <a:p>
              <a:r>
                <a:rPr lang="en-US" dirty="0" err="1"/>
                <a:t>loops.cpp</a:t>
              </a:r>
              <a:r>
                <a:rPr lang="en-US" dirty="0"/>
                <a:t> (commit D)</a:t>
              </a:r>
            </a:p>
          </p:txBody>
        </p:sp>
      </p:grpSp>
      <p:grpSp>
        <p:nvGrpSpPr>
          <p:cNvPr id="13" name="Group 12">
            <a:extLst>
              <a:ext uri="{FF2B5EF4-FFF2-40B4-BE49-F238E27FC236}">
                <a16:creationId xmlns:a16="http://schemas.microsoft.com/office/drawing/2014/main" id="{779799D0-7075-2148-A8D4-76292E00652B}"/>
              </a:ext>
            </a:extLst>
          </p:cNvPr>
          <p:cNvGrpSpPr/>
          <p:nvPr/>
        </p:nvGrpSpPr>
        <p:grpSpPr>
          <a:xfrm>
            <a:off x="8034112" y="4367315"/>
            <a:ext cx="2918982" cy="1507161"/>
            <a:chOff x="8034112" y="5022227"/>
            <a:chExt cx="2918982" cy="1507161"/>
          </a:xfrm>
        </p:grpSpPr>
        <p:pic>
          <p:nvPicPr>
            <p:cNvPr id="14" name="Picture 13">
              <a:extLst>
                <a:ext uri="{FF2B5EF4-FFF2-40B4-BE49-F238E27FC236}">
                  <a16:creationId xmlns:a16="http://schemas.microsoft.com/office/drawing/2014/main" id="{F71EB93B-DC54-B047-AD53-CE949F8E5553}"/>
                </a:ext>
              </a:extLst>
            </p:cNvPr>
            <p:cNvPicPr>
              <a:picLocks noChangeAspect="1"/>
            </p:cNvPicPr>
            <p:nvPr/>
          </p:nvPicPr>
          <p:blipFill>
            <a:blip r:embed="rId6"/>
            <a:stretch>
              <a:fillRect/>
            </a:stretch>
          </p:blipFill>
          <p:spPr>
            <a:xfrm>
              <a:off x="8101011" y="5391559"/>
              <a:ext cx="2243139" cy="1027502"/>
            </a:xfrm>
            <a:prstGeom prst="rect">
              <a:avLst/>
            </a:prstGeom>
          </p:spPr>
        </p:pic>
        <p:sp>
          <p:nvSpPr>
            <p:cNvPr id="15" name="Rectangle 14">
              <a:extLst>
                <a:ext uri="{FF2B5EF4-FFF2-40B4-BE49-F238E27FC236}">
                  <a16:creationId xmlns:a16="http://schemas.microsoft.com/office/drawing/2014/main" id="{3FB59469-0BA4-3544-91A9-1594E3E918FF}"/>
                </a:ext>
              </a:extLst>
            </p:cNvPr>
            <p:cNvSpPr/>
            <p:nvPr/>
          </p:nvSpPr>
          <p:spPr>
            <a:xfrm>
              <a:off x="8044518"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CE632D-AA4F-A644-A957-A056FBF38D02}"/>
                </a:ext>
              </a:extLst>
            </p:cNvPr>
            <p:cNvSpPr txBox="1"/>
            <p:nvPr/>
          </p:nvSpPr>
          <p:spPr>
            <a:xfrm>
              <a:off x="8034112" y="5022227"/>
              <a:ext cx="2166106" cy="369332"/>
            </a:xfrm>
            <a:prstGeom prst="rect">
              <a:avLst/>
            </a:prstGeom>
            <a:noFill/>
          </p:spPr>
          <p:txBody>
            <a:bodyPr wrap="none" rtlCol="0">
              <a:spAutoFit/>
            </a:bodyPr>
            <a:lstStyle/>
            <a:p>
              <a:r>
                <a:rPr lang="en-US" dirty="0" err="1"/>
                <a:t>loops.cpp</a:t>
              </a:r>
              <a:r>
                <a:rPr lang="en-US" dirty="0"/>
                <a:t> (commit E)</a:t>
              </a:r>
            </a:p>
          </p:txBody>
        </p:sp>
      </p:grpSp>
    </p:spTree>
    <p:extLst>
      <p:ext uri="{BB962C8B-B14F-4D97-AF65-F5344CB8AC3E}">
        <p14:creationId xmlns:p14="http://schemas.microsoft.com/office/powerpoint/2010/main" val="32796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499</TotalTime>
  <Words>3751</Words>
  <Application>Microsoft Office PowerPoint</Application>
  <PresentationFormat>Custom</PresentationFormat>
  <Paragraphs>353</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Git Workflows</vt:lpstr>
      <vt:lpstr>License, citation, and acknowledgments  </vt:lpstr>
      <vt:lpstr>Goals</vt:lpstr>
      <vt:lpstr>Distributed Version Control System (DVCS)</vt:lpstr>
      <vt:lpstr>DVCS Race Condition</vt:lpstr>
      <vt:lpstr>Integration Conflicts Happen</vt:lpstr>
      <vt:lpstr>Our First Workflow</vt:lpstr>
      <vt:lpstr>Branches</vt:lpstr>
      <vt:lpstr>Control Branch Complexity</vt:lpstr>
      <vt:lpstr>Feature Branches</vt:lpstr>
      <vt:lpstr>Feature Branch Divergence</vt:lpstr>
      <vt:lpstr>Feature Race Condition</vt:lpstr>
      <vt:lpstr>Feature Branches Summary</vt:lpstr>
      <vt:lpstr>More Branches</vt:lpstr>
      <vt:lpstr>Challenges</vt:lpstr>
      <vt:lpstr>Current FLASH5 Workflow</vt:lpstr>
      <vt:lpstr>More Branch Rules</vt:lpstr>
      <vt:lpstr>Branch Rules</vt:lpstr>
      <vt:lpstr>Merge Conflicts</vt:lpstr>
      <vt:lpstr>Git Flow</vt:lpstr>
      <vt:lpstr>GitHub Flow</vt:lpstr>
      <vt:lpstr>GitLab Flow</vt:lpstr>
      <vt:lpstr>Things to Think About When Choosing a Git Workflow</vt:lpstr>
      <vt:lpstr>Conclusions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155</cp:revision>
  <cp:lastPrinted>2017-11-02T18:35:01Z</cp:lastPrinted>
  <dcterms:created xsi:type="dcterms:W3CDTF">2018-11-06T17:28:56Z</dcterms:created>
  <dcterms:modified xsi:type="dcterms:W3CDTF">2018-11-11T12:23:28Z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