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35"/>
  </p:notesMasterIdLst>
  <p:handoutMasterIdLst>
    <p:handoutMasterId r:id="rId36"/>
  </p:handoutMasterIdLst>
  <p:sldIdLst>
    <p:sldId id="318" r:id="rId5"/>
    <p:sldId id="288" r:id="rId6"/>
    <p:sldId id="28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90" r:id="rId33"/>
    <p:sldId id="319" r:id="rId34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22" autoAdjust="0"/>
    <p:restoredTop sz="96571" autoAdjust="0"/>
  </p:normalViewPr>
  <p:slideViewPr>
    <p:cSldViewPr snapToGrid="0" showGuides="1">
      <p:cViewPr varScale="1">
        <p:scale>
          <a:sx n="96" d="100"/>
          <a:sy n="96" d="100"/>
        </p:scale>
        <p:origin x="584" y="60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672D7-8E2D-4611-973D-F4591A707C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4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0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-1" y="1572767"/>
            <a:ext cx="2852965" cy="4078297"/>
          </a:xfrm>
          <a:prstGeom prst="rect">
            <a:avLst/>
          </a:prstGeom>
        </p:spPr>
      </p:pic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9DE86E9C-D24A-4552-A542-495444B5B04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56" y="1848659"/>
            <a:ext cx="2350008" cy="8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2743200"/>
            <a:ext cx="9495011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88825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675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324" y="1600200"/>
            <a:ext cx="10360501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600200"/>
            <a:ext cx="10157354" cy="667875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675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04862" y="6513223"/>
            <a:ext cx="4059169" cy="218473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alibri"/>
                <a:cs typeface="Calibri"/>
              </a:defRPr>
            </a:lvl1pPr>
          </a:lstStyle>
          <a:p>
            <a:r>
              <a:rPr lang="en-US" dirty="0"/>
              <a:t>ATPESC, August 2017</a:t>
            </a:r>
          </a:p>
        </p:txBody>
      </p:sp>
      <p:pic>
        <p:nvPicPr>
          <p:cNvPr id="11" name="Picture 10" descr="IDEAS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2044" y="6417642"/>
            <a:ext cx="1086190" cy="37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07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5860" y="0"/>
            <a:ext cx="2852965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B8E2FEED-84DC-4438-B439-E3DA7A28736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50" r:id="rId4"/>
    <p:sldLayoutId id="2147483940" r:id="rId5"/>
    <p:sldLayoutId id="2147483941" r:id="rId6"/>
    <p:sldLayoutId id="2147483951" r:id="rId7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dx.doi.org/10.6084/m9.figshare.7311776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herou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ontributor-covenant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if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a.co/eEgWvKj" TargetMode="External"/><Relationship Id="rId7" Type="http://schemas.openxmlformats.org/officeDocument/2006/relationships/image" Target="../media/image15.jpeg"/><Relationship Id="rId2" Type="http://schemas.openxmlformats.org/officeDocument/2006/relationships/hyperlink" Target="http://a.co/eUGIe9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hyperlink" Target="http://a.co/22EPvt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bit.ly/sc18-eva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xsdk.info/policies/" TargetMode="External"/><Relationship Id="rId2" Type="http://schemas.openxmlformats.org/officeDocument/2006/relationships/hyperlink" Target="https://software.sandia.gov/trilinos/developer/sqp/checklists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1A77B7-F99D-49EA-A49F-D263718C4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Better (Small) Scientific Software Teams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9C36191-4CD4-4D95-BBB8-C25F2055F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Better Scientific Software Tutorial</a:t>
            </a:r>
          </a:p>
          <a:p>
            <a:r>
              <a:rPr lang="en-US" dirty="0"/>
              <a:t>Michael A. </a:t>
            </a:r>
            <a:r>
              <a:rPr lang="en-US" dirty="0" err="1"/>
              <a:t>Heroux</a:t>
            </a:r>
            <a:br>
              <a:rPr lang="en-US" dirty="0"/>
            </a:br>
            <a:r>
              <a:rPr lang="en-US" dirty="0"/>
              <a:t>Scientist in Residence, CSB|SJU</a:t>
            </a:r>
            <a:br>
              <a:rPr lang="en-US" dirty="0"/>
            </a:br>
            <a:r>
              <a:rPr lang="en-US" dirty="0"/>
              <a:t>Senior Scientist, Sandia National Laboratories</a:t>
            </a:r>
            <a:br>
              <a:rPr lang="en-US" dirty="0"/>
            </a:br>
            <a:r>
              <a:rPr lang="en-US" dirty="0"/>
              <a:t>Director of Software Technology, US DOE </a:t>
            </a:r>
            <a:r>
              <a:rPr lang="en-US" dirty="0" err="1"/>
              <a:t>Exascale</a:t>
            </a:r>
            <a:r>
              <a:rPr lang="en-US" dirty="0"/>
              <a:t> Computing Project</a:t>
            </a:r>
          </a:p>
          <a:p>
            <a:br>
              <a:rPr lang="en-US" dirty="0"/>
            </a:br>
            <a:r>
              <a:rPr lang="en-US" dirty="0"/>
              <a:t>Supercomputing 2018</a:t>
            </a:r>
            <a:br>
              <a:rPr lang="en-US" dirty="0"/>
            </a:br>
            <a:r>
              <a:rPr lang="en-US" dirty="0"/>
              <a:t>Dallas, TX </a:t>
            </a:r>
            <a:br>
              <a:rPr lang="en-US" dirty="0"/>
            </a:br>
            <a:r>
              <a:rPr lang="en-US" dirty="0"/>
              <a:t>November 12, 2018</a:t>
            </a:r>
          </a:p>
        </p:txBody>
      </p:sp>
      <p:pic>
        <p:nvPicPr>
          <p:cNvPr id="6" name="Picture 2" descr="https://licensebuttons.net/l/by/4.0/88x31.png">
            <a:extLst>
              <a:ext uri="{FF2B5EF4-FFF2-40B4-BE49-F238E27FC236}">
                <a16:creationId xmlns:a16="http://schemas.microsoft.com/office/drawing/2014/main" id="{24EAF368-FA38-4254-8E55-6E4D87222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5539716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6FBB1C-6D6D-47D4-86AC-DD5BECCBEE38}"/>
              </a:ext>
            </a:extLst>
          </p:cNvPr>
          <p:cNvSpPr txBox="1"/>
          <p:nvPr/>
        </p:nvSpPr>
        <p:spPr>
          <a:xfrm>
            <a:off x="2036432" y="5619958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</p:spTree>
    <p:extLst>
      <p:ext uri="{BB962C8B-B14F-4D97-AF65-F5344CB8AC3E}">
        <p14:creationId xmlns:p14="http://schemas.microsoft.com/office/powerpoint/2010/main" val="136510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checklists &amp; policies?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Checklist: New team member?</a:t>
            </a:r>
          </a:p>
          <a:p>
            <a:r>
              <a:rPr lang="en-US" dirty="0"/>
              <a:t>Policies: Ongoing work?</a:t>
            </a:r>
          </a:p>
          <a:p>
            <a:r>
              <a:rPr lang="en-US" dirty="0"/>
              <a:t>Checklist: Before someone departs?</a:t>
            </a:r>
          </a:p>
        </p:txBody>
      </p:sp>
    </p:spTree>
    <p:extLst>
      <p:ext uri="{BB962C8B-B14F-4D97-AF65-F5344CB8AC3E}">
        <p14:creationId xmlns:p14="http://schemas.microsoft.com/office/powerpoint/2010/main" val="362034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Managing with Kanban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Collaborative Work Management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997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13" y="195180"/>
            <a:ext cx="9904147" cy="990600"/>
          </a:xfrm>
        </p:spPr>
        <p:txBody>
          <a:bodyPr>
            <a:normAutofit/>
          </a:bodyPr>
          <a:lstStyle/>
          <a:p>
            <a:r>
              <a:rPr lang="en-US" dirty="0"/>
              <a:t>Managing issues: Fundamental software process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84169" y="1392990"/>
            <a:ext cx="8166375" cy="5257800"/>
          </a:xfrm>
        </p:spPr>
        <p:txBody>
          <a:bodyPr>
            <a:noAutofit/>
          </a:bodyPr>
          <a:lstStyle/>
          <a:p>
            <a:r>
              <a:rPr lang="en-US" sz="3200" b="0" dirty="0"/>
              <a:t>Issue: Bug report, feature request</a:t>
            </a:r>
          </a:p>
          <a:p>
            <a:r>
              <a:rPr lang="en-US" sz="3200" b="0" dirty="0"/>
              <a:t>Approaches:</a:t>
            </a:r>
          </a:p>
          <a:p>
            <a:pPr lvl="1"/>
            <a:r>
              <a:rPr lang="en-US" dirty="0"/>
              <a:t>Short-term memory, office notepad</a:t>
            </a:r>
          </a:p>
          <a:p>
            <a:pPr lvl="1"/>
            <a:r>
              <a:rPr lang="en-US" dirty="0" err="1"/>
              <a:t>ToDo.txt</a:t>
            </a:r>
            <a:r>
              <a:rPr lang="en-US" dirty="0"/>
              <a:t> on computer desktop (1 person)</a:t>
            </a:r>
          </a:p>
          <a:p>
            <a:pPr lvl="1"/>
            <a:r>
              <a:rPr lang="en-US" dirty="0" err="1"/>
              <a:t>Issues.txt</a:t>
            </a:r>
            <a:r>
              <a:rPr lang="en-US" dirty="0"/>
              <a:t> in repository root (small co-located team)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Web-based tool + </a:t>
            </a:r>
            <a:r>
              <a:rPr lang="en-US" dirty="0" err="1"/>
              <a:t>Kanban</a:t>
            </a:r>
            <a:r>
              <a:rPr lang="en-US" dirty="0"/>
              <a:t> (distributed, larger team)</a:t>
            </a:r>
          </a:p>
          <a:p>
            <a:pPr lvl="1"/>
            <a:r>
              <a:rPr lang="en-US" dirty="0"/>
              <a:t>Web-based tool + Scrum (full-time dev team)</a:t>
            </a:r>
            <a:endParaRPr lang="en-US" sz="2800" dirty="0"/>
          </a:p>
        </p:txBody>
      </p:sp>
      <p:sp>
        <p:nvSpPr>
          <p:cNvPr id="5" name="Up-Down Arrow 4"/>
          <p:cNvSpPr/>
          <p:nvPr/>
        </p:nvSpPr>
        <p:spPr>
          <a:xfrm>
            <a:off x="7934623" y="2520569"/>
            <a:ext cx="289667" cy="2495337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6" name="TextBox 5"/>
          <p:cNvSpPr txBox="1"/>
          <p:nvPr/>
        </p:nvSpPr>
        <p:spPr>
          <a:xfrm>
            <a:off x="8731624" y="2197403"/>
            <a:ext cx="155683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/>
              <a:t>Informal, less</a:t>
            </a:r>
          </a:p>
          <a:p>
            <a:r>
              <a:rPr lang="en-US" b="0" dirty="0"/>
              <a:t>training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04211" y="4527701"/>
            <a:ext cx="155683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/>
              <a:t>Formal, more</a:t>
            </a:r>
          </a:p>
          <a:p>
            <a:r>
              <a:rPr lang="en-US" b="0" dirty="0"/>
              <a:t>training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31039" y="931325"/>
            <a:ext cx="335380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/>
              <a:t>Continual improvement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760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Kanban</a:t>
            </a:r>
            <a:r>
              <a:rPr lang="en-US" dirty="0"/>
              <a:t> principles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65760" y="1179443"/>
            <a:ext cx="9989960" cy="4973766"/>
          </a:xfrm>
        </p:spPr>
        <p:txBody>
          <a:bodyPr>
            <a:normAutofit/>
          </a:bodyPr>
          <a:lstStyle/>
          <a:p>
            <a:r>
              <a:rPr lang="en-US" b="0" dirty="0"/>
              <a:t>Limit number of “In Progress” tasks</a:t>
            </a:r>
          </a:p>
          <a:p>
            <a:r>
              <a:rPr lang="en-US" b="0" dirty="0"/>
              <a:t>Productivity improvement: </a:t>
            </a:r>
          </a:p>
          <a:p>
            <a:pPr lvl="1"/>
            <a:r>
              <a:rPr lang="en-US" b="0" dirty="0"/>
              <a:t>Optimize “flexibility </a:t>
            </a:r>
            <a:r>
              <a:rPr lang="en-US" b="0" dirty="0" err="1"/>
              <a:t>vs</a:t>
            </a:r>
            <a:r>
              <a:rPr lang="en-US" b="0" dirty="0"/>
              <a:t> swap overhead” balance. No overcommitting.</a:t>
            </a:r>
          </a:p>
          <a:p>
            <a:pPr lvl="1"/>
            <a:r>
              <a:rPr lang="en-US" b="0" dirty="0"/>
              <a:t>Productivity weakness exposed as bottleneck.  Team must identify and fix the bottleneck.</a:t>
            </a:r>
          </a:p>
          <a:p>
            <a:pPr lvl="1"/>
            <a:r>
              <a:rPr lang="en-US" b="0" dirty="0"/>
              <a:t>Effective in R&amp;D setting.  Avoids a deadline-based approach.  Deadlines are dealt with in a </a:t>
            </a:r>
            <a:r>
              <a:rPr lang="en-US" dirty="0"/>
              <a:t>d</a:t>
            </a:r>
            <a:r>
              <a:rPr lang="en-US" b="0" dirty="0"/>
              <a:t>ifferent way.</a:t>
            </a:r>
          </a:p>
          <a:p>
            <a:r>
              <a:rPr lang="en-US" b="0" dirty="0"/>
              <a:t>Provides a board for viewing and managing issues</a:t>
            </a:r>
          </a:p>
          <a:p>
            <a:r>
              <a:rPr lang="en-US" b="0" i="1" dirty="0"/>
              <a:t>Can be applied to any existing software project immediately!</a:t>
            </a:r>
          </a:p>
          <a:p>
            <a:endParaRPr lang="en-US" b="0" dirty="0"/>
          </a:p>
        </p:txBody>
      </p:sp>
      <p:sp>
        <p:nvSpPr>
          <p:cNvPr id="5" name="TextBox 4"/>
          <p:cNvSpPr txBox="1"/>
          <p:nvPr/>
        </p:nvSpPr>
        <p:spPr>
          <a:xfrm rot="20146859">
            <a:off x="9587468" y="1818205"/>
            <a:ext cx="1933848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mic Sans MS"/>
                <a:cs typeface="Comic Sans MS"/>
              </a:rPr>
              <a:t>Task: Have Eureka moment by Tuesday.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84451" y="3432313"/>
            <a:ext cx="107433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Scrum</a:t>
            </a:r>
          </a:p>
        </p:txBody>
      </p:sp>
      <p:cxnSp>
        <p:nvCxnSpPr>
          <p:cNvPr id="7" name="Straight Arrow Connector 6"/>
          <p:cNvCxnSpPr>
            <a:stCxn id="3" idx="0"/>
          </p:cNvCxnSpPr>
          <p:nvPr/>
        </p:nvCxnSpPr>
        <p:spPr>
          <a:xfrm flipH="1" flipV="1">
            <a:off x="10614991" y="2888974"/>
            <a:ext cx="6627" cy="5433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112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403" y="139632"/>
            <a:ext cx="11372473" cy="510909"/>
          </a:xfrm>
        </p:spPr>
        <p:txBody>
          <a:bodyPr/>
          <a:lstStyle/>
          <a:p>
            <a:r>
              <a:rPr lang="en-US" dirty="0"/>
              <a:t>Basic Kanban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32523" y="619362"/>
          <a:ext cx="11847442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7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4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Ready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0851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dirty="0"/>
                        <a:t>Any task idea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dirty="0"/>
                        <a:t>Trim</a:t>
                      </a:r>
                      <a:r>
                        <a:rPr lang="en-US" sz="2400" baseline="0" dirty="0"/>
                        <a:t> occasionally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baseline="0" dirty="0"/>
                        <a:t>Source for other columns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dirty="0"/>
                        <a:t>Task</a:t>
                      </a:r>
                      <a:r>
                        <a:rPr lang="en-US" sz="2400" baseline="0" dirty="0"/>
                        <a:t> + description of how to do it.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baseline="0" dirty="0"/>
                        <a:t>Could be pulled when slot opens.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baseline="0" dirty="0"/>
                        <a:t>Typically comes from backlog.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dirty="0"/>
                        <a:t>Task you are working on </a:t>
                      </a:r>
                      <a:r>
                        <a:rPr lang="en-US" sz="2400" i="1" dirty="0"/>
                        <a:t>right now.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b="1" i="0" dirty="0"/>
                        <a:t>The</a:t>
                      </a:r>
                      <a:r>
                        <a:rPr lang="en-US" sz="2400" b="1" i="0" baseline="0" dirty="0"/>
                        <a:t> only </a:t>
                      </a:r>
                      <a:r>
                        <a:rPr lang="en-US" sz="2400" b="1" i="0" baseline="0" dirty="0" err="1"/>
                        <a:t>k</a:t>
                      </a:r>
                      <a:r>
                        <a:rPr lang="en-US" sz="2400" b="1" i="0" dirty="0" err="1"/>
                        <a:t>anban</a:t>
                      </a:r>
                      <a:r>
                        <a:rPr lang="en-US" sz="2400" b="1" i="0" dirty="0"/>
                        <a:t> rule: Can have only so many “I</a:t>
                      </a:r>
                      <a:r>
                        <a:rPr lang="en-US" sz="2400" b="1" i="0" baseline="0" dirty="0"/>
                        <a:t>n Progress” tasks.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i="0" baseline="0" dirty="0"/>
                        <a:t>Limit is based on experience, calibration.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b="1" i="0" baseline="0" dirty="0"/>
                        <a:t>Key: Work is </a:t>
                      </a:r>
                      <a:r>
                        <a:rPr lang="en-US" sz="2400" b="1" i="1" baseline="0" dirty="0"/>
                        <a:t>pulled</a:t>
                      </a:r>
                      <a:r>
                        <a:rPr lang="en-US" sz="2400" b="1" i="0" baseline="0" dirty="0"/>
                        <a:t>. You are in charge!</a:t>
                      </a:r>
                      <a:endParaRPr lang="en-US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dirty="0"/>
                        <a:t>Completed tasks.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dirty="0"/>
                        <a:t>Record of your life</a:t>
                      </a:r>
                      <a:r>
                        <a:rPr lang="en-US" sz="2400" baseline="0" dirty="0"/>
                        <a:t> activities.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baseline="0" dirty="0"/>
                        <a:t>Rate of completion is your “velocity”.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543339" y="4459842"/>
            <a:ext cx="10224025" cy="21424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200" b="1">
                <a:solidFill>
                  <a:srgbClr val="612900"/>
                </a:solidFill>
                <a:latin typeface="+mn-lt"/>
                <a:ea typeface="ＭＳ Ｐゴシック" charset="-128"/>
              </a:defRPr>
            </a:lvl2pPr>
            <a:lvl3pPr marL="1085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rgbClr val="612900"/>
                </a:solidFill>
                <a:latin typeface="+mn-lt"/>
                <a:ea typeface="ＭＳ Ｐゴシック" charset="-128"/>
              </a:defRPr>
            </a:lvl3pPr>
            <a:lvl4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rgbClr val="612900"/>
                </a:solidFill>
                <a:latin typeface="+mn-lt"/>
                <a:ea typeface="ＭＳ Ｐゴシック" charset="-128"/>
              </a:defRPr>
            </a:lvl4pPr>
            <a:lvl5pPr marL="19431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612900"/>
                </a:solidFill>
                <a:latin typeface="+mn-lt"/>
                <a:ea typeface="ＭＳ Ｐゴシック" charset="-128"/>
              </a:defRPr>
            </a:lvl5pPr>
            <a:lvl6pPr marL="24003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000000"/>
                </a:solidFill>
                <a:latin typeface="+mn-lt"/>
                <a:ea typeface="ＭＳ Ｐゴシック" charset="-128"/>
              </a:defRPr>
            </a:lvl6pPr>
            <a:lvl7pPr marL="28575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000000"/>
                </a:solidFill>
                <a:latin typeface="+mn-lt"/>
                <a:ea typeface="ＭＳ Ｐゴシック" charset="-128"/>
              </a:defRPr>
            </a:lvl7pPr>
            <a:lvl8pPr marL="33147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000000"/>
                </a:solidFill>
                <a:latin typeface="+mn-lt"/>
                <a:ea typeface="ＭＳ Ｐゴシック" charset="-128"/>
              </a:defRPr>
            </a:lvl8pPr>
            <a:lvl9pPr marL="37719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000000"/>
                </a:solidFill>
                <a:latin typeface="+mn-lt"/>
                <a:ea typeface="ＭＳ Ｐゴシック" charset="-128"/>
              </a:defRPr>
            </a:lvl9pPr>
          </a:lstStyle>
          <a:p>
            <a:pPr marL="171450" indent="0">
              <a:buNone/>
            </a:pPr>
            <a:r>
              <a:rPr lang="en-US" b="0" kern="0" dirty="0"/>
              <a:t>Notes:</a:t>
            </a:r>
          </a:p>
          <a:p>
            <a:r>
              <a:rPr lang="en-US" b="0" kern="0" dirty="0"/>
              <a:t>Ready column is not strictly required, sometimes called “Selected for development”.</a:t>
            </a:r>
          </a:p>
          <a:p>
            <a:r>
              <a:rPr lang="en-US" b="0" kern="0" dirty="0"/>
              <a:t>Other common column: In Review</a:t>
            </a:r>
          </a:p>
          <a:p>
            <a:r>
              <a:rPr lang="en-US" b="0" kern="0" dirty="0"/>
              <a:t>Can be creative with columns: </a:t>
            </a:r>
          </a:p>
          <a:p>
            <a:pPr lvl="1"/>
            <a:r>
              <a:rPr lang="en-US" b="0" kern="0" dirty="0"/>
              <a:t>Waiting on Advisor Confirmation.</a:t>
            </a:r>
          </a:p>
          <a:p>
            <a:pPr lvl="1"/>
            <a:r>
              <a:rPr lang="en-US" b="0" kern="0" dirty="0"/>
              <a:t>Tasks I won’t do.</a:t>
            </a:r>
          </a:p>
          <a:p>
            <a:pPr lvl="1"/>
            <a:endParaRPr lang="en-US" b="0" kern="0" dirty="0"/>
          </a:p>
          <a:p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1803531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Kanban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595" y="1366162"/>
            <a:ext cx="7772400" cy="4131906"/>
          </a:xfrm>
        </p:spPr>
        <p:txBody>
          <a:bodyPr/>
          <a:lstStyle/>
          <a:p>
            <a:r>
              <a:rPr lang="en-US" b="0" dirty="0"/>
              <a:t>Personal </a:t>
            </a:r>
            <a:r>
              <a:rPr lang="en-US" dirty="0"/>
              <a:t>K</a:t>
            </a:r>
            <a:r>
              <a:rPr lang="en-US" b="0" dirty="0"/>
              <a:t>anban: Kanban applied to one person.</a:t>
            </a:r>
          </a:p>
          <a:p>
            <a:pPr lvl="1"/>
            <a:r>
              <a:rPr lang="en-US" b="0" dirty="0"/>
              <a:t>Apply </a:t>
            </a:r>
            <a:r>
              <a:rPr lang="en-US" dirty="0"/>
              <a:t>K</a:t>
            </a:r>
            <a:r>
              <a:rPr lang="en-US" b="0" dirty="0"/>
              <a:t>anban principles to your life.</a:t>
            </a:r>
          </a:p>
          <a:p>
            <a:pPr lvl="1"/>
            <a:r>
              <a:rPr lang="en-US" b="0" dirty="0"/>
              <a:t>Fully adaptable.</a:t>
            </a:r>
          </a:p>
          <a:p>
            <a:endParaRPr lang="en-US" b="0" dirty="0"/>
          </a:p>
          <a:p>
            <a:r>
              <a:rPr lang="en-US" b="0" dirty="0"/>
              <a:t>Personal </a:t>
            </a:r>
            <a:r>
              <a:rPr lang="en-US" dirty="0"/>
              <a:t>K</a:t>
            </a:r>
            <a:r>
              <a:rPr lang="en-US" b="0" dirty="0"/>
              <a:t>anban: Commercial </a:t>
            </a:r>
            <a:br>
              <a:rPr lang="en-US" b="0" dirty="0"/>
            </a:br>
            <a:r>
              <a:rPr lang="en-US" b="0" dirty="0"/>
              <a:t>book/website.</a:t>
            </a:r>
          </a:p>
          <a:p>
            <a:pPr lvl="1"/>
            <a:r>
              <a:rPr lang="en-US" b="0" dirty="0"/>
              <a:t>Useful, but not necessary.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604" y="2179902"/>
            <a:ext cx="2445608" cy="32430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0148" y="5498068"/>
            <a:ext cx="3592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/>
              <a:t>http://</a:t>
            </a:r>
            <a:r>
              <a:rPr lang="en-US" b="0" dirty="0" err="1"/>
              <a:t>www.personalkanban.com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9486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0" dirty="0"/>
              <a:t>Wall, whiteboard, blackboard: Basic approach.</a:t>
            </a:r>
          </a:p>
          <a:p>
            <a:r>
              <a:rPr lang="en-US" sz="3600" b="0" dirty="0"/>
              <a:t>Software, cloud-based:</a:t>
            </a:r>
          </a:p>
          <a:p>
            <a:pPr lvl="1"/>
            <a:r>
              <a:rPr lang="en-US" sz="3200" b="0" dirty="0"/>
              <a:t>Trello, JIRA, GitHub Issues.</a:t>
            </a:r>
          </a:p>
          <a:p>
            <a:pPr lvl="1"/>
            <a:r>
              <a:rPr lang="en-US" sz="3200" b="0" dirty="0"/>
              <a:t>Many more.</a:t>
            </a:r>
          </a:p>
          <a:p>
            <a:r>
              <a:rPr lang="en-US" sz="3600" b="0" dirty="0"/>
              <a:t>I use Trello (browser, iPhone, iPad).</a:t>
            </a:r>
          </a:p>
          <a:p>
            <a:pPr lvl="1"/>
            <a:r>
              <a:rPr lang="en-US" sz="3200" b="0" dirty="0"/>
              <a:t>Can add, view, update, anytime, anywhere.</a:t>
            </a:r>
          </a:p>
        </p:txBody>
      </p:sp>
    </p:spTree>
    <p:extLst>
      <p:ext uri="{BB962C8B-B14F-4D97-AF65-F5344CB8AC3E}">
        <p14:creationId xmlns:p14="http://schemas.microsoft.com/office/powerpoint/2010/main" val="1684334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question: How many tasks?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124465"/>
            <a:ext cx="11369809" cy="4831491"/>
          </a:xfrm>
        </p:spPr>
        <p:txBody>
          <a:bodyPr>
            <a:normAutofit fontScale="92500" lnSpcReduction="10000"/>
          </a:bodyPr>
          <a:lstStyle/>
          <a:p>
            <a:r>
              <a:rPr lang="en-US" sz="3200" b="0" dirty="0"/>
              <a:t>Personal question.</a:t>
            </a:r>
          </a:p>
          <a:p>
            <a:r>
              <a:rPr lang="en-US" sz="3200" b="0" dirty="0"/>
              <a:t>Approach: Start with 2 or 3.  See how it goes.</a:t>
            </a:r>
          </a:p>
          <a:p>
            <a:r>
              <a:rPr lang="en-US" sz="3200" b="0" dirty="0"/>
              <a:t>Use a freeway traffic analogy:</a:t>
            </a:r>
          </a:p>
          <a:p>
            <a:pPr lvl="1"/>
            <a:r>
              <a:rPr lang="en-US" sz="2800" b="0" dirty="0"/>
              <a:t>Does traffic flow best when fully packed?  No.</a:t>
            </a:r>
          </a:p>
          <a:p>
            <a:pPr lvl="1"/>
            <a:r>
              <a:rPr lang="en-US" sz="2800" b="0" dirty="0"/>
              <a:t>Same thing with your effectiveness.</a:t>
            </a:r>
          </a:p>
          <a:p>
            <a:r>
              <a:rPr lang="en-US" sz="3200" b="0" dirty="0"/>
              <a:t>Spend time consulting board regularly.</a:t>
            </a:r>
          </a:p>
          <a:p>
            <a:pPr lvl="1"/>
            <a:r>
              <a:rPr lang="en-US" sz="2800" b="0" dirty="0"/>
              <a:t>Brings focus.</a:t>
            </a:r>
          </a:p>
          <a:p>
            <a:pPr lvl="1"/>
            <a:r>
              <a:rPr lang="en-US" sz="2800" b="0" dirty="0"/>
              <a:t>Enables reflection, retrospection.</a:t>
            </a:r>
          </a:p>
          <a:p>
            <a:pPr lvl="1"/>
            <a:r>
              <a:rPr lang="en-US" sz="2800" b="0" dirty="0"/>
              <a:t>Use slack time effectively.</a:t>
            </a:r>
          </a:p>
          <a:p>
            <a:pPr lvl="1"/>
            <a:r>
              <a:rPr lang="en-US" sz="2800" dirty="0"/>
              <a:t>When you get out of the habit, start up again.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487733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Importance of “In Progress” concept for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108" y="1112109"/>
            <a:ext cx="8868504" cy="4983892"/>
          </a:xfrm>
        </p:spPr>
        <p:txBody>
          <a:bodyPr/>
          <a:lstStyle/>
          <a:p>
            <a:r>
              <a:rPr lang="en-US" sz="3600" b="0" dirty="0"/>
              <a:t>Junior community members: </a:t>
            </a:r>
          </a:p>
          <a:p>
            <a:pPr lvl="1"/>
            <a:r>
              <a:rPr lang="en-US" sz="3200" b="0" dirty="0"/>
              <a:t>Less control over task.</a:t>
            </a:r>
          </a:p>
          <a:p>
            <a:pPr lvl="1"/>
            <a:r>
              <a:rPr lang="en-US" sz="3200" b="0" dirty="0"/>
              <a:t>Given by supervisor.</a:t>
            </a:r>
          </a:p>
          <a:p>
            <a:r>
              <a:rPr lang="en-US" sz="3600" b="0" dirty="0"/>
              <a:t>In Progress column: Protects you.</a:t>
            </a:r>
          </a:p>
          <a:p>
            <a:pPr lvl="1"/>
            <a:r>
              <a:rPr lang="en-US" sz="3200" b="0" dirty="0"/>
              <a:t>If asked to take on another task, respond:</a:t>
            </a:r>
          </a:p>
          <a:p>
            <a:pPr lvl="2"/>
            <a:r>
              <a:rPr lang="en-US" sz="2800" b="0" dirty="0"/>
              <a:t>Is this important enough to become less efficient?</a:t>
            </a:r>
          </a:p>
          <a:p>
            <a:pPr lvl="2"/>
            <a:r>
              <a:rPr lang="en-US" sz="2800" b="0" dirty="0"/>
              <a:t>Sometimes it is.</a:t>
            </a:r>
          </a:p>
        </p:txBody>
      </p:sp>
    </p:spTree>
    <p:extLst>
      <p:ext uri="{BB962C8B-B14F-4D97-AF65-F5344CB8AC3E}">
        <p14:creationId xmlns:p14="http://schemas.microsoft.com/office/powerpoint/2010/main" val="396156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Team Management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55610"/>
            <a:ext cx="11369809" cy="4047778"/>
          </a:xfrm>
        </p:spPr>
        <p:txBody>
          <a:bodyPr/>
          <a:lstStyle/>
          <a:p>
            <a:r>
              <a:rPr lang="en-US" b="1" dirty="0"/>
              <a:t>Checklists:</a:t>
            </a:r>
          </a:p>
          <a:p>
            <a:pPr lvl="1"/>
            <a:r>
              <a:rPr lang="en-US" dirty="0"/>
              <a:t>Initiation, Transition, Exit</a:t>
            </a:r>
          </a:p>
          <a:p>
            <a:r>
              <a:rPr lang="en-US" b="1" dirty="0"/>
              <a:t>Policies:</a:t>
            </a:r>
          </a:p>
          <a:p>
            <a:pPr lvl="1"/>
            <a:r>
              <a:rPr lang="en-US" dirty="0"/>
              <a:t>How team conducts its work</a:t>
            </a:r>
          </a:p>
          <a:p>
            <a:r>
              <a:rPr lang="en-US" b="1" dirty="0"/>
              <a:t>Issue tracking system:</a:t>
            </a:r>
          </a:p>
          <a:p>
            <a:pPr lvl="1"/>
            <a:r>
              <a:rPr lang="en-US" dirty="0"/>
              <a:t>All work tracked, visible to team</a:t>
            </a:r>
          </a:p>
          <a:p>
            <a:pPr lvl="1"/>
            <a:r>
              <a:rPr lang="en-US" dirty="0"/>
              <a:t>Milestones: Aggregate related issues.</a:t>
            </a:r>
          </a:p>
          <a:p>
            <a:pPr lvl="1"/>
            <a:r>
              <a:rPr lang="en-US" dirty="0" err="1"/>
              <a:t>Kanban</a:t>
            </a:r>
            <a:r>
              <a:rPr lang="en-US" dirty="0"/>
              <a:t> board</a:t>
            </a:r>
          </a:p>
          <a:p>
            <a:pPr lvl="1"/>
            <a:r>
              <a:rPr lang="en-US" dirty="0"/>
              <a:t>Regular meetings, updates</a:t>
            </a:r>
          </a:p>
        </p:txBody>
      </p:sp>
    </p:spTree>
    <p:extLst>
      <p:ext uri="{BB962C8B-B14F-4D97-AF65-F5344CB8AC3E}">
        <p14:creationId xmlns:p14="http://schemas.microsoft.com/office/powerpoint/2010/main" val="100287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License, citation, and acknowledgments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5760" y="1073573"/>
            <a:ext cx="11369809" cy="404777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License and Citation</a:t>
            </a:r>
          </a:p>
          <a:p>
            <a:r>
              <a:rPr lang="en-US" sz="1800" dirty="0"/>
              <a:t>This work is licensed under a </a:t>
            </a:r>
            <a:r>
              <a:rPr lang="en-US" sz="1800" dirty="0">
                <a:hlinkClick r:id="rId2"/>
              </a:rPr>
              <a:t>Creative</a:t>
            </a:r>
            <a:r>
              <a:rPr lang="en-US" sz="1800" dirty="0">
                <a:hlinkClick r:id="rId3"/>
              </a:rPr>
              <a:t> Commons Attribution 4.0 International License</a:t>
            </a:r>
            <a:r>
              <a:rPr lang="en-US" sz="1800" dirty="0"/>
              <a:t> (CC BY 4.0). </a:t>
            </a:r>
          </a:p>
          <a:p>
            <a:r>
              <a:rPr lang="en-US" sz="1800" dirty="0"/>
              <a:t>Requested citation: Michael A. Heroux, Better (Small) Scientific Software Teams, Better Scientific Software tutorial, in SC ‘18: International Conference for High Performance Computing, Networking, Storage and Analysis, Dallas, Texas, 2018. DOI:</a:t>
            </a:r>
            <a:r>
              <a:rPr lang="en-US" sz="1800" b="1" dirty="0"/>
              <a:t> </a:t>
            </a:r>
            <a:r>
              <a:rPr lang="en-US" sz="1800" dirty="0">
                <a:hlinkClick r:id="rId4"/>
              </a:rPr>
              <a:t>10.6084/m9.figshare.7311776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b="1" dirty="0"/>
              <a:t>Acknowledgements</a:t>
            </a:r>
          </a:p>
          <a:p>
            <a:r>
              <a:rPr lang="en-US" sz="1800" dirty="0"/>
              <a:t>This work was supported by the U.S. Department of Energy Office of Science, Office of Advanced Scientific Computing Research (ASCR), and by the </a:t>
            </a:r>
            <a:r>
              <a:rPr lang="en-US" sz="1800" dirty="0" err="1"/>
              <a:t>Exascale</a:t>
            </a:r>
            <a:r>
              <a:rPr lang="en-US" sz="1800" dirty="0"/>
              <a:t> Computing Project (17-SC-20-SC), a collaborative effort of the U.S. Department of Energy Office of Science and the National Nuclear Security Administration.</a:t>
            </a:r>
          </a:p>
          <a:p>
            <a:r>
              <a:rPr lang="en-US" sz="1800" dirty="0"/>
              <a:t>Sandia National Laboratories is a </a:t>
            </a:r>
            <a:r>
              <a:rPr lang="en-US" sz="1800" dirty="0" err="1"/>
              <a:t>multimission</a:t>
            </a:r>
            <a:r>
              <a:rPr lang="en-US" sz="1800" dirty="0"/>
              <a:t> laboratory managed and operated by National Technology and Engineering Solutions of Sandia, LLC, a wholly owned subsidiary of Honeywell International, Inc., for the U.S. Department of Energy’s National Nuclear Security Administration under contract DE-NA0003525.</a:t>
            </a:r>
          </a:p>
        </p:txBody>
      </p:sp>
      <p:pic>
        <p:nvPicPr>
          <p:cNvPr id="4" name="Picture 2" descr="https://licensebuttons.net/l/by/4.0/88x31.png">
            <a:extLst>
              <a:ext uri="{FF2B5EF4-FFF2-40B4-BE49-F238E27FC236}">
                <a16:creationId xmlns:a16="http://schemas.microsoft.com/office/drawing/2014/main" id="{180B3386-4542-4B24-A447-BCEC23728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080" y="858375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825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66" y="140698"/>
            <a:ext cx="11372473" cy="929485"/>
          </a:xfrm>
        </p:spPr>
        <p:txBody>
          <a:bodyPr/>
          <a:lstStyle/>
          <a:p>
            <a:r>
              <a:rPr lang="en-US" dirty="0"/>
              <a:t>Samples from Collegeville Org:</a:t>
            </a:r>
            <a:br>
              <a:rPr lang="en-US" dirty="0"/>
            </a:br>
            <a:r>
              <a:rPr lang="en-US" dirty="0"/>
              <a:t>Policies, Initiation Checklist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77" y="85006"/>
            <a:ext cx="4177155" cy="662761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" y="1070183"/>
            <a:ext cx="5500409" cy="578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80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from Collegeville Org: Kanban Board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96" y="1055078"/>
            <a:ext cx="11186403" cy="483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35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Policy</a:t>
            </a:r>
          </a:p>
          <a:p>
            <a:r>
              <a:rPr lang="en-US" dirty="0"/>
              <a:t>Checklists</a:t>
            </a:r>
          </a:p>
          <a:p>
            <a:r>
              <a:rPr lang="en-US" dirty="0"/>
              <a:t>Kanban Board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Management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22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124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Issues-only GitHub repo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3568" y="1075038"/>
            <a:ext cx="11612001" cy="4588180"/>
          </a:xfrm>
        </p:spPr>
        <p:txBody>
          <a:bodyPr/>
          <a:lstStyle/>
          <a:p>
            <a:r>
              <a:rPr lang="en-US" dirty="0"/>
              <a:t>Go to https://</a:t>
            </a:r>
            <a:r>
              <a:rPr lang="en-US" dirty="0" err="1"/>
              <a:t>github.com</a:t>
            </a:r>
            <a:r>
              <a:rPr lang="en-US" dirty="0"/>
              <a:t>/username 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hlinkClick r:id="rId2"/>
              </a:rPr>
              <a:t>https://github.com/maherou</a:t>
            </a:r>
            <a:endParaRPr lang="en-US" dirty="0"/>
          </a:p>
          <a:p>
            <a:r>
              <a:rPr lang="en-US" dirty="0"/>
              <a:t>Create new repo:</a:t>
            </a:r>
          </a:p>
          <a:p>
            <a:pPr lvl="1"/>
            <a:r>
              <a:rPr lang="en-US" dirty="0"/>
              <a:t>Click on “+” (upper right).</a:t>
            </a:r>
          </a:p>
          <a:p>
            <a:pPr lvl="1"/>
            <a:r>
              <a:rPr lang="en-US" dirty="0"/>
              <a:t>Select New repository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Give repo a name, e.g., </a:t>
            </a:r>
            <a:r>
              <a:rPr lang="en-US" b="1" dirty="0"/>
              <a:t>Issues</a:t>
            </a:r>
          </a:p>
          <a:p>
            <a:pPr lvl="1"/>
            <a:r>
              <a:rPr lang="en-US" dirty="0"/>
              <a:t>Select Public.  In real life, this repo is often private (requires $ or special status)</a:t>
            </a:r>
          </a:p>
          <a:p>
            <a:pPr lvl="1"/>
            <a:r>
              <a:rPr lang="en-US" dirty="0" err="1"/>
              <a:t>Init</a:t>
            </a:r>
            <a:r>
              <a:rPr lang="en-US" dirty="0"/>
              <a:t> with README.</a:t>
            </a:r>
          </a:p>
          <a:p>
            <a:pPr lvl="1"/>
            <a:r>
              <a:rPr lang="en-US" dirty="0"/>
              <a:t>Don’t add .</a:t>
            </a:r>
            <a:r>
              <a:rPr lang="en-US" dirty="0" err="1"/>
              <a:t>gitignore</a:t>
            </a:r>
            <a:r>
              <a:rPr lang="en-US" dirty="0"/>
              <a:t> or license.</a:t>
            </a:r>
          </a:p>
          <a:p>
            <a:pPr lvl="1"/>
            <a:r>
              <a:rPr lang="en-US" dirty="0"/>
              <a:t>Click Create Repository.</a:t>
            </a:r>
          </a:p>
        </p:txBody>
      </p:sp>
    </p:spTree>
    <p:extLst>
      <p:ext uri="{BB962C8B-B14F-4D97-AF65-F5344CB8AC3E}">
        <p14:creationId xmlns:p14="http://schemas.microsoft.com/office/powerpoint/2010/main" val="769880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Define Team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0324"/>
            <a:ext cx="11369809" cy="4534408"/>
          </a:xfrm>
        </p:spPr>
        <p:txBody>
          <a:bodyPr/>
          <a:lstStyle/>
          <a:p>
            <a:r>
              <a:rPr lang="en-US" sz="2400" dirty="0"/>
              <a:t>Create file:</a:t>
            </a:r>
          </a:p>
          <a:p>
            <a:pPr lvl="1"/>
            <a:r>
              <a:rPr lang="en-US" sz="2000" dirty="0"/>
              <a:t>Go to new repo: Issues.</a:t>
            </a:r>
          </a:p>
          <a:p>
            <a:pPr lvl="1"/>
            <a:r>
              <a:rPr lang="en-US" sz="2000" dirty="0"/>
              <a:t>Select &lt;&gt; Code tab.</a:t>
            </a:r>
          </a:p>
          <a:p>
            <a:pPr lvl="1"/>
            <a:r>
              <a:rPr lang="en-US" sz="2000" dirty="0"/>
              <a:t>Select Create new file </a:t>
            </a:r>
            <a:r>
              <a:rPr lang="en-US" sz="2000" dirty="0" err="1"/>
              <a:t>TeamPolicy.md</a:t>
            </a:r>
            <a:endParaRPr lang="en-US" sz="2000" dirty="0"/>
          </a:p>
          <a:p>
            <a:r>
              <a:rPr lang="en-US" sz="2400" dirty="0"/>
              <a:t>Questions to address:</a:t>
            </a:r>
          </a:p>
          <a:p>
            <a:pPr lvl="1"/>
            <a:r>
              <a:rPr lang="en-US" sz="2000" dirty="0"/>
              <a:t>How members support team?</a:t>
            </a:r>
          </a:p>
          <a:p>
            <a:pPr lvl="1"/>
            <a:r>
              <a:rPr lang="en-US" sz="2000" dirty="0"/>
              <a:t>How team supports members?</a:t>
            </a:r>
          </a:p>
          <a:p>
            <a:r>
              <a:rPr lang="en-US" sz="2400" dirty="0"/>
              <a:t>Community version: </a:t>
            </a:r>
          </a:p>
          <a:p>
            <a:pPr lvl="1"/>
            <a:r>
              <a:rPr lang="en-US" sz="2000" dirty="0">
                <a:hlinkClick r:id="rId3"/>
              </a:rPr>
              <a:t>http://contributor-covenant.org</a:t>
            </a:r>
            <a:endParaRPr lang="en-US" sz="2000" dirty="0"/>
          </a:p>
          <a:p>
            <a:r>
              <a:rPr lang="en-US" sz="2400" dirty="0"/>
              <a:t>Policy is living document:</a:t>
            </a:r>
          </a:p>
          <a:p>
            <a:pPr lvl="1"/>
            <a:r>
              <a:rPr lang="en-US" sz="2000" dirty="0"/>
              <a:t>Informal good practices added.</a:t>
            </a:r>
          </a:p>
          <a:p>
            <a:pPr lvl="1"/>
            <a:r>
              <a:rPr lang="en-US" sz="2000" dirty="0"/>
              <a:t>Avoidable bad situations addressed.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160" y="411480"/>
            <a:ext cx="5500409" cy="578781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388442" y="593124"/>
            <a:ext cx="827903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699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3a: Create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the Issues tab.</a:t>
            </a:r>
          </a:p>
          <a:p>
            <a:r>
              <a:rPr lang="en-US" dirty="0"/>
              <a:t>Click on New Issue.</a:t>
            </a:r>
          </a:p>
          <a:p>
            <a:r>
              <a:rPr lang="en-US" dirty="0"/>
              <a:t>Type in task statement 1 (from list).</a:t>
            </a:r>
          </a:p>
          <a:p>
            <a:pPr lvl="1"/>
            <a:r>
              <a:rPr lang="en-US" dirty="0"/>
              <a:t>Type in title only.</a:t>
            </a:r>
          </a:p>
          <a:p>
            <a:r>
              <a:rPr lang="en-US" dirty="0"/>
              <a:t>Click Submit new issue</a:t>
            </a:r>
          </a:p>
          <a:p>
            <a:r>
              <a:rPr lang="en-US" dirty="0"/>
              <a:t>Repeat.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7" r="10071"/>
          <a:stretch/>
        </p:blipFill>
        <p:spPr>
          <a:xfrm>
            <a:off x="6583156" y="38431"/>
            <a:ext cx="5605669" cy="524256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051051" y="922389"/>
            <a:ext cx="827903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1134294" y="1268915"/>
            <a:ext cx="827903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33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1077" y="85006"/>
            <a:ext cx="4177155" cy="662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3b: Create Initiation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the Issues tab.</a:t>
            </a:r>
          </a:p>
          <a:p>
            <a:r>
              <a:rPr lang="en-US" dirty="0"/>
              <a:t>Click on New Issue.</a:t>
            </a:r>
          </a:p>
          <a:p>
            <a:r>
              <a:rPr lang="en-US" dirty="0"/>
              <a:t>Select a classmate.</a:t>
            </a:r>
          </a:p>
          <a:p>
            <a:r>
              <a:rPr lang="en-US" dirty="0"/>
              <a:t>Type in title: Pat Evans Initiation Checklist</a:t>
            </a:r>
          </a:p>
          <a:p>
            <a:r>
              <a:rPr lang="en-US" dirty="0"/>
              <a:t>Add checklist items:</a:t>
            </a:r>
          </a:p>
          <a:p>
            <a:pPr lvl="1"/>
            <a:r>
              <a:rPr lang="en-US" dirty="0"/>
              <a:t>Use syntax:</a:t>
            </a:r>
            <a:br>
              <a:rPr lang="en-US" dirty="0"/>
            </a:br>
            <a:r>
              <a:rPr lang="mr-IN" dirty="0"/>
              <a:t>- [</a:t>
            </a:r>
            <a:r>
              <a:rPr lang="en-US" dirty="0"/>
              <a:t> ] Description</a:t>
            </a:r>
          </a:p>
        </p:txBody>
      </p:sp>
      <p:sp>
        <p:nvSpPr>
          <p:cNvPr id="5" name="Oval 4"/>
          <p:cNvSpPr/>
          <p:nvPr/>
        </p:nvSpPr>
        <p:spPr>
          <a:xfrm>
            <a:off x="8180794" y="209734"/>
            <a:ext cx="827903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3D3C6-729B-40DF-9039-94718A9883E5}"/>
              </a:ext>
            </a:extLst>
          </p:cNvPr>
          <p:cNvSpPr txBox="1"/>
          <p:nvPr/>
        </p:nvSpPr>
        <p:spPr>
          <a:xfrm>
            <a:off x="1843094" y="5321586"/>
            <a:ext cx="186461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accent1"/>
                </a:solidFill>
              </a:rPr>
              <a:t>Spaces required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5928F4-8063-473A-BBE6-4682D00994FF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352282" y="5022761"/>
            <a:ext cx="490812" cy="46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B7D193-D228-4415-A227-616D9A4C2C23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1577662" y="5022761"/>
            <a:ext cx="265432" cy="46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911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Create Kanban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725" y="1544630"/>
            <a:ext cx="11369809" cy="4047778"/>
          </a:xfrm>
        </p:spPr>
        <p:txBody>
          <a:bodyPr/>
          <a:lstStyle/>
          <a:p>
            <a:r>
              <a:rPr lang="en-US" dirty="0"/>
              <a:t>Select Projects tab</a:t>
            </a:r>
          </a:p>
          <a:p>
            <a:r>
              <a:rPr lang="en-US" dirty="0"/>
              <a:t>Click New Project</a:t>
            </a:r>
          </a:p>
          <a:p>
            <a:r>
              <a:rPr lang="en-US" dirty="0"/>
              <a:t>Use title </a:t>
            </a:r>
          </a:p>
          <a:p>
            <a:pPr lvl="1"/>
            <a:r>
              <a:rPr lang="en-US" dirty="0"/>
              <a:t>Team Kanban board</a:t>
            </a:r>
          </a:p>
          <a:p>
            <a:r>
              <a:rPr lang="en-US" dirty="0"/>
              <a:t>Add these columns:</a:t>
            </a:r>
          </a:p>
          <a:p>
            <a:pPr lvl="1"/>
            <a:r>
              <a:rPr lang="en-US" dirty="0"/>
              <a:t>Backlog, Ready, In progress, In review, Done.</a:t>
            </a:r>
          </a:p>
          <a:p>
            <a:r>
              <a:rPr lang="en-US" dirty="0"/>
              <a:t>Click on +Add cards (upper right).</a:t>
            </a:r>
          </a:p>
          <a:p>
            <a:pPr lvl="1"/>
            <a:r>
              <a:rPr lang="en-US" dirty="0"/>
              <a:t>Move each issue to the proper Kanban column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763" y="803119"/>
            <a:ext cx="7918162" cy="342432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216164" y="1040314"/>
            <a:ext cx="827903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323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6193"/>
            <a:ext cx="11372473" cy="510909"/>
          </a:xfrm>
        </p:spPr>
        <p:txBody>
          <a:bodyPr/>
          <a:lstStyle/>
          <a:p>
            <a:r>
              <a:rPr lang="en-US" dirty="0"/>
              <a:t>Next Steps: Real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697103"/>
            <a:ext cx="11369809" cy="4966116"/>
          </a:xfrm>
        </p:spPr>
        <p:txBody>
          <a:bodyPr/>
          <a:lstStyle/>
          <a:p>
            <a:r>
              <a:rPr lang="en-US" dirty="0"/>
              <a:t>Create a GitHub Org and set of repos for your team:</a:t>
            </a:r>
          </a:p>
          <a:p>
            <a:pPr lvl="1"/>
            <a:r>
              <a:rPr lang="en-US" dirty="0"/>
              <a:t>Each team member has an individual repo.</a:t>
            </a:r>
          </a:p>
          <a:p>
            <a:pPr lvl="1"/>
            <a:r>
              <a:rPr lang="en-US" dirty="0"/>
              <a:t>Each project has a repo.</a:t>
            </a:r>
          </a:p>
          <a:p>
            <a:pPr lvl="1"/>
            <a:r>
              <a:rPr lang="en-US" dirty="0"/>
              <a:t>One special repo for issues.</a:t>
            </a:r>
          </a:p>
          <a:p>
            <a:r>
              <a:rPr lang="en-US" dirty="0"/>
              <a:t>Track all work:</a:t>
            </a:r>
          </a:p>
          <a:p>
            <a:pPr lvl="1"/>
            <a:r>
              <a:rPr lang="en-US" dirty="0"/>
              <a:t>Use checklists for initiation, exit, any big new effort.</a:t>
            </a:r>
          </a:p>
          <a:p>
            <a:pPr lvl="1"/>
            <a:r>
              <a:rPr lang="en-US" dirty="0"/>
              <a:t>Create Kanban board. Keep it current.</a:t>
            </a:r>
          </a:p>
          <a:p>
            <a:pPr lvl="1"/>
            <a:r>
              <a:rPr lang="en-US" dirty="0"/>
              <a:t>Aggregate related issues using milestones.</a:t>
            </a:r>
          </a:p>
          <a:p>
            <a:r>
              <a:rPr lang="en-US" dirty="0"/>
              <a:t>Drive meetings using Kanban board.</a:t>
            </a:r>
          </a:p>
          <a:p>
            <a:r>
              <a:rPr lang="en-US" dirty="0"/>
              <a:t>Adapt this approach to meet your needs.</a:t>
            </a:r>
          </a:p>
          <a:p>
            <a:r>
              <a:rPr lang="en-US" dirty="0"/>
              <a:t>When you start to get sloppy, get back on track.</a:t>
            </a:r>
          </a:p>
        </p:txBody>
      </p:sp>
    </p:spTree>
    <p:extLst>
      <p:ext uri="{BB962C8B-B14F-4D97-AF65-F5344CB8AC3E}">
        <p14:creationId xmlns:p14="http://schemas.microsoft.com/office/powerpoint/2010/main" val="164490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7574-8CD9-42CA-9B61-5E90CAFA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0B46D-9A0D-4E04-BD24-B7659AE9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151802"/>
            <a:ext cx="7652569" cy="4047778"/>
          </a:xfrm>
        </p:spPr>
        <p:txBody>
          <a:bodyPr/>
          <a:lstStyle/>
          <a:p>
            <a:r>
              <a:rPr lang="en-US" sz="2400" b="1" dirty="0"/>
              <a:t>The Agile Samurai: How Agile Masters Deliver Great Software (Pragmatic Programmers), </a:t>
            </a:r>
            <a:r>
              <a:rPr lang="en-US" sz="2400" dirty="0"/>
              <a:t>Jonathan </a:t>
            </a:r>
            <a:r>
              <a:rPr lang="en-US" sz="2400" dirty="0" err="1"/>
              <a:t>Rasmusson</a:t>
            </a:r>
            <a:r>
              <a:rPr lang="en-US" sz="2400" dirty="0"/>
              <a:t>. 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hlinkClick r:id="rId2"/>
              </a:rPr>
              <a:t>http://a.co/eUGIe95</a:t>
            </a:r>
            <a:endParaRPr lang="en-US" sz="2000" dirty="0"/>
          </a:p>
          <a:p>
            <a:pPr lvl="1">
              <a:spcBef>
                <a:spcPts val="200"/>
              </a:spcBef>
            </a:pPr>
            <a:r>
              <a:rPr lang="en-US" sz="2000" dirty="0"/>
              <a:t>Excellent, readable book on Agile methodologies.</a:t>
            </a:r>
          </a:p>
          <a:p>
            <a:pPr lvl="1">
              <a:spcBef>
                <a:spcPts val="200"/>
              </a:spcBef>
            </a:pPr>
            <a:r>
              <a:rPr lang="en-US" sz="2000" i="1" dirty="0"/>
              <a:t>Also available on Audible.</a:t>
            </a:r>
          </a:p>
          <a:p>
            <a:r>
              <a:rPr lang="en-US" sz="2400" b="1" dirty="0"/>
              <a:t>Code Complete: A Practical Handbook of Software Construction,</a:t>
            </a:r>
            <a:r>
              <a:rPr lang="en-US" sz="2400" dirty="0"/>
              <a:t> Steve McConnell.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hlinkClick r:id="rId3"/>
              </a:rPr>
              <a:t>http://a.co/eEgWvKj</a:t>
            </a:r>
            <a:r>
              <a:rPr lang="en-US" sz="2000" dirty="0"/>
              <a:t>   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Great text on software.</a:t>
            </a:r>
          </a:p>
          <a:p>
            <a:pPr lvl="1">
              <a:spcBef>
                <a:spcPts val="200"/>
              </a:spcBef>
            </a:pPr>
            <a:r>
              <a:rPr lang="en-US" sz="2000" i="1" dirty="0" err="1"/>
              <a:t>Construx</a:t>
            </a:r>
            <a:r>
              <a:rPr lang="en-US" sz="2000" i="1" dirty="0"/>
              <a:t> website has large collection of content.</a:t>
            </a:r>
          </a:p>
          <a:p>
            <a:r>
              <a:rPr lang="en-US" sz="2400" b="1" dirty="0"/>
              <a:t>Getting Things Done: The Art of Stress-Free Productivity, </a:t>
            </a:r>
            <a:r>
              <a:rPr lang="en-US" sz="2400" dirty="0"/>
              <a:t>David Allen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hlinkClick r:id="rId4"/>
              </a:rPr>
              <a:t>http://a.co/22EPvt6</a:t>
            </a:r>
            <a:endParaRPr lang="en-US" sz="2000" dirty="0"/>
          </a:p>
          <a:p>
            <a:pPr lvl="1">
              <a:spcBef>
                <a:spcPts val="200"/>
              </a:spcBef>
            </a:pPr>
            <a:r>
              <a:rPr lang="en-US" sz="2000" dirty="0"/>
              <a:t>A classic in the personal productivity literature</a:t>
            </a:r>
          </a:p>
        </p:txBody>
      </p:sp>
      <p:pic>
        <p:nvPicPr>
          <p:cNvPr id="1026" name="Picture 2" descr="https://images-na.ssl-images-amazon.com/images/I/41m2-97wrvL._SX415_BO1,204,203,200_.jpg">
            <a:extLst>
              <a:ext uri="{FF2B5EF4-FFF2-40B4-BE49-F238E27FC236}">
                <a16:creationId xmlns:a16="http://schemas.microsoft.com/office/drawing/2014/main" id="{F53BC10D-5A99-4478-B39E-50F8BA8BA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740" y="243840"/>
            <a:ext cx="2287829" cy="2743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-na.ssl-images-amazon.com/images/I/51FUYfErOXL._SX408_BO1,204,203,200_.jpg">
            <a:extLst>
              <a:ext uri="{FF2B5EF4-FFF2-40B4-BE49-F238E27FC236}">
                <a16:creationId xmlns:a16="http://schemas.microsoft.com/office/drawing/2014/main" id="{8D17BF71-BCC2-485A-AA09-CC0ED8B5E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329" y="1961966"/>
            <a:ext cx="2249424" cy="2743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ages-na.ssl-images-amazon.com/images/I/51W-ZL%2BQRlL._SX324_BO1,204,203,200_.jpg">
            <a:extLst>
              <a:ext uri="{FF2B5EF4-FFF2-40B4-BE49-F238E27FC236}">
                <a16:creationId xmlns:a16="http://schemas.microsoft.com/office/drawing/2014/main" id="{6913FA15-1060-41C0-AABF-759A3AD56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418" y="3248361"/>
            <a:ext cx="1792151" cy="2743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3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066B3-A7EF-4937-851F-47BB62B5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0D910-81CE-4E0B-AB08-7F847797D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Team Models, Challenges.</a:t>
            </a:r>
          </a:p>
          <a:p>
            <a:r>
              <a:rPr lang="en-US" dirty="0"/>
              <a:t>Agile workflow management for small teams</a:t>
            </a:r>
          </a:p>
          <a:p>
            <a:pPr lvl="1"/>
            <a:r>
              <a:rPr lang="en-US" dirty="0"/>
              <a:t>Intro to terminology and approaches</a:t>
            </a:r>
          </a:p>
          <a:p>
            <a:pPr lvl="1"/>
            <a:r>
              <a:rPr lang="en-US" dirty="0"/>
              <a:t>Overview of Kanban</a:t>
            </a:r>
          </a:p>
          <a:p>
            <a:pPr lvl="1"/>
            <a:r>
              <a:rPr lang="en-US" dirty="0"/>
              <a:t>Free tools:  Trello, GitHub.</a:t>
            </a:r>
          </a:p>
          <a:p>
            <a:r>
              <a:rPr lang="en-US" dirty="0"/>
              <a:t>Hands-on example of project management using GitHub</a:t>
            </a:r>
          </a:p>
        </p:txBody>
      </p:sp>
    </p:spTree>
    <p:extLst>
      <p:ext uri="{BB962C8B-B14F-4D97-AF65-F5344CB8AC3E}">
        <p14:creationId xmlns:p14="http://schemas.microsoft.com/office/powerpoint/2010/main" val="821480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30679" y="1113288"/>
          <a:ext cx="11127467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0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2418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4049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8:30am-8:40am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and Setup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8:40am-9:00am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</a:t>
                      </a:r>
                      <a:r>
                        <a:rPr lang="en-US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9:00am-10:00am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Git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Jared O’Neal,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51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10:00am-10:30am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1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6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10:30am-11:40am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Better (Small) Scientific Software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Michael A. </a:t>
                      </a:r>
                      <a:r>
                        <a:rPr lang="en-US" sz="1600" dirty="0" err="1"/>
                        <a:t>Heroux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11:40am-12:00pm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Improving Reproducibility through Better Software Practices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Michael A. </a:t>
                      </a:r>
                      <a:r>
                        <a:rPr lang="en-US" sz="1600" dirty="0" err="1"/>
                        <a:t>Heroux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1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12:00pm-1:30pm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Lunch (C1/2/3/4 Ballroom, 2</a:t>
                      </a:r>
                      <a:r>
                        <a:rPr lang="en-US" sz="1600" i="1" baseline="30000" dirty="0">
                          <a:solidFill>
                            <a:schemeClr val="tx2"/>
                          </a:solidFill>
                        </a:rPr>
                        <a:t>nd</a:t>
                      </a: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 floor)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0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1:30pm-2:15pm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An Introduction to Software Licensing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2:15pm-2:55pm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Verification and 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 err="1"/>
                        <a:t>Anshu</a:t>
                      </a:r>
                      <a:r>
                        <a:rPr lang="en-US" sz="1600" i="0" dirty="0"/>
                        <a:t>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415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2:55pm-3:00pm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Code Coverage </a:t>
                      </a:r>
                      <a:r>
                        <a:rPr lang="en-US" sz="1600" i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and 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Jared O’Neal,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89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3:00-3:30pm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228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3:30pm-3:40pm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Code Coverage and </a:t>
                      </a:r>
                      <a:r>
                        <a:rPr lang="en-US" sz="1600" i="0" dirty="0"/>
                        <a:t>Continuous Integration (continued)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Jared O’Neal,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3:40pm-5:00pm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/>
                        <a:t>Hands-on Activities</a:t>
                      </a:r>
                      <a:endParaRPr lang="en-US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Jared O’Neal, ANL, and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04226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48BF80F-CC4F-4DB7-B8E6-6A0EA149C515}"/>
              </a:ext>
            </a:extLst>
          </p:cNvPr>
          <p:cNvSpPr/>
          <p:nvPr/>
        </p:nvSpPr>
        <p:spPr>
          <a:xfrm>
            <a:off x="5480376" y="406121"/>
            <a:ext cx="5220212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Tutorial evaluation form: </a:t>
            </a:r>
            <a:r>
              <a:rPr lang="en-US" b="1" dirty="0">
                <a:hlinkClick r:id="rId2"/>
              </a:rPr>
              <a:t>http://bit.ly/sc18-eval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1DFBB4-000A-4605-AF50-C6C16796ED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085" y="0"/>
            <a:ext cx="1457739" cy="145773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97743D4-90C7-46F7-99DF-DD3F92012DED}"/>
              </a:ext>
            </a:extLst>
          </p:cNvPr>
          <p:cNvGrpSpPr/>
          <p:nvPr/>
        </p:nvGrpSpPr>
        <p:grpSpPr>
          <a:xfrm>
            <a:off x="79513" y="3117571"/>
            <a:ext cx="12029799" cy="390939"/>
            <a:chOff x="79513" y="1653208"/>
            <a:chExt cx="12029799" cy="39093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32A3FE3-D361-4ED0-A257-E2CB811BEB8F}"/>
                </a:ext>
              </a:extLst>
            </p:cNvPr>
            <p:cNvCxnSpPr/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351AD24C-8755-436D-9850-03F6716A52FE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4C4E85C-D04E-4AA4-902A-734D58B73D12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113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Ideas for managing transitions and steady work.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Small Teams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32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team interaction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105" y="1704392"/>
            <a:ext cx="8712982" cy="4391608"/>
          </a:xfrm>
        </p:spPr>
        <p:txBody>
          <a:bodyPr>
            <a:normAutofit/>
          </a:bodyPr>
          <a:lstStyle/>
          <a:p>
            <a:r>
              <a:rPr lang="en-US" dirty="0"/>
              <a:t>Team composition:</a:t>
            </a:r>
          </a:p>
          <a:p>
            <a:pPr lvl="1"/>
            <a:r>
              <a:rPr lang="en-US" b="0" dirty="0"/>
              <a:t>Senior staff, faculty: </a:t>
            </a:r>
          </a:p>
          <a:p>
            <a:pPr lvl="2"/>
            <a:r>
              <a:rPr lang="en-US" b="0" dirty="0"/>
              <a:t>Stable presence, in charg</a:t>
            </a:r>
            <a:r>
              <a:rPr lang="en-US" dirty="0"/>
              <a:t>e of science questions, experiments.</a:t>
            </a:r>
          </a:p>
          <a:p>
            <a:pPr lvl="2"/>
            <a:r>
              <a:rPr lang="en-US" b="0" dirty="0"/>
              <a:t>Know the conceptual models well.</a:t>
            </a:r>
          </a:p>
          <a:p>
            <a:pPr lvl="2"/>
            <a:r>
              <a:rPr lang="en-US" b="0" dirty="0"/>
              <a:t>Spend less time writing code, fuzzy on details.</a:t>
            </a:r>
          </a:p>
          <a:p>
            <a:pPr lvl="1"/>
            <a:r>
              <a:rPr lang="en-US" dirty="0"/>
              <a:t>Junior staff, students:</a:t>
            </a:r>
          </a:p>
          <a:p>
            <a:pPr lvl="2"/>
            <a:r>
              <a:rPr lang="en-US" b="0" dirty="0"/>
              <a:t>Transient, dual focus (science results, next position).</a:t>
            </a:r>
          </a:p>
          <a:p>
            <a:pPr lvl="2"/>
            <a:r>
              <a:rPr lang="en-US" dirty="0"/>
              <a:t>Staged experience: New, experienced, departing.</a:t>
            </a:r>
          </a:p>
          <a:p>
            <a:pPr lvl="2"/>
            <a:r>
              <a:rPr lang="en-US" b="0" dirty="0"/>
              <a:t>Learning conceptual models.</a:t>
            </a:r>
          </a:p>
          <a:p>
            <a:pPr lvl="2"/>
            <a:r>
              <a:rPr lang="en-US" b="0" dirty="0"/>
              <a:t>Write most code, know details.</a:t>
            </a:r>
          </a:p>
        </p:txBody>
      </p:sp>
    </p:spTree>
    <p:extLst>
      <p:ext uri="{BB962C8B-B14F-4D97-AF65-F5344CB8AC3E}">
        <p14:creationId xmlns:p14="http://schemas.microsoft.com/office/powerpoint/2010/main" val="13277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team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105" y="1704392"/>
            <a:ext cx="8712982" cy="4391608"/>
          </a:xfrm>
        </p:spPr>
        <p:txBody>
          <a:bodyPr>
            <a:normAutofit/>
          </a:bodyPr>
          <a:lstStyle/>
          <a:p>
            <a:r>
              <a:rPr lang="en-US" dirty="0"/>
              <a:t>Composed of small teams (and all the challenges).</a:t>
            </a:r>
          </a:p>
          <a:p>
            <a:r>
              <a:rPr lang="en-US" b="0" dirty="0"/>
              <a:t>Additional interaction challenges.</a:t>
            </a:r>
          </a:p>
          <a:p>
            <a:r>
              <a:rPr lang="en-US" dirty="0"/>
              <a:t>Policies, regularly cultural exchanges important.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3505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team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105" y="1704392"/>
            <a:ext cx="8712982" cy="4391608"/>
          </a:xfrm>
        </p:spPr>
        <p:txBody>
          <a:bodyPr>
            <a:normAutofit/>
          </a:bodyPr>
          <a:lstStyle/>
          <a:p>
            <a:r>
              <a:rPr lang="en-US" dirty="0"/>
              <a:t>Ramping up new junior members:</a:t>
            </a:r>
          </a:p>
          <a:p>
            <a:pPr lvl="1"/>
            <a:r>
              <a:rPr lang="en-US" b="0" dirty="0"/>
              <a:t>Background.</a:t>
            </a:r>
          </a:p>
          <a:p>
            <a:pPr lvl="1"/>
            <a:r>
              <a:rPr lang="en-US" dirty="0"/>
              <a:t>Conceptual models.</a:t>
            </a:r>
          </a:p>
          <a:p>
            <a:pPr lvl="1"/>
            <a:r>
              <a:rPr lang="en-US" b="0" dirty="0"/>
              <a:t>Software practices, processes, tools.</a:t>
            </a:r>
          </a:p>
          <a:p>
            <a:r>
              <a:rPr lang="en-US" dirty="0"/>
              <a:t>Preparing for departure of experienced juniors.</a:t>
            </a:r>
          </a:p>
          <a:p>
            <a:pPr lvl="1"/>
            <a:r>
              <a:rPr lang="en-US" b="0" dirty="0"/>
              <a:t>Doing today those things needed for retaining work value.</a:t>
            </a:r>
          </a:p>
          <a:p>
            <a:pPr lvl="1"/>
            <a:r>
              <a:rPr lang="en-US" dirty="0"/>
              <a:t>Managing dual focus.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34036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002854" y="1430896"/>
            <a:ext cx="7919214" cy="4341547"/>
            <a:chOff x="2035373" y="1754453"/>
            <a:chExt cx="7919214" cy="4341547"/>
          </a:xfrm>
        </p:grpSpPr>
        <p:sp>
          <p:nvSpPr>
            <p:cNvPr id="2" name="Rectangle 1"/>
            <p:cNvSpPr/>
            <p:nvPr/>
          </p:nvSpPr>
          <p:spPr>
            <a:xfrm>
              <a:off x="2466237" y="1754454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Initiation Setup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Identify project activities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Create initiation checklist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5202079" y="1758537"/>
              <a:ext cx="1989500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Ramp Up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Work initiation checklist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Initiate project activities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7965088" y="1754453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900" dirty="0">
                  <a:solidFill>
                    <a:prstClr val="black"/>
                  </a:solidFill>
                  <a:sym typeface="Helvetica Light" charset="0"/>
                </a:rPr>
                <a:t>Ongoing Planning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Kanban workflow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Observe policies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965088" y="3399475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Ongoing Work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14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Conduct activities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Observe policies</a:t>
              </a:r>
              <a:endParaRPr lang="en-US" sz="1050" i="1" dirty="0">
                <a:solidFill>
                  <a:prstClr val="black"/>
                </a:solidFill>
                <a:sym typeface="Helvetica Light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951221" y="5020696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Exit Setup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Identify final deliverables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Create exit checklist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66237" y="3382944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Repeat</a:t>
              </a:r>
              <a:br>
                <a:rPr lang="en-US" sz="2000" dirty="0">
                  <a:solidFill>
                    <a:prstClr val="black"/>
                  </a:solidFill>
                  <a:sym typeface="Helvetica Light" charset="0"/>
                </a:rPr>
              </a:br>
              <a:endParaRPr lang="en-US" sz="11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350" i="1" dirty="0">
                  <a:solidFill>
                    <a:prstClr val="black"/>
                  </a:solidFill>
                  <a:sym typeface="Helvetica Light" charset="0"/>
                </a:rPr>
                <a:t>Start process again</a:t>
              </a:r>
            </a:p>
          </p:txBody>
        </p:sp>
        <p:cxnSp>
          <p:nvCxnSpPr>
            <p:cNvPr id="9" name="Straight Arrow Connector 8"/>
            <p:cNvCxnSpPr>
              <a:stCxn id="2" idx="3"/>
              <a:endCxn id="3" idx="1"/>
            </p:cNvCxnSpPr>
            <p:nvPr/>
          </p:nvCxnSpPr>
          <p:spPr>
            <a:xfrm>
              <a:off x="4455735" y="2285435"/>
              <a:ext cx="746344" cy="4083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0" idx="3"/>
            </p:cNvCxnSpPr>
            <p:nvPr/>
          </p:nvCxnSpPr>
          <p:spPr>
            <a:xfrm>
              <a:off x="7204876" y="2285432"/>
              <a:ext cx="746345" cy="4084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455736" y="5547591"/>
              <a:ext cx="746345" cy="8168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244783" y="2804513"/>
              <a:ext cx="1" cy="58306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433823" y="2822758"/>
              <a:ext cx="1" cy="583062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6" idx="0"/>
            </p:cNvCxnSpPr>
            <p:nvPr/>
          </p:nvCxnSpPr>
          <p:spPr>
            <a:xfrm>
              <a:off x="8945970" y="4461436"/>
              <a:ext cx="1" cy="559261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2442714" y="5005089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Depart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Work complete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Work transferred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Contribution sustained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endParaRPr lang="en-US" sz="1200" i="1" dirty="0">
                <a:solidFill>
                  <a:prstClr val="black"/>
                </a:solidFill>
                <a:sym typeface="Helvetica Light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7204876" y="5547591"/>
              <a:ext cx="746345" cy="4084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9" idx="0"/>
            </p:cNvCxnSpPr>
            <p:nvPr/>
          </p:nvCxnSpPr>
          <p:spPr>
            <a:xfrm>
              <a:off x="3433821" y="4454364"/>
              <a:ext cx="3642" cy="550724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011960" y="3243789"/>
              <a:ext cx="2424065" cy="136695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b="1" dirty="0">
                  <a:solidFill>
                    <a:prstClr val="black"/>
                  </a:solidFill>
                  <a:sym typeface="Helvetica Light" charset="0"/>
                </a:rPr>
                <a:t>Team Member Lifecycle</a:t>
              </a:r>
            </a:p>
            <a:p>
              <a:pPr marL="285750" indent="-285750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endParaRPr lang="en-US" sz="100" i="1" dirty="0">
                <a:solidFill>
                  <a:prstClr val="black"/>
                </a:solidFill>
                <a:sym typeface="Helvetica Light" charset="0"/>
              </a:endParaRPr>
            </a:p>
            <a:p>
              <a:pPr marL="285750" indent="-285750" defTabSz="685800" fontAlgn="auto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400" i="1" dirty="0">
                  <a:solidFill>
                    <a:prstClr val="black"/>
                  </a:solidFill>
                  <a:sym typeface="Helvetica Light" charset="0"/>
                </a:rPr>
                <a:t>Quick ramp up</a:t>
              </a:r>
            </a:p>
            <a:p>
              <a:pPr marL="285750" indent="-285750" defTabSz="6858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400" i="1" dirty="0">
                  <a:solidFill>
                    <a:prstClr val="black"/>
                  </a:solidFill>
                  <a:sym typeface="Helvetica Light" charset="0"/>
                </a:rPr>
                <a:t>Disciplined activities</a:t>
              </a:r>
            </a:p>
            <a:p>
              <a:pPr marL="285750" indent="-285750" defTabSz="6858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400" i="1" dirty="0">
                  <a:solidFill>
                    <a:prstClr val="black"/>
                  </a:solidFill>
                  <a:sym typeface="Helvetica Light" charset="0"/>
                </a:rPr>
                <a:t>Sustained contributions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208729" y="5034040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Ramp Down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11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Work exit checklist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Leave project activities</a:t>
              </a:r>
              <a:endParaRPr lang="en-US" sz="1050" i="1" dirty="0">
                <a:solidFill>
                  <a:prstClr val="black"/>
                </a:solidFill>
                <a:sym typeface="Helvetica Light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 flipV="1">
              <a:off x="8713549" y="2816413"/>
              <a:ext cx="2170" cy="58306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 rot="16200000">
              <a:off x="1867377" y="2185652"/>
              <a:ext cx="600795" cy="2648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350" dirty="0">
                  <a:solidFill>
                    <a:prstClr val="black"/>
                  </a:solidFill>
                  <a:sym typeface="Helvetica Light" charset="0"/>
                </a:rPr>
                <a:t>Start</a:t>
              </a:r>
              <a:endParaRPr lang="en-US" sz="1350" i="1" dirty="0">
                <a:solidFill>
                  <a:prstClr val="black"/>
                </a:solidFill>
                <a:sym typeface="Helvetica Light" charset="0"/>
              </a:endParaRPr>
            </a:p>
          </p:txBody>
        </p:sp>
        <p:cxnSp>
          <p:nvCxnSpPr>
            <p:cNvPr id="24" name="Straight Arrow Connector 23"/>
            <p:cNvCxnSpPr>
              <a:endCxn id="2" idx="1"/>
            </p:cNvCxnSpPr>
            <p:nvPr/>
          </p:nvCxnSpPr>
          <p:spPr>
            <a:xfrm flipV="1">
              <a:off x="2292300" y="2285434"/>
              <a:ext cx="173937" cy="572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61108" y="322033"/>
            <a:ext cx="9511085" cy="693967"/>
          </a:xfrm>
        </p:spPr>
        <p:txBody>
          <a:bodyPr/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Research Team Member Lifecycle</a:t>
            </a:r>
          </a:p>
        </p:txBody>
      </p:sp>
    </p:spTree>
    <p:extLst>
      <p:ext uri="{BB962C8B-B14F-4D97-AF65-F5344CB8AC3E}">
        <p14:creationId xmlns:p14="http://schemas.microsoft.com/office/powerpoint/2010/main" val="44225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Checklists &amp; Policies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2055812" y="1796953"/>
          <a:ext cx="8153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 Phase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Team</a:t>
                      </a:r>
                      <a:r>
                        <a:rPr lang="en-US" baseline="0" dirty="0"/>
                        <a:t>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Steady Contributor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Departing 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1767954" y="3103039"/>
            <a:ext cx="8712982" cy="33832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New, departing team member checklists:  </a:t>
            </a:r>
          </a:p>
          <a:p>
            <a:pPr lvl="1"/>
            <a:r>
              <a:rPr lang="en-US" dirty="0"/>
              <a:t>Example: Trilinos New Developer Checklist.</a:t>
            </a:r>
          </a:p>
          <a:p>
            <a:pPr lvl="1"/>
            <a:r>
              <a:rPr lang="en-US" sz="2000" dirty="0">
                <a:hlinkClick r:id="rId2"/>
              </a:rPr>
              <a:t>https://software.sandia.gov/trilinos/developer/sqp/checklists/index.html</a:t>
            </a:r>
            <a:r>
              <a:rPr lang="en-US" sz="2000" dirty="0"/>
              <a:t> </a:t>
            </a:r>
          </a:p>
          <a:p>
            <a:r>
              <a:rPr lang="en-US" dirty="0"/>
              <a:t>Steady state: Policy-driven. </a:t>
            </a:r>
          </a:p>
          <a:p>
            <a:pPr lvl="1"/>
            <a:r>
              <a:rPr lang="en-US" dirty="0"/>
              <a:t>Example: xSDK Community policies.</a:t>
            </a:r>
          </a:p>
          <a:p>
            <a:pPr lvl="1"/>
            <a:r>
              <a:rPr lang="en-US" dirty="0">
                <a:hlinkClick r:id="rId3"/>
              </a:rPr>
              <a:t>https://xsdk.info/policies/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258010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494</TotalTime>
  <Words>1707</Words>
  <Application>Microsoft Office PowerPoint</Application>
  <PresentationFormat>Custom</PresentationFormat>
  <Paragraphs>327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ＭＳ Ｐゴシック</vt:lpstr>
      <vt:lpstr>Arial</vt:lpstr>
      <vt:lpstr>Arial Black</vt:lpstr>
      <vt:lpstr>Calibri</vt:lpstr>
      <vt:lpstr>Comic Sans MS</vt:lpstr>
      <vt:lpstr>Helvetica Light</vt:lpstr>
      <vt:lpstr>Wingdings</vt:lpstr>
      <vt:lpstr>Wingdings 2</vt:lpstr>
      <vt:lpstr>Presentations (Wide Screen)</vt:lpstr>
      <vt:lpstr>Better (Small) Scientific Software Teams</vt:lpstr>
      <vt:lpstr>License, citation, and acknowledgments</vt:lpstr>
      <vt:lpstr>Outline</vt:lpstr>
      <vt:lpstr>Small Teams</vt:lpstr>
      <vt:lpstr>Small team interaction model</vt:lpstr>
      <vt:lpstr>Large team challenges</vt:lpstr>
      <vt:lpstr>Small team challenges</vt:lpstr>
      <vt:lpstr>Research Team Member Lifecycle</vt:lpstr>
      <vt:lpstr>Checklists &amp; Policies</vt:lpstr>
      <vt:lpstr>Your checklists &amp; policies?</vt:lpstr>
      <vt:lpstr>Collaborative Work Management</vt:lpstr>
      <vt:lpstr>Managing issues: Fundamental software process</vt:lpstr>
      <vt:lpstr>Kanban principles</vt:lpstr>
      <vt:lpstr>Basic Kanban</vt:lpstr>
      <vt:lpstr>Personal Kanban</vt:lpstr>
      <vt:lpstr>Kanban tools</vt:lpstr>
      <vt:lpstr>Big question: How many tasks?</vt:lpstr>
      <vt:lpstr>Importance of “In Progress” concept for you</vt:lpstr>
      <vt:lpstr>Key Team Management Elements</vt:lpstr>
      <vt:lpstr>Samples from Collegeville Org: Policies, Initiation Checklist</vt:lpstr>
      <vt:lpstr>Samples from Collegeville Org: Kanban Board</vt:lpstr>
      <vt:lpstr>Team Management Example</vt:lpstr>
      <vt:lpstr>Step 1: Create Issues-only GitHub repo</vt:lpstr>
      <vt:lpstr>Step 2: Define Team Policy</vt:lpstr>
      <vt:lpstr>Step 3a: Create Issues</vt:lpstr>
      <vt:lpstr>Step 3b: Create Initiation Checklist</vt:lpstr>
      <vt:lpstr>Step 4: Create Kanban Board</vt:lpstr>
      <vt:lpstr>Next Steps: Real Life</vt:lpstr>
      <vt:lpstr>Other Resources</vt:lpstr>
      <vt:lpstr>Agenda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 E.</cp:lastModifiedBy>
  <cp:revision>160</cp:revision>
  <cp:lastPrinted>2017-11-02T18:35:01Z</cp:lastPrinted>
  <dcterms:created xsi:type="dcterms:W3CDTF">2018-11-06T17:28:56Z</dcterms:created>
  <dcterms:modified xsi:type="dcterms:W3CDTF">2018-11-11T12:24:17Z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