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279"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271" r:id="rId23"/>
    <p:sldId id="322" r:id="rId24"/>
    <p:sldId id="319" r:id="rId25"/>
    <p:sldId id="320" r:id="rId26"/>
    <p:sldId id="272" r:id="rId27"/>
    <p:sldId id="273" r:id="rId28"/>
    <p:sldId id="288" r:id="rId29"/>
    <p:sldId id="282" r:id="rId30"/>
    <p:sldId id="290" r:id="rId31"/>
    <p:sldId id="276" r:id="rId32"/>
    <p:sldId id="275" r:id="rId33"/>
    <p:sldId id="289" r:id="rId34"/>
    <p:sldId id="278" r:id="rId35"/>
    <p:sldId id="266"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2" autoAdjust="0"/>
    <p:restoredTop sz="96571" autoAdjust="0"/>
  </p:normalViewPr>
  <p:slideViewPr>
    <p:cSldViewPr snapToGrid="0" showGuides="1">
      <p:cViewPr varScale="1">
        <p:scale>
          <a:sx n="96" d="100"/>
          <a:sy n="96" d="100"/>
        </p:scale>
        <p:origin x="584" y="6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osealicense.com/appendi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x.doi.org/10.6084/m9.figshare.730436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reativecommons.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hyperlink" Target="http://softwarefreedom.org/resources/2012/ManagingCopyrightInformation.html" TargetMode="External"/><Relationship Id="rId13" Type="http://schemas.openxmlformats.org/officeDocument/2006/relationships/hyperlink" Target="https://creativecommons.org/" TargetMode="External"/><Relationship Id="rId3" Type="http://schemas.openxmlformats.org/officeDocument/2006/relationships/hyperlink" Target="http://www.fsf.org/licensing/" TargetMode="External"/><Relationship Id="rId7" Type="http://schemas.openxmlformats.org/officeDocument/2006/relationships/hyperlink" Target="https://en.wikipedia.org/wiki/License_compatibility" TargetMode="External"/><Relationship Id="rId12" Type="http://schemas.openxmlformats.org/officeDocument/2006/relationships/hyperlink" Target="http://ebb.org/bkuhn/blog/2014/06/09/do-not-need-cla.html" TargetMode="External"/><Relationship Id="rId2" Type="http://schemas.openxmlformats.org/officeDocument/2006/relationships/hyperlink" Target="https://opensource.org/" TargetMode="External"/><Relationship Id="rId1" Type="http://schemas.openxmlformats.org/officeDocument/2006/relationships/slideLayout" Target="../slideLayouts/slideLayout2.xml"/><Relationship Id="rId6" Type="http://schemas.openxmlformats.org/officeDocument/2006/relationships/hyperlink" Target="http://softwarefreedom.org/" TargetMode="External"/><Relationship Id="rId11" Type="http://schemas.openxmlformats.org/officeDocument/2006/relationships/hyperlink" Target="https://developercertificate.org/" TargetMode="External"/><Relationship Id="rId5" Type="http://schemas.openxmlformats.org/officeDocument/2006/relationships/hyperlink" Target="https://choosealicense.com/appendix/" TargetMode="External"/><Relationship Id="rId10" Type="http://schemas.openxmlformats.org/officeDocument/2006/relationships/hyperlink" Target="http://contributoragreements.org/" TargetMode="External"/><Relationship Id="rId4" Type="http://schemas.openxmlformats.org/officeDocument/2006/relationships/hyperlink" Target="https://choosealicense.com/" TargetMode="External"/><Relationship Id="rId9" Type="http://schemas.openxmlformats.org/officeDocument/2006/relationships/hyperlink" Target="https://spdx.org/" TargetMode="External"/><Relationship Id="rId14" Type="http://schemas.openxmlformats.org/officeDocument/2006/relationships/hyperlink" Target="https://science.energy.gov/~/media/ascr/pdf/research/docs/Doe_lab_developed_software_policy.pdf"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it.ly/sc18-ev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An Introduction to Software Licensing</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Better Scientific Software Tutorial</a:t>
            </a:r>
          </a:p>
          <a:p>
            <a:r>
              <a:rPr lang="en-US" dirty="0"/>
              <a:t>David E. </a:t>
            </a:r>
            <a:r>
              <a:rPr lang="en-US" dirty="0" err="1"/>
              <a:t>Bernholdt</a:t>
            </a:r>
            <a:br>
              <a:rPr lang="en-US" dirty="0"/>
            </a:br>
            <a:r>
              <a:rPr lang="en-US" dirty="0"/>
              <a:t>Computer Science and Mathematics Division and National Center for Computational Sciences</a:t>
            </a:r>
            <a:br>
              <a:rPr lang="en-US" dirty="0"/>
            </a:br>
            <a:r>
              <a:rPr lang="en-US" dirty="0"/>
              <a:t>Oak Ridge National Laboratory</a:t>
            </a:r>
          </a:p>
          <a:p>
            <a:br>
              <a:rPr lang="en-US" dirty="0"/>
            </a:br>
            <a:r>
              <a:rPr lang="en-US" dirty="0"/>
              <a:t>Supercomputing 2018</a:t>
            </a:r>
            <a:br>
              <a:rPr lang="en-US" dirty="0"/>
            </a:br>
            <a:r>
              <a:rPr lang="en-US" dirty="0"/>
              <a:t>Dallas, TX </a:t>
            </a:r>
            <a:br>
              <a:rPr lang="en-US" dirty="0"/>
            </a:br>
            <a:r>
              <a:rPr lang="en-US" dirty="0"/>
              <a:t>November 12, 2018</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derivative work?</a:t>
            </a:r>
            <a:endParaRPr lang="en-US" dirty="0"/>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What “works” for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11141604"/>
              </p:ext>
            </p:extLst>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extLst/>
          </p:nvPr>
        </p:nvGraphicFramePr>
        <p:xfrm>
          <a:off x="569995" y="907942"/>
          <a:ext cx="11168238" cy="5103261"/>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to commercial users</a:t>
                      </a:r>
                      <a:r>
                        <a:rPr lang="en-US" b="0" baseline="0" dirty="0"/>
                        <a:t> aka </a:t>
                      </a:r>
                      <a:r>
                        <a:rPr lang="en-US" b="0" i="1" baseline="0" dirty="0"/>
                        <a:t>dual licensing</a:t>
                      </a:r>
                      <a:endParaRPr lang="en-US" i="1" dirty="0"/>
                    </a:p>
                  </a:txBody>
                  <a:tcPr/>
                </a:tc>
                <a:tc>
                  <a:txBody>
                    <a:bodyPr/>
                    <a:lstStyle/>
                    <a:p>
                      <a:r>
                        <a:rPr lang="en-US" dirty="0"/>
                        <a:t>n/a</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others to profit from my open source software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r>
              <a:rPr lang="en-US" sz="2400" dirty="0"/>
              <a:t>What if you </a:t>
            </a:r>
            <a:r>
              <a:rPr lang="en-US" sz="2400" u="sng" dirty="0"/>
              <a:t>do</a:t>
            </a:r>
            <a:r>
              <a:rPr lang="en-US" sz="2400" dirty="0"/>
              <a:t> want a commercial entity to use your software?</a:t>
            </a:r>
          </a:p>
          <a:p>
            <a:pPr lvl="1"/>
            <a:r>
              <a:rPr lang="en-US" sz="2000" dirty="0"/>
              <a:t>Exposure, broader distribution</a:t>
            </a:r>
          </a:p>
          <a:p>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r>
              <a:rPr lang="en-US" sz="1800" dirty="0"/>
              <a:t>Lawyers will tend toward a conservative answer: avoid copyleft software</a:t>
            </a:r>
          </a:p>
          <a:p>
            <a:pPr lvl="2"/>
            <a:r>
              <a:rPr lang="en-US" sz="1800" dirty="0">
                <a:solidFill>
                  <a:schemeClr val="accent1"/>
                </a:solidFill>
              </a:rPr>
              <a:t>Experience: some companies will not consider working with copyleft software</a:t>
            </a:r>
          </a:p>
          <a:p>
            <a:pPr lvl="2"/>
            <a:r>
              <a:rPr lang="en-US" sz="1800" dirty="0">
                <a:solidFill>
                  <a:schemeClr val="accent1"/>
                </a:solidFill>
              </a:rPr>
              <a:t>Experience: some companies consider staff working on copyleft software to be “contaminated” and will not allow them work on other software</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pPr lvl="1"/>
            <a:r>
              <a:rPr lang="en-US" dirty="0"/>
              <a:t>Delay public release until you’ve had a reasonable chance to exploit the results of your work</a:t>
            </a:r>
          </a:p>
          <a:p>
            <a:pPr lvl="2"/>
            <a:r>
              <a:rPr lang="en-US" dirty="0"/>
              <a:t>Until initial papers are published</a:t>
            </a:r>
          </a:p>
          <a:p>
            <a:pPr lvl="2"/>
            <a:r>
              <a:rPr lang="en-US" dirty="0"/>
              <a:t>Fixed time period (e.g., one year)</a:t>
            </a:r>
          </a:p>
        </p:txBody>
      </p:sp>
    </p:spTree>
    <p:extLst>
      <p:ext uri="{BB962C8B-B14F-4D97-AF65-F5344CB8AC3E}">
        <p14:creationId xmlns:p14="http://schemas.microsoft.com/office/powerpoint/2010/main" val="331180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Disclaimers, 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915340"/>
            <a:ext cx="11478578" cy="4694151"/>
          </a:xfrm>
        </p:spPr>
        <p:txBody>
          <a:bodyPr>
            <a:noAutofit/>
          </a:bodyPr>
          <a:lstStyle/>
          <a:p>
            <a:pPr marL="0" indent="0">
              <a:lnSpc>
                <a:spcPct val="110000"/>
              </a:lnSpc>
              <a:buNone/>
            </a:pPr>
            <a:r>
              <a:rPr lang="en-US" sz="1800" b="1" dirty="0"/>
              <a:t>Disclaimers</a:t>
            </a:r>
          </a:p>
          <a:p>
            <a:pPr>
              <a:lnSpc>
                <a:spcPct val="110000"/>
              </a:lnSpc>
              <a:spcBef>
                <a:spcPts val="200"/>
              </a:spcBef>
            </a:pPr>
            <a:r>
              <a:rPr lang="en-US" sz="1600" dirty="0"/>
              <a:t>This is not legal advice (TINLA). Consult with true experts before making any consequential decisions</a:t>
            </a:r>
          </a:p>
          <a:p>
            <a:pPr>
              <a:lnSpc>
                <a:spcPct val="110000"/>
              </a:lnSpc>
              <a:spcBef>
                <a:spcPts val="200"/>
              </a:spcBef>
            </a:pPr>
            <a:r>
              <a:rPr lang="en-US" sz="1600" dirty="0"/>
              <a:t>Copyright laws differ by country. Some info may be US-centric</a:t>
            </a:r>
          </a:p>
          <a:p>
            <a:pPr marL="0" indent="0">
              <a:lnSpc>
                <a:spcPct val="110000"/>
              </a:lnSpc>
              <a:buNone/>
            </a:pPr>
            <a:r>
              <a:rPr lang="en-US" sz="1800" b="1" dirty="0"/>
              <a:t>License and Citation</a:t>
            </a:r>
          </a:p>
          <a:p>
            <a:pPr>
              <a:lnSpc>
                <a:spcPct val="110000"/>
              </a:lnSpc>
              <a:spcBef>
                <a:spcPts val="2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 </a:t>
            </a:r>
          </a:p>
          <a:p>
            <a:pPr>
              <a:lnSpc>
                <a:spcPct val="110000"/>
              </a:lnSpc>
              <a:spcBef>
                <a:spcPts val="200"/>
              </a:spcBef>
            </a:pPr>
            <a:r>
              <a:rPr lang="en-US" sz="1600" dirty="0"/>
              <a:t>Requested citation: David E. </a:t>
            </a:r>
            <a:r>
              <a:rPr lang="en-US" sz="1600" dirty="0" err="1"/>
              <a:t>Bernholdt</a:t>
            </a:r>
            <a:r>
              <a:rPr lang="en-US" sz="1600" dirty="0"/>
              <a:t> and Michael </a:t>
            </a:r>
            <a:r>
              <a:rPr lang="en-US" sz="1600" dirty="0" err="1"/>
              <a:t>Heroux</a:t>
            </a:r>
            <a:r>
              <a:rPr lang="en-US" sz="1600" dirty="0"/>
              <a:t>, An Introduction to Software Licensing, Better Scientific Software tutorial, in SC ‘18: International Conference for High Performance Computing, Networking, Storage and Analysis, Dallas, Texas, 2018. DOI: </a:t>
            </a:r>
            <a:r>
              <a:rPr lang="en-US" sz="1600" dirty="0">
                <a:hlinkClick r:id="rId4"/>
              </a:rPr>
              <a:t>10.6084/m9.figshare.7304363</a:t>
            </a:r>
            <a:r>
              <a:rPr lang="en-US" sz="1600" dirty="0"/>
              <a:t>.</a:t>
            </a:r>
          </a:p>
          <a:p>
            <a:pPr marL="0" indent="0">
              <a:lnSpc>
                <a:spcPct val="110000"/>
              </a:lnSpc>
              <a:buNone/>
            </a:pPr>
            <a:r>
              <a:rPr lang="en-US" sz="1800" b="1" dirty="0"/>
              <a:t>Acknowledgements</a:t>
            </a:r>
          </a:p>
          <a:p>
            <a:pPr>
              <a:lnSpc>
                <a:spcPct val="110000"/>
              </a:lnSpc>
              <a:spcBef>
                <a:spcPts val="2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lnSpc>
                <a:spcPct val="110000"/>
              </a:lnSpc>
              <a:spcBef>
                <a:spcPts val="200"/>
              </a:spcBef>
            </a:pPr>
            <a:r>
              <a:rPr lang="en-US" sz="1600" dirty="0"/>
              <a:t>This work was performed in part at the Oak Ridge National Laboratory, which is managed by UT-Battelle, LLC for the U.S. Department of Energy under Contract No. DE-AC05-00OR22725.</a:t>
            </a:r>
          </a:p>
          <a:p>
            <a:pPr>
              <a:lnSpc>
                <a:spcPct val="110000"/>
              </a:lnSpc>
              <a:spcBef>
                <a:spcPts val="2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a:p>
            <a:pPr>
              <a:lnSpc>
                <a:spcPct val="110000"/>
              </a:lnSpc>
              <a:spcBef>
                <a:spcPts val="200"/>
              </a:spcBef>
            </a:pPr>
            <a:r>
              <a:rPr lang="en-US" sz="1600" dirty="0"/>
              <a:t>Discussions with Todd </a:t>
            </a:r>
            <a:r>
              <a:rPr lang="en-US" sz="1600" dirty="0" err="1"/>
              <a:t>Gamblin</a:t>
            </a:r>
            <a:r>
              <a:rPr lang="en-US" sz="1600" dirty="0"/>
              <a:t>, LLNL</a:t>
            </a:r>
          </a:p>
          <a:p>
            <a:pPr>
              <a:lnSpc>
                <a:spcPct val="110000"/>
              </a:lnSpc>
              <a:spcBef>
                <a:spcPts val="600"/>
              </a:spcBef>
            </a:pPr>
            <a:endParaRPr lang="en-US" sz="1600" dirty="0"/>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6975" y="1426249"/>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Occasionally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Most software is actually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But I’m not aware of a widely used open source license which includes such a clause.</a:t>
            </a:r>
          </a:p>
          <a:p>
            <a:pPr marL="0" indent="0">
              <a:spcBef>
                <a:spcPts val="800"/>
              </a:spcBef>
              <a:buNone/>
            </a:pPr>
            <a:r>
              <a:rPr lang="en-US" sz="2200" dirty="0">
                <a:solidFill>
                  <a:schemeClr val="accent1"/>
                </a:solidFill>
              </a:rPr>
              <a:t>Perhaps a CITATION file in the distribution is an alternative?</a:t>
            </a:r>
          </a:p>
        </p:txBody>
      </p:sp>
    </p:spTree>
    <p:extLst>
      <p:ext uri="{BB962C8B-B14F-4D97-AF65-F5344CB8AC3E}">
        <p14:creationId xmlns:p14="http://schemas.microsoft.com/office/powerpoint/2010/main" val="840978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next slide)</a:t>
            </a:r>
          </a:p>
        </p:txBody>
      </p:sp>
    </p:spTree>
    <p:extLst>
      <p:ext uri="{BB962C8B-B14F-4D97-AF65-F5344CB8AC3E}">
        <p14:creationId xmlns:p14="http://schemas.microsoft.com/office/powerpoint/2010/main" val="396955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332512"/>
            <a:ext cx="11369809" cy="4047778"/>
          </a:xfrm>
        </p:spPr>
        <p:txBody>
          <a:bodyPr>
            <a:noAutofit/>
          </a:bodyPr>
          <a:lstStyle/>
          <a:p>
            <a:r>
              <a:rPr lang="en-US" sz="2400" dirty="0"/>
              <a:t>Need to assert copyright and make license terms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detailed discussion</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licensing of non-software artifacts</a:t>
            </a:r>
            <a:endParaRPr lang="en-US" dirty="0"/>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https://opensource.org</a:t>
            </a:r>
            <a:r>
              <a:rPr lang="en-US" sz="2200" dirty="0"/>
              <a:t> (OSI)</a:t>
            </a:r>
          </a:p>
          <a:p>
            <a:pPr>
              <a:spcBef>
                <a:spcPts val="800"/>
              </a:spcBef>
            </a:pPr>
            <a:r>
              <a:rPr lang="en-US" sz="2200" dirty="0">
                <a:hlinkClick r:id="rId3"/>
              </a:rPr>
              <a:t>http://www.fsf.org/licensing/</a:t>
            </a:r>
            <a:r>
              <a:rPr lang="en-US" sz="2200" dirty="0"/>
              <a:t> (FSF)</a:t>
            </a:r>
          </a:p>
          <a:p>
            <a:pPr>
              <a:spcBef>
                <a:spcPts val="800"/>
              </a:spcBef>
            </a:pPr>
            <a:r>
              <a:rPr lang="en-US" sz="2200" dirty="0">
                <a:hlinkClick r:id="rId4"/>
              </a:rPr>
              <a:t>https://choosealicense.com</a:t>
            </a:r>
            <a:r>
              <a:rPr lang="en-US" sz="2200" dirty="0"/>
              <a:t>, </a:t>
            </a:r>
            <a:r>
              <a:rPr lang="en-US" sz="2200" dirty="0">
                <a:hlinkClick r:id="rId5"/>
              </a:rPr>
              <a:t>https://choosealicense.com/appendix/</a:t>
            </a:r>
            <a:r>
              <a:rPr lang="en-US" sz="2200" dirty="0"/>
              <a:t> (GitHub)</a:t>
            </a:r>
          </a:p>
          <a:p>
            <a:pPr>
              <a:spcBef>
                <a:spcPts val="800"/>
              </a:spcBef>
            </a:pPr>
            <a:r>
              <a:rPr lang="en-US" sz="2200" dirty="0">
                <a:hlinkClick r:id="rId6"/>
              </a:rPr>
              <a:t>Software Freedom Law Center</a:t>
            </a:r>
            <a:r>
              <a:rPr lang="en-US" sz="2200" dirty="0"/>
              <a:t> (SFLC)</a:t>
            </a:r>
          </a:p>
          <a:p>
            <a:pPr>
              <a:spcBef>
                <a:spcPts val="800"/>
              </a:spcBef>
            </a:pPr>
            <a:r>
              <a:rPr lang="en-US" sz="2200" dirty="0">
                <a:hlinkClick r:id="rId7"/>
              </a:rPr>
              <a:t>https://en.wikipedia.org/wiki/License_compatibility</a:t>
            </a:r>
            <a:endParaRPr lang="en-US" sz="2200" dirty="0"/>
          </a:p>
          <a:p>
            <a:pPr>
              <a:spcBef>
                <a:spcPts val="800"/>
              </a:spcBef>
            </a:pPr>
            <a:r>
              <a:rPr lang="en-US" sz="2200" dirty="0">
                <a:hlinkClick r:id="rId8"/>
              </a:rPr>
              <a:t>Managing Copyright Information within a Free Software Project</a:t>
            </a:r>
            <a:endParaRPr lang="en-US" sz="2200" dirty="0"/>
          </a:p>
          <a:p>
            <a:pPr>
              <a:spcBef>
                <a:spcPts val="800"/>
              </a:spcBef>
            </a:pPr>
            <a:r>
              <a:rPr lang="en-US" sz="2200" dirty="0">
                <a:hlinkClick r:id="rId9"/>
              </a:rPr>
              <a:t>Software Package Data Exchange</a:t>
            </a:r>
            <a:r>
              <a:rPr lang="en-US" sz="2200" dirty="0"/>
              <a:t> (SPDX, emerging standard)</a:t>
            </a:r>
          </a:p>
          <a:p>
            <a:pPr>
              <a:spcBef>
                <a:spcPts val="800"/>
              </a:spcBef>
            </a:pPr>
            <a:r>
              <a:rPr lang="en-US" sz="2200" dirty="0">
                <a:hlinkClick r:id="rId10"/>
              </a:rPr>
              <a:t>http://contributoragreements.org/</a:t>
            </a:r>
            <a:r>
              <a:rPr lang="en-US" sz="2200" dirty="0"/>
              <a:t>, </a:t>
            </a:r>
            <a:r>
              <a:rPr lang="en-US" sz="2200" dirty="0">
                <a:hlinkClick r:id="rId11"/>
              </a:rPr>
              <a:t>https://developercertificate.org/</a:t>
            </a:r>
            <a:r>
              <a:rPr lang="en-US" sz="2200" dirty="0"/>
              <a:t> and </a:t>
            </a:r>
            <a:r>
              <a:rPr lang="en-US" sz="2200" dirty="0">
                <a:hlinkClick r:id="rId12"/>
              </a:rPr>
              <a:t>http://ebb.org/bkuhn/blog/2014/06/09/do-not-need-cla.html</a:t>
            </a:r>
            <a:endParaRPr lang="en-US" sz="2200" dirty="0"/>
          </a:p>
          <a:p>
            <a:pPr>
              <a:spcBef>
                <a:spcPts val="800"/>
              </a:spcBef>
            </a:pPr>
            <a:r>
              <a:rPr lang="en-US" sz="2200" dirty="0">
                <a:hlinkClick r:id="rId13"/>
              </a:rPr>
              <a:t>https://creativecommons.org</a:t>
            </a:r>
            <a:r>
              <a:rPr lang="en-US" sz="2200" dirty="0"/>
              <a:t> (CC)</a:t>
            </a:r>
          </a:p>
          <a:p>
            <a:pPr>
              <a:spcBef>
                <a:spcPts val="800"/>
              </a:spcBef>
            </a:pPr>
            <a:r>
              <a:rPr lang="en-US" sz="2200" dirty="0">
                <a:hlinkClick r:id="rId14"/>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to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530679" y="1113288"/>
          <a:ext cx="11127467" cy="54000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algn="l">
                        <a:lnSpc>
                          <a:spcPct val="100000"/>
                        </a:lnSpc>
                      </a:pPr>
                      <a:r>
                        <a:rPr lang="en-US" sz="1600" dirty="0"/>
                        <a:t>8:30am-8:40am</a:t>
                      </a:r>
                    </a:p>
                  </a:txBody>
                  <a:tcPr/>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 and Setup</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algn="l">
                        <a:lnSpc>
                          <a:spcPct val="100000"/>
                        </a:lnSpc>
                      </a:pPr>
                      <a:r>
                        <a:rPr lang="en-US" sz="1600" dirty="0"/>
                        <a:t>8:40am-9:00am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algn="l">
                        <a:lnSpc>
                          <a:spcPct val="100000"/>
                        </a:lnSpc>
                      </a:pPr>
                      <a:r>
                        <a:rPr lang="en-US" sz="1600" dirty="0"/>
                        <a:t>9:00am-10:00am</a:t>
                      </a:r>
                    </a:p>
                  </a:txBody>
                  <a:tcPr/>
                </a:tc>
                <a:tc>
                  <a:txBody>
                    <a:bodyPr/>
                    <a:lstStyle/>
                    <a:p>
                      <a:pPr>
                        <a:lnSpc>
                          <a:spcPct val="100000"/>
                        </a:lnSpc>
                      </a:pPr>
                      <a:r>
                        <a:rPr lang="en-US" sz="1600" dirty="0"/>
                        <a:t>02</a:t>
                      </a:r>
                    </a:p>
                  </a:txBody>
                  <a:tcPr/>
                </a:tc>
                <a:tc>
                  <a:txBody>
                    <a:bodyPr/>
                    <a:lstStyle/>
                    <a:p>
                      <a:pPr>
                        <a:lnSpc>
                          <a:spcPct val="100000"/>
                        </a:lnSpc>
                      </a:pPr>
                      <a:r>
                        <a:rPr lang="en-US" sz="1600" dirty="0"/>
                        <a:t>Git Workflows</a:t>
                      </a:r>
                    </a:p>
                  </a:txBody>
                  <a:tcPr/>
                </a:tc>
                <a:tc>
                  <a:txBody>
                    <a:bodyPr/>
                    <a:lstStyle/>
                    <a:p>
                      <a:pPr>
                        <a:lnSpc>
                          <a:spcPct val="100000"/>
                        </a:lnSpc>
                      </a:pPr>
                      <a:r>
                        <a:rPr lang="en-US" sz="1600" dirty="0"/>
                        <a:t>Jared O’Neal, ANL</a:t>
                      </a:r>
                    </a:p>
                  </a:txBody>
                  <a:tcPr/>
                </a:tc>
                <a:extLst>
                  <a:ext uri="{0D108BD9-81ED-4DB2-BD59-A6C34878D82A}">
                    <a16:rowId xmlns:a16="http://schemas.microsoft.com/office/drawing/2014/main" val="2417511484"/>
                  </a:ext>
                </a:extLst>
              </a:tr>
              <a:tr h="370840">
                <a:tc>
                  <a:txBody>
                    <a:bodyPr/>
                    <a:lstStyle/>
                    <a:p>
                      <a:pPr algn="l">
                        <a:lnSpc>
                          <a:spcPct val="100000"/>
                        </a:lnSpc>
                      </a:pPr>
                      <a:r>
                        <a:rPr lang="en-US" sz="1600" i="1" dirty="0">
                          <a:solidFill>
                            <a:schemeClr val="tx2"/>
                          </a:solidFill>
                        </a:rPr>
                        <a:t>10:00am-10:30am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105160419"/>
                  </a:ext>
                </a:extLst>
              </a:tr>
              <a:tr h="370840">
                <a:tc>
                  <a:txBody>
                    <a:bodyPr/>
                    <a:lstStyle/>
                    <a:p>
                      <a:pPr algn="l">
                        <a:lnSpc>
                          <a:spcPct val="100000"/>
                        </a:lnSpc>
                      </a:pPr>
                      <a:r>
                        <a:rPr lang="en-US" sz="1600" dirty="0"/>
                        <a:t>10:30am-11:40am</a:t>
                      </a:r>
                    </a:p>
                  </a:txBody>
                  <a:tcPr/>
                </a:tc>
                <a:tc>
                  <a:txBody>
                    <a:bodyPr/>
                    <a:lstStyle/>
                    <a:p>
                      <a:pPr>
                        <a:lnSpc>
                          <a:spcPct val="100000"/>
                        </a:lnSpc>
                      </a:pPr>
                      <a:r>
                        <a:rPr lang="en-US" sz="1600" dirty="0"/>
                        <a:t>03</a:t>
                      </a:r>
                    </a:p>
                  </a:txBody>
                  <a:tcPr/>
                </a:tc>
                <a:tc>
                  <a:txBody>
                    <a:bodyPr/>
                    <a:lstStyle/>
                    <a:p>
                      <a:pPr>
                        <a:lnSpc>
                          <a:spcPct val="100000"/>
                        </a:lnSpc>
                      </a:pPr>
                      <a:r>
                        <a:rPr lang="en-US" sz="1600" dirty="0"/>
                        <a:t>Better (Small) Scientific Software Teams</a:t>
                      </a:r>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3991164013"/>
                  </a:ext>
                </a:extLst>
              </a:tr>
              <a:tr h="370840">
                <a:tc>
                  <a:txBody>
                    <a:bodyPr/>
                    <a:lstStyle/>
                    <a:p>
                      <a:pPr algn="l">
                        <a:lnSpc>
                          <a:spcPct val="100000"/>
                        </a:lnSpc>
                      </a:pPr>
                      <a:r>
                        <a:rPr lang="en-US" sz="1600" dirty="0"/>
                        <a:t>11:40am-12:00pm</a:t>
                      </a:r>
                    </a:p>
                  </a:txBody>
                  <a:tcPr/>
                </a:tc>
                <a:tc>
                  <a:txBody>
                    <a:bodyPr/>
                    <a:lstStyle/>
                    <a:p>
                      <a:pPr>
                        <a:lnSpc>
                          <a:spcPct val="100000"/>
                        </a:lnSpc>
                      </a:pPr>
                      <a:r>
                        <a:rPr lang="en-US" sz="1600" dirty="0"/>
                        <a:t>04</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910718610"/>
                  </a:ext>
                </a:extLst>
              </a:tr>
              <a:tr h="370840">
                <a:tc>
                  <a:txBody>
                    <a:bodyPr/>
                    <a:lstStyle/>
                    <a:p>
                      <a:pPr algn="l">
                        <a:lnSpc>
                          <a:spcPct val="100000"/>
                        </a:lnSpc>
                      </a:pPr>
                      <a:r>
                        <a:rPr lang="en-US" sz="1600" i="1" dirty="0">
                          <a:solidFill>
                            <a:schemeClr val="tx2"/>
                          </a:solidFill>
                        </a:rPr>
                        <a:t>12:00pm-1:30pm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(C1/2/3/4 Ballroom, 2</a:t>
                      </a:r>
                      <a:r>
                        <a:rPr lang="en-US" sz="1600" i="1" baseline="30000" dirty="0">
                          <a:solidFill>
                            <a:schemeClr val="tx2"/>
                          </a:solidFill>
                        </a:rPr>
                        <a:t>nd</a:t>
                      </a:r>
                      <a:r>
                        <a:rPr lang="en-US" sz="1600" i="1" dirty="0">
                          <a:solidFill>
                            <a:schemeClr val="tx2"/>
                          </a:solidFill>
                        </a:rPr>
                        <a:t> floor)</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3795300342"/>
                  </a:ext>
                </a:extLst>
              </a:tr>
              <a:tr h="370840">
                <a:tc>
                  <a:txBody>
                    <a:bodyPr/>
                    <a:lstStyle/>
                    <a:p>
                      <a:pPr algn="l">
                        <a:lnSpc>
                          <a:spcPct val="100000"/>
                        </a:lnSpc>
                      </a:pPr>
                      <a:r>
                        <a:rPr lang="en-US" sz="1600" i="0" dirty="0"/>
                        <a:t>1:30pm-2:15pm</a:t>
                      </a:r>
                    </a:p>
                  </a:txBody>
                  <a:tcPr/>
                </a:tc>
                <a:tc>
                  <a:txBody>
                    <a:bodyPr/>
                    <a:lstStyle/>
                    <a:p>
                      <a:pPr>
                        <a:lnSpc>
                          <a:spcPct val="100000"/>
                        </a:lnSpc>
                      </a:pPr>
                      <a:r>
                        <a:rPr lang="en-US" sz="1600" i="0" dirty="0"/>
                        <a:t>05</a:t>
                      </a:r>
                    </a:p>
                  </a:txBody>
                  <a:tcPr/>
                </a:tc>
                <a:tc>
                  <a:txBody>
                    <a:bodyPr/>
                    <a:lstStyle/>
                    <a:p>
                      <a:pPr>
                        <a:lnSpc>
                          <a:spcPct val="100000"/>
                        </a:lnSpc>
                      </a:pPr>
                      <a:r>
                        <a:rPr lang="en-US" sz="1600" i="0" dirty="0"/>
                        <a:t>An Introduction to Software Licensing</a:t>
                      </a:r>
                    </a:p>
                  </a:txBody>
                  <a:tcPr/>
                </a:tc>
                <a:tc>
                  <a:txBody>
                    <a:bodyPr/>
                    <a:lstStyle/>
                    <a:p>
                      <a:pPr>
                        <a:lnSpc>
                          <a:spcPct val="100000"/>
                        </a:lnSpc>
                      </a:pPr>
                      <a:r>
                        <a:rPr lang="en-US" sz="1600" i="0" dirty="0"/>
                        <a:t>David E. Bernholdt, ORNL</a:t>
                      </a:r>
                    </a:p>
                  </a:txBody>
                  <a:tcPr/>
                </a:tc>
                <a:extLst>
                  <a:ext uri="{0D108BD9-81ED-4DB2-BD59-A6C34878D82A}">
                    <a16:rowId xmlns:a16="http://schemas.microsoft.com/office/drawing/2014/main" val="4193880066"/>
                  </a:ext>
                </a:extLst>
              </a:tr>
              <a:tr h="370840">
                <a:tc>
                  <a:txBody>
                    <a:bodyPr/>
                    <a:lstStyle/>
                    <a:p>
                      <a:pPr algn="l">
                        <a:lnSpc>
                          <a:spcPct val="100000"/>
                        </a:lnSpc>
                      </a:pPr>
                      <a:r>
                        <a:rPr lang="en-US" sz="1600" i="0" dirty="0"/>
                        <a:t>2:15pm-2:55pm</a:t>
                      </a:r>
                    </a:p>
                  </a:txBody>
                  <a:tcPr/>
                </a:tc>
                <a:tc>
                  <a:txBody>
                    <a:bodyPr/>
                    <a:lstStyle/>
                    <a:p>
                      <a:pPr>
                        <a:lnSpc>
                          <a:spcPct val="100000"/>
                        </a:lnSpc>
                      </a:pPr>
                      <a:r>
                        <a:rPr lang="en-US" sz="1600" i="0" dirty="0"/>
                        <a:t>06</a:t>
                      </a:r>
                    </a:p>
                  </a:txBody>
                  <a:tcPr/>
                </a:tc>
                <a:tc>
                  <a:txBody>
                    <a:bodyPr/>
                    <a:lstStyle/>
                    <a:p>
                      <a:pPr>
                        <a:lnSpc>
                          <a:spcPct val="100000"/>
                        </a:lnSpc>
                      </a:pPr>
                      <a:r>
                        <a:rPr lang="en-US" sz="1600" i="0" dirty="0"/>
                        <a:t>Verification and Refactoring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1451415273"/>
                  </a:ext>
                </a:extLst>
              </a:tr>
              <a:tr h="370840">
                <a:tc>
                  <a:txBody>
                    <a:bodyPr/>
                    <a:lstStyle/>
                    <a:p>
                      <a:pPr algn="l">
                        <a:lnSpc>
                          <a:spcPct val="100000"/>
                        </a:lnSpc>
                      </a:pPr>
                      <a:r>
                        <a:rPr lang="en-US" sz="1600" i="0" dirty="0"/>
                        <a:t>2:55pm-3:00pm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t>Code Coverage </a:t>
                      </a:r>
                      <a:r>
                        <a:rPr lang="en-US" sz="1600" i="0" dirty="0">
                          <a:solidFill>
                            <a:schemeClr val="bg1">
                              <a:lumMod val="50000"/>
                            </a:schemeClr>
                          </a:solidFill>
                        </a:rPr>
                        <a:t>and Continuous Integration</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4127890560"/>
                  </a:ext>
                </a:extLst>
              </a:tr>
              <a:tr h="370840">
                <a:tc>
                  <a:txBody>
                    <a:bodyPr/>
                    <a:lstStyle/>
                    <a:p>
                      <a:pPr algn="l">
                        <a:lnSpc>
                          <a:spcPct val="100000"/>
                        </a:lnSpc>
                      </a:pPr>
                      <a:r>
                        <a:rPr lang="en-US" sz="1600" i="1" dirty="0">
                          <a:solidFill>
                            <a:schemeClr val="tx2"/>
                          </a:solidFill>
                        </a:rPr>
                        <a:t>3:00-3:30pm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2555228086"/>
                  </a:ext>
                </a:extLst>
              </a:tr>
              <a:tr h="370840">
                <a:tc>
                  <a:txBody>
                    <a:bodyPr/>
                    <a:lstStyle/>
                    <a:p>
                      <a:pPr algn="l">
                        <a:lnSpc>
                          <a:spcPct val="100000"/>
                        </a:lnSpc>
                      </a:pPr>
                      <a:r>
                        <a:rPr lang="en-US" sz="1600" i="0" dirty="0"/>
                        <a:t>3:30pm-3:40pm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solidFill>
                            <a:schemeClr val="bg1">
                              <a:lumMod val="50000"/>
                            </a:schemeClr>
                          </a:solidFill>
                        </a:rPr>
                        <a:t>Code Coverage and </a:t>
                      </a:r>
                      <a:r>
                        <a:rPr lang="en-US" sz="1600" i="0" dirty="0"/>
                        <a:t>Continuous Integration (continued)</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2444169840"/>
                  </a:ext>
                </a:extLst>
              </a:tr>
              <a:tr h="370840">
                <a:tc>
                  <a:txBody>
                    <a:bodyPr/>
                    <a:lstStyle/>
                    <a:p>
                      <a:pPr algn="l">
                        <a:lnSpc>
                          <a:spcPct val="100000"/>
                        </a:lnSpc>
                      </a:pPr>
                      <a:r>
                        <a:rPr lang="en-US" sz="1600" i="0" dirty="0"/>
                        <a:t>3:40pm-5:00pm</a:t>
                      </a:r>
                    </a:p>
                  </a:txBody>
                  <a:tcPr/>
                </a:tc>
                <a:tc>
                  <a:txBody>
                    <a:bodyPr/>
                    <a:lstStyle/>
                    <a:p>
                      <a:pPr>
                        <a:lnSpc>
                          <a:spcPct val="100000"/>
                        </a:lnSpc>
                      </a:pPr>
                      <a:r>
                        <a:rPr lang="en-US" sz="1600" i="0" dirty="0"/>
                        <a:t>08</a:t>
                      </a:r>
                    </a:p>
                  </a:txBody>
                  <a:tcPr/>
                </a:tc>
                <a:tc>
                  <a:txBody>
                    <a:bodyPr/>
                    <a:lstStyle/>
                    <a:p>
                      <a:pPr>
                        <a:lnSpc>
                          <a:spcPct val="100000"/>
                        </a:lnSpc>
                      </a:pPr>
                      <a:r>
                        <a:rPr lang="en-US" sz="1600" i="0"/>
                        <a:t>Hands-on Activities</a:t>
                      </a:r>
                      <a:endParaRPr lang="en-US" sz="1600" i="0" dirty="0"/>
                    </a:p>
                  </a:txBody>
                  <a:tcPr/>
                </a:tc>
                <a:tc>
                  <a:txBody>
                    <a:bodyPr/>
                    <a:lstStyle/>
                    <a:p>
                      <a:pPr>
                        <a:lnSpc>
                          <a:spcPct val="100000"/>
                        </a:lnSpc>
                      </a:pPr>
                      <a:r>
                        <a:rPr lang="en-US" sz="1600" i="0" dirty="0"/>
                        <a:t>Jared O’Neal, ANL, and team</a:t>
                      </a:r>
                    </a:p>
                  </a:txBody>
                  <a:tcPr/>
                </a:tc>
                <a:extLst>
                  <a:ext uri="{0D108BD9-81ED-4DB2-BD59-A6C34878D82A}">
                    <a16:rowId xmlns:a16="http://schemas.microsoft.com/office/drawing/2014/main" val="3049042265"/>
                  </a:ext>
                </a:extLst>
              </a:tr>
            </a:tbl>
          </a:graphicData>
        </a:graphic>
      </p:graphicFrame>
      <p:sp>
        <p:nvSpPr>
          <p:cNvPr id="3" name="Rectangle 2">
            <a:extLst>
              <a:ext uri="{FF2B5EF4-FFF2-40B4-BE49-F238E27FC236}">
                <a16:creationId xmlns:a16="http://schemas.microsoft.com/office/drawing/2014/main" id="{748BF80F-CC4F-4DB7-B8E6-6A0EA149C515}"/>
              </a:ext>
            </a:extLst>
          </p:cNvPr>
          <p:cNvSpPr/>
          <p:nvPr/>
        </p:nvSpPr>
        <p:spPr>
          <a:xfrm>
            <a:off x="5480376" y="406121"/>
            <a:ext cx="5220212" cy="456535"/>
          </a:xfrm>
          <a:prstGeom prst="rect">
            <a:avLst/>
          </a:prstGeom>
        </p:spPr>
        <p:txBody>
          <a:bodyPr wrap="none">
            <a:spAutoFit/>
          </a:bodyPr>
          <a:lstStyle/>
          <a:p>
            <a:pPr algn="ctr">
              <a:lnSpc>
                <a:spcPct val="150000"/>
              </a:lnSpc>
            </a:pPr>
            <a:r>
              <a:rPr lang="en-US" b="1" dirty="0"/>
              <a:t>Tutorial evaluation form: </a:t>
            </a:r>
            <a:r>
              <a:rPr lang="en-US" b="1" dirty="0">
                <a:hlinkClick r:id="rId2"/>
              </a:rPr>
              <a:t>http://bit.ly/sc18-eval</a:t>
            </a:r>
            <a:endParaRPr lang="en-US" b="1" dirty="0"/>
          </a:p>
        </p:txBody>
      </p:sp>
      <p:pic>
        <p:nvPicPr>
          <p:cNvPr id="6" name="Picture 5">
            <a:extLst>
              <a:ext uri="{FF2B5EF4-FFF2-40B4-BE49-F238E27FC236}">
                <a16:creationId xmlns:a16="http://schemas.microsoft.com/office/drawing/2014/main" id="{4C1DFBB4-000A-4605-AF50-C6C16796ED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085" y="0"/>
            <a:ext cx="1457739" cy="1457739"/>
          </a:xfrm>
          <a:prstGeom prst="rect">
            <a:avLst/>
          </a:prstGeom>
        </p:spPr>
      </p:pic>
      <p:grpSp>
        <p:nvGrpSpPr>
          <p:cNvPr id="10" name="Group 9">
            <a:extLst>
              <a:ext uri="{FF2B5EF4-FFF2-40B4-BE49-F238E27FC236}">
                <a16:creationId xmlns:a16="http://schemas.microsoft.com/office/drawing/2014/main" id="{A97743D4-90C7-46F7-99DF-DD3F92012DED}"/>
              </a:ext>
            </a:extLst>
          </p:cNvPr>
          <p:cNvGrpSpPr/>
          <p:nvPr/>
        </p:nvGrpSpPr>
        <p:grpSpPr>
          <a:xfrm>
            <a:off x="79513" y="4442792"/>
            <a:ext cx="12029799" cy="390939"/>
            <a:chOff x="79513" y="1653208"/>
            <a:chExt cx="12029799" cy="390939"/>
          </a:xfrm>
        </p:grpSpPr>
        <p:cxnSp>
          <p:nvCxnSpPr>
            <p:cNvPr id="7" name="Straight Connector 6">
              <a:extLst>
                <a:ext uri="{FF2B5EF4-FFF2-40B4-BE49-F238E27FC236}">
                  <a16:creationId xmlns:a16="http://schemas.microsoft.com/office/drawing/2014/main" id="{C32A3FE3-D361-4ED0-A257-E2CB811BEB8F}"/>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51AD24C-8755-436D-9850-03F6716A52FE}"/>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 name="Arrow: Right 8">
              <a:extLst>
                <a:ext uri="{FF2B5EF4-FFF2-40B4-BE49-F238E27FC236}">
                  <a16:creationId xmlns:a16="http://schemas.microsoft.com/office/drawing/2014/main" id="{84C4E85C-D04E-4AA4-902A-734D58B73D12}"/>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299648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a:xfrm>
            <a:off x="365760" y="1179868"/>
            <a:ext cx="11369809" cy="4047778"/>
          </a:xfrm>
        </p:spPr>
        <p:txBody>
          <a:bodyPr/>
          <a:lstStyle/>
          <a:p>
            <a:r>
              <a:rPr lang="en-US" b="1" dirty="0"/>
              <a:t>Copyright</a:t>
            </a:r>
            <a:r>
              <a:rPr lang="en-US" dirty="0"/>
              <a:t> grants the creator of an </a:t>
            </a:r>
            <a:r>
              <a:rPr lang="en-US" b="1" dirty="0"/>
              <a:t>original work</a:t>
            </a:r>
            <a:r>
              <a:rPr lang="en-US" dirty="0"/>
              <a:t> exclusive rights to its use and distribution</a:t>
            </a:r>
          </a:p>
          <a:p>
            <a:pPr lvl="1"/>
            <a:r>
              <a:rPr lang="en-US" dirty="0"/>
              <a:t>Rights of particular interest for software include</a:t>
            </a:r>
          </a:p>
          <a:p>
            <a:pPr lvl="2"/>
            <a:r>
              <a:rPr lang="en-US" sz="2000" b="1" dirty="0"/>
              <a:t>Reproduction and distribution</a:t>
            </a:r>
          </a:p>
          <a:p>
            <a:pPr lvl="2"/>
            <a:r>
              <a:rPr lang="en-US" sz="2000" b="1" dirty="0"/>
              <a:t>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 from a particular source, as distinguished from other sources</a:t>
            </a:r>
          </a:p>
          <a:p>
            <a:r>
              <a:rPr lang="en-US" b="1" dirty="0"/>
              <a:t>Licenses</a:t>
            </a:r>
            <a:r>
              <a:rPr lang="en-US" dirty="0"/>
              <a:t> are used to transfer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software starts out copyrighted</a:t>
            </a:r>
          </a:p>
        </p:txBody>
      </p:sp>
      <p:sp>
        <p:nvSpPr>
          <p:cNvPr id="4" name="Content Placeholder 3"/>
          <p:cNvSpPr>
            <a:spLocks noGrp="1"/>
          </p:cNvSpPr>
          <p:nvPr>
            <p:ph sz="quarter" idx="1"/>
          </p:nvPr>
        </p:nvSpPr>
        <p:spPr/>
        <p:txBody>
          <a:bodyPr>
            <a:normAutofit/>
          </a:bodyPr>
          <a:lstStyle/>
          <a:p>
            <a:r>
              <a:rPr lang="en-US" dirty="0"/>
              <a:t>Under the law, the software you write is subject to </a:t>
            </a:r>
            <a:r>
              <a:rPr lang="en-US" b="1" dirty="0"/>
              <a:t>copyright on creation</a:t>
            </a:r>
          </a:p>
          <a:p>
            <a:pPr lvl="1"/>
            <a:r>
              <a:rPr lang="en-US" dirty="0"/>
              <a:t>You don’t have to do anything special to claim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Do you know who owns the rights in the work you create?</a:t>
            </a:r>
          </a:p>
          <a:p>
            <a:pPr lvl="1"/>
            <a:r>
              <a:rPr lang="en-US" dirty="0">
                <a:solidFill>
                  <a:schemeClr val="tx2"/>
                </a:solidFill>
              </a:rPr>
              <a:t>Homework: Find out!</a:t>
            </a:r>
          </a:p>
          <a:p>
            <a:r>
              <a:rPr lang="en-US" dirty="0"/>
              <a:t>Exception: Works created by the US government cannot be copyrighted</a:t>
            </a:r>
          </a:p>
          <a:p>
            <a:pPr lvl="1"/>
            <a:r>
              <a:rPr lang="en-US" dirty="0"/>
              <a:t>They are considered to be in the public domain</a:t>
            </a:r>
          </a:p>
          <a:p>
            <a:pPr lvl="2"/>
            <a:r>
              <a:rPr lang="en-US" dirty="0">
                <a:solidFill>
                  <a:schemeClr val="accent1"/>
                </a:solidFill>
              </a:rPr>
              <a:t>Comment: This was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287554" y="3738377"/>
            <a:ext cx="3695525" cy="1938992"/>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a:t>
            </a:r>
            <a:r>
              <a:rPr lang="en-US" sz="2000" b="1" dirty="0">
                <a:solidFill>
                  <a:schemeClr val="accent1"/>
                </a:solidFill>
              </a:rPr>
              <a:t>charging</a:t>
            </a:r>
            <a:r>
              <a:rPr lang="en-US" sz="2000" dirty="0">
                <a:solidFill>
                  <a:schemeClr val="accent1"/>
                </a:solidFill>
              </a:rPr>
              <a:t> for the software or otherwise making money from it!</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Permissive vs copyleft OS licenses</a:t>
            </a:r>
            <a:endParaRPr lang="en-US" dirty="0"/>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488</TotalTime>
  <Words>3383</Words>
  <Application>Microsoft Office PowerPoint</Application>
  <PresentationFormat>Custom</PresentationFormat>
  <Paragraphs>388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Presentations (Wide Screen)</vt:lpstr>
      <vt:lpstr>An Introduction to Software Licensing</vt:lpstr>
      <vt:lpstr>Disclaimers, 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Consideration: Protecting my intellectual property</vt:lpstr>
      <vt:lpstr>Patent clauses in software licenses</vt:lpstr>
      <vt:lpstr>License compatibility</vt:lpstr>
      <vt:lpstr>License compatibility in pictures</vt:lpstr>
      <vt:lpstr>Considerations favoring open source</vt:lpstr>
      <vt:lpstr>A few more points about our real-world example</vt:lpstr>
      <vt:lpstr>Why are these Clauses Included?</vt:lpstr>
      <vt:lpstr>Some related matters</vt:lpstr>
      <vt:lpstr>Software Licenses Can be Changed</vt:lpstr>
      <vt:lpstr>Accepting code contributions</vt:lpstr>
      <vt:lpstr>Managing copyright notices in software</vt:lpstr>
      <vt:lpstr>Open licensing of non-software artifacts</vt:lpstr>
      <vt:lpstr>Resources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 E.</cp:lastModifiedBy>
  <cp:revision>156</cp:revision>
  <cp:lastPrinted>2017-11-02T18:35:01Z</cp:lastPrinted>
  <dcterms:created xsi:type="dcterms:W3CDTF">2018-11-06T17:28:56Z</dcterms:created>
  <dcterms:modified xsi:type="dcterms:W3CDTF">2018-11-11T12:25:54Z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