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3"/>
  </p:notesMasterIdLst>
  <p:handoutMasterIdLst>
    <p:handoutMasterId r:id="rId44"/>
  </p:handoutMasterIdLst>
  <p:sldIdLst>
    <p:sldId id="318" r:id="rId5"/>
    <p:sldId id="279" r:id="rId6"/>
    <p:sldId id="447" r:id="rId7"/>
    <p:sldId id="448" r:id="rId8"/>
    <p:sldId id="450" r:id="rId9"/>
    <p:sldId id="451" r:id="rId10"/>
    <p:sldId id="452" r:id="rId11"/>
    <p:sldId id="453" r:id="rId12"/>
    <p:sldId id="454" r:id="rId13"/>
    <p:sldId id="455" r:id="rId14"/>
    <p:sldId id="456" r:id="rId15"/>
    <p:sldId id="457" r:id="rId16"/>
    <p:sldId id="458" r:id="rId17"/>
    <p:sldId id="328" r:id="rId18"/>
    <p:sldId id="299" r:id="rId19"/>
    <p:sldId id="471" r:id="rId20"/>
    <p:sldId id="469" r:id="rId21"/>
    <p:sldId id="470" r:id="rId22"/>
    <p:sldId id="472" r:id="rId23"/>
    <p:sldId id="486" r:id="rId24"/>
    <p:sldId id="293" r:id="rId25"/>
    <p:sldId id="465" r:id="rId26"/>
    <p:sldId id="467" r:id="rId27"/>
    <p:sldId id="294" r:id="rId28"/>
    <p:sldId id="295" r:id="rId29"/>
    <p:sldId id="273" r:id="rId30"/>
    <p:sldId id="462" r:id="rId31"/>
    <p:sldId id="296" r:id="rId32"/>
    <p:sldId id="297" r:id="rId33"/>
    <p:sldId id="271" r:id="rId34"/>
    <p:sldId id="266" r:id="rId35"/>
    <p:sldId id="275" r:id="rId36"/>
    <p:sldId id="268" r:id="rId37"/>
    <p:sldId id="269" r:id="rId38"/>
    <p:sldId id="488" r:id="rId39"/>
    <p:sldId id="484" r:id="rId40"/>
    <p:sldId id="449" r:id="rId41"/>
    <p:sldId id="267" r:id="rId4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22" autoAdjust="0"/>
    <p:restoredTop sz="96571" autoAdjust="0"/>
  </p:normalViewPr>
  <p:slideViewPr>
    <p:cSldViewPr snapToGrid="0" showGuides="1">
      <p:cViewPr varScale="1">
        <p:scale>
          <a:sx n="96" d="100"/>
          <a:sy n="96" d="100"/>
        </p:scale>
        <p:origin x="584" y="60"/>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11/11/2018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11/11/2018</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9</a:t>
            </a:fld>
            <a:endParaRPr lang="en-US"/>
          </a:p>
        </p:txBody>
      </p:sp>
    </p:spTree>
    <p:extLst>
      <p:ext uri="{BB962C8B-B14F-4D97-AF65-F5344CB8AC3E}">
        <p14:creationId xmlns:p14="http://schemas.microsoft.com/office/powerpoint/2010/main" val="11765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465365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22</a:t>
            </a:fld>
            <a:endParaRPr lang="en-US"/>
          </a:p>
        </p:txBody>
      </p:sp>
    </p:spTree>
    <p:extLst>
      <p:ext uri="{BB962C8B-B14F-4D97-AF65-F5344CB8AC3E}">
        <p14:creationId xmlns:p14="http://schemas.microsoft.com/office/powerpoint/2010/main" val="3492600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29</a:t>
            </a:fld>
            <a:endParaRPr lang="en-US"/>
          </a:p>
        </p:txBody>
      </p:sp>
    </p:spTree>
    <p:extLst>
      <p:ext uri="{BB962C8B-B14F-4D97-AF65-F5344CB8AC3E}">
        <p14:creationId xmlns:p14="http://schemas.microsoft.com/office/powerpoint/2010/main" val="1695068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 that </a:t>
            </a:r>
            <a:r>
              <a:rPr lang="en-US" dirty="0" err="1"/>
              <a:t>simpleUnsplit</a:t>
            </a:r>
            <a:r>
              <a:rPr lang="en-US" dirty="0"/>
              <a:t> and Unsplit are two different, but similar implementations.  One is fully-featured and the other is lightweight and simple.  This makes the latter useful for development and debugging.  These two are mentioned later in the talk.</a:t>
            </a:r>
          </a:p>
        </p:txBody>
      </p:sp>
      <p:sp>
        <p:nvSpPr>
          <p:cNvPr id="4" name="Slide Number Placeholder 3"/>
          <p:cNvSpPr>
            <a:spLocks noGrp="1"/>
          </p:cNvSpPr>
          <p:nvPr>
            <p:ph type="sldNum" sz="quarter" idx="5"/>
          </p:nvPr>
        </p:nvSpPr>
        <p:spPr/>
        <p:txBody>
          <a:bodyPr/>
          <a:lstStyle/>
          <a:p>
            <a:fld id="{3EAA7A1A-8011-3A42-91B8-EE1BD44E4455}" type="slidenum">
              <a:rPr lang="en-US" smtClean="0"/>
              <a:t>30</a:t>
            </a:fld>
            <a:endParaRPr lang="en-US"/>
          </a:p>
        </p:txBody>
      </p:sp>
    </p:spTree>
    <p:extLst>
      <p:ext uri="{BB962C8B-B14F-4D97-AF65-F5344CB8AC3E}">
        <p14:creationId xmlns:p14="http://schemas.microsoft.com/office/powerpoint/2010/main" val="22842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31</a:t>
            </a:fld>
            <a:endParaRPr lang="en-US"/>
          </a:p>
        </p:txBody>
      </p:sp>
    </p:spTree>
    <p:extLst>
      <p:ext uri="{BB962C8B-B14F-4D97-AF65-F5344CB8AC3E}">
        <p14:creationId xmlns:p14="http://schemas.microsoft.com/office/powerpoint/2010/main" val="409262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Paramesh/</a:t>
            </a:r>
            <a:r>
              <a:rPr lang="en-US" dirty="0" err="1"/>
              <a:t>AMReX</a:t>
            </a:r>
            <a:r>
              <a:rPr lang="en-US" dirty="0"/>
              <a:t> constraints inform what we can implement and therefore offer clients through the interface.</a:t>
            </a:r>
          </a:p>
          <a:p>
            <a:endParaRPr lang="en-US" dirty="0"/>
          </a:p>
          <a:p>
            <a:r>
              <a:rPr lang="en-US" dirty="0"/>
              <a:t>The coupling to Hydro explains what is needed from Grid and how it must be requested.</a:t>
            </a:r>
          </a:p>
          <a:p>
            <a:endParaRPr lang="en-US" dirty="0"/>
          </a:p>
          <a:p>
            <a:r>
              <a:rPr lang="en-US" dirty="0"/>
              <a:t>The point is that we are looking at both sides of the interface to determine what shape it can </a:t>
            </a:r>
            <a:r>
              <a:rPr lang="en-US" dirty="0" err="1"/>
              <a:t>tak</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74238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Prototyping is a first level stress testing of our design decisions and interface.  To be an effective stress test, we should have likely expanded further out to capture more use cases of our interface.  That said, Klaus and </a:t>
            </a:r>
            <a:r>
              <a:rPr lang="en-US" dirty="0" err="1"/>
              <a:t>Anshu</a:t>
            </a:r>
            <a:r>
              <a:rPr lang="en-US" dirty="0"/>
              <a:t> are already aware of these use cases and could have known that the limited scope of this phase was reasonably stressful and therefore informative.</a:t>
            </a:r>
          </a:p>
          <a:p>
            <a:endParaRPr lang="en-US" dirty="0"/>
          </a:p>
          <a:p>
            <a:r>
              <a:rPr lang="en-US" dirty="0"/>
              <a:t>Implementing with Hydro let us discover common usage patterns to build a gut-level understanding of whether or not the interface was a natural fit for the application.</a:t>
            </a:r>
          </a:p>
          <a:p>
            <a:endParaRPr lang="en-US" dirty="0"/>
          </a:p>
          <a:p>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34</a:t>
            </a:fld>
            <a:endParaRPr lang="en-US"/>
          </a:p>
        </p:txBody>
      </p:sp>
    </p:spTree>
    <p:extLst>
      <p:ext uri="{BB962C8B-B14F-4D97-AF65-F5344CB8AC3E}">
        <p14:creationId xmlns:p14="http://schemas.microsoft.com/office/powerpoint/2010/main" val="86421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of hybrid method was first and foremost to build a proof of concept that worked on system-level tests.  It was also a means to test out the design decisions and the efficiency of the associated implementations at a larger grained level.  This is in contrast to the forward engineering being done by me at the level of routines, units, and </a:t>
            </a:r>
            <a:r>
              <a:rPr lang="en-US" dirty="0" err="1"/>
              <a:t>unittests</a:t>
            </a:r>
            <a:r>
              <a:rPr lang="en-US" dirty="0"/>
              <a:t>.</a:t>
            </a:r>
          </a:p>
          <a:p>
            <a:endParaRPr lang="en-US" dirty="0"/>
          </a:p>
          <a:p>
            <a:r>
              <a:rPr lang="en-US" dirty="0"/>
              <a:t>Adding new features or capabilities grew test </a:t>
            </a:r>
            <a:r>
              <a:rPr lang="en-US" dirty="0" err="1"/>
              <a:t>suite.s</a:t>
            </a:r>
            <a:endParaRPr lang="en-US" dirty="0"/>
          </a:p>
        </p:txBody>
      </p:sp>
      <p:sp>
        <p:nvSpPr>
          <p:cNvPr id="4" name="Slide Number Placeholder 3"/>
          <p:cNvSpPr>
            <a:spLocks noGrp="1"/>
          </p:cNvSpPr>
          <p:nvPr>
            <p:ph type="sldNum" sz="quarter" idx="5"/>
          </p:nvPr>
        </p:nvSpPr>
        <p:spPr/>
        <p:txBody>
          <a:bodyPr/>
          <a:lstStyle/>
          <a:p>
            <a:fld id="{3EAA7A1A-8011-3A42-91B8-EE1BD44E4455}" type="slidenum">
              <a:rPr lang="en-US" smtClean="0"/>
              <a:t>35</a:t>
            </a:fld>
            <a:endParaRPr lang="en-US"/>
          </a:p>
        </p:txBody>
      </p:sp>
    </p:spTree>
    <p:extLst>
      <p:ext uri="{BB962C8B-B14F-4D97-AF65-F5344CB8AC3E}">
        <p14:creationId xmlns:p14="http://schemas.microsoft.com/office/powerpoint/2010/main" val="337443236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324" y="2743200"/>
            <a:ext cx="9495011"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88825"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7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324" y="1600200"/>
            <a:ext cx="1036050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324" y="1600200"/>
            <a:ext cx="10157354" cy="667875"/>
          </a:xfrm>
        </p:spPr>
        <p:txBody>
          <a:bodyPr/>
          <a:lstStyle>
            <a:lvl1pPr algn="l">
              <a:buNone/>
              <a:defRPr sz="4400" b="0" cap="none">
                <a:solidFill>
                  <a:srgbClr val="FFFFFF"/>
                </a:solidFill>
              </a:defRPr>
            </a:lvl1pPr>
          </a:lstStyle>
          <a:p>
            <a:r>
              <a:rPr kumimoji="0" lang="en-US"/>
              <a:t>Click to edit Master title style</a:t>
            </a:r>
            <a:endParaRPr kumimoji="0" lang="en-US" dirty="0"/>
          </a:p>
        </p:txBody>
      </p:sp>
      <p:sp>
        <p:nvSpPr>
          <p:cNvPr id="13" name="Slide Number Placeholder 12"/>
          <p:cNvSpPr>
            <a:spLocks noGrp="1"/>
          </p:cNvSpPr>
          <p:nvPr>
            <p:ph type="sldNum" sz="quarter" idx="11"/>
          </p:nvPr>
        </p:nvSpPr>
        <p:spPr>
          <a:xfrm>
            <a:off x="0" y="1752600"/>
            <a:ext cx="1726750" cy="701676"/>
          </a:xfrm>
          <a:prstGeom prst="rect">
            <a:avLst/>
          </a:prstGeo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0" name="Footer Placeholder 4"/>
          <p:cNvSpPr>
            <a:spLocks noGrp="1"/>
          </p:cNvSpPr>
          <p:nvPr>
            <p:ph type="ftr" sz="quarter" idx="3"/>
          </p:nvPr>
        </p:nvSpPr>
        <p:spPr>
          <a:xfrm>
            <a:off x="4104862" y="6513223"/>
            <a:ext cx="4059169" cy="218473"/>
          </a:xfrm>
          <a:prstGeom prst="rect">
            <a:avLst/>
          </a:prstGeom>
        </p:spPr>
        <p:txBody>
          <a:bodyPr/>
          <a:lstStyle>
            <a:lvl1pPr>
              <a:defRPr sz="1200">
                <a:latin typeface="Calibri"/>
                <a:cs typeface="Calibri"/>
              </a:defRPr>
            </a:lvl1pPr>
          </a:lstStyle>
          <a:p>
            <a:r>
              <a:rPr lang="en-US" dirty="0"/>
              <a:t>ATPESC, August 2017</a:t>
            </a:r>
          </a:p>
        </p:txBody>
      </p:sp>
      <p:pic>
        <p:nvPicPr>
          <p:cNvPr id="11" name="Picture 10" descr="IDEAS_logo.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82044" y="6417642"/>
            <a:ext cx="1086190" cy="376761"/>
          </a:xfrm>
          <a:prstGeom prst="rect">
            <a:avLst/>
          </a:prstGeom>
        </p:spPr>
      </p:pic>
    </p:spTree>
    <p:extLst>
      <p:ext uri="{BB962C8B-B14F-4D97-AF65-F5344CB8AC3E}">
        <p14:creationId xmlns:p14="http://schemas.microsoft.com/office/powerpoint/2010/main" val="286325538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411484"/>
            <a:ext cx="11376442" cy="929742"/>
          </a:xfrm>
        </p:spPr>
        <p:txBody>
          <a:bodyPr/>
          <a:lstStyle>
            <a:lvl1pPr>
              <a:defRPr b="1"/>
            </a:lvl1pPr>
          </a:lstStyle>
          <a:p>
            <a:r>
              <a:rPr lang="en-US" dirty="0"/>
              <a:t>BASIC CONTENT SLIDE</a:t>
            </a:r>
            <a:br>
              <a:rPr lang="en-US" dirty="0"/>
            </a:br>
            <a:r>
              <a:rPr lang="en-US" dirty="0"/>
              <a:t>one or two lines for headline</a:t>
            </a:r>
          </a:p>
        </p:txBody>
      </p:sp>
      <p:sp>
        <p:nvSpPr>
          <p:cNvPr id="3" name="Content Placeholder 2"/>
          <p:cNvSpPr>
            <a:spLocks noGrp="1"/>
          </p:cNvSpPr>
          <p:nvPr>
            <p:ph idx="1" hasCustomPrompt="1"/>
          </p:nvPr>
        </p:nvSpPr>
        <p:spPr>
          <a:xfrm>
            <a:off x="609442" y="171498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50"/>
            <a:ext cx="11160961" cy="499715"/>
          </a:xfrm>
        </p:spPr>
        <p:txBody>
          <a:bodyPr bIns="0">
            <a:noAutofit/>
          </a:bodyPr>
          <a:lstStyle>
            <a:lvl1pPr marL="0" indent="0">
              <a:lnSpc>
                <a:spcPct val="90000"/>
              </a:lnSpc>
              <a:spcBef>
                <a:spcPts val="0"/>
              </a:spcBef>
              <a:buNone/>
              <a:defRPr sz="1999" b="1" baseline="0">
                <a:solidFill>
                  <a:schemeClr val="accent2"/>
                </a:solidFill>
              </a:defRPr>
            </a:lvl1pPr>
          </a:lstStyle>
          <a:p>
            <a:r>
              <a:rPr lang="en-US" dirty="0"/>
              <a:t>Slide subtitle optional -  delete as needed</a:t>
            </a:r>
          </a:p>
        </p:txBody>
      </p:sp>
    </p:spTree>
    <p:extLst>
      <p:ext uri="{BB962C8B-B14F-4D97-AF65-F5344CB8AC3E}">
        <p14:creationId xmlns:p14="http://schemas.microsoft.com/office/powerpoint/2010/main" val="29088963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dx.doi.org/10.6084/m9.figshare.730394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bit.ly/sc18-ev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Verification and Refactoring</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Better Scientific Software Tutorial</a:t>
            </a:r>
          </a:p>
          <a:p>
            <a:pPr>
              <a:spcBef>
                <a:spcPts val="2400"/>
              </a:spcBef>
            </a:pPr>
            <a:r>
              <a:rPr lang="en-US" dirty="0" err="1"/>
              <a:t>Anshu</a:t>
            </a:r>
            <a:r>
              <a:rPr lang="en-US" dirty="0"/>
              <a:t> Dubey</a:t>
            </a:r>
            <a:br>
              <a:rPr lang="en-US" dirty="0"/>
            </a:br>
            <a:r>
              <a:rPr lang="en-US" dirty="0"/>
              <a:t>Mathematics and Computer Science Division</a:t>
            </a:r>
            <a:br>
              <a:rPr lang="en-US" dirty="0"/>
            </a:br>
            <a:r>
              <a:rPr lang="en-US" dirty="0"/>
              <a:t>Argonne National Laboratory</a:t>
            </a:r>
          </a:p>
          <a:p>
            <a:pPr>
              <a:spcBef>
                <a:spcPts val="2400"/>
              </a:spcBef>
            </a:pPr>
            <a:br>
              <a:rPr lang="en-US" dirty="0"/>
            </a:br>
            <a:r>
              <a:rPr lang="en-US" dirty="0"/>
              <a:t>Supercomputing 2018</a:t>
            </a:r>
            <a:br>
              <a:rPr lang="en-US" dirty="0"/>
            </a:br>
            <a:r>
              <a:rPr lang="en-US" dirty="0"/>
              <a:t>Dallas, TX </a:t>
            </a:r>
            <a:br>
              <a:rPr lang="en-US" dirty="0"/>
            </a:br>
            <a:r>
              <a:rPr lang="en-US" dirty="0"/>
              <a:t>November 12, 2018</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testing is important:</a:t>
            </a:r>
            <a:br>
              <a:rPr lang="en-US" dirty="0"/>
            </a:br>
            <a:r>
              <a:rPr lang="en-US" sz="3599" dirty="0"/>
              <a:t>the protein structures of Geoffrey Chang</a:t>
            </a:r>
            <a:endParaRPr lang="en-US" dirty="0"/>
          </a:p>
        </p:txBody>
      </p:sp>
      <p:sp>
        <p:nvSpPr>
          <p:cNvPr id="3" name="Content Placeholder 2"/>
          <p:cNvSpPr>
            <a:spLocks noGrp="1"/>
          </p:cNvSpPr>
          <p:nvPr>
            <p:ph idx="1"/>
          </p:nvPr>
        </p:nvSpPr>
        <p:spPr/>
        <p:txBody>
          <a:bodyPr/>
          <a:lstStyle/>
          <a:p>
            <a:r>
              <a:rPr lang="en-US" dirty="0"/>
              <a:t>Some inherited code flipped two columns of data, inverting an electron-density map</a:t>
            </a:r>
          </a:p>
          <a:p>
            <a:r>
              <a:rPr lang="en-US" dirty="0"/>
              <a:t>Resulted in an incorrect protein structure</a:t>
            </a:r>
          </a:p>
          <a:p>
            <a:r>
              <a:rPr lang="en-US" dirty="0"/>
              <a:t>Retracted 5 publications</a:t>
            </a:r>
          </a:p>
          <a:p>
            <a:pPr lvl="1"/>
            <a:r>
              <a:rPr lang="en-US" dirty="0"/>
              <a:t>One was cited 364 times</a:t>
            </a:r>
          </a:p>
          <a:p>
            <a:r>
              <a:rPr lang="en-US" dirty="0"/>
              <a:t>Many papers and grant applications conflicting with his results were rejected</a:t>
            </a:r>
          </a:p>
          <a:p>
            <a:pPr marL="0" indent="0">
              <a:buNone/>
            </a:pPr>
            <a:r>
              <a:rPr lang="en-US" b="1" dirty="0"/>
              <a:t>He found and reported the error himself</a:t>
            </a:r>
          </a:p>
        </p:txBody>
      </p:sp>
    </p:spTree>
    <p:extLst>
      <p:ext uri="{BB962C8B-B14F-4D97-AF65-F5344CB8AC3E}">
        <p14:creationId xmlns:p14="http://schemas.microsoft.com/office/powerpoint/2010/main" val="278167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testing is important:</a:t>
            </a:r>
            <a:br>
              <a:rPr lang="en-US" dirty="0"/>
            </a:br>
            <a:r>
              <a:rPr lang="en-US" sz="3599" dirty="0"/>
              <a:t>the 40 second flight of the Ariane 5</a:t>
            </a:r>
          </a:p>
        </p:txBody>
      </p:sp>
      <p:sp>
        <p:nvSpPr>
          <p:cNvPr id="3" name="Content Placeholder 2"/>
          <p:cNvSpPr>
            <a:spLocks noGrp="1"/>
          </p:cNvSpPr>
          <p:nvPr>
            <p:ph idx="1"/>
          </p:nvPr>
        </p:nvSpPr>
        <p:spPr/>
        <p:txBody>
          <a:bodyPr>
            <a:normAutofit lnSpcReduction="10000"/>
          </a:bodyPr>
          <a:lstStyle/>
          <a:p>
            <a:r>
              <a:rPr lang="en-US" dirty="0"/>
              <a:t>Ariane 5: a European orbital launch vehicle meant to lift 20 tons into low Earth orbit </a:t>
            </a:r>
          </a:p>
          <a:p>
            <a:r>
              <a:rPr lang="en-US" dirty="0"/>
              <a:t>Initial rocket went off course, started to disintegrate, then self-destructed less than a minute after launch</a:t>
            </a:r>
          </a:p>
          <a:p>
            <a:r>
              <a:rPr lang="en-US" dirty="0"/>
              <a:t>Seven variables were at risk of leading to an Operand Error (due to conversion of floating point to integer)</a:t>
            </a:r>
          </a:p>
          <a:p>
            <a:pPr lvl="1"/>
            <a:r>
              <a:rPr lang="en-US" dirty="0"/>
              <a:t>Four were protected</a:t>
            </a:r>
          </a:p>
          <a:p>
            <a:r>
              <a:rPr lang="en-US" dirty="0"/>
              <a:t>Investigation concluded insufficient test coverage as one of the causes for this accident</a:t>
            </a:r>
          </a:p>
          <a:p>
            <a:r>
              <a:rPr lang="en-US" dirty="0"/>
              <a:t>Resulted in a loss of $370,000,000.</a:t>
            </a:r>
          </a:p>
        </p:txBody>
      </p:sp>
    </p:spTree>
    <p:extLst>
      <p:ext uri="{BB962C8B-B14F-4D97-AF65-F5344CB8AC3E}">
        <p14:creationId xmlns:p14="http://schemas.microsoft.com/office/powerpoint/2010/main" val="3943666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testing is important:</a:t>
            </a:r>
            <a:br>
              <a:rPr lang="en-US" dirty="0"/>
            </a:br>
            <a:r>
              <a:rPr lang="en-US" sz="3599" dirty="0"/>
              <a:t>the Therac-25 accidents</a:t>
            </a:r>
          </a:p>
        </p:txBody>
      </p:sp>
      <p:sp>
        <p:nvSpPr>
          <p:cNvPr id="3" name="Content Placeholder 2"/>
          <p:cNvSpPr>
            <a:spLocks noGrp="1"/>
          </p:cNvSpPr>
          <p:nvPr>
            <p:ph idx="1"/>
          </p:nvPr>
        </p:nvSpPr>
        <p:spPr>
          <a:xfrm>
            <a:off x="2136091" y="1600676"/>
            <a:ext cx="8151277" cy="4789520"/>
          </a:xfrm>
        </p:spPr>
        <p:txBody>
          <a:bodyPr>
            <a:normAutofit/>
          </a:bodyPr>
          <a:lstStyle/>
          <a:p>
            <a:r>
              <a:rPr lang="en-US" dirty="0"/>
              <a:t>Therac-25: a computer-controlled radiation therapy machine</a:t>
            </a:r>
          </a:p>
          <a:p>
            <a:r>
              <a:rPr lang="en-US" dirty="0"/>
              <a:t>Minimal software testing</a:t>
            </a:r>
          </a:p>
          <a:p>
            <a:r>
              <a:rPr lang="en-US" dirty="0"/>
              <a:t>Race condition in the code went undetected </a:t>
            </a:r>
          </a:p>
          <a:p>
            <a:r>
              <a:rPr lang="en-US" dirty="0"/>
              <a:t>Unlucky patients were struck with approximately 100 times the intended dose of radiation, ~ 15,000 </a:t>
            </a:r>
            <a:r>
              <a:rPr lang="en-US" dirty="0" err="1"/>
              <a:t>rads</a:t>
            </a:r>
            <a:endParaRPr lang="en-US" dirty="0"/>
          </a:p>
          <a:p>
            <a:r>
              <a:rPr lang="en-US" dirty="0"/>
              <a:t>Error code indicated that no dose of radiation was given, so operator instructed machine to proceed</a:t>
            </a:r>
          </a:p>
          <a:p>
            <a:r>
              <a:rPr lang="en-US" dirty="0"/>
              <a:t>Recalled after six accidents resulting in death and serious injuries</a:t>
            </a:r>
          </a:p>
        </p:txBody>
      </p:sp>
    </p:spTree>
    <p:extLst>
      <p:ext uri="{BB962C8B-B14F-4D97-AF65-F5344CB8AC3E}">
        <p14:creationId xmlns:p14="http://schemas.microsoft.com/office/powerpoint/2010/main" val="156121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Definitions</a:t>
            </a:r>
          </a:p>
        </p:txBody>
      </p:sp>
      <p:sp>
        <p:nvSpPr>
          <p:cNvPr id="3" name="Content Placeholder 2"/>
          <p:cNvSpPr>
            <a:spLocks noGrp="1"/>
          </p:cNvSpPr>
          <p:nvPr>
            <p:ph idx="1"/>
          </p:nvPr>
        </p:nvSpPr>
        <p:spPr>
          <a:xfrm>
            <a:off x="365762" y="1615912"/>
            <a:ext cx="4825988" cy="4046724"/>
          </a:xfrm>
        </p:spPr>
        <p:txBody>
          <a:bodyPr>
            <a:normAutofit/>
          </a:bodyPr>
          <a:lstStyle/>
          <a:p>
            <a:r>
              <a:rPr lang="en-US" dirty="0"/>
              <a:t>Unit tests </a:t>
            </a:r>
          </a:p>
          <a:p>
            <a:pPr lvl="1"/>
            <a:r>
              <a:rPr lang="en-US" dirty="0"/>
              <a:t>Test individual functions or classes</a:t>
            </a:r>
          </a:p>
          <a:p>
            <a:r>
              <a:rPr lang="en-US" dirty="0"/>
              <a:t>Integration tests</a:t>
            </a:r>
          </a:p>
          <a:p>
            <a:pPr lvl="1"/>
            <a:r>
              <a:rPr lang="en-US" dirty="0"/>
              <a:t>Test interaction, build complex hierarchy</a:t>
            </a:r>
          </a:p>
          <a:p>
            <a:r>
              <a:rPr lang="en-US" dirty="0"/>
              <a:t>System level tests</a:t>
            </a:r>
          </a:p>
          <a:p>
            <a:pPr lvl="1"/>
            <a:r>
              <a:rPr lang="en-US" dirty="0"/>
              <a:t>At the user interaction level</a:t>
            </a:r>
          </a:p>
          <a:p>
            <a:pPr lvl="1"/>
            <a:endParaRPr lang="en-US" dirty="0"/>
          </a:p>
        </p:txBody>
      </p:sp>
      <p:sp>
        <p:nvSpPr>
          <p:cNvPr id="4" name="Content Placeholder 3">
            <a:extLst>
              <a:ext uri="{FF2B5EF4-FFF2-40B4-BE49-F238E27FC236}">
                <a16:creationId xmlns:a16="http://schemas.microsoft.com/office/drawing/2014/main" id="{73557084-58F6-8B4C-AB04-2B4824FBA527}"/>
              </a:ext>
            </a:extLst>
          </p:cNvPr>
          <p:cNvSpPr txBox="1">
            <a:spLocks/>
          </p:cNvSpPr>
          <p:nvPr/>
        </p:nvSpPr>
        <p:spPr bwMode="auto">
          <a:xfrm>
            <a:off x="5390848" y="1615913"/>
            <a:ext cx="6347388" cy="3852703"/>
          </a:xfrm>
          <a:prstGeom prst="rect">
            <a:avLst/>
          </a:prstGeom>
          <a:noFill/>
          <a:ln w="9525">
            <a:noFill/>
            <a:miter lim="800000"/>
            <a:headEnd/>
            <a:tailEnd/>
          </a:ln>
        </p:spPr>
        <p:txBody>
          <a:bodyPr vert="horz" wrap="square" lIns="91416" tIns="45708" rIns="91416" bIns="45708" numCol="1" anchor="t" anchorCtr="0" compatLnSpc="1">
            <a:prstTxWarp prst="textNoShape">
              <a:avLst/>
            </a:prstTxWarp>
            <a:noAutofit/>
          </a:bodyPr>
          <a:lstStyle>
            <a:lvl1pPr marL="230192" indent="-230192" algn="l" rtl="0" eaLnBrk="1" fontAlgn="base" hangingPunct="1">
              <a:lnSpc>
                <a:spcPct val="90000"/>
              </a:lnSpc>
              <a:spcBef>
                <a:spcPts val="1400"/>
              </a:spcBef>
              <a:spcAft>
                <a:spcPct val="0"/>
              </a:spcAft>
              <a:buClr>
                <a:schemeClr val="tx1"/>
              </a:buClr>
              <a:buFont typeface="Arial" charset="0"/>
              <a:buChar char="•"/>
              <a:defRPr sz="2801" kern="1200">
                <a:solidFill>
                  <a:schemeClr val="tx1"/>
                </a:solidFill>
                <a:latin typeface="Arial" panose="020B0604020202020204" pitchFamily="34" charset="0"/>
                <a:ea typeface="+mn-ea"/>
                <a:cs typeface="Arial" panose="020B0604020202020204" pitchFamily="34" charset="0"/>
              </a:defRPr>
            </a:lvl1pPr>
            <a:lvl2pPr marL="625485" indent="-279405" algn="l" rtl="0" eaLnBrk="1" fontAlgn="base" hangingPunct="1">
              <a:lnSpc>
                <a:spcPct val="90000"/>
              </a:lnSpc>
              <a:spcBef>
                <a:spcPts val="800"/>
              </a:spcBef>
              <a:spcAft>
                <a:spcPct val="0"/>
              </a:spcAft>
              <a:buClr>
                <a:schemeClr val="tx1"/>
              </a:buClr>
              <a:buFont typeface="Arial" charset="0"/>
              <a:buChar char="–"/>
              <a:defRPr sz="2399" kern="1200">
                <a:solidFill>
                  <a:schemeClr val="tx1"/>
                </a:solidFill>
                <a:latin typeface="Arial" panose="020B0604020202020204" pitchFamily="34" charset="0"/>
                <a:ea typeface="+mn-ea"/>
                <a:cs typeface="Arial" panose="020B0604020202020204" pitchFamily="34" charset="0"/>
              </a:defRPr>
            </a:lvl2pPr>
            <a:lvl3pPr marL="914415" indent="-230192"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607" indent="-173041"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49" indent="-222254"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42"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49"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57"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64" indent="-228604" algn="l" defTabSz="91441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Restart tests</a:t>
            </a:r>
          </a:p>
          <a:p>
            <a:pPr lvl="1"/>
            <a:r>
              <a:rPr lang="en-US" sz="2398" dirty="0"/>
              <a:t>Code starts transparently from a checkpoint</a:t>
            </a:r>
          </a:p>
          <a:p>
            <a:r>
              <a:rPr lang="en-US" sz="2800" dirty="0"/>
              <a:t>Regression (no-change) tests</a:t>
            </a:r>
          </a:p>
          <a:p>
            <a:pPr lvl="1"/>
            <a:r>
              <a:rPr lang="en-US" sz="2398" dirty="0"/>
              <a:t>Compare current observable output to a gold standard</a:t>
            </a:r>
          </a:p>
          <a:p>
            <a:r>
              <a:rPr lang="en-US" sz="2800" dirty="0"/>
              <a:t>Performance tests</a:t>
            </a:r>
          </a:p>
          <a:p>
            <a:pPr lvl="1"/>
            <a:r>
              <a:rPr lang="en-US" sz="2398" dirty="0"/>
              <a:t>Focus on the runtime and resource utilization</a:t>
            </a:r>
          </a:p>
          <a:p>
            <a:pPr marL="0" indent="0">
              <a:buNone/>
            </a:pPr>
            <a:endParaRPr lang="en-US" sz="2800" dirty="0"/>
          </a:p>
        </p:txBody>
      </p:sp>
    </p:spTree>
    <p:extLst>
      <p:ext uri="{BB962C8B-B14F-4D97-AF65-F5344CB8AC3E}">
        <p14:creationId xmlns:p14="http://schemas.microsoft.com/office/powerpoint/2010/main" val="353674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Development</a:t>
            </a:r>
          </a:p>
        </p:txBody>
      </p:sp>
      <p:sp>
        <p:nvSpPr>
          <p:cNvPr id="3" name="Content Placeholder 2"/>
          <p:cNvSpPr>
            <a:spLocks noGrp="1"/>
          </p:cNvSpPr>
          <p:nvPr>
            <p:ph sz="quarter" idx="1"/>
          </p:nvPr>
        </p:nvSpPr>
        <p:spPr>
          <a:xfrm>
            <a:off x="585893" y="1718256"/>
            <a:ext cx="10166773" cy="3886677"/>
          </a:xfrm>
        </p:spPr>
        <p:txBody>
          <a:bodyPr>
            <a:normAutofit/>
          </a:bodyPr>
          <a:lstStyle/>
          <a:p>
            <a:r>
              <a:rPr lang="en-US" dirty="0"/>
              <a:t>Development of tests and diagnostics goes hand-in-hand with code development</a:t>
            </a:r>
          </a:p>
          <a:p>
            <a:pPr lvl="1"/>
            <a:r>
              <a:rPr lang="en-US" dirty="0"/>
              <a:t>Non-trivial to devise good tests, but extremely important</a:t>
            </a:r>
          </a:p>
          <a:p>
            <a:pPr lvl="1"/>
            <a:r>
              <a:rPr lang="en-US" dirty="0"/>
              <a:t>Compare against simpler analytical or semi-analytical solutions</a:t>
            </a:r>
          </a:p>
          <a:p>
            <a:r>
              <a:rPr lang="en-US" dirty="0"/>
              <a:t>When faced with legacy codes with no existing tests</a:t>
            </a:r>
          </a:p>
          <a:p>
            <a:pPr lvl="1"/>
            <a:r>
              <a:rPr lang="en-US" dirty="0"/>
              <a:t>More creative approach becomes necessary</a:t>
            </a:r>
          </a:p>
          <a:p>
            <a:r>
              <a:rPr lang="en-US" dirty="0"/>
              <a:t>Verify correctness</a:t>
            </a:r>
          </a:p>
          <a:p>
            <a:pPr lvl="1"/>
            <a:r>
              <a:rPr lang="en-US" dirty="0"/>
              <a:t>Always inject errors to verify that the test is working</a:t>
            </a:r>
          </a:p>
          <a:p>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758387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Example from E3SM </a:t>
            </a:r>
          </a:p>
        </p:txBody>
      </p:sp>
      <p:sp>
        <p:nvSpPr>
          <p:cNvPr id="5" name="Content Placeholder 4"/>
          <p:cNvSpPr>
            <a:spLocks noGrp="1"/>
          </p:cNvSpPr>
          <p:nvPr>
            <p:ph sz="quarter" idx="1"/>
          </p:nvPr>
        </p:nvSpPr>
        <p:spPr>
          <a:xfrm>
            <a:off x="365760" y="1104584"/>
            <a:ext cx="5594773" cy="4280215"/>
          </a:xfrm>
        </p:spPr>
        <p:txBody>
          <a:bodyPr>
            <a:normAutofit/>
          </a:bodyPr>
          <a:lstStyle/>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859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Workarounds for Granularity</a:t>
            </a:r>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Approach the problem sideways</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sp>
        <p:nvSpPr>
          <p:cNvPr id="11" name="TextBox 10">
            <a:extLst>
              <a:ext uri="{FF2B5EF4-FFF2-40B4-BE49-F238E27FC236}">
                <a16:creationId xmlns:a16="http://schemas.microsoft.com/office/drawing/2014/main" id="{BB593106-7995-0146-A61C-AA30D3C88C1B}"/>
              </a:ext>
            </a:extLst>
          </p:cNvPr>
          <p:cNvSpPr txBox="1"/>
          <p:nvPr/>
        </p:nvSpPr>
        <p:spPr>
          <a:xfrm>
            <a:off x="9928696" y="1327999"/>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9928695" y="868680"/>
            <a:ext cx="1980029" cy="369332"/>
          </a:xfrm>
          <a:prstGeom prst="rect">
            <a:avLst/>
          </a:prstGeom>
          <a:noFill/>
        </p:spPr>
        <p:txBody>
          <a:bodyPr wrap="none" rtlCol="0">
            <a:spAutoFit/>
          </a:bodyPr>
          <a:lstStyle/>
          <a:p>
            <a:r>
              <a:rPr lang="en-US" dirty="0"/>
              <a:t>Real dependency</a:t>
            </a:r>
          </a:p>
        </p:txBody>
      </p:sp>
      <p:sp>
        <p:nvSpPr>
          <p:cNvPr id="18" name="Donut 17">
            <a:extLst>
              <a:ext uri="{FF2B5EF4-FFF2-40B4-BE49-F238E27FC236}">
                <a16:creationId xmlns:a16="http://schemas.microsoft.com/office/drawing/2014/main" id="{672293D6-2752-BE42-BAFE-53645AAC6E03}"/>
              </a:ext>
            </a:extLst>
          </p:cNvPr>
          <p:cNvSpPr/>
          <p:nvPr/>
        </p:nvSpPr>
        <p:spPr>
          <a:xfrm>
            <a:off x="5611017" y="40735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19" name="Donut 18">
            <a:extLst>
              <a:ext uri="{FF2B5EF4-FFF2-40B4-BE49-F238E27FC236}">
                <a16:creationId xmlns:a16="http://schemas.microsoft.com/office/drawing/2014/main" id="{E9428ADF-B5C3-B74E-84E8-51EDE3193A93}"/>
              </a:ext>
            </a:extLst>
          </p:cNvPr>
          <p:cNvSpPr/>
          <p:nvPr/>
        </p:nvSpPr>
        <p:spPr>
          <a:xfrm>
            <a:off x="8610619" y="4032815"/>
            <a:ext cx="1847200" cy="181741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20" name="Block Arc 19">
            <a:extLst>
              <a:ext uri="{FF2B5EF4-FFF2-40B4-BE49-F238E27FC236}">
                <a16:creationId xmlns:a16="http://schemas.microsoft.com/office/drawing/2014/main" id="{AFEF0FB8-6E26-6349-B601-9A53E436D443}"/>
              </a:ext>
            </a:extLst>
          </p:cNvPr>
          <p:cNvSpPr/>
          <p:nvPr/>
        </p:nvSpPr>
        <p:spPr>
          <a:xfrm>
            <a:off x="5374248" y="2047174"/>
            <a:ext cx="2309000" cy="1919230"/>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1" name="Block Arc 20">
            <a:extLst>
              <a:ext uri="{FF2B5EF4-FFF2-40B4-BE49-F238E27FC236}">
                <a16:creationId xmlns:a16="http://schemas.microsoft.com/office/drawing/2014/main" id="{7780C99D-72AD-0A44-B74C-8BD877A1F973}"/>
              </a:ext>
            </a:extLst>
          </p:cNvPr>
          <p:cNvSpPr/>
          <p:nvPr/>
        </p:nvSpPr>
        <p:spPr>
          <a:xfrm flipV="1">
            <a:off x="5374248" y="2046043"/>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22" name="TextBox 21">
            <a:extLst>
              <a:ext uri="{FF2B5EF4-FFF2-40B4-BE49-F238E27FC236}">
                <a16:creationId xmlns:a16="http://schemas.microsoft.com/office/drawing/2014/main" id="{C59ACAFD-D4F7-E843-AD17-5D6273D2845E}"/>
              </a:ext>
            </a:extLst>
          </p:cNvPr>
          <p:cNvSpPr txBox="1"/>
          <p:nvPr/>
        </p:nvSpPr>
        <p:spPr>
          <a:xfrm>
            <a:off x="6000120" y="2820182"/>
            <a:ext cx="1031051" cy="369332"/>
          </a:xfrm>
          <a:prstGeom prst="rect">
            <a:avLst/>
          </a:prstGeom>
          <a:noFill/>
        </p:spPr>
        <p:txBody>
          <a:bodyPr wrap="none" rtlCol="0">
            <a:spAutoFit/>
          </a:bodyPr>
          <a:lstStyle/>
          <a:p>
            <a:r>
              <a:rPr lang="en-US" dirty="0"/>
              <a:t>Unit test</a:t>
            </a:r>
          </a:p>
        </p:txBody>
      </p:sp>
      <p:sp>
        <p:nvSpPr>
          <p:cNvPr id="23" name="Donut 22">
            <a:extLst>
              <a:ext uri="{FF2B5EF4-FFF2-40B4-BE49-F238E27FC236}">
                <a16:creationId xmlns:a16="http://schemas.microsoft.com/office/drawing/2014/main" id="{3BD3C692-C09F-0A42-9480-3C65A1874DD3}"/>
              </a:ext>
            </a:extLst>
          </p:cNvPr>
          <p:cNvSpPr/>
          <p:nvPr/>
        </p:nvSpPr>
        <p:spPr>
          <a:xfrm>
            <a:off x="8419032" y="2046044"/>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24" name="Donut 23">
            <a:extLst>
              <a:ext uri="{FF2B5EF4-FFF2-40B4-BE49-F238E27FC236}">
                <a16:creationId xmlns:a16="http://schemas.microsoft.com/office/drawing/2014/main" id="{65A423CC-C778-9D45-9325-5DA48861847F}"/>
              </a:ext>
            </a:extLst>
          </p:cNvPr>
          <p:cNvSpPr/>
          <p:nvPr/>
        </p:nvSpPr>
        <p:spPr>
          <a:xfrm>
            <a:off x="6930085" y="594001"/>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25" name="Rectangle 24">
            <a:extLst>
              <a:ext uri="{FF2B5EF4-FFF2-40B4-BE49-F238E27FC236}">
                <a16:creationId xmlns:a16="http://schemas.microsoft.com/office/drawing/2014/main" id="{C0CC8DAD-B9AA-0B40-94AB-694B78101F88}"/>
              </a:ext>
            </a:extLst>
          </p:cNvPr>
          <p:cNvSpPr/>
          <p:nvPr/>
        </p:nvSpPr>
        <p:spPr>
          <a:xfrm>
            <a:off x="9577514" y="1044935"/>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2BAC8AF-FF1B-4B48-B9B0-11C97397D0D4}"/>
              </a:ext>
            </a:extLst>
          </p:cNvPr>
          <p:cNvSpPr/>
          <p:nvPr/>
        </p:nvSpPr>
        <p:spPr>
          <a:xfrm>
            <a:off x="9577514" y="1543662"/>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659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8" grpId="0" animBg="1"/>
      <p:bldP spid="19" grpId="0" animBg="1"/>
      <p:bldP spid="20" grpId="0" animBg="1"/>
      <p:bldP spid="21" grpId="0" animBg="1"/>
      <p:bldP spid="22" grpId="0"/>
      <p:bldP spid="23" grpId="0" animBg="1"/>
      <p:bldP spid="24" grpId="0" animBg="1"/>
      <p:bldP spid="25"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496346" y="1133098"/>
            <a:ext cx="4761454" cy="4703822"/>
          </a:xfrm>
        </p:spPr>
        <p:txBody>
          <a:bodyPr/>
          <a:lstStyle/>
          <a:p>
            <a:pPr marL="0" indent="0">
              <a:buNone/>
            </a:pPr>
            <a:r>
              <a:rPr lang="en-US" b="1" dirty="0"/>
              <a:t>Unit test for Grid</a:t>
            </a:r>
          </a:p>
          <a:p>
            <a:r>
              <a:rPr lang="en-US" dirty="0"/>
              <a:t>Verification of guard cell fill</a:t>
            </a:r>
          </a:p>
          <a:p>
            <a:r>
              <a:rPr lang="en-US" dirty="0"/>
              <a:t>Use two variables A &amp; B</a:t>
            </a:r>
          </a:p>
          <a:p>
            <a:r>
              <a:rPr lang="en-US" dirty="0"/>
              <a:t>Initialize A in all cells and B only in the interior cells (red)</a:t>
            </a:r>
          </a:p>
          <a:p>
            <a:r>
              <a:rPr lang="en-US" dirty="0"/>
              <a:t>Apply guard cell fill to B </a:t>
            </a:r>
          </a:p>
        </p:txBody>
      </p:sp>
      <p:pic>
        <p:nvPicPr>
          <p:cNvPr id="7" name="Picture 3"/>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496217" y="434782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41868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a:t>from Flash</a:t>
            </a:r>
            <a:endParaRPr lang="en-US" dirty="0"/>
          </a:p>
        </p:txBody>
      </p:sp>
      <p:sp>
        <p:nvSpPr>
          <p:cNvPr id="3" name="Content Placeholder 2"/>
          <p:cNvSpPr>
            <a:spLocks noGrp="1"/>
          </p:cNvSpPr>
          <p:nvPr>
            <p:ph idx="1"/>
          </p:nvPr>
        </p:nvSpPr>
        <p:spPr>
          <a:xfrm>
            <a:off x="1005840" y="922388"/>
            <a:ext cx="9978149" cy="4914531"/>
          </a:xfrm>
        </p:spPr>
        <p:txBody>
          <a:bodyPr>
            <a:normAutofit fontScale="92500"/>
          </a:bodyPr>
          <a:lstStyle/>
          <a:p>
            <a:pPr marL="0" indent="0">
              <a:buNone/>
            </a:pPr>
            <a:endParaRPr lang="en-US" dirty="0"/>
          </a:p>
          <a:p>
            <a:pPr marL="0" indent="0">
              <a:buNone/>
            </a:pPr>
            <a:r>
              <a:rPr lang="en-US" b="1" dirty="0"/>
              <a:t>Unit test for Equation of State (EOS)</a:t>
            </a:r>
          </a:p>
          <a:p>
            <a:r>
              <a:rPr lang="en-US" dirty="0"/>
              <a:t>Three modes for invoking EOS</a:t>
            </a:r>
          </a:p>
          <a:p>
            <a:pPr lvl="1"/>
            <a:r>
              <a:rPr lang="en-US" dirty="0"/>
              <a:t>MODE1: Pressure and density as input, internal energy and temperature as output</a:t>
            </a:r>
          </a:p>
          <a:p>
            <a:pPr lvl="1"/>
            <a:r>
              <a:rPr lang="en-US" dirty="0"/>
              <a:t>MODE2: Internal energy and density as input temperature and pressure as output</a:t>
            </a:r>
          </a:p>
          <a:p>
            <a:pPr lvl="1"/>
            <a:r>
              <a:rPr lang="en-US" dirty="0"/>
              <a:t>MODE3: Temperature and density as input pressure and internal energy as output</a:t>
            </a:r>
          </a:p>
          <a:p>
            <a:r>
              <a:rPr lang="en-US" dirty="0"/>
              <a:t>Use initial conditions from a known problem, initialize pressure and density</a:t>
            </a:r>
          </a:p>
          <a:p>
            <a:r>
              <a:rPr lang="en-US" dirty="0"/>
              <a:t>Apply EOS in MODE1</a:t>
            </a:r>
          </a:p>
          <a:p>
            <a:r>
              <a:rPr lang="en-US" dirty="0"/>
              <a:t>Using internal energy generated in the previous step apply EOS in MODE2</a:t>
            </a:r>
          </a:p>
          <a:p>
            <a:r>
              <a:rPr lang="en-US" dirty="0"/>
              <a:t>Using temperature generated in the previous step apply EOS in MODE3</a:t>
            </a:r>
          </a:p>
          <a:p>
            <a:r>
              <a:rPr lang="en-US" dirty="0"/>
              <a:t>At the end all variables should be consistent within tolerance</a:t>
            </a:r>
          </a:p>
          <a:p>
            <a:pPr lvl="1"/>
            <a:endParaRPr lang="en-US" dirty="0"/>
          </a:p>
          <a:p>
            <a:pPr lvl="2"/>
            <a:endParaRPr lang="en-US" dirty="0"/>
          </a:p>
          <a:p>
            <a:endParaRPr lang="en-US" dirty="0"/>
          </a:p>
        </p:txBody>
      </p:sp>
      <p:sp>
        <p:nvSpPr>
          <p:cNvPr id="4" name="Donut 3">
            <a:extLst>
              <a:ext uri="{FF2B5EF4-FFF2-40B4-BE49-F238E27FC236}">
                <a16:creationId xmlns:a16="http://schemas.microsoft.com/office/drawing/2014/main" id="{4DB73302-27B6-B44C-ABBF-DBA739634FFA}"/>
              </a:ext>
            </a:extLst>
          </p:cNvPr>
          <p:cNvSpPr/>
          <p:nvPr/>
        </p:nvSpPr>
        <p:spPr>
          <a:xfrm>
            <a:off x="7927497" y="27874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Tree>
    <p:extLst>
      <p:ext uri="{BB962C8B-B14F-4D97-AF65-F5344CB8AC3E}">
        <p14:creationId xmlns:p14="http://schemas.microsoft.com/office/powerpoint/2010/main" val="270991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4784902" y="1146456"/>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3" name="Rectangle 2">
            <a:extLst>
              <a:ext uri="{FF2B5EF4-FFF2-40B4-BE49-F238E27FC236}">
                <a16:creationId xmlns:a16="http://schemas.microsoft.com/office/drawing/2014/main" id="{E2ED8C3F-0057-064B-83AF-0316849A5C6A}"/>
              </a:ext>
            </a:extLst>
          </p:cNvPr>
          <p:cNvSpPr/>
          <p:nvPr/>
        </p:nvSpPr>
        <p:spPr>
          <a:xfrm>
            <a:off x="1901166" y="5997339"/>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Tree>
    <p:extLst>
      <p:ext uri="{BB962C8B-B14F-4D97-AF65-F5344CB8AC3E}">
        <p14:creationId xmlns:p14="http://schemas.microsoft.com/office/powerpoint/2010/main" val="66892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915340"/>
            <a:ext cx="11478578" cy="4694151"/>
          </a:xfrm>
        </p:spPr>
        <p:txBody>
          <a:bodyPr>
            <a:noAutofit/>
          </a:bodyPr>
          <a:lstStyle/>
          <a:p>
            <a:pPr marL="0" indent="0">
              <a:lnSpc>
                <a:spcPct val="100000"/>
              </a:lnSpc>
              <a:buNone/>
            </a:pPr>
            <a:r>
              <a:rPr lang="en-US" sz="2000" b="1" dirty="0"/>
              <a:t>License and Citation</a:t>
            </a:r>
          </a:p>
          <a:p>
            <a:pPr>
              <a:lnSpc>
                <a:spcPct val="100000"/>
              </a:lnSpc>
              <a:spcBef>
                <a:spcPts val="400"/>
              </a:spcBef>
            </a:pPr>
            <a:r>
              <a:rPr lang="en-US" sz="2000" dirty="0"/>
              <a:t>This work is licensed under a </a:t>
            </a:r>
            <a:r>
              <a:rPr lang="en-US" sz="2000" dirty="0">
                <a:hlinkClick r:id="rId2"/>
              </a:rPr>
              <a:t>Creative</a:t>
            </a:r>
            <a:r>
              <a:rPr lang="en-US" sz="2000" dirty="0">
                <a:hlinkClick r:id="rId3"/>
              </a:rPr>
              <a:t> Commons Attribution 4.0 International License</a:t>
            </a:r>
            <a:r>
              <a:rPr lang="en-US" sz="2000" dirty="0"/>
              <a:t> (CC BY 4.0). </a:t>
            </a:r>
          </a:p>
          <a:p>
            <a:pPr>
              <a:lnSpc>
                <a:spcPct val="100000"/>
              </a:lnSpc>
              <a:spcBef>
                <a:spcPts val="400"/>
              </a:spcBef>
            </a:pPr>
            <a:r>
              <a:rPr lang="en-US" sz="2000" dirty="0"/>
              <a:t>Requested citation: </a:t>
            </a:r>
            <a:r>
              <a:rPr lang="en-US" sz="2000" dirty="0" err="1"/>
              <a:t>Anshu</a:t>
            </a:r>
            <a:r>
              <a:rPr lang="en-US" sz="2000" dirty="0"/>
              <a:t> Dubey, Verification and Refactoring, Better Scientific Software tutorial, in SC ‘18: International Conference for High Performance Computing, Networking, Storage and Analysis, Dallas, Texas, 2018. DOI: </a:t>
            </a:r>
            <a:r>
              <a:rPr lang="en-US" sz="2000" dirty="0">
                <a:hlinkClick r:id="rId4"/>
              </a:rPr>
              <a:t>10.6084/m9.figshare.7303946</a:t>
            </a:r>
            <a:r>
              <a:rPr lang="en-US" sz="2000" dirty="0"/>
              <a:t>.</a:t>
            </a:r>
          </a:p>
          <a:p>
            <a:pPr marL="0" indent="0">
              <a:lnSpc>
                <a:spcPct val="100000"/>
              </a:lnSpc>
              <a:buNone/>
            </a:pPr>
            <a:r>
              <a:rPr lang="en-US" sz="2000" b="1" dirty="0"/>
              <a:t>Acknowledgements</a:t>
            </a:r>
          </a:p>
          <a:p>
            <a:pPr>
              <a:lnSpc>
                <a:spcPct val="100000"/>
              </a:lnSpc>
              <a:spcBef>
                <a:spcPts val="400"/>
              </a:spcBef>
            </a:pPr>
            <a:r>
              <a:rPr lang="en-US" sz="2000" b="1" dirty="0"/>
              <a:t>Alicia </a:t>
            </a:r>
            <a:r>
              <a:rPr lang="en-US" sz="2000" b="1" dirty="0" err="1"/>
              <a:t>Klinvex</a:t>
            </a:r>
            <a:r>
              <a:rPr lang="en-US" sz="2000" b="1" dirty="0"/>
              <a:t> contributed many slides to this presentation</a:t>
            </a:r>
          </a:p>
          <a:p>
            <a:pPr>
              <a:lnSpc>
                <a:spcPct val="100000"/>
              </a:lnSpc>
              <a:spcBef>
                <a:spcPts val="400"/>
              </a:spcBef>
            </a:pPr>
            <a:r>
              <a:rPr lang="en-US" sz="2000" dirty="0"/>
              <a:t>This work was supported by the U.S. Department of Energy Office of Science, Office of Advanced Scientific Computing Research (ASCR), and by the </a:t>
            </a:r>
            <a:r>
              <a:rPr lang="en-US" sz="2000" dirty="0" err="1"/>
              <a:t>Exascale</a:t>
            </a:r>
            <a:r>
              <a:rPr lang="en-US" sz="2000" dirty="0"/>
              <a:t> Computing Project (17-SC-20-SC), a collaborative effort of the U.S. Department of Energy Office of Science and the National Nuclear Security Administration</a:t>
            </a:r>
            <a:r>
              <a:rPr lang="en-US" sz="2000" i="1" dirty="0"/>
              <a:t>.</a:t>
            </a:r>
            <a:endParaRPr lang="en-US" sz="2000" dirty="0"/>
          </a:p>
          <a:p>
            <a:pPr>
              <a:lnSpc>
                <a:spcPct val="100000"/>
              </a:lnSpc>
              <a:spcBef>
                <a:spcPts val="400"/>
              </a:spcBef>
            </a:pPr>
            <a:r>
              <a:rPr lang="en-US" sz="2000" dirty="0"/>
              <a:t>This work was performed in part at the Argonne National Laboratory, which is managed by </a:t>
            </a:r>
            <a:r>
              <a:rPr lang="en-US" sz="2000" dirty="0" err="1"/>
              <a:t>UChicago</a:t>
            </a:r>
            <a:r>
              <a:rPr lang="en-US" sz="2000" dirty="0"/>
              <a:t> Argonne, LLC for the U.S. Department of Energy under Contract No. DE-AC02-06CH11357</a:t>
            </a:r>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17340" y="666934"/>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from FLASH</a:t>
            </a:r>
          </a:p>
        </p:txBody>
      </p:sp>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Tree>
    <p:extLst>
      <p:ext uri="{BB962C8B-B14F-4D97-AF65-F5344CB8AC3E}">
        <p14:creationId xmlns:p14="http://schemas.microsoft.com/office/powerpoint/2010/main" val="2426875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Selection of tests</a:t>
            </a:r>
          </a:p>
        </p:txBody>
      </p:sp>
      <p:sp>
        <p:nvSpPr>
          <p:cNvPr id="21" name="Content Placeholder 4"/>
          <p:cNvSpPr>
            <a:spLocks noGrp="1"/>
          </p:cNvSpPr>
          <p:nvPr>
            <p:ph sz="quarter" idx="1"/>
          </p:nvPr>
        </p:nvSpPr>
        <p:spPr>
          <a:xfrm>
            <a:off x="880642" y="1012372"/>
            <a:ext cx="8151277" cy="4494629"/>
          </a:xfrm>
        </p:spPr>
        <p:txBody>
          <a:bodyPr>
            <a:normAutofit fontScale="92500" lnSpcReduction="20000"/>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p:txBody>
      </p:sp>
    </p:spTree>
    <p:extLst>
      <p:ext uri="{BB962C8B-B14F-4D97-AF65-F5344CB8AC3E}">
        <p14:creationId xmlns:p14="http://schemas.microsoft.com/office/powerpoint/2010/main" val="88975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a:bodyPr>
          <a:lstStyle/>
          <a:p>
            <a:r>
              <a:rPr lang="en-US" dirty="0"/>
              <a:t>Effort spent in devising tests and testing regime are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Tree>
    <p:extLst>
      <p:ext uri="{BB962C8B-B14F-4D97-AF65-F5344CB8AC3E}">
        <p14:creationId xmlns:p14="http://schemas.microsoft.com/office/powerpoint/2010/main" val="457051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Commonalities</a:t>
            </a:r>
          </a:p>
        </p:txBody>
      </p:sp>
      <p:sp>
        <p:nvSpPr>
          <p:cNvPr id="5" name="Content Placeholder 4"/>
          <p:cNvSpPr>
            <a:spLocks noGrp="1"/>
          </p:cNvSpPr>
          <p:nvPr>
            <p:ph sz="quarter" idx="1"/>
          </p:nvPr>
        </p:nvSpPr>
        <p:spPr/>
        <p:txBody>
          <a:bodyPr/>
          <a:lstStyle/>
          <a:p>
            <a:r>
              <a:rPr lang="en-US" dirty="0"/>
              <a:t>Unit testing is always good</a:t>
            </a:r>
          </a:p>
          <a:p>
            <a:pPr lvl="1"/>
            <a:r>
              <a:rPr lang="en-US" dirty="0"/>
              <a:t>It is never sufficient</a:t>
            </a:r>
          </a:p>
          <a:p>
            <a:r>
              <a:rPr lang="en-US" dirty="0"/>
              <a:t>Verification of expected behavior</a:t>
            </a:r>
          </a:p>
          <a:p>
            <a:r>
              <a:rPr lang="en-US" dirty="0"/>
              <a:t>Understanding the range of validity and applicability is always important</a:t>
            </a:r>
          </a:p>
          <a:p>
            <a:pPr lvl="1"/>
            <a:r>
              <a:rPr lang="en-US" dirty="0"/>
              <a:t>Especially for individual solvers </a:t>
            </a:r>
          </a:p>
          <a:p>
            <a:endParaRPr lang="en-US" dirty="0"/>
          </a:p>
          <a:p>
            <a:endParaRPr lang="en-US" dirty="0"/>
          </a:p>
        </p:txBody>
      </p:sp>
    </p:spTree>
    <p:extLst>
      <p:ext uri="{BB962C8B-B14F-4D97-AF65-F5344CB8AC3E}">
        <p14:creationId xmlns:p14="http://schemas.microsoft.com/office/powerpoint/2010/main" val="3593695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A7F3E3B-8089-3A47-AFE3-819CC2E57B25}"/>
              </a:ext>
            </a:extLst>
          </p:cNvPr>
          <p:cNvSpPr/>
          <p:nvPr/>
        </p:nvSpPr>
        <p:spPr>
          <a:xfrm>
            <a:off x="3762632" y="1066800"/>
            <a:ext cx="8124567" cy="4512256"/>
          </a:xfrm>
          <a:prstGeom prst="rect">
            <a:avLst/>
          </a:prstGeom>
          <a:solidFill>
            <a:schemeClr val="accent2"/>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p:ph type="title"/>
          </p:nvPr>
        </p:nvSpPr>
        <p:spPr/>
        <p:txBody>
          <a:bodyPr/>
          <a:lstStyle/>
          <a:p>
            <a:r>
              <a:rPr lang="en-US" dirty="0"/>
              <a:t>Test Selection</a:t>
            </a:r>
          </a:p>
        </p:txBody>
      </p:sp>
      <p:sp>
        <p:nvSpPr>
          <p:cNvPr id="5" name="Content Placeholder 4"/>
          <p:cNvSpPr>
            <a:spLocks noGrp="1"/>
          </p:cNvSpPr>
          <p:nvPr>
            <p:ph sz="quarter" idx="1"/>
          </p:nvPr>
        </p:nvSpPr>
        <p:spPr>
          <a:xfrm>
            <a:off x="365760" y="1271904"/>
            <a:ext cx="3122507" cy="4307152"/>
          </a:xfrm>
        </p:spPr>
        <p:txBody>
          <a:bodyPr>
            <a:normAutofit/>
          </a:bodyPr>
          <a:lstStyle/>
          <a:p>
            <a:r>
              <a:rPr lang="en-US" dirty="0"/>
              <a:t>First line of defense – code coverage tools  (demo later)</a:t>
            </a:r>
          </a:p>
          <a:p>
            <a:r>
              <a:rPr lang="en-US" dirty="0"/>
              <a:t>Necessary but not sufficient – don’t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762633" y="1218193"/>
            <a:ext cx="7975600" cy="44145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Build a matrix</a:t>
            </a:r>
          </a:p>
          <a:p>
            <a:pPr lvl="1"/>
            <a:r>
              <a:rPr lang="en-US" dirty="0"/>
              <a:t>Physics along rows</a:t>
            </a:r>
          </a:p>
          <a:p>
            <a:pPr lvl="1"/>
            <a:r>
              <a:rPr lang="en-US" dirty="0"/>
              <a:t>Infrastructure along columns</a:t>
            </a:r>
          </a:p>
          <a:p>
            <a:pPr lvl="1"/>
            <a:r>
              <a:rPr lang="en-US" dirty="0"/>
              <a:t>Alternative implementations, dimensions, geometry</a:t>
            </a:r>
          </a:p>
          <a:p>
            <a:r>
              <a:rPr lang="en-US" dirty="0"/>
              <a:t>Mark &lt;</a:t>
            </a:r>
            <a:r>
              <a:rPr lang="en-US" dirty="0" err="1"/>
              <a:t>i,j</a:t>
            </a:r>
            <a:r>
              <a:rPr lang="en-US" dirty="0"/>
              <a:t>&gt; if test covers corresponding features</a:t>
            </a:r>
          </a:p>
          <a:p>
            <a:r>
              <a:rPr lang="en-US" dirty="0"/>
              <a:t>Follow the order</a:t>
            </a:r>
          </a:p>
          <a:p>
            <a:pPr lvl="1"/>
            <a:r>
              <a:rPr lang="en-US" dirty="0"/>
              <a:t>All unit tests – including full module tests</a:t>
            </a:r>
          </a:p>
          <a:p>
            <a:pPr lvl="1"/>
            <a:r>
              <a:rPr lang="en-US" dirty="0"/>
              <a:t>Tests representing ongoing productions</a:t>
            </a:r>
          </a:p>
          <a:p>
            <a:pPr lvl="1"/>
            <a:r>
              <a:rPr lang="en-US" dirty="0"/>
              <a:t>Tests sensitive to perturbations</a:t>
            </a:r>
          </a:p>
          <a:p>
            <a:pPr lvl="1"/>
            <a:r>
              <a:rPr lang="en-US" dirty="0"/>
              <a:t>Most stringent tests for solvers</a:t>
            </a:r>
          </a:p>
          <a:p>
            <a:pPr lvl="1"/>
            <a:r>
              <a:rPr lang="en-US" dirty="0"/>
              <a:t>Least complex test to cover remaining spots</a:t>
            </a:r>
          </a:p>
          <a:p>
            <a:pPr lvl="1"/>
            <a:endParaRPr lang="en-US" dirty="0"/>
          </a:p>
          <a:p>
            <a:pPr lvl="1"/>
            <a:endParaRPr lang="en-US" dirty="0"/>
          </a:p>
        </p:txBody>
      </p:sp>
    </p:spTree>
    <p:extLst>
      <p:ext uri="{BB962C8B-B14F-4D97-AF65-F5344CB8AC3E}">
        <p14:creationId xmlns:p14="http://schemas.microsoft.com/office/powerpoint/2010/main" val="220264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752145" y="936825"/>
            <a:ext cx="8690163" cy="2254933"/>
            <a:chOff x="0" y="1600200"/>
            <a:chExt cx="8692427" cy="2255520"/>
          </a:xfrm>
        </p:grpSpPr>
        <p:grpSp>
          <p:nvGrpSpPr>
            <p:cNvPr id="36" name="Group 35"/>
            <p:cNvGrpSpPr/>
            <p:nvPr/>
          </p:nvGrpSpPr>
          <p:grpSpPr>
            <a:xfrm>
              <a:off x="228600" y="1892808"/>
              <a:ext cx="8093964" cy="1706880"/>
              <a:chOff x="228600" y="1892808"/>
              <a:chExt cx="8093964" cy="1706880"/>
            </a:xfrm>
          </p:grpSpPr>
          <p:sp>
            <p:nvSpPr>
              <p:cNvPr id="6" name="Rectangle 5"/>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8" name="Straight Connector 7"/>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5" name="Picture 4" descr="testTable.pdf"/>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graphicFrame>
        <p:nvGraphicFramePr>
          <p:cNvPr id="35" name="Table 34"/>
          <p:cNvGraphicFramePr>
            <a:graphicFrameLocks noGrp="1"/>
          </p:cNvGraphicFramePr>
          <p:nvPr>
            <p:extLst/>
          </p:nvPr>
        </p:nvGraphicFramePr>
        <p:xfrm>
          <a:off x="1752143" y="3581360"/>
          <a:ext cx="3351926" cy="1752145"/>
        </p:xfrm>
        <a:graphic>
          <a:graphicData uri="http://schemas.openxmlformats.org/drawingml/2006/table">
            <a:tbl>
              <a:tblPr/>
              <a:tblGrid>
                <a:gridCol w="1675963">
                  <a:extLst>
                    <a:ext uri="{9D8B030D-6E8A-4147-A177-3AD203B41FA5}">
                      <a16:colId xmlns:a16="http://schemas.microsoft.com/office/drawing/2014/main" val="20000"/>
                    </a:ext>
                  </a:extLst>
                </a:gridCol>
                <a:gridCol w="1675963">
                  <a:extLst>
                    <a:ext uri="{9D8B030D-6E8A-4147-A177-3AD203B41FA5}">
                      <a16:colId xmlns:a16="http://schemas.microsoft.com/office/drawing/2014/main" val="20001"/>
                    </a:ext>
                  </a:extLst>
                </a:gridCol>
              </a:tblGrid>
              <a:tr h="350429">
                <a:tc>
                  <a:txBody>
                    <a:bodyPr/>
                    <a:lstStyle/>
                    <a:p>
                      <a:pPr algn="l" fontAlgn="b"/>
                      <a:r>
                        <a:rPr lang="en-US" sz="2000" b="0" i="0" u="none" strike="noStrike">
                          <a:solidFill>
                            <a:srgbClr val="000000"/>
                          </a:solidFill>
                          <a:effectLst/>
                          <a:latin typeface="Calibri"/>
                        </a:rPr>
                        <a:t>Tests</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Symbol</a:t>
                      </a:r>
                    </a:p>
                  </a:txBody>
                  <a:tcPr marL="12697" marR="12697" marT="12697" marB="0" anchor="b">
                    <a:lnL>
                      <a:noFill/>
                    </a:lnL>
                    <a:lnR>
                      <a:noFill/>
                    </a:lnR>
                    <a:lnT>
                      <a:noFill/>
                    </a:lnT>
                    <a:lnB>
                      <a:noFill/>
                    </a:lnB>
                  </a:tcPr>
                </a:tc>
                <a:extLst>
                  <a:ext uri="{0D108BD9-81ED-4DB2-BD59-A6C34878D82A}">
                    <a16:rowId xmlns:a16="http://schemas.microsoft.com/office/drawing/2014/main" val="10000"/>
                  </a:ext>
                </a:extLst>
              </a:tr>
              <a:tr h="350429">
                <a:tc>
                  <a:txBody>
                    <a:bodyPr/>
                    <a:lstStyle/>
                    <a:p>
                      <a:pPr algn="l" fontAlgn="b"/>
                      <a:r>
                        <a:rPr lang="en-US" sz="2000" b="0" i="0" u="none" strike="noStrike">
                          <a:solidFill>
                            <a:srgbClr val="000000"/>
                          </a:solidFill>
                          <a:effectLst/>
                          <a:latin typeface="Calibri"/>
                        </a:rPr>
                        <a:t>Sedov</a:t>
                      </a:r>
                    </a:p>
                  </a:txBody>
                  <a:tcPr marL="12697" marR="12697" marT="12697" marB="0" anchor="b">
                    <a:lnL>
                      <a:noFill/>
                    </a:lnL>
                    <a:lnR>
                      <a:noFill/>
                    </a:lnR>
                    <a:lnT>
                      <a:noFill/>
                    </a:lnT>
                    <a:lnB>
                      <a:noFill/>
                    </a:lnB>
                  </a:tcPr>
                </a:tc>
                <a:tc>
                  <a:txBody>
                    <a:bodyPr/>
                    <a:lstStyle/>
                    <a:p>
                      <a:pPr algn="l" fontAlgn="b"/>
                      <a:r>
                        <a:rPr lang="en-US" sz="2000" b="0" i="0" u="none" strike="noStrike">
                          <a:solidFill>
                            <a:srgbClr val="000000"/>
                          </a:solidFill>
                          <a:effectLst/>
                          <a:latin typeface="Calibri"/>
                        </a:rPr>
                        <a:t>SV</a:t>
                      </a:r>
                    </a:p>
                  </a:txBody>
                  <a:tcPr marL="12697" marR="12697" marT="12697" marB="0" anchor="b">
                    <a:lnL>
                      <a:noFill/>
                    </a:lnL>
                    <a:lnR>
                      <a:noFill/>
                    </a:lnR>
                    <a:lnT>
                      <a:noFill/>
                    </a:lnT>
                    <a:lnB>
                      <a:noFill/>
                    </a:lnB>
                  </a:tcPr>
                </a:tc>
                <a:extLst>
                  <a:ext uri="{0D108BD9-81ED-4DB2-BD59-A6C34878D82A}">
                    <a16:rowId xmlns:a16="http://schemas.microsoft.com/office/drawing/2014/main" val="10001"/>
                  </a:ext>
                </a:extLst>
              </a:tr>
              <a:tr h="350429">
                <a:tc>
                  <a:txBody>
                    <a:bodyPr/>
                    <a:lstStyle/>
                    <a:p>
                      <a:pPr algn="l" fontAlgn="b"/>
                      <a:r>
                        <a:rPr lang="en-US" sz="2000" b="0" i="0" u="none" strike="noStrike">
                          <a:solidFill>
                            <a:srgbClr val="000000"/>
                          </a:solidFill>
                          <a:effectLst/>
                          <a:latin typeface="Calibri"/>
                        </a:rPr>
                        <a:t>Cellular</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CL</a:t>
                      </a:r>
                    </a:p>
                  </a:txBody>
                  <a:tcPr marL="12697" marR="12697" marT="12697" marB="0" anchor="b">
                    <a:lnL>
                      <a:noFill/>
                    </a:lnL>
                    <a:lnR>
                      <a:noFill/>
                    </a:lnR>
                    <a:lnT>
                      <a:noFill/>
                    </a:lnT>
                    <a:lnB>
                      <a:noFill/>
                    </a:lnB>
                  </a:tcPr>
                </a:tc>
                <a:extLst>
                  <a:ext uri="{0D108BD9-81ED-4DB2-BD59-A6C34878D82A}">
                    <a16:rowId xmlns:a16="http://schemas.microsoft.com/office/drawing/2014/main" val="10002"/>
                  </a:ext>
                </a:extLst>
              </a:tr>
              <a:tr h="350429">
                <a:tc>
                  <a:txBody>
                    <a:bodyPr/>
                    <a:lstStyle/>
                    <a:p>
                      <a:pPr algn="l" fontAlgn="b"/>
                      <a:r>
                        <a:rPr lang="en-US" sz="2000" b="0" i="0" u="none" strike="noStrike">
                          <a:solidFill>
                            <a:srgbClr val="000000"/>
                          </a:solidFill>
                          <a:effectLst/>
                          <a:latin typeface="Calibri"/>
                        </a:rPr>
                        <a:t>Poisson</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PT</a:t>
                      </a:r>
                    </a:p>
                  </a:txBody>
                  <a:tcPr marL="12697" marR="12697" marT="12697" marB="0" anchor="b">
                    <a:lnL>
                      <a:noFill/>
                    </a:lnL>
                    <a:lnR>
                      <a:noFill/>
                    </a:lnR>
                    <a:lnT>
                      <a:noFill/>
                    </a:lnT>
                    <a:lnB>
                      <a:noFill/>
                    </a:lnB>
                  </a:tcPr>
                </a:tc>
                <a:extLst>
                  <a:ext uri="{0D108BD9-81ED-4DB2-BD59-A6C34878D82A}">
                    <a16:rowId xmlns:a16="http://schemas.microsoft.com/office/drawing/2014/main" val="10003"/>
                  </a:ext>
                </a:extLst>
              </a:tr>
              <a:tr h="350429">
                <a:tc>
                  <a:txBody>
                    <a:bodyPr/>
                    <a:lstStyle/>
                    <a:p>
                      <a:pPr algn="l" fontAlgn="b"/>
                      <a:r>
                        <a:rPr lang="en-US" sz="2000" b="0" i="0" u="none" strike="noStrike">
                          <a:solidFill>
                            <a:srgbClr val="000000"/>
                          </a:solidFill>
                          <a:effectLst/>
                          <a:latin typeface="Calibri"/>
                        </a:rPr>
                        <a:t>White Dwarf</a:t>
                      </a:r>
                    </a:p>
                  </a:txBody>
                  <a:tcPr marL="12697" marR="12697" marT="12697"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a:rPr>
                        <a:t>WD</a:t>
                      </a:r>
                    </a:p>
                  </a:txBody>
                  <a:tcPr marL="12697" marR="12697" marT="12697" marB="0" anchor="b">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38" name="Title 1"/>
          <p:cNvSpPr>
            <a:spLocks noGrp="1"/>
          </p:cNvSpPr>
          <p:nvPr>
            <p:ph type="title"/>
          </p:nvPr>
        </p:nvSpPr>
        <p:spPr>
          <a:xfrm>
            <a:off x="2133044" y="196747"/>
            <a:ext cx="8227457" cy="510904"/>
          </a:xfrm>
        </p:spPr>
        <p:txBody>
          <a:bodyPr/>
          <a:lstStyle/>
          <a:p>
            <a:r>
              <a:rPr lang="en-US" dirty="0"/>
              <a:t>Example </a:t>
            </a:r>
          </a:p>
        </p:txBody>
      </p:sp>
      <p:sp>
        <p:nvSpPr>
          <p:cNvPr id="40" name="Content Placeholder 2"/>
          <p:cNvSpPr>
            <a:spLocks noGrp="1"/>
          </p:cNvSpPr>
          <p:nvPr>
            <p:ph idx="1"/>
          </p:nvPr>
        </p:nvSpPr>
        <p:spPr>
          <a:xfrm>
            <a:off x="4875529" y="3162370"/>
            <a:ext cx="5180251" cy="2590125"/>
          </a:xfrm>
        </p:spPr>
        <p:txBody>
          <a:bodyPr/>
          <a:lstStyle/>
          <a:p>
            <a:r>
              <a:rPr lang="en-US" sz="1999" dirty="0"/>
              <a:t>A test on the same row indicates interoperability between corresponding physics </a:t>
            </a:r>
          </a:p>
          <a:p>
            <a:r>
              <a:rPr lang="en-US" sz="1999" dirty="0"/>
              <a:t>Similar logic would apply to tests on the same column for infrastructure</a:t>
            </a:r>
          </a:p>
          <a:p>
            <a:r>
              <a:rPr lang="en-US" sz="1999" dirty="0"/>
              <a:t>More goes on, but this is the primary methodology</a:t>
            </a:r>
          </a:p>
          <a:p>
            <a:pPr marL="457063" lvl="1" indent="0">
              <a:buNone/>
            </a:pPr>
            <a:endParaRPr lang="en-US" dirty="0"/>
          </a:p>
        </p:txBody>
      </p:sp>
    </p:spTree>
    <p:extLst>
      <p:ext uri="{BB962C8B-B14F-4D97-AF65-F5344CB8AC3E}">
        <p14:creationId xmlns:p14="http://schemas.microsoft.com/office/powerpoint/2010/main" val="24747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Testing</a:t>
            </a:r>
          </a:p>
        </p:txBody>
      </p:sp>
      <p:sp>
        <p:nvSpPr>
          <p:cNvPr id="5" name="Content Placeholder 4"/>
          <p:cNvSpPr>
            <a:spLocks noGrp="1"/>
          </p:cNvSpPr>
          <p:nvPr>
            <p:ph sz="quarter" idx="1"/>
          </p:nvPr>
        </p:nvSpPr>
        <p:spPr>
          <a:xfrm>
            <a:off x="5520152" y="1253969"/>
            <a:ext cx="6379056" cy="4434729"/>
          </a:xfrm>
        </p:spPr>
        <p:txBody>
          <a:bodyPr>
            <a:normAutofit/>
          </a:bodyPr>
          <a:lstStyle/>
          <a:p>
            <a:r>
              <a:rPr lang="en-US" dirty="0"/>
              <a:t>Essential for large code</a:t>
            </a:r>
          </a:p>
          <a:p>
            <a:pPr lvl="1"/>
            <a:r>
              <a:rPr lang="en-US" dirty="0"/>
              <a:t>Set up and run tests</a:t>
            </a:r>
          </a:p>
          <a:p>
            <a:pPr lvl="1"/>
            <a:r>
              <a:rPr lang="en-US" dirty="0"/>
              <a:t>Evaluate test results</a:t>
            </a:r>
          </a:p>
          <a:p>
            <a:r>
              <a:rPr lang="en-US" dirty="0"/>
              <a:t>Easy to execute a logical subset of tests</a:t>
            </a:r>
          </a:p>
          <a:p>
            <a:pPr lvl="1"/>
            <a:r>
              <a:rPr lang="en-US" dirty="0"/>
              <a:t>Pre-push</a:t>
            </a:r>
          </a:p>
          <a:p>
            <a:pPr lvl="1"/>
            <a:r>
              <a:rPr lang="en-US" dirty="0"/>
              <a:t>Nightly</a:t>
            </a:r>
          </a:p>
          <a:p>
            <a:r>
              <a:rPr lang="en-US" dirty="0"/>
              <a:t>Automation of test harness is critical for</a:t>
            </a:r>
          </a:p>
          <a:p>
            <a:pPr lvl="1"/>
            <a:r>
              <a:rPr lang="en-US" dirty="0"/>
              <a:t>Long-running test suites</a:t>
            </a:r>
          </a:p>
          <a:p>
            <a:pPr lvl="1"/>
            <a:r>
              <a:rPr lang="en-US" dirty="0"/>
              <a:t>Projects that support many platforms</a:t>
            </a:r>
          </a:p>
        </p:txBody>
      </p:sp>
      <p:sp>
        <p:nvSpPr>
          <p:cNvPr id="6" name="Rectangle 5"/>
          <p:cNvSpPr/>
          <p:nvPr/>
        </p:nvSpPr>
        <p:spPr>
          <a:xfrm>
            <a:off x="1182048" y="3705543"/>
            <a:ext cx="2208772" cy="172166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b="1" dirty="0"/>
              <a:t>Jenkins</a:t>
            </a:r>
          </a:p>
          <a:p>
            <a:pPr algn="ctr"/>
            <a:r>
              <a:rPr lang="en-US" sz="2399" b="1" dirty="0"/>
              <a:t>C-dash</a:t>
            </a:r>
          </a:p>
          <a:p>
            <a:pPr algn="ctr"/>
            <a:r>
              <a:rPr lang="en-US" sz="2399" b="1" dirty="0"/>
              <a:t>Custom</a:t>
            </a:r>
            <a:endParaRPr lang="en-US" dirty="0"/>
          </a:p>
          <a:p>
            <a:pPr algn="ctr"/>
            <a:r>
              <a:rPr lang="en-US" dirty="0"/>
              <a:t>(</a:t>
            </a:r>
            <a:r>
              <a:rPr lang="en-US" dirty="0" err="1"/>
              <a:t>FlashTest</a:t>
            </a:r>
            <a:r>
              <a:rPr lang="en-US" dirty="0"/>
              <a:t>)</a:t>
            </a:r>
          </a:p>
        </p:txBody>
      </p:sp>
      <p:sp>
        <p:nvSpPr>
          <p:cNvPr id="7" name="Content Placeholder 4">
            <a:extLst>
              <a:ext uri="{FF2B5EF4-FFF2-40B4-BE49-F238E27FC236}">
                <a16:creationId xmlns:a16="http://schemas.microsoft.com/office/drawing/2014/main" id="{6CA4D7AB-7F5E-4542-999E-4B8EA5A9F04F}"/>
              </a:ext>
            </a:extLst>
          </p:cNvPr>
          <p:cNvSpPr txBox="1">
            <a:spLocks/>
          </p:cNvSpPr>
          <p:nvPr/>
        </p:nvSpPr>
        <p:spPr bwMode="auto">
          <a:xfrm>
            <a:off x="365760" y="1288272"/>
            <a:ext cx="5035859" cy="21830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Part of ongoing verification</a:t>
            </a:r>
          </a:p>
          <a:p>
            <a:r>
              <a:rPr lang="en-US" dirty="0"/>
              <a:t>Automating is helpful</a:t>
            </a:r>
          </a:p>
          <a:p>
            <a:r>
              <a:rPr lang="en-US" dirty="0"/>
              <a:t>Can be just a script</a:t>
            </a:r>
          </a:p>
          <a:p>
            <a:r>
              <a:rPr lang="en-US" dirty="0"/>
              <a:t>Or a testing harness</a:t>
            </a:r>
          </a:p>
        </p:txBody>
      </p:sp>
    </p:spTree>
    <p:extLst>
      <p:ext uri="{BB962C8B-B14F-4D97-AF65-F5344CB8AC3E}">
        <p14:creationId xmlns:p14="http://schemas.microsoft.com/office/powerpoint/2010/main" val="35938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Testing</a:t>
            </a:r>
          </a:p>
        </p:txBody>
      </p:sp>
      <p:sp>
        <p:nvSpPr>
          <p:cNvPr id="5" name="Content Placeholder 4"/>
          <p:cNvSpPr>
            <a:spLocks noGrp="1"/>
          </p:cNvSpPr>
          <p:nvPr>
            <p:ph sz="quarter" idx="1"/>
          </p:nvPr>
        </p:nvSpPr>
        <p:spPr>
          <a:xfrm>
            <a:off x="640080" y="1432560"/>
            <a:ext cx="9174479" cy="4312920"/>
          </a:xfrm>
        </p:spPr>
        <p:txBody>
          <a:bodyPr>
            <a:normAutofit/>
          </a:bodyPr>
          <a:lstStyle/>
          <a:p>
            <a:r>
              <a:rPr lang="en-US" dirty="0"/>
              <a:t>Testing regime is only useful if it is</a:t>
            </a:r>
          </a:p>
          <a:p>
            <a:pPr lvl="1"/>
            <a:r>
              <a:rPr lang="en-US" dirty="0"/>
              <a:t>Maintained</a:t>
            </a:r>
          </a:p>
          <a:p>
            <a:pPr lvl="2"/>
            <a:r>
              <a:rPr lang="en-US" dirty="0"/>
              <a:t>Tests and benchmarks periodically updated</a:t>
            </a:r>
          </a:p>
          <a:p>
            <a:pPr lvl="1"/>
            <a:r>
              <a:rPr lang="en-US" dirty="0"/>
              <a:t>Monitored regularly</a:t>
            </a:r>
          </a:p>
          <a:p>
            <a:pPr lvl="2"/>
            <a:r>
              <a:rPr lang="en-US" dirty="0"/>
              <a:t>Can be automated</a:t>
            </a:r>
          </a:p>
          <a:p>
            <a:pPr lvl="1"/>
            <a:r>
              <a:rPr lang="en-US" dirty="0"/>
              <a:t>Has rapid response to failure</a:t>
            </a:r>
          </a:p>
          <a:p>
            <a:pPr lvl="2"/>
            <a:r>
              <a:rPr lang="en-US" dirty="0"/>
              <a:t>Tests should pass most of the time</a:t>
            </a:r>
          </a:p>
        </p:txBody>
      </p:sp>
    </p:spTree>
    <p:extLst>
      <p:ext uri="{BB962C8B-B14F-4D97-AF65-F5344CB8AC3E}">
        <p14:creationId xmlns:p14="http://schemas.microsoft.com/office/powerpoint/2010/main" val="3658333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Refactoring</a:t>
            </a:r>
          </a:p>
        </p:txBody>
      </p:sp>
    </p:spTree>
    <p:extLst>
      <p:ext uri="{BB962C8B-B14F-4D97-AF65-F5344CB8AC3E}">
        <p14:creationId xmlns:p14="http://schemas.microsoft.com/office/powerpoint/2010/main" val="4141820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2270"/>
            <a:ext cx="11376442" cy="510904"/>
          </a:xfrm>
        </p:spPr>
        <p:txBody>
          <a:bodyPr/>
          <a:lstStyle/>
          <a:p>
            <a:r>
              <a:rPr lang="en-US" b="0" dirty="0"/>
              <a:t>Considerations</a:t>
            </a:r>
          </a:p>
        </p:txBody>
      </p:sp>
      <p:sp>
        <p:nvSpPr>
          <p:cNvPr id="3" name="Content Placeholder 2"/>
          <p:cNvSpPr>
            <a:spLocks noGrp="1"/>
          </p:cNvSpPr>
          <p:nvPr>
            <p:ph idx="1"/>
          </p:nvPr>
        </p:nvSpPr>
        <p:spPr>
          <a:xfrm>
            <a:off x="1959534" y="1166934"/>
            <a:ext cx="8370721" cy="4421624"/>
          </a:xfrm>
        </p:spPr>
        <p:txBody>
          <a:bodyPr>
            <a:normAutofit/>
          </a:bodyPr>
          <a:lstStyle/>
          <a:p>
            <a:r>
              <a:rPr lang="en-US" dirty="0"/>
              <a:t>Know bounds on acceptable behavior change</a:t>
            </a:r>
          </a:p>
          <a:p>
            <a:r>
              <a:rPr lang="en-US" dirty="0"/>
              <a:t>Know your error bounds</a:t>
            </a:r>
          </a:p>
          <a:p>
            <a:pPr lvl="1"/>
            <a:r>
              <a:rPr lang="en-US" dirty="0"/>
              <a:t>Bitwise reproduction of results unlikely after transition</a:t>
            </a:r>
          </a:p>
          <a:p>
            <a:r>
              <a:rPr lang="en-US" dirty="0"/>
              <a:t>Map from here to there</a:t>
            </a:r>
          </a:p>
          <a:p>
            <a:r>
              <a:rPr lang="en-US" dirty="0"/>
              <a:t>Check for coverage provided by existing tests</a:t>
            </a:r>
          </a:p>
          <a:p>
            <a:r>
              <a:rPr lang="en-US" dirty="0"/>
              <a:t>Develop new tests where there are gaps</a:t>
            </a:r>
          </a:p>
          <a:p>
            <a:pPr marL="0" indent="0" algn="ctr">
              <a:buNone/>
            </a:pPr>
            <a:r>
              <a:rPr lang="en-US" dirty="0">
                <a:solidFill>
                  <a:schemeClr val="accent2"/>
                </a:solidFill>
              </a:rPr>
              <a:t>Incorporate testing overheads into refactor cost estimates</a:t>
            </a:r>
          </a:p>
          <a:p>
            <a:endParaRPr lang="en-US" dirty="0"/>
          </a:p>
        </p:txBody>
      </p:sp>
    </p:spTree>
    <p:extLst>
      <p:ext uri="{BB962C8B-B14F-4D97-AF65-F5344CB8AC3E}">
        <p14:creationId xmlns:p14="http://schemas.microsoft.com/office/powerpoint/2010/main" val="23259580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894848" y="2743379"/>
            <a:ext cx="7062033" cy="3285102"/>
          </a:xfrm>
        </p:spPr>
        <p:txBody>
          <a:bodyPr/>
          <a:lstStyle/>
          <a:p>
            <a:r>
              <a:rPr lang="en-US" dirty="0"/>
              <a:t>Definitions</a:t>
            </a:r>
          </a:p>
          <a:p>
            <a:r>
              <a:rPr lang="en-US" dirty="0"/>
              <a:t>Why is testing important?</a:t>
            </a:r>
          </a:p>
          <a:p>
            <a:endParaRPr lang="en-US" dirty="0"/>
          </a:p>
        </p:txBody>
      </p:sp>
      <p:sp>
        <p:nvSpPr>
          <p:cNvPr id="3" name="Title 2"/>
          <p:cNvSpPr>
            <a:spLocks noGrp="1"/>
          </p:cNvSpPr>
          <p:nvPr>
            <p:ph type="title"/>
          </p:nvPr>
        </p:nvSpPr>
        <p:spPr/>
        <p:txBody>
          <a:bodyPr/>
          <a:lstStyle/>
          <a:p>
            <a:r>
              <a:rPr lang="en-US" dirty="0"/>
              <a:t>Verification</a:t>
            </a:r>
          </a:p>
        </p:txBody>
      </p:sp>
      <p:sp>
        <p:nvSpPr>
          <p:cNvPr id="4" name="Slide Number Placeholder 3"/>
          <p:cNvSpPr>
            <a:spLocks noGrp="1"/>
          </p:cNvSpPr>
          <p:nvPr>
            <p:ph type="sldNum" sz="quarter" idx="4294967295"/>
          </p:nvPr>
        </p:nvSpPr>
        <p:spPr>
          <a:xfrm>
            <a:off x="1523602" y="1753037"/>
            <a:ext cx="1295063" cy="701493"/>
          </a:xfrm>
          <a:prstGeom prst="rect">
            <a:avLst/>
          </a:prstGeom>
        </p:spPr>
        <p:txBody>
          <a:bodyPr/>
          <a:lstStyle/>
          <a:p>
            <a:pPr algn="ctr" eaLnBrk="1" latinLnBrk="0" hangingPunct="1"/>
            <a:fld id="{F0C94032-CD4C-4C25-B0C2-CEC720522D92}" type="slidenum">
              <a:rPr kumimoji="0" lang="en-US" smtClean="0"/>
              <a:pPr algn="ctr" eaLnBrk="1" latinLnBrk="0" hangingPunct="1"/>
              <a:t>3</a:t>
            </a:fld>
            <a:endParaRPr lang="en-US" sz="2399" dirty="0">
              <a:solidFill>
                <a:srgbClr val="FFFFFF"/>
              </a:solidFill>
            </a:endParaRPr>
          </a:p>
        </p:txBody>
      </p:sp>
    </p:spTree>
    <p:extLst>
      <p:ext uri="{BB962C8B-B14F-4D97-AF65-F5344CB8AC3E}">
        <p14:creationId xmlns:p14="http://schemas.microsoft.com/office/powerpoint/2010/main" val="2476025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8F7B-5D0E-0248-9403-E1F5589F4875}"/>
              </a:ext>
            </a:extLst>
          </p:cNvPr>
          <p:cNvSpPr>
            <a:spLocks noGrp="1"/>
          </p:cNvSpPr>
          <p:nvPr>
            <p:ph type="title"/>
          </p:nvPr>
        </p:nvSpPr>
        <p:spPr>
          <a:xfrm>
            <a:off x="365760" y="411484"/>
            <a:ext cx="11376442" cy="510909"/>
          </a:xfrm>
        </p:spPr>
        <p:txBody>
          <a:bodyPr/>
          <a:lstStyle/>
          <a:p>
            <a:r>
              <a:rPr lang="en-US" dirty="0"/>
              <a:t>Example FLASH </a:t>
            </a:r>
          </a:p>
        </p:txBody>
      </p:sp>
      <p:sp>
        <p:nvSpPr>
          <p:cNvPr id="5" name="Slide Number Placeholder 4">
            <a:extLst>
              <a:ext uri="{FF2B5EF4-FFF2-40B4-BE49-F238E27FC236}">
                <a16:creationId xmlns:a16="http://schemas.microsoft.com/office/drawing/2014/main" id="{6FC8D17D-526F-564B-9D15-5A9A6FED3CBA}"/>
              </a:ext>
            </a:extLst>
          </p:cNvPr>
          <p:cNvSpPr>
            <a:spLocks noGrp="1"/>
          </p:cNvSpPr>
          <p:nvPr>
            <p:ph type="sldNum" sz="quarter" idx="13"/>
          </p:nvPr>
        </p:nvSpPr>
        <p:spPr/>
        <p:txBody>
          <a:bodyPr/>
          <a:lstStyle/>
          <a:p>
            <a:fld id="{AEFAAC5A-9C4F-4278-920D-DF2BAB595749}" type="slidenum">
              <a:rPr lang="en-US" smtClean="0"/>
              <a:pPr/>
              <a:t>30</a:t>
            </a:fld>
            <a:endParaRPr lang="en-US" dirty="0"/>
          </a:p>
        </p:txBody>
      </p:sp>
      <p:pic>
        <p:nvPicPr>
          <p:cNvPr id="8" name="Picture 7">
            <a:extLst>
              <a:ext uri="{FF2B5EF4-FFF2-40B4-BE49-F238E27FC236}">
                <a16:creationId xmlns:a16="http://schemas.microsoft.com/office/drawing/2014/main" id="{0A92200D-A6E5-E747-8D51-5C70806F71A7}"/>
              </a:ext>
            </a:extLst>
          </p:cNvPr>
          <p:cNvPicPr>
            <a:picLocks noChangeAspect="1"/>
          </p:cNvPicPr>
          <p:nvPr/>
        </p:nvPicPr>
        <p:blipFill>
          <a:blip r:embed="rId3"/>
          <a:stretch>
            <a:fillRect/>
          </a:stretch>
        </p:blipFill>
        <p:spPr>
          <a:xfrm>
            <a:off x="4057684" y="850260"/>
            <a:ext cx="7933771" cy="4760263"/>
          </a:xfrm>
          <a:prstGeom prst="rect">
            <a:avLst/>
          </a:prstGeom>
        </p:spPr>
      </p:pic>
      <p:sp>
        <p:nvSpPr>
          <p:cNvPr id="9" name="Content Placeholder 2">
            <a:extLst>
              <a:ext uri="{FF2B5EF4-FFF2-40B4-BE49-F238E27FC236}">
                <a16:creationId xmlns:a16="http://schemas.microsoft.com/office/drawing/2014/main" id="{941C35B3-69AD-0547-96AE-C8B80991B9EE}"/>
              </a:ext>
            </a:extLst>
          </p:cNvPr>
          <p:cNvSpPr>
            <a:spLocks noGrp="1"/>
          </p:cNvSpPr>
          <p:nvPr>
            <p:ph idx="1"/>
          </p:nvPr>
        </p:nvSpPr>
        <p:spPr>
          <a:xfrm>
            <a:off x="609443" y="1878199"/>
            <a:ext cx="11160961" cy="4421624"/>
          </a:xfrm>
        </p:spPr>
        <p:txBody>
          <a:bodyPr/>
          <a:lstStyle/>
          <a:p>
            <a:r>
              <a:rPr lang="en-US" dirty="0"/>
              <a:t>Grid</a:t>
            </a:r>
          </a:p>
          <a:p>
            <a:pPr lvl="1"/>
            <a:r>
              <a:rPr lang="en-US" dirty="0"/>
              <a:t>Manages data</a:t>
            </a:r>
          </a:p>
          <a:p>
            <a:pPr lvl="1"/>
            <a:r>
              <a:rPr lang="en-US" dirty="0"/>
              <a:t>Domain discretization</a:t>
            </a:r>
          </a:p>
          <a:p>
            <a:r>
              <a:rPr lang="en-US" dirty="0"/>
              <a:t>Hydro</a:t>
            </a:r>
          </a:p>
          <a:p>
            <a:pPr lvl="1"/>
            <a:r>
              <a:rPr lang="en-US" dirty="0" err="1">
                <a:latin typeface="American Typewriter" panose="02090604020004020304" pitchFamily="18" charset="77"/>
              </a:rPr>
              <a:t>simpleUnsplit</a:t>
            </a:r>
            <a:endParaRPr lang="en-US" dirty="0">
              <a:latin typeface="American Typewriter" panose="02090604020004020304" pitchFamily="18" charset="77"/>
            </a:endParaRPr>
          </a:p>
          <a:p>
            <a:pPr lvl="1"/>
            <a:r>
              <a:rPr lang="en-US" dirty="0">
                <a:latin typeface="American Typewriter" panose="02090604020004020304" pitchFamily="18" charset="77"/>
              </a:rPr>
              <a:t>Unsplit</a:t>
            </a:r>
          </a:p>
          <a:p>
            <a:r>
              <a:rPr lang="en-US" dirty="0"/>
              <a:t>Driver</a:t>
            </a:r>
          </a:p>
          <a:p>
            <a:pPr lvl="1"/>
            <a:r>
              <a:rPr lang="en-US" dirty="0"/>
              <a:t>Time-stepping</a:t>
            </a:r>
          </a:p>
          <a:p>
            <a:pPr lvl="1"/>
            <a:r>
              <a:rPr lang="en-US" dirty="0"/>
              <a:t>Orchestrates interactions</a:t>
            </a:r>
          </a:p>
          <a:p>
            <a:endParaRPr lang="en-US" dirty="0"/>
          </a:p>
        </p:txBody>
      </p:sp>
    </p:spTree>
    <p:extLst>
      <p:ext uri="{BB962C8B-B14F-4D97-AF65-F5344CB8AC3E}">
        <p14:creationId xmlns:p14="http://schemas.microsoft.com/office/powerpoint/2010/main" val="4955244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FLASH5</a:t>
            </a:r>
          </a:p>
        </p:txBody>
      </p:sp>
      <p:sp>
        <p:nvSpPr>
          <p:cNvPr id="4" name="Text Placeholder 3"/>
          <p:cNvSpPr>
            <a:spLocks noGrp="1"/>
          </p:cNvSpPr>
          <p:nvPr>
            <p:ph type="body" sz="quarter" idx="12"/>
          </p:nvPr>
        </p:nvSpPr>
        <p:spPr/>
        <p:txBody>
          <a:bodyPr/>
          <a:lstStyle/>
          <a:p>
            <a:r>
              <a:rPr lang="en-US" dirty="0"/>
              <a:t>Refactoring for Next Generation Hardware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31</a:t>
            </a:fld>
            <a:endParaRPr lang="en-US" dirty="0"/>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664949" y="1995768"/>
            <a:ext cx="6145199" cy="3487358"/>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609442" y="2015444"/>
            <a:ext cx="5055507" cy="4943148"/>
          </a:xfrm>
          <a:prstGeom prst="rect">
            <a:avLst/>
          </a:prstGeom>
          <a:noFill/>
        </p:spPr>
        <p:txBody>
          <a:bodyPr wrap="square" rtlCol="0">
            <a:spAutoFit/>
          </a:bodyPr>
          <a:lstStyle/>
          <a:p>
            <a:r>
              <a:rPr lang="en-US" sz="1866" b="1" dirty="0" err="1"/>
              <a:t>AMReX</a:t>
            </a:r>
            <a:r>
              <a:rPr lang="en-US" sz="1866" b="1" dirty="0"/>
              <a:t> - </a:t>
            </a:r>
            <a:r>
              <a:rPr lang="en-US" sz="1866" dirty="0"/>
              <a:t>Lawrence Berkeley National Lab</a:t>
            </a:r>
            <a:endParaRPr lang="en-US" sz="1866" b="1" dirty="0"/>
          </a:p>
          <a:p>
            <a:pPr marL="380905" indent="-380905">
              <a:buFont typeface="Arial" panose="020B0604020202020204" pitchFamily="34" charset="0"/>
              <a:buChar char="•"/>
            </a:pPr>
            <a:r>
              <a:rPr lang="en-US" sz="1866" dirty="0"/>
              <a:t>Designed for </a:t>
            </a:r>
            <a:r>
              <a:rPr lang="en-US" sz="1866" dirty="0" err="1"/>
              <a:t>exascale</a:t>
            </a:r>
            <a:endParaRPr lang="en-US" sz="1866" dirty="0"/>
          </a:p>
          <a:p>
            <a:pPr marL="380905" indent="-380905">
              <a:buFont typeface="Arial" panose="020B0604020202020204" pitchFamily="34" charset="0"/>
              <a:buChar char="•"/>
            </a:pPr>
            <a:r>
              <a:rPr lang="en-US" sz="1866" dirty="0"/>
              <a:t>Node-level heterogeneity</a:t>
            </a:r>
          </a:p>
          <a:p>
            <a:pPr marL="380905" indent="-380905">
              <a:buFont typeface="Arial" panose="020B0604020202020204" pitchFamily="34" charset="0"/>
              <a:buChar char="•"/>
            </a:pPr>
            <a:r>
              <a:rPr lang="en-US" sz="1866" dirty="0"/>
              <a:t>Smart iterators hide parallelization</a:t>
            </a:r>
          </a:p>
          <a:p>
            <a:pPr marL="380905" indent="-380905">
              <a:buFont typeface="Arial" panose="020B0604020202020204" pitchFamily="34" charset="0"/>
              <a:buChar char="•"/>
            </a:pPr>
            <a:endParaRPr lang="en-US" sz="1866" dirty="0"/>
          </a:p>
          <a:p>
            <a:endParaRPr lang="en-US" sz="1866" b="1" dirty="0"/>
          </a:p>
          <a:p>
            <a:r>
              <a:rPr lang="en-US" sz="1866" b="1" dirty="0"/>
              <a:t>Goal</a:t>
            </a:r>
            <a:r>
              <a:rPr lang="en-US" sz="1866" dirty="0"/>
              <a:t>: Replace Paramesh with </a:t>
            </a:r>
            <a:r>
              <a:rPr lang="en-US" sz="1866" dirty="0" err="1"/>
              <a:t>AMReX</a:t>
            </a:r>
            <a:endParaRPr lang="en-US" sz="1866" dirty="0"/>
          </a:p>
          <a:p>
            <a:endParaRPr lang="en-US" sz="1866" dirty="0"/>
          </a:p>
          <a:p>
            <a:r>
              <a:rPr lang="en-US" sz="1866" b="1" dirty="0"/>
              <a:t>Plan</a:t>
            </a:r>
            <a:r>
              <a:rPr lang="en-US" sz="1866" dirty="0"/>
              <a:t>: </a:t>
            </a:r>
          </a:p>
          <a:p>
            <a:pPr marL="380905" indent="-380905">
              <a:buFont typeface="Arial" panose="020B0604020202020204" pitchFamily="34" charset="0"/>
              <a:buChar char="•"/>
            </a:pPr>
            <a:r>
              <a:rPr lang="en-US" sz="1866" dirty="0"/>
              <a:t>Paramesh &amp; </a:t>
            </a:r>
            <a:r>
              <a:rPr lang="en-US" sz="1866" dirty="0" err="1"/>
              <a:t>AMReX</a:t>
            </a:r>
            <a:r>
              <a:rPr lang="en-US" sz="1866" dirty="0"/>
              <a:t> coexist</a:t>
            </a:r>
          </a:p>
          <a:p>
            <a:pPr marL="380905" indent="-380905">
              <a:buFont typeface="Arial" panose="020B0604020202020204" pitchFamily="34" charset="0"/>
              <a:buChar char="•"/>
            </a:pPr>
            <a:r>
              <a:rPr lang="en-US" sz="1866" dirty="0"/>
              <a:t>Adapt interfaces to suit </a:t>
            </a:r>
            <a:r>
              <a:rPr lang="en-US" sz="1866" dirty="0" err="1"/>
              <a:t>AMReX</a:t>
            </a:r>
            <a:endParaRPr lang="en-US" sz="1866" dirty="0"/>
          </a:p>
          <a:p>
            <a:pPr marL="380905" indent="-380905">
              <a:buFont typeface="Arial" panose="020B0604020202020204" pitchFamily="34" charset="0"/>
              <a:buChar char="•"/>
            </a:pPr>
            <a:r>
              <a:rPr lang="en-US" sz="1866" dirty="0"/>
              <a:t>Refactor Paramesh implementation</a:t>
            </a:r>
          </a:p>
          <a:p>
            <a:pPr marL="380905" indent="-380905">
              <a:buFont typeface="Arial" panose="020B0604020202020204" pitchFamily="34" charset="0"/>
              <a:buChar char="•"/>
            </a:pPr>
            <a:r>
              <a:rPr lang="en-US" sz="1866" dirty="0"/>
              <a:t>Compare </a:t>
            </a:r>
            <a:r>
              <a:rPr lang="en-US" sz="1866" dirty="0" err="1"/>
              <a:t>AMReX</a:t>
            </a:r>
            <a:r>
              <a:rPr lang="en-US" sz="1866" dirty="0"/>
              <a:t> implementation against Paramesh implementation</a:t>
            </a:r>
          </a:p>
          <a:p>
            <a:pPr marL="380905" indent="-380905">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703899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2FA2-72C4-7C41-B7F0-91610CDA4FCD}"/>
              </a:ext>
            </a:extLst>
          </p:cNvPr>
          <p:cNvSpPr>
            <a:spLocks noGrp="1"/>
          </p:cNvSpPr>
          <p:nvPr>
            <p:ph type="title"/>
          </p:nvPr>
        </p:nvSpPr>
        <p:spPr>
          <a:xfrm>
            <a:off x="365760" y="411484"/>
            <a:ext cx="11376442" cy="510909"/>
          </a:xfrm>
        </p:spPr>
        <p:txBody>
          <a:bodyPr/>
          <a:lstStyle/>
          <a:p>
            <a:r>
              <a:rPr lang="en-US" dirty="0"/>
              <a:t>Refactoring plan</a:t>
            </a:r>
          </a:p>
        </p:txBody>
      </p:sp>
      <p:sp>
        <p:nvSpPr>
          <p:cNvPr id="3" name="Content Placeholder 2">
            <a:extLst>
              <a:ext uri="{FF2B5EF4-FFF2-40B4-BE49-F238E27FC236}">
                <a16:creationId xmlns:a16="http://schemas.microsoft.com/office/drawing/2014/main" id="{701A886B-5378-AC44-A634-5A0F2DFC4BA7}"/>
              </a:ext>
            </a:extLst>
          </p:cNvPr>
          <p:cNvSpPr>
            <a:spLocks noGrp="1"/>
          </p:cNvSpPr>
          <p:nvPr>
            <p:ph idx="1"/>
          </p:nvPr>
        </p:nvSpPr>
        <p:spPr>
          <a:xfrm>
            <a:off x="542514" y="1273480"/>
            <a:ext cx="5511467" cy="4421624"/>
          </a:xfrm>
        </p:spPr>
        <p:txBody>
          <a:bodyPr/>
          <a:lstStyle/>
          <a:p>
            <a:pPr marL="0" indent="0">
              <a:buNone/>
            </a:pPr>
            <a:r>
              <a:rPr lang="en-US" b="1" dirty="0"/>
              <a:t>Design</a:t>
            </a:r>
          </a:p>
          <a:p>
            <a:r>
              <a:rPr lang="en-US" dirty="0"/>
              <a:t>Degree &amp; scope of change</a:t>
            </a:r>
          </a:p>
          <a:p>
            <a:r>
              <a:rPr lang="en-US" dirty="0"/>
              <a:t>Formulate initial requirements</a:t>
            </a:r>
          </a:p>
          <a:p>
            <a:pPr marL="0" indent="0">
              <a:buNone/>
            </a:pPr>
            <a:r>
              <a:rPr lang="en-US" b="1" dirty="0"/>
              <a:t>Prototyping</a:t>
            </a:r>
          </a:p>
          <a:p>
            <a:r>
              <a:rPr lang="en-US" dirty="0"/>
              <a:t>Explore &amp; test design decisions</a:t>
            </a:r>
          </a:p>
          <a:p>
            <a:r>
              <a:rPr lang="en-US" dirty="0"/>
              <a:t>Update requirements</a:t>
            </a:r>
          </a:p>
          <a:p>
            <a:pPr marL="0" indent="0">
              <a:buNone/>
            </a:pPr>
            <a:r>
              <a:rPr lang="en-US" b="1" dirty="0"/>
              <a:t>Implementation</a:t>
            </a:r>
          </a:p>
          <a:p>
            <a:r>
              <a:rPr lang="en-US" dirty="0"/>
              <a:t>Recover from prototyping</a:t>
            </a:r>
          </a:p>
          <a:p>
            <a:r>
              <a:rPr lang="en-US" dirty="0"/>
              <a:t>Expand &amp; implement design decisions</a:t>
            </a:r>
          </a:p>
        </p:txBody>
      </p:sp>
      <p:sp>
        <p:nvSpPr>
          <p:cNvPr id="5" name="Slide Number Placeholder 4">
            <a:extLst>
              <a:ext uri="{FF2B5EF4-FFF2-40B4-BE49-F238E27FC236}">
                <a16:creationId xmlns:a16="http://schemas.microsoft.com/office/drawing/2014/main" id="{8A4EB01A-1A8C-DA4D-8D74-7E12E928B6B4}"/>
              </a:ext>
            </a:extLst>
          </p:cNvPr>
          <p:cNvSpPr>
            <a:spLocks noGrp="1"/>
          </p:cNvSpPr>
          <p:nvPr>
            <p:ph type="sldNum" sz="quarter" idx="13"/>
          </p:nvPr>
        </p:nvSpPr>
        <p:spPr/>
        <p:txBody>
          <a:bodyPr/>
          <a:lstStyle/>
          <a:p>
            <a:fld id="{AEFAAC5A-9C4F-4278-920D-DF2BAB595749}" type="slidenum">
              <a:rPr lang="en-US" smtClean="0"/>
              <a:pPr/>
              <a:t>32</a:t>
            </a:fld>
            <a:endParaRPr lang="en-US" dirty="0"/>
          </a:p>
        </p:txBody>
      </p:sp>
      <p:pic>
        <p:nvPicPr>
          <p:cNvPr id="6" name="Content Placeholder 6">
            <a:extLst>
              <a:ext uri="{FF2B5EF4-FFF2-40B4-BE49-F238E27FC236}">
                <a16:creationId xmlns:a16="http://schemas.microsoft.com/office/drawing/2014/main" id="{B1335BCA-D8BF-E443-8C8A-0E5C03ACD007}"/>
              </a:ext>
            </a:extLst>
          </p:cNvPr>
          <p:cNvPicPr>
            <a:picLocks noChangeAspect="1"/>
          </p:cNvPicPr>
          <p:nvPr/>
        </p:nvPicPr>
        <p:blipFill>
          <a:blip r:embed="rId2"/>
          <a:stretch>
            <a:fillRect/>
          </a:stretch>
        </p:blipFill>
        <p:spPr>
          <a:xfrm>
            <a:off x="6359035" y="1936883"/>
            <a:ext cx="5451113" cy="3758221"/>
          </a:xfrm>
          <a:prstGeom prst="rect">
            <a:avLst/>
          </a:prstGeom>
        </p:spPr>
      </p:pic>
    </p:spTree>
    <p:extLst>
      <p:ext uri="{BB962C8B-B14F-4D97-AF65-F5344CB8AC3E}">
        <p14:creationId xmlns:p14="http://schemas.microsoft.com/office/powerpoint/2010/main" val="1838018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1 - design</a:t>
            </a:r>
          </a:p>
        </p:txBody>
      </p:sp>
      <p:sp>
        <p:nvSpPr>
          <p:cNvPr id="3" name="Content Placeholder 2"/>
          <p:cNvSpPr>
            <a:spLocks noGrp="1"/>
          </p:cNvSpPr>
          <p:nvPr>
            <p:ph idx="1"/>
          </p:nvPr>
        </p:nvSpPr>
        <p:spPr>
          <a:xfrm>
            <a:off x="609443" y="1864950"/>
            <a:ext cx="11160961" cy="4421624"/>
          </a:xfrm>
        </p:spPr>
        <p:txBody>
          <a:bodyPr/>
          <a:lstStyle/>
          <a:p>
            <a:r>
              <a:rPr lang="en-US" dirty="0"/>
              <a:t>Derive and understand principal definitions &amp; abstractions</a:t>
            </a:r>
          </a:p>
          <a:p>
            <a:r>
              <a:rPr lang="en-US" dirty="0"/>
              <a:t>Collect &amp; understand Paramesh/</a:t>
            </a:r>
            <a:r>
              <a:rPr lang="en-US" dirty="0" err="1"/>
              <a:t>AMReX</a:t>
            </a:r>
            <a:r>
              <a:rPr lang="en-US" dirty="0"/>
              <a:t> constraints</a:t>
            </a:r>
          </a:p>
          <a:p>
            <a:pPr lvl="1"/>
            <a:r>
              <a:rPr lang="en-US" dirty="0"/>
              <a:t>Generally useful design due to two sets of constraints?</a:t>
            </a:r>
          </a:p>
          <a:p>
            <a:r>
              <a:rPr lang="en-US" dirty="0"/>
              <a:t>Collect &amp; understand physics unit requirements on Grid unit</a:t>
            </a:r>
          </a:p>
          <a:p>
            <a:r>
              <a:rPr lang="en-US" dirty="0"/>
              <a:t>Design fundamental data structures &amp; update interface</a:t>
            </a:r>
          </a:p>
          <a:p>
            <a:pPr lvl="1"/>
            <a:r>
              <a:rPr lang="en-US" dirty="0" err="1"/>
              <a:t>AMReX</a:t>
            </a:r>
            <a:r>
              <a:rPr lang="en-US" dirty="0"/>
              <a:t> introduces iterators over blocks/tiles of mesh</a:t>
            </a:r>
          </a:p>
          <a:p>
            <a:pPr lvl="1"/>
            <a:r>
              <a:rPr lang="en-US" dirty="0"/>
              <a:t>Package up block/tile index with associated mesh metadata</a:t>
            </a:r>
          </a:p>
          <a:p>
            <a:r>
              <a:rPr lang="en-US" dirty="0"/>
              <a:t>Minimal prototyping with no verification</a:t>
            </a:r>
          </a:p>
        </p:txBody>
      </p:sp>
      <p:sp>
        <p:nvSpPr>
          <p:cNvPr id="4" name="Text Placeholder 3"/>
          <p:cNvSpPr>
            <a:spLocks noGrp="1"/>
          </p:cNvSpPr>
          <p:nvPr>
            <p:ph type="body" sz="quarter" idx="12"/>
          </p:nvPr>
        </p:nvSpPr>
        <p:spPr/>
        <p:txBody>
          <a:bodyPr/>
          <a:lstStyle/>
          <a:p>
            <a:r>
              <a:rPr lang="en-US" dirty="0"/>
              <a:t>Sit, think, hypothesize, &amp; argue</a:t>
            </a:r>
          </a:p>
        </p:txBody>
      </p:sp>
      <p:sp>
        <p:nvSpPr>
          <p:cNvPr id="5" name="Slide Number Placeholder 4"/>
          <p:cNvSpPr>
            <a:spLocks noGrp="1"/>
          </p:cNvSpPr>
          <p:nvPr>
            <p:ph type="sldNum" sz="quarter" idx="13"/>
          </p:nvPr>
        </p:nvSpPr>
        <p:spPr/>
        <p:txBody>
          <a:bodyPr/>
          <a:lstStyle/>
          <a:p>
            <a:fld id="{AEFAAC5A-9C4F-4278-920D-DF2BAB595749}" type="slidenum">
              <a:rPr lang="en-US" smtClean="0"/>
              <a:pPr/>
              <a:t>33</a:t>
            </a:fld>
            <a:endParaRPr lang="en-US" dirty="0"/>
          </a:p>
        </p:txBody>
      </p:sp>
    </p:spTree>
    <p:extLst>
      <p:ext uri="{BB962C8B-B14F-4D97-AF65-F5344CB8AC3E}">
        <p14:creationId xmlns:p14="http://schemas.microsoft.com/office/powerpoint/2010/main" val="1882395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2 - prototyping</a:t>
            </a:r>
          </a:p>
        </p:txBody>
      </p:sp>
      <p:sp>
        <p:nvSpPr>
          <p:cNvPr id="3" name="Content Placeholder 2"/>
          <p:cNvSpPr>
            <a:spLocks noGrp="1"/>
          </p:cNvSpPr>
          <p:nvPr>
            <p:ph idx="1"/>
          </p:nvPr>
        </p:nvSpPr>
        <p:spPr>
          <a:xfrm>
            <a:off x="609444" y="1878199"/>
            <a:ext cx="6019956" cy="4019681"/>
          </a:xfrm>
        </p:spPr>
        <p:txBody>
          <a:bodyPr/>
          <a:lstStyle/>
          <a:p>
            <a:r>
              <a:rPr lang="en-US" dirty="0"/>
              <a:t>Implement new data structures</a:t>
            </a:r>
          </a:p>
          <a:p>
            <a:pPr lvl="1"/>
            <a:r>
              <a:rPr lang="en-US" dirty="0"/>
              <a:t>Evolve design/implementation by iterating between Paramesh &amp; </a:t>
            </a:r>
            <a:r>
              <a:rPr lang="en-US" dirty="0" err="1"/>
              <a:t>AMReX</a:t>
            </a:r>
            <a:endParaRPr lang="en-US" dirty="0"/>
          </a:p>
          <a:p>
            <a:r>
              <a:rPr lang="en-US" dirty="0"/>
              <a:t>Explore Grid/physics unit interface</a:t>
            </a:r>
          </a:p>
          <a:p>
            <a:pPr lvl="1"/>
            <a:r>
              <a:rPr lang="en-US" dirty="0" err="1">
                <a:latin typeface="American Typewriter" panose="02090604020004020304" pitchFamily="18" charset="77"/>
              </a:rPr>
              <a:t>simpleUnsplit</a:t>
            </a:r>
            <a:r>
              <a:rPr lang="en-US" dirty="0">
                <a:latin typeface="American Typewriter" panose="02090604020004020304" pitchFamily="18" charset="77"/>
              </a:rPr>
              <a:t> </a:t>
            </a:r>
            <a:r>
              <a:rPr lang="en-US" dirty="0"/>
              <a:t>Hydro unit</a:t>
            </a:r>
          </a:p>
          <a:p>
            <a:r>
              <a:rPr lang="en-US" dirty="0"/>
              <a:t>Discover use patterns of data structures and Grid unit interface</a:t>
            </a:r>
          </a:p>
          <a:p>
            <a:r>
              <a:rPr lang="en-US" dirty="0"/>
              <a:t>Adjust requirements &amp; interfaces</a:t>
            </a:r>
          </a:p>
        </p:txBody>
      </p:sp>
      <p:sp>
        <p:nvSpPr>
          <p:cNvPr id="4" name="Text Placeholder 3"/>
          <p:cNvSpPr>
            <a:spLocks noGrp="1"/>
          </p:cNvSpPr>
          <p:nvPr>
            <p:ph type="body" sz="quarter" idx="12"/>
          </p:nvPr>
        </p:nvSpPr>
        <p:spPr/>
        <p:txBody>
          <a:bodyPr/>
          <a:lstStyle/>
          <a:p>
            <a:r>
              <a:rPr lang="en-US" dirty="0"/>
              <a:t>Quick, dirty, &amp; light</a:t>
            </a:r>
          </a:p>
        </p:txBody>
      </p:sp>
      <p:sp>
        <p:nvSpPr>
          <p:cNvPr id="5" name="Slide Number Placeholder 4"/>
          <p:cNvSpPr>
            <a:spLocks noGrp="1"/>
          </p:cNvSpPr>
          <p:nvPr>
            <p:ph type="sldNum" sz="quarter" idx="13"/>
          </p:nvPr>
        </p:nvSpPr>
        <p:spPr/>
        <p:txBody>
          <a:bodyPr/>
          <a:lstStyle/>
          <a:p>
            <a:fld id="{AEFAAC5A-9C4F-4278-920D-DF2BAB595749}" type="slidenum">
              <a:rPr lang="en-US" smtClean="0"/>
              <a:pPr/>
              <a:t>34</a:t>
            </a:fld>
            <a:endParaRPr lang="en-US" dirty="0"/>
          </a:p>
        </p:txBody>
      </p:sp>
      <p:sp>
        <p:nvSpPr>
          <p:cNvPr id="7" name="TextBox 6">
            <a:extLst>
              <a:ext uri="{FF2B5EF4-FFF2-40B4-BE49-F238E27FC236}">
                <a16:creationId xmlns:a16="http://schemas.microsoft.com/office/drawing/2014/main" id="{342390D1-BFE9-EC48-990A-5970F5B370EC}"/>
              </a:ext>
            </a:extLst>
          </p:cNvPr>
          <p:cNvSpPr txBox="1"/>
          <p:nvPr/>
        </p:nvSpPr>
        <p:spPr>
          <a:xfrm>
            <a:off x="7115413" y="1878198"/>
            <a:ext cx="4771787" cy="2031325"/>
          </a:xfrm>
          <a:prstGeom prst="rect">
            <a:avLst/>
          </a:prstGeom>
          <a:noFill/>
        </p:spPr>
        <p:txBody>
          <a:bodyPr wrap="square" rtlCol="0">
            <a:spAutoFit/>
          </a:bodyPr>
          <a:lstStyle/>
          <a:p>
            <a:r>
              <a:rPr lang="en-US" dirty="0"/>
              <a:t>Verification</a:t>
            </a:r>
          </a:p>
          <a:p>
            <a:pPr marL="380905" indent="-380905">
              <a:buFont typeface="Arial" panose="020B0604020202020204" pitchFamily="34" charset="0"/>
              <a:buChar char="•"/>
            </a:pPr>
            <a:r>
              <a:rPr lang="en-US" dirty="0"/>
              <a:t>Single </a:t>
            </a:r>
            <a:r>
              <a:rPr lang="en-US" dirty="0" err="1">
                <a:latin typeface="American Typewriter" panose="02090604020004020304" pitchFamily="18" charset="77"/>
              </a:rPr>
              <a:t>simpleUnsplit</a:t>
            </a:r>
            <a:r>
              <a:rPr lang="en-US" dirty="0"/>
              <a:t> simulation</a:t>
            </a:r>
          </a:p>
          <a:p>
            <a:pPr marL="380905" indent="-380905">
              <a:buFont typeface="Arial" panose="020B0604020202020204" pitchFamily="34" charset="0"/>
              <a:buChar char="•"/>
            </a:pPr>
            <a:r>
              <a:rPr lang="en-US" dirty="0"/>
              <a:t>Quantitative regression test with Paramesh</a:t>
            </a:r>
          </a:p>
          <a:p>
            <a:pPr marL="380905" indent="-380905">
              <a:buFont typeface="Arial" panose="020B0604020202020204" pitchFamily="34" charset="0"/>
              <a:buChar char="•"/>
            </a:pPr>
            <a:r>
              <a:rPr lang="en-US" dirty="0"/>
              <a:t>Proof of concept with </a:t>
            </a:r>
            <a:r>
              <a:rPr lang="en-US" dirty="0" err="1"/>
              <a:t>AMReX</a:t>
            </a:r>
            <a:r>
              <a:rPr lang="en-US" dirty="0"/>
              <a:t> </a:t>
            </a:r>
            <a:r>
              <a:rPr lang="en-US" i="1" dirty="0"/>
              <a:t>via</a:t>
            </a:r>
            <a:r>
              <a:rPr lang="en-US" dirty="0"/>
              <a:t> qualitative comparison with Paramesh</a:t>
            </a:r>
          </a:p>
          <a:p>
            <a:pPr marL="380905" indent="-380905">
              <a:buFont typeface="Arial" panose="020B0604020202020204" pitchFamily="34" charset="0"/>
              <a:buChar char="•"/>
            </a:pPr>
            <a:endParaRPr lang="en-US" dirty="0"/>
          </a:p>
        </p:txBody>
      </p:sp>
    </p:spTree>
    <p:extLst>
      <p:ext uri="{BB962C8B-B14F-4D97-AF65-F5344CB8AC3E}">
        <p14:creationId xmlns:p14="http://schemas.microsoft.com/office/powerpoint/2010/main" val="3889000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4"/>
            <a:ext cx="11376442" cy="510909"/>
          </a:xfrm>
        </p:spPr>
        <p:txBody>
          <a:bodyPr/>
          <a:lstStyle/>
          <a:p>
            <a:r>
              <a:rPr lang="en-US" dirty="0"/>
              <a:t>Phase 3 - implementation</a:t>
            </a:r>
          </a:p>
        </p:txBody>
      </p:sp>
      <p:sp>
        <p:nvSpPr>
          <p:cNvPr id="3" name="Content Placeholder 2"/>
          <p:cNvSpPr>
            <a:spLocks noGrp="1"/>
          </p:cNvSpPr>
          <p:nvPr>
            <p:ph idx="1"/>
          </p:nvPr>
        </p:nvSpPr>
        <p:spPr>
          <a:xfrm>
            <a:off x="348697" y="1668465"/>
            <a:ext cx="6050436" cy="4187321"/>
          </a:xfrm>
        </p:spPr>
        <p:txBody>
          <a:bodyPr/>
          <a:lstStyle/>
          <a:p>
            <a:r>
              <a:rPr lang="en-US" dirty="0"/>
              <a:t>Derive &amp; implement lessons learned</a:t>
            </a:r>
          </a:p>
          <a:p>
            <a:pPr lvl="1"/>
            <a:r>
              <a:rPr lang="en-US" dirty="0"/>
              <a:t>Clean code &amp; inline documentation</a:t>
            </a:r>
          </a:p>
          <a:p>
            <a:r>
              <a:rPr lang="en-US" dirty="0"/>
              <a:t>Update </a:t>
            </a:r>
            <a:r>
              <a:rPr lang="en-US" dirty="0">
                <a:latin typeface="American Typewriter" panose="02090604020004020304" pitchFamily="18" charset="77"/>
              </a:rPr>
              <a:t>Unsplit</a:t>
            </a:r>
            <a:r>
              <a:rPr lang="en-US" dirty="0"/>
              <a:t> Hydro</a:t>
            </a:r>
          </a:p>
          <a:p>
            <a:r>
              <a:rPr lang="en-US" dirty="0"/>
              <a:t>Hybrid FLASH</a:t>
            </a:r>
          </a:p>
          <a:p>
            <a:pPr lvl="1"/>
            <a:r>
              <a:rPr lang="en-US" dirty="0" err="1"/>
              <a:t>AMReX</a:t>
            </a:r>
            <a:r>
              <a:rPr lang="en-US" dirty="0"/>
              <a:t> manages data</a:t>
            </a:r>
          </a:p>
          <a:p>
            <a:pPr lvl="1"/>
            <a:r>
              <a:rPr lang="en-US" dirty="0"/>
              <a:t>Paramesh drives AMR</a:t>
            </a:r>
          </a:p>
          <a:p>
            <a:r>
              <a:rPr lang="en-US" dirty="0"/>
              <a:t>Fully-functioning simulation with </a:t>
            </a:r>
            <a:r>
              <a:rPr lang="en-US" dirty="0" err="1"/>
              <a:t>AMReX</a:t>
            </a:r>
            <a:endParaRPr lang="en-US" dirty="0"/>
          </a:p>
          <a:p>
            <a:r>
              <a:rPr lang="en-US" dirty="0"/>
              <a:t>Prune old code</a:t>
            </a:r>
          </a:p>
        </p:txBody>
      </p:sp>
      <p:sp>
        <p:nvSpPr>
          <p:cNvPr id="4" name="Text Placeholder 3"/>
          <p:cNvSpPr>
            <a:spLocks noGrp="1"/>
          </p:cNvSpPr>
          <p:nvPr>
            <p:ph type="body" sz="quarter" idx="12"/>
          </p:nvPr>
        </p:nvSpPr>
        <p:spPr/>
        <p:txBody>
          <a:bodyPr/>
          <a:lstStyle/>
          <a:p>
            <a:r>
              <a:rPr lang="en-US" dirty="0"/>
              <a:t>Toward quantifiable success &amp; Continuous Integration</a:t>
            </a:r>
          </a:p>
        </p:txBody>
      </p:sp>
      <p:sp>
        <p:nvSpPr>
          <p:cNvPr id="5" name="Slide Number Placeholder 4"/>
          <p:cNvSpPr>
            <a:spLocks noGrp="1"/>
          </p:cNvSpPr>
          <p:nvPr>
            <p:ph type="sldNum" sz="quarter" idx="13"/>
          </p:nvPr>
        </p:nvSpPr>
        <p:spPr/>
        <p:txBody>
          <a:bodyPr/>
          <a:lstStyle/>
          <a:p>
            <a:fld id="{AEFAAC5A-9C4F-4278-920D-DF2BAB595749}" type="slidenum">
              <a:rPr lang="en-US" smtClean="0"/>
              <a:pPr/>
              <a:t>35</a:t>
            </a:fld>
            <a:endParaRPr lang="en-US" dirty="0"/>
          </a:p>
        </p:txBody>
      </p:sp>
      <p:sp>
        <p:nvSpPr>
          <p:cNvPr id="7" name="TextBox 6">
            <a:extLst>
              <a:ext uri="{FF2B5EF4-FFF2-40B4-BE49-F238E27FC236}">
                <a16:creationId xmlns:a16="http://schemas.microsoft.com/office/drawing/2014/main" id="{342390D1-BFE9-EC48-990A-5970F5B370EC}"/>
              </a:ext>
            </a:extLst>
          </p:cNvPr>
          <p:cNvSpPr txBox="1"/>
          <p:nvPr/>
        </p:nvSpPr>
        <p:spPr>
          <a:xfrm>
            <a:off x="6399133" y="1846676"/>
            <a:ext cx="5371270" cy="2862322"/>
          </a:xfrm>
          <a:prstGeom prst="rect">
            <a:avLst/>
          </a:prstGeom>
          <a:noFill/>
        </p:spPr>
        <p:txBody>
          <a:bodyPr wrap="square" rtlCol="0">
            <a:spAutoFit/>
          </a:bodyPr>
          <a:lstStyle/>
          <a:p>
            <a:r>
              <a:rPr lang="en-US" dirty="0"/>
              <a:t>Verification</a:t>
            </a:r>
          </a:p>
          <a:p>
            <a:pPr marL="380905" indent="-380905">
              <a:buFont typeface="Arial" panose="020B0604020202020204" pitchFamily="34" charset="0"/>
              <a:buChar char="•"/>
            </a:pPr>
            <a:r>
              <a:rPr lang="en-US" dirty="0"/>
              <a:t>Git workflow</a:t>
            </a:r>
          </a:p>
          <a:p>
            <a:pPr marL="380905" indent="-380905">
              <a:buFont typeface="Arial" panose="020B0604020202020204" pitchFamily="34" charset="0"/>
              <a:buChar char="•"/>
            </a:pPr>
            <a:r>
              <a:rPr lang="en-US" dirty="0"/>
              <a:t>Grow test suite / CI with Jenkins</a:t>
            </a:r>
          </a:p>
          <a:p>
            <a:pPr marL="380905" indent="-380905">
              <a:buFont typeface="Arial" panose="020B0604020202020204" pitchFamily="34" charset="0"/>
              <a:buChar char="•"/>
            </a:pPr>
            <a:r>
              <a:rPr lang="en-US" dirty="0"/>
              <a:t>Add new feature/test</a:t>
            </a:r>
          </a:p>
          <a:p>
            <a:pPr marL="990352" lvl="1" indent="-380905">
              <a:buFont typeface="Arial" panose="020B0604020202020204" pitchFamily="34" charset="0"/>
              <a:buChar char="•"/>
            </a:pPr>
            <a:r>
              <a:rPr lang="en-US" dirty="0"/>
              <a:t>Create Paramesh baseline with FLASH4.4</a:t>
            </a:r>
          </a:p>
          <a:p>
            <a:pPr marL="990352" lvl="1" indent="-380905">
              <a:buFont typeface="Arial" panose="020B0604020202020204" pitchFamily="34" charset="0"/>
              <a:buChar char="•"/>
            </a:pPr>
            <a:r>
              <a:rPr lang="en-US" dirty="0"/>
              <a:t>Refactor Paramesh implementation</a:t>
            </a:r>
          </a:p>
          <a:p>
            <a:pPr marL="990352" lvl="1" indent="-380905">
              <a:buFont typeface="Arial" panose="020B0604020202020204" pitchFamily="34" charset="0"/>
              <a:buChar char="•"/>
            </a:pPr>
            <a:r>
              <a:rPr lang="en-US" dirty="0"/>
              <a:t>Implement with </a:t>
            </a:r>
            <a:r>
              <a:rPr lang="en-US" dirty="0" err="1"/>
              <a:t>AMReX</a:t>
            </a:r>
            <a:r>
              <a:rPr lang="en-US" dirty="0"/>
              <a:t> &amp; compare against Paramesh baseline</a:t>
            </a:r>
          </a:p>
          <a:p>
            <a:pPr marL="380905" indent="-380905">
              <a:buFont typeface="Arial" panose="020B0604020202020204" pitchFamily="34" charset="0"/>
              <a:buChar char="•"/>
            </a:pPr>
            <a:endParaRPr lang="en-US" dirty="0"/>
          </a:p>
        </p:txBody>
      </p:sp>
    </p:spTree>
    <p:extLst>
      <p:ext uri="{BB962C8B-B14F-4D97-AF65-F5344CB8AC3E}">
        <p14:creationId xmlns:p14="http://schemas.microsoft.com/office/powerpoint/2010/main" val="21492229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1797925" y="412269"/>
            <a:ext cx="8529355" cy="485774"/>
          </a:xfrm>
          <a:prstGeom prst="rect">
            <a:avLst/>
          </a:prstGeom>
        </p:spPr>
        <p:txBody>
          <a:bodyPr/>
          <a:lstStyle>
            <a:lvl1pPr defTabSz="859536">
              <a:defRPr sz="3008"/>
            </a:lvl1pPr>
          </a:lstStyle>
          <a:p>
            <a:r>
              <a:t>Other resources</a:t>
            </a:r>
          </a:p>
        </p:txBody>
      </p:sp>
      <p:sp>
        <p:nvSpPr>
          <p:cNvPr id="183" name="Content Placeholder 4"/>
          <p:cNvSpPr txBox="1">
            <a:spLocks noGrp="1"/>
          </p:cNvSpPr>
          <p:nvPr>
            <p:ph type="body" idx="1"/>
          </p:nvPr>
        </p:nvSpPr>
        <p:spPr>
          <a:xfrm>
            <a:off x="1990621" y="1156292"/>
            <a:ext cx="8084747" cy="4768249"/>
          </a:xfrm>
          <a:prstGeom prst="rect">
            <a:avLst/>
          </a:prstGeom>
        </p:spPr>
        <p:txBody>
          <a:bodyPr>
            <a:normAutofit lnSpcReduction="10000"/>
          </a:bodyPr>
          <a:lstStyle/>
          <a:p>
            <a:pPr marL="0" indent="0">
              <a:lnSpc>
                <a:spcPct val="81000"/>
              </a:lnSpc>
              <a:spcBef>
                <a:spcPts val="0"/>
              </a:spcBef>
              <a:buNone/>
              <a:defRPr sz="1500" b="1"/>
            </a:pPr>
            <a:r>
              <a:rPr dirty="0"/>
              <a:t>Software testing levels and definitions:</a:t>
            </a:r>
            <a:endParaRPr sz="2299" dirty="0"/>
          </a:p>
          <a:p>
            <a:pPr marL="0" indent="0">
              <a:lnSpc>
                <a:spcPct val="81000"/>
              </a:lnSpc>
              <a:spcBef>
                <a:spcPts val="0"/>
              </a:spcBef>
              <a:buNone/>
              <a:defRPr sz="1500"/>
            </a:pPr>
            <a:r>
              <a:rPr dirty="0"/>
              <a:t>http://www.tutorialspoint.com/software_testing/software_testing_levels.htm </a:t>
            </a:r>
            <a:endParaRPr sz="2299" dirty="0"/>
          </a:p>
          <a:p>
            <a:pPr marL="0" indent="0">
              <a:lnSpc>
                <a:spcPct val="81000"/>
              </a:lnSpc>
              <a:spcBef>
                <a:spcPts val="0"/>
              </a:spcBef>
              <a:buNone/>
              <a:defRPr sz="1800" b="1"/>
            </a:pPr>
            <a:endParaRPr sz="2299" dirty="0"/>
          </a:p>
          <a:p>
            <a:pPr marL="0" indent="0">
              <a:lnSpc>
                <a:spcPct val="81000"/>
              </a:lnSpc>
              <a:spcBef>
                <a:spcPts val="0"/>
              </a:spcBef>
              <a:buNone/>
              <a:defRPr sz="1500" b="1"/>
            </a:pPr>
            <a:r>
              <a:rPr dirty="0"/>
              <a:t>Working Effectively with Legacy Code</a:t>
            </a:r>
            <a:r>
              <a:rPr b="0" dirty="0"/>
              <a:t>, Michael Feathers.  The legacy software change algorithm described in this book is very straight-forward and powerful for anyone working on a code that has insufficient testing.</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Code Complete</a:t>
            </a:r>
            <a:r>
              <a:rPr b="0" dirty="0"/>
              <a:t>, Steve McConnell.  Includes testing advice.</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Organization dedicated to software testing: </a:t>
            </a:r>
            <a:r>
              <a:rPr b="0" dirty="0"/>
              <a:t>https://www.associationforsoftwaretesting.org/</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Software Carpentry: </a:t>
            </a:r>
            <a:r>
              <a:rPr b="0" dirty="0"/>
              <a:t>http://katyhuff.github.io/python-testing/</a:t>
            </a:r>
            <a:endParaRPr sz="2299" dirty="0"/>
          </a:p>
          <a:p>
            <a:pPr marL="0" indent="0">
              <a:lnSpc>
                <a:spcPct val="81000"/>
              </a:lnSpc>
              <a:spcBef>
                <a:spcPts val="0"/>
              </a:spcBef>
              <a:buNone/>
              <a:defRPr sz="1500"/>
            </a:pPr>
            <a:r>
              <a:rPr dirty="0"/>
              <a:t>	</a:t>
            </a:r>
            <a:endParaRPr sz="2299" dirty="0"/>
          </a:p>
          <a:p>
            <a:pPr marL="0" indent="0">
              <a:lnSpc>
                <a:spcPct val="81000"/>
              </a:lnSpc>
              <a:spcBef>
                <a:spcPts val="0"/>
              </a:spcBef>
              <a:buNone/>
              <a:defRPr sz="1500" b="1"/>
            </a:pPr>
            <a:r>
              <a:rPr dirty="0"/>
              <a:t>Tutorial from Udacity: </a:t>
            </a:r>
            <a:r>
              <a:rPr b="0" dirty="0"/>
              <a:t>https://www.udacity.com/course/software-testing--cs258</a:t>
            </a:r>
            <a:endParaRPr sz="2299" dirty="0"/>
          </a:p>
          <a:p>
            <a:pPr marL="0" indent="0">
              <a:lnSpc>
                <a:spcPct val="81000"/>
              </a:lnSpc>
              <a:spcBef>
                <a:spcPts val="0"/>
              </a:spcBef>
              <a:buNone/>
              <a:defRPr sz="1800"/>
            </a:pPr>
            <a:endParaRPr sz="2299" dirty="0"/>
          </a:p>
          <a:p>
            <a:pPr marL="0" indent="0">
              <a:lnSpc>
                <a:spcPct val="81000"/>
              </a:lnSpc>
              <a:spcBef>
                <a:spcPts val="0"/>
              </a:spcBef>
              <a:buNone/>
              <a:defRPr sz="1500" b="1"/>
            </a:pPr>
            <a:r>
              <a:rPr dirty="0"/>
              <a:t>Papers on testing:</a:t>
            </a:r>
            <a:endParaRPr sz="2299" dirty="0"/>
          </a:p>
          <a:p>
            <a:pPr marL="0" indent="0">
              <a:lnSpc>
                <a:spcPct val="81000"/>
              </a:lnSpc>
              <a:spcBef>
                <a:spcPts val="0"/>
              </a:spcBef>
              <a:buNone/>
              <a:defRPr sz="1500"/>
            </a:pPr>
            <a:r>
              <a:rPr dirty="0"/>
              <a:t>http://www.sciencedirect.com/science/article/pii/S0950584914001232 </a:t>
            </a:r>
            <a:endParaRPr sz="2299" dirty="0"/>
          </a:p>
          <a:p>
            <a:pPr marL="0" indent="0">
              <a:lnSpc>
                <a:spcPct val="81000"/>
              </a:lnSpc>
              <a:spcBef>
                <a:spcPts val="0"/>
              </a:spcBef>
              <a:buNone/>
              <a:defRPr sz="1500"/>
            </a:pPr>
            <a:r>
              <a:rPr dirty="0"/>
              <a:t>https://www.researchgate.net/publication/264697060_Ongoing_verification_of_a_multiphysics_community_code_FLASH </a:t>
            </a:r>
            <a:endParaRPr sz="2299" dirty="0"/>
          </a:p>
          <a:p>
            <a:pPr marL="0" indent="0">
              <a:lnSpc>
                <a:spcPct val="81000"/>
              </a:lnSpc>
              <a:spcBef>
                <a:spcPts val="0"/>
              </a:spcBef>
              <a:buNone/>
              <a:defRPr sz="1800" b="1"/>
            </a:pPr>
            <a:endParaRPr sz="2299" dirty="0"/>
          </a:p>
          <a:p>
            <a:pPr marL="0" indent="0">
              <a:lnSpc>
                <a:spcPct val="81000"/>
              </a:lnSpc>
              <a:spcBef>
                <a:spcPts val="0"/>
              </a:spcBef>
              <a:buNone/>
              <a:defRPr sz="1500" b="1"/>
            </a:pPr>
            <a:r>
              <a:rPr dirty="0"/>
              <a:t>Resources for Trilinos testing:</a:t>
            </a:r>
            <a:endParaRPr sz="2299" dirty="0"/>
          </a:p>
          <a:p>
            <a:pPr marL="0" indent="0">
              <a:lnSpc>
                <a:spcPct val="81000"/>
              </a:lnSpc>
              <a:spcBef>
                <a:spcPts val="0"/>
              </a:spcBef>
              <a:buNone/>
              <a:defRPr sz="1500"/>
            </a:pPr>
            <a:r>
              <a:rPr dirty="0"/>
              <a:t>Trilinos testing policy: https://github.com/trilinos/Trilinos/wiki/Trilinos-Testing-Policy</a:t>
            </a:r>
            <a:endParaRPr sz="2299" dirty="0"/>
          </a:p>
          <a:p>
            <a:pPr marL="0" indent="0">
              <a:lnSpc>
                <a:spcPct val="81000"/>
              </a:lnSpc>
              <a:spcBef>
                <a:spcPts val="0"/>
              </a:spcBef>
              <a:buNone/>
              <a:defRPr sz="1500"/>
            </a:pPr>
            <a:r>
              <a:rPr dirty="0"/>
              <a:t>Trilinos test harness: https://github.com/trilinos/Trilinos/wiki/Policies--%7C-Testing</a:t>
            </a:r>
          </a:p>
        </p:txBody>
      </p:sp>
    </p:spTree>
    <p:extLst>
      <p:ext uri="{BB962C8B-B14F-4D97-AF65-F5344CB8AC3E}">
        <p14:creationId xmlns:p14="http://schemas.microsoft.com/office/powerpoint/2010/main" val="1871828074"/>
      </p:ext>
    </p:extLst>
  </p:cSld>
  <p:clrMapOvr>
    <a:masterClrMapping/>
  </p:clrMapOvr>
  <mc:AlternateContent xmlns:mc="http://schemas.openxmlformats.org/markup-compatibility/2006" xmlns:p14="http://schemas.microsoft.com/office/powerpoint/2010/main">
    <mc:Choice Requires="p14">
      <p:transition spd="slow" p14:dur="2000" advTm="990"/>
    </mc:Choice>
    <mc:Fallback xmlns="">
      <p:transition spd="slow" advTm="990"/>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67850" y="138803"/>
            <a:ext cx="8529355" cy="510904"/>
          </a:xfrm>
        </p:spPr>
        <p:txBody>
          <a:bodyPr>
            <a:normAutofit fontScale="90000"/>
          </a:bodyPr>
          <a:lstStyle/>
          <a:p>
            <a:r>
              <a:rPr lang="en-US"/>
              <a:t>Simplified schematic of science through computation</a:t>
            </a:r>
            <a:endParaRPr lang="en-US" dirty="0"/>
          </a:p>
        </p:txBody>
      </p:sp>
      <p:sp>
        <p:nvSpPr>
          <p:cNvPr id="9" name="Content Placeholder 8"/>
          <p:cNvSpPr>
            <a:spLocks noGrp="1"/>
          </p:cNvSpPr>
          <p:nvPr>
            <p:ph sz="quarter" idx="1"/>
          </p:nvPr>
        </p:nvSpPr>
        <p:spPr>
          <a:xfrm>
            <a:off x="8280686" y="1025393"/>
            <a:ext cx="2134928" cy="1828498"/>
          </a:xfrm>
        </p:spPr>
        <p:txBody>
          <a:bodyPr>
            <a:normAutofit/>
          </a:bodyPr>
          <a:lstStyle/>
          <a:p>
            <a:pPr marL="0" indent="0">
              <a:buNone/>
            </a:pPr>
            <a:r>
              <a:rPr lang="en-US" sz="1999" dirty="0">
                <a:solidFill>
                  <a:schemeClr val="tx2"/>
                </a:solidFill>
              </a:rPr>
              <a:t>This is for simulations, but the philosophy applies to other computations too. </a:t>
            </a:r>
          </a:p>
          <a:p>
            <a:endParaRPr lang="en-US" sz="1999" dirty="0"/>
          </a:p>
        </p:txBody>
      </p:sp>
      <p:sp>
        <p:nvSpPr>
          <p:cNvPr id="4" name="Rectangle 3"/>
          <p:cNvSpPr/>
          <p:nvPr/>
        </p:nvSpPr>
        <p:spPr>
          <a:xfrm>
            <a:off x="8429109" y="3444633"/>
            <a:ext cx="2000480" cy="2404845"/>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Many stages in the lifecycle have components that may themselves be under research =&gt; need modifications</a:t>
            </a:r>
          </a:p>
        </p:txBody>
      </p:sp>
      <p:grpSp>
        <p:nvGrpSpPr>
          <p:cNvPr id="29" name="Group 28"/>
          <p:cNvGrpSpPr>
            <a:grpSpLocks noChangeAspect="1"/>
          </p:cNvGrpSpPr>
          <p:nvPr/>
        </p:nvGrpSpPr>
        <p:grpSpPr>
          <a:xfrm>
            <a:off x="1643016" y="1068208"/>
            <a:ext cx="6580475" cy="4781270"/>
            <a:chOff x="1190738" y="778932"/>
            <a:chExt cx="6855042" cy="4980765"/>
          </a:xfrm>
        </p:grpSpPr>
        <p:sp>
          <p:nvSpPr>
            <p:cNvPr id="30" name="Rectangle 29"/>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31" name="Rectangle 30"/>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32" name="Rectangle 31"/>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33" name="Rectangle 32"/>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34" name="Rectangle 33"/>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35" name="Rectangle 34"/>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36" name="Elbow Connector 35"/>
            <p:cNvCxnSpPr>
              <a:stCxn id="32" idx="3"/>
              <a:endCxn id="33"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33" idx="2"/>
              <a:endCxn id="34"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4" idx="2"/>
              <a:endCxn id="30"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0" idx="1"/>
              <a:endCxn id="35"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35" idx="0"/>
              <a:endCxn id="31"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42" name="TextBox 41"/>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43" name="Elbow Connector 42"/>
            <p:cNvCxnSpPr>
              <a:stCxn id="30"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1" idx="3"/>
              <a:endCxn id="33"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633173" y="4259256"/>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47" name="Elbow Connector 46"/>
            <p:cNvCxnSpPr>
              <a:stCxn id="35"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49" name="TextBox 48"/>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859784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4" name="Content Placeholder 3">
            <a:extLst>
              <a:ext uri="{FF2B5EF4-FFF2-40B4-BE49-F238E27FC236}">
                <a16:creationId xmlns:a16="http://schemas.microsoft.com/office/drawing/2014/main" id="{A0943BB2-2F98-4DD2-873B-1E619A0C771D}"/>
              </a:ext>
            </a:extLst>
          </p:cNvPr>
          <p:cNvGraphicFramePr>
            <a:graphicFrameLocks noGrp="1"/>
          </p:cNvGraphicFramePr>
          <p:nvPr>
            <p:ph idx="1"/>
            <p:extLst/>
          </p:nvPr>
        </p:nvGraphicFramePr>
        <p:xfrm>
          <a:off x="530679" y="1113288"/>
          <a:ext cx="11127467" cy="5400040"/>
        </p:xfrm>
        <a:graphic>
          <a:graphicData uri="http://schemas.openxmlformats.org/drawingml/2006/table">
            <a:tbl>
              <a:tblPr firstRow="1" bandRow="1">
                <a:tableStyleId>{5C22544A-7EE6-4342-B048-85BDC9FD1C3A}</a:tableStyleId>
              </a:tblPr>
              <a:tblGrid>
                <a:gridCol w="1856903">
                  <a:extLst>
                    <a:ext uri="{9D8B030D-6E8A-4147-A177-3AD203B41FA5}">
                      <a16:colId xmlns:a16="http://schemas.microsoft.com/office/drawing/2014/main" val="3446576009"/>
                    </a:ext>
                  </a:extLst>
                </a:gridCol>
                <a:gridCol w="927652">
                  <a:extLst>
                    <a:ext uri="{9D8B030D-6E8A-4147-A177-3AD203B41FA5}">
                      <a16:colId xmlns:a16="http://schemas.microsoft.com/office/drawing/2014/main" val="339314737"/>
                    </a:ext>
                  </a:extLst>
                </a:gridCol>
                <a:gridCol w="5502418">
                  <a:extLst>
                    <a:ext uri="{9D8B030D-6E8A-4147-A177-3AD203B41FA5}">
                      <a16:colId xmlns:a16="http://schemas.microsoft.com/office/drawing/2014/main" val="1263998808"/>
                    </a:ext>
                  </a:extLst>
                </a:gridCol>
                <a:gridCol w="2840494">
                  <a:extLst>
                    <a:ext uri="{9D8B030D-6E8A-4147-A177-3AD203B41FA5}">
                      <a16:colId xmlns:a16="http://schemas.microsoft.com/office/drawing/2014/main" val="4097899022"/>
                    </a:ext>
                  </a:extLst>
                </a:gridCol>
              </a:tblGrid>
              <a:tr h="370840">
                <a:tc>
                  <a:txBody>
                    <a:bodyPr/>
                    <a:lstStyle/>
                    <a:p>
                      <a:pPr algn="l">
                        <a:lnSpc>
                          <a:spcPct val="100000"/>
                        </a:lnSpc>
                      </a:pPr>
                      <a:r>
                        <a:rPr lang="en-US" sz="1600" dirty="0"/>
                        <a:t>Time</a:t>
                      </a:r>
                    </a:p>
                  </a:txBody>
                  <a:tcPr/>
                </a:tc>
                <a:tc>
                  <a:txBody>
                    <a:bodyPr/>
                    <a:lstStyle/>
                    <a:p>
                      <a:pPr>
                        <a:lnSpc>
                          <a:spcPct val="100000"/>
                        </a:lnSpc>
                      </a:pPr>
                      <a:r>
                        <a:rPr lang="en-US" sz="1600" dirty="0"/>
                        <a:t>Module</a:t>
                      </a:r>
                    </a:p>
                  </a:txBody>
                  <a:tcPr/>
                </a:tc>
                <a:tc>
                  <a:txBody>
                    <a:bodyPr/>
                    <a:lstStyle/>
                    <a:p>
                      <a:pPr>
                        <a:lnSpc>
                          <a:spcPct val="100000"/>
                        </a:lnSpc>
                      </a:pPr>
                      <a:r>
                        <a:rPr lang="en-US" sz="1600" dirty="0"/>
                        <a:t>Topic</a:t>
                      </a:r>
                    </a:p>
                  </a:txBody>
                  <a:tcPr/>
                </a:tc>
                <a:tc>
                  <a:txBody>
                    <a:bodyPr/>
                    <a:lstStyle/>
                    <a:p>
                      <a:pPr>
                        <a:lnSpc>
                          <a:spcPct val="100000"/>
                        </a:lnSpc>
                      </a:pPr>
                      <a:r>
                        <a:rPr lang="en-US" sz="1600" dirty="0"/>
                        <a:t>Speaker</a:t>
                      </a:r>
                    </a:p>
                  </a:txBody>
                  <a:tcPr/>
                </a:tc>
                <a:extLst>
                  <a:ext uri="{0D108BD9-81ED-4DB2-BD59-A6C34878D82A}">
                    <a16:rowId xmlns:a16="http://schemas.microsoft.com/office/drawing/2014/main" val="3602420430"/>
                  </a:ext>
                </a:extLst>
              </a:tr>
              <a:tr h="370840">
                <a:tc>
                  <a:txBody>
                    <a:bodyPr/>
                    <a:lstStyle/>
                    <a:p>
                      <a:pPr algn="l">
                        <a:lnSpc>
                          <a:spcPct val="100000"/>
                        </a:lnSpc>
                      </a:pPr>
                      <a:r>
                        <a:rPr lang="en-US" sz="1600" dirty="0"/>
                        <a:t>8:30am-8:40am</a:t>
                      </a:r>
                    </a:p>
                  </a:txBody>
                  <a:tcPr/>
                </a:tc>
                <a:tc>
                  <a:txBody>
                    <a:bodyPr/>
                    <a:lstStyle/>
                    <a:p>
                      <a:pPr>
                        <a:lnSpc>
                          <a:spcPct val="100000"/>
                        </a:lnSpc>
                      </a:pPr>
                      <a:r>
                        <a:rPr lang="en-US" sz="1600" dirty="0"/>
                        <a:t>00</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Introduction and Setup</a:t>
                      </a:r>
                      <a:endParaRPr lang="en-US" sz="1600" dirty="0"/>
                    </a:p>
                  </a:txBody>
                  <a:tcPr/>
                </a:tc>
                <a:tc>
                  <a:txBody>
                    <a:bodyPr/>
                    <a:lstStyle/>
                    <a:p>
                      <a:pPr>
                        <a:lnSpc>
                          <a:spcPct val="100000"/>
                        </a:lnSpc>
                      </a:pPr>
                      <a:r>
                        <a:rPr lang="en-US" sz="1600" dirty="0"/>
                        <a:t>David E. Bernholdt, ORNL</a:t>
                      </a:r>
                    </a:p>
                  </a:txBody>
                  <a:tcPr/>
                </a:tc>
                <a:extLst>
                  <a:ext uri="{0D108BD9-81ED-4DB2-BD59-A6C34878D82A}">
                    <a16:rowId xmlns:a16="http://schemas.microsoft.com/office/drawing/2014/main" val="4236476034"/>
                  </a:ext>
                </a:extLst>
              </a:tr>
              <a:tr h="370840">
                <a:tc>
                  <a:txBody>
                    <a:bodyPr/>
                    <a:lstStyle/>
                    <a:p>
                      <a:pPr algn="l">
                        <a:lnSpc>
                          <a:spcPct val="100000"/>
                        </a:lnSpc>
                      </a:pPr>
                      <a:r>
                        <a:rPr lang="en-US" sz="1600" dirty="0"/>
                        <a:t>8:40am-9:00am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a:t>
                      </a:r>
                      <a:r>
                        <a:rPr lang="en-US" sz="1600" b="0" i="0" u="none" strike="noStrike" kern="1200">
                          <a:solidFill>
                            <a:schemeClr val="dk1"/>
                          </a:solidFill>
                          <a:effectLst/>
                          <a:latin typeface="+mn-lt"/>
                          <a:ea typeface="+mn-ea"/>
                          <a:cs typeface="+mn-cs"/>
                        </a:rPr>
                        <a:t>Software Development</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David E. Bernholdt, ORNL</a:t>
                      </a:r>
                    </a:p>
                  </a:txBody>
                  <a:tcPr/>
                </a:tc>
                <a:extLst>
                  <a:ext uri="{0D108BD9-81ED-4DB2-BD59-A6C34878D82A}">
                    <a16:rowId xmlns:a16="http://schemas.microsoft.com/office/drawing/2014/main" val="18592124"/>
                  </a:ext>
                </a:extLst>
              </a:tr>
              <a:tr h="370840">
                <a:tc>
                  <a:txBody>
                    <a:bodyPr/>
                    <a:lstStyle/>
                    <a:p>
                      <a:pPr algn="l">
                        <a:lnSpc>
                          <a:spcPct val="100000"/>
                        </a:lnSpc>
                      </a:pPr>
                      <a:r>
                        <a:rPr lang="en-US" sz="1600" dirty="0"/>
                        <a:t>9:00am-10:00am</a:t>
                      </a:r>
                    </a:p>
                  </a:txBody>
                  <a:tcPr/>
                </a:tc>
                <a:tc>
                  <a:txBody>
                    <a:bodyPr/>
                    <a:lstStyle/>
                    <a:p>
                      <a:pPr>
                        <a:lnSpc>
                          <a:spcPct val="100000"/>
                        </a:lnSpc>
                      </a:pPr>
                      <a:r>
                        <a:rPr lang="en-US" sz="1600" dirty="0"/>
                        <a:t>02</a:t>
                      </a:r>
                    </a:p>
                  </a:txBody>
                  <a:tcPr/>
                </a:tc>
                <a:tc>
                  <a:txBody>
                    <a:bodyPr/>
                    <a:lstStyle/>
                    <a:p>
                      <a:pPr>
                        <a:lnSpc>
                          <a:spcPct val="100000"/>
                        </a:lnSpc>
                      </a:pPr>
                      <a:r>
                        <a:rPr lang="en-US" sz="1600" dirty="0"/>
                        <a:t>Git Workflows</a:t>
                      </a:r>
                    </a:p>
                  </a:txBody>
                  <a:tcPr/>
                </a:tc>
                <a:tc>
                  <a:txBody>
                    <a:bodyPr/>
                    <a:lstStyle/>
                    <a:p>
                      <a:pPr>
                        <a:lnSpc>
                          <a:spcPct val="100000"/>
                        </a:lnSpc>
                      </a:pPr>
                      <a:r>
                        <a:rPr lang="en-US" sz="1600" dirty="0"/>
                        <a:t>Jared O’Neal, ANL</a:t>
                      </a:r>
                    </a:p>
                  </a:txBody>
                  <a:tcPr/>
                </a:tc>
                <a:extLst>
                  <a:ext uri="{0D108BD9-81ED-4DB2-BD59-A6C34878D82A}">
                    <a16:rowId xmlns:a16="http://schemas.microsoft.com/office/drawing/2014/main" val="2417511484"/>
                  </a:ext>
                </a:extLst>
              </a:tr>
              <a:tr h="370840">
                <a:tc>
                  <a:txBody>
                    <a:bodyPr/>
                    <a:lstStyle/>
                    <a:p>
                      <a:pPr algn="l">
                        <a:lnSpc>
                          <a:spcPct val="100000"/>
                        </a:lnSpc>
                      </a:pPr>
                      <a:r>
                        <a:rPr lang="en-US" sz="1600" i="1" dirty="0">
                          <a:solidFill>
                            <a:schemeClr val="tx2"/>
                          </a:solidFill>
                        </a:rPr>
                        <a:t>10:00am-10:30am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a:tc>
                <a:tc>
                  <a:txBody>
                    <a:bodyPr/>
                    <a:lstStyle/>
                    <a:p>
                      <a:pPr>
                        <a:lnSpc>
                          <a:spcPct val="100000"/>
                        </a:lnSpc>
                      </a:pPr>
                      <a:endParaRPr lang="en-US" sz="1600" i="1" dirty="0">
                        <a:solidFill>
                          <a:schemeClr val="tx2"/>
                        </a:solidFill>
                      </a:endParaRPr>
                    </a:p>
                  </a:txBody>
                  <a:tcPr/>
                </a:tc>
                <a:extLst>
                  <a:ext uri="{0D108BD9-81ED-4DB2-BD59-A6C34878D82A}">
                    <a16:rowId xmlns:a16="http://schemas.microsoft.com/office/drawing/2014/main" val="1105160419"/>
                  </a:ext>
                </a:extLst>
              </a:tr>
              <a:tr h="370840">
                <a:tc>
                  <a:txBody>
                    <a:bodyPr/>
                    <a:lstStyle/>
                    <a:p>
                      <a:pPr algn="l">
                        <a:lnSpc>
                          <a:spcPct val="100000"/>
                        </a:lnSpc>
                      </a:pPr>
                      <a:r>
                        <a:rPr lang="en-US" sz="1600" dirty="0"/>
                        <a:t>10:30am-11:40am</a:t>
                      </a:r>
                    </a:p>
                  </a:txBody>
                  <a:tcPr/>
                </a:tc>
                <a:tc>
                  <a:txBody>
                    <a:bodyPr/>
                    <a:lstStyle/>
                    <a:p>
                      <a:pPr>
                        <a:lnSpc>
                          <a:spcPct val="100000"/>
                        </a:lnSpc>
                      </a:pPr>
                      <a:r>
                        <a:rPr lang="en-US" sz="1600" dirty="0"/>
                        <a:t>03</a:t>
                      </a:r>
                    </a:p>
                  </a:txBody>
                  <a:tcPr/>
                </a:tc>
                <a:tc>
                  <a:txBody>
                    <a:bodyPr/>
                    <a:lstStyle/>
                    <a:p>
                      <a:pPr>
                        <a:lnSpc>
                          <a:spcPct val="100000"/>
                        </a:lnSpc>
                      </a:pPr>
                      <a:r>
                        <a:rPr lang="en-US" sz="1600" dirty="0"/>
                        <a:t>Better (Small) Scientific Software Teams</a:t>
                      </a:r>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3991164013"/>
                  </a:ext>
                </a:extLst>
              </a:tr>
              <a:tr h="370840">
                <a:tc>
                  <a:txBody>
                    <a:bodyPr/>
                    <a:lstStyle/>
                    <a:p>
                      <a:pPr algn="l">
                        <a:lnSpc>
                          <a:spcPct val="100000"/>
                        </a:lnSpc>
                      </a:pPr>
                      <a:r>
                        <a:rPr lang="en-US" sz="1600" dirty="0"/>
                        <a:t>11:40am-12:00pm</a:t>
                      </a:r>
                    </a:p>
                  </a:txBody>
                  <a:tcPr/>
                </a:tc>
                <a:tc>
                  <a:txBody>
                    <a:bodyPr/>
                    <a:lstStyle/>
                    <a:p>
                      <a:pPr>
                        <a:lnSpc>
                          <a:spcPct val="100000"/>
                        </a:lnSpc>
                      </a:pPr>
                      <a:r>
                        <a:rPr lang="en-US" sz="1600" dirty="0"/>
                        <a:t>04</a:t>
                      </a:r>
                    </a:p>
                  </a:txBody>
                  <a:tcPr/>
                </a:tc>
                <a:tc>
                  <a:txBody>
                    <a:bodyPr/>
                    <a:lstStyle/>
                    <a:p>
                      <a:pPr>
                        <a:lnSpc>
                          <a:spcPct val="100000"/>
                        </a:lnSpc>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a:tc>
                <a:tc>
                  <a:txBody>
                    <a:bodyPr/>
                    <a:lstStyle/>
                    <a:p>
                      <a:pPr>
                        <a:lnSpc>
                          <a:spcPct val="100000"/>
                        </a:lnSpc>
                      </a:pPr>
                      <a:r>
                        <a:rPr lang="en-US" sz="1600" dirty="0"/>
                        <a:t>Michael A. </a:t>
                      </a:r>
                      <a:r>
                        <a:rPr lang="en-US" sz="1600" dirty="0" err="1"/>
                        <a:t>Heroux</a:t>
                      </a:r>
                      <a:r>
                        <a:rPr lang="en-US" sz="1600" dirty="0"/>
                        <a:t>, SNL</a:t>
                      </a:r>
                    </a:p>
                  </a:txBody>
                  <a:tcPr/>
                </a:tc>
                <a:extLst>
                  <a:ext uri="{0D108BD9-81ED-4DB2-BD59-A6C34878D82A}">
                    <a16:rowId xmlns:a16="http://schemas.microsoft.com/office/drawing/2014/main" val="910718610"/>
                  </a:ext>
                </a:extLst>
              </a:tr>
              <a:tr h="370840">
                <a:tc>
                  <a:txBody>
                    <a:bodyPr/>
                    <a:lstStyle/>
                    <a:p>
                      <a:pPr algn="l">
                        <a:lnSpc>
                          <a:spcPct val="100000"/>
                        </a:lnSpc>
                      </a:pPr>
                      <a:r>
                        <a:rPr lang="en-US" sz="1600" i="1" dirty="0">
                          <a:solidFill>
                            <a:schemeClr val="tx2"/>
                          </a:solidFill>
                        </a:rPr>
                        <a:t>12:00pm-1:30pm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Lunch (C1/2/3/4 Ballroom, 2</a:t>
                      </a:r>
                      <a:r>
                        <a:rPr lang="en-US" sz="1600" i="1" baseline="30000" dirty="0">
                          <a:solidFill>
                            <a:schemeClr val="tx2"/>
                          </a:solidFill>
                        </a:rPr>
                        <a:t>nd</a:t>
                      </a:r>
                      <a:r>
                        <a:rPr lang="en-US" sz="1600" i="1" dirty="0">
                          <a:solidFill>
                            <a:schemeClr val="tx2"/>
                          </a:solidFill>
                        </a:rPr>
                        <a:t> floor)</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3795300342"/>
                  </a:ext>
                </a:extLst>
              </a:tr>
              <a:tr h="370840">
                <a:tc>
                  <a:txBody>
                    <a:bodyPr/>
                    <a:lstStyle/>
                    <a:p>
                      <a:pPr algn="l">
                        <a:lnSpc>
                          <a:spcPct val="100000"/>
                        </a:lnSpc>
                      </a:pPr>
                      <a:r>
                        <a:rPr lang="en-US" sz="1600" i="0" dirty="0"/>
                        <a:t>1:30pm-2:15pm</a:t>
                      </a:r>
                    </a:p>
                  </a:txBody>
                  <a:tcPr/>
                </a:tc>
                <a:tc>
                  <a:txBody>
                    <a:bodyPr/>
                    <a:lstStyle/>
                    <a:p>
                      <a:pPr>
                        <a:lnSpc>
                          <a:spcPct val="100000"/>
                        </a:lnSpc>
                      </a:pPr>
                      <a:r>
                        <a:rPr lang="en-US" sz="1600" i="0" dirty="0"/>
                        <a:t>05</a:t>
                      </a:r>
                    </a:p>
                  </a:txBody>
                  <a:tcPr/>
                </a:tc>
                <a:tc>
                  <a:txBody>
                    <a:bodyPr/>
                    <a:lstStyle/>
                    <a:p>
                      <a:pPr>
                        <a:lnSpc>
                          <a:spcPct val="100000"/>
                        </a:lnSpc>
                      </a:pPr>
                      <a:r>
                        <a:rPr lang="en-US" sz="1600" i="0" dirty="0"/>
                        <a:t>An Introduction to Software Licensing</a:t>
                      </a:r>
                    </a:p>
                  </a:txBody>
                  <a:tcPr/>
                </a:tc>
                <a:tc>
                  <a:txBody>
                    <a:bodyPr/>
                    <a:lstStyle/>
                    <a:p>
                      <a:pPr>
                        <a:lnSpc>
                          <a:spcPct val="100000"/>
                        </a:lnSpc>
                      </a:pPr>
                      <a:r>
                        <a:rPr lang="en-US" sz="1600" i="0" dirty="0"/>
                        <a:t>David E. Bernholdt, ORNL</a:t>
                      </a:r>
                    </a:p>
                  </a:txBody>
                  <a:tcPr/>
                </a:tc>
                <a:extLst>
                  <a:ext uri="{0D108BD9-81ED-4DB2-BD59-A6C34878D82A}">
                    <a16:rowId xmlns:a16="http://schemas.microsoft.com/office/drawing/2014/main" val="4193880066"/>
                  </a:ext>
                </a:extLst>
              </a:tr>
              <a:tr h="370840">
                <a:tc>
                  <a:txBody>
                    <a:bodyPr/>
                    <a:lstStyle/>
                    <a:p>
                      <a:pPr algn="l">
                        <a:lnSpc>
                          <a:spcPct val="100000"/>
                        </a:lnSpc>
                      </a:pPr>
                      <a:r>
                        <a:rPr lang="en-US" sz="1600" i="0" dirty="0"/>
                        <a:t>2:15pm-2:55pm</a:t>
                      </a:r>
                    </a:p>
                  </a:txBody>
                  <a:tcPr/>
                </a:tc>
                <a:tc>
                  <a:txBody>
                    <a:bodyPr/>
                    <a:lstStyle/>
                    <a:p>
                      <a:pPr>
                        <a:lnSpc>
                          <a:spcPct val="100000"/>
                        </a:lnSpc>
                      </a:pPr>
                      <a:r>
                        <a:rPr lang="en-US" sz="1600" i="0" dirty="0"/>
                        <a:t>06</a:t>
                      </a:r>
                    </a:p>
                  </a:txBody>
                  <a:tcPr/>
                </a:tc>
                <a:tc>
                  <a:txBody>
                    <a:bodyPr/>
                    <a:lstStyle/>
                    <a:p>
                      <a:pPr>
                        <a:lnSpc>
                          <a:spcPct val="100000"/>
                        </a:lnSpc>
                      </a:pPr>
                      <a:r>
                        <a:rPr lang="en-US" sz="1600" i="0" dirty="0"/>
                        <a:t>Verification and Refactoring</a:t>
                      </a:r>
                    </a:p>
                  </a:txBody>
                  <a:tcPr/>
                </a:tc>
                <a:tc>
                  <a:txBody>
                    <a:bodyPr/>
                    <a:lstStyle/>
                    <a:p>
                      <a:pPr>
                        <a:lnSpc>
                          <a:spcPct val="100000"/>
                        </a:lnSpc>
                      </a:pPr>
                      <a:r>
                        <a:rPr lang="en-US" sz="1600" i="0" dirty="0" err="1"/>
                        <a:t>Anshu</a:t>
                      </a:r>
                      <a:r>
                        <a:rPr lang="en-US" sz="1600" i="0" dirty="0"/>
                        <a:t> Dubey, ANL</a:t>
                      </a:r>
                    </a:p>
                  </a:txBody>
                  <a:tcPr/>
                </a:tc>
                <a:extLst>
                  <a:ext uri="{0D108BD9-81ED-4DB2-BD59-A6C34878D82A}">
                    <a16:rowId xmlns:a16="http://schemas.microsoft.com/office/drawing/2014/main" val="1451415273"/>
                  </a:ext>
                </a:extLst>
              </a:tr>
              <a:tr h="370840">
                <a:tc>
                  <a:txBody>
                    <a:bodyPr/>
                    <a:lstStyle/>
                    <a:p>
                      <a:pPr algn="l">
                        <a:lnSpc>
                          <a:spcPct val="100000"/>
                        </a:lnSpc>
                      </a:pPr>
                      <a:r>
                        <a:rPr lang="en-US" sz="1600" i="0" dirty="0"/>
                        <a:t>2:55pm-3:00pm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t>Code Coverage </a:t>
                      </a:r>
                      <a:r>
                        <a:rPr lang="en-US" sz="1600" i="0" dirty="0">
                          <a:solidFill>
                            <a:schemeClr val="bg1">
                              <a:lumMod val="50000"/>
                            </a:schemeClr>
                          </a:solidFill>
                        </a:rPr>
                        <a:t>and Continuous Integration</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4127890560"/>
                  </a:ext>
                </a:extLst>
              </a:tr>
              <a:tr h="370840">
                <a:tc>
                  <a:txBody>
                    <a:bodyPr/>
                    <a:lstStyle/>
                    <a:p>
                      <a:pPr algn="l">
                        <a:lnSpc>
                          <a:spcPct val="100000"/>
                        </a:lnSpc>
                      </a:pPr>
                      <a:r>
                        <a:rPr lang="en-US" sz="1600" i="1" dirty="0">
                          <a:solidFill>
                            <a:schemeClr val="tx2"/>
                          </a:solidFill>
                        </a:rPr>
                        <a:t>3:00-3:30pm</a:t>
                      </a:r>
                    </a:p>
                  </a:txBody>
                  <a:tcPr/>
                </a:tc>
                <a:tc>
                  <a:txBody>
                    <a:bodyPr/>
                    <a:lstStyle/>
                    <a:p>
                      <a:pPr>
                        <a:lnSpc>
                          <a:spcPct val="100000"/>
                        </a:lnSpc>
                      </a:pPr>
                      <a:endParaRPr lang="en-US" sz="1600" i="1" dirty="0">
                        <a:solidFill>
                          <a:schemeClr val="tx2"/>
                        </a:solidFill>
                      </a:endParaRPr>
                    </a:p>
                  </a:txBody>
                  <a:tcPr/>
                </a:tc>
                <a:tc>
                  <a:txBody>
                    <a:bodyPr/>
                    <a:lstStyle/>
                    <a:p>
                      <a:pPr>
                        <a:lnSpc>
                          <a:spcPct val="100000"/>
                        </a:lnSpc>
                      </a:pPr>
                      <a:r>
                        <a:rPr lang="en-US" sz="1600" i="1" dirty="0">
                          <a:solidFill>
                            <a:schemeClr val="tx2"/>
                          </a:solidFill>
                        </a:rPr>
                        <a:t>Break</a:t>
                      </a:r>
                    </a:p>
                  </a:txBody>
                  <a:tcPr/>
                </a:tc>
                <a:tc>
                  <a:txBody>
                    <a:bodyPr/>
                    <a:lstStyle/>
                    <a:p>
                      <a:pPr>
                        <a:lnSpc>
                          <a:spcPct val="100000"/>
                        </a:lnSpc>
                      </a:pPr>
                      <a:endParaRPr lang="en-US" sz="1600" dirty="0">
                        <a:solidFill>
                          <a:schemeClr val="tx2"/>
                        </a:solidFill>
                      </a:endParaRPr>
                    </a:p>
                  </a:txBody>
                  <a:tcPr/>
                </a:tc>
                <a:extLst>
                  <a:ext uri="{0D108BD9-81ED-4DB2-BD59-A6C34878D82A}">
                    <a16:rowId xmlns:a16="http://schemas.microsoft.com/office/drawing/2014/main" val="2555228086"/>
                  </a:ext>
                </a:extLst>
              </a:tr>
              <a:tr h="370840">
                <a:tc>
                  <a:txBody>
                    <a:bodyPr/>
                    <a:lstStyle/>
                    <a:p>
                      <a:pPr algn="l">
                        <a:lnSpc>
                          <a:spcPct val="100000"/>
                        </a:lnSpc>
                      </a:pPr>
                      <a:r>
                        <a:rPr lang="en-US" sz="1600" i="0" dirty="0"/>
                        <a:t>3:30pm-3:40pm</a:t>
                      </a:r>
                    </a:p>
                  </a:txBody>
                  <a:tcPr/>
                </a:tc>
                <a:tc>
                  <a:txBody>
                    <a:bodyPr/>
                    <a:lstStyle/>
                    <a:p>
                      <a:pPr>
                        <a:lnSpc>
                          <a:spcPct val="100000"/>
                        </a:lnSpc>
                      </a:pPr>
                      <a:r>
                        <a:rPr lang="en-US" sz="1600" i="0" dirty="0"/>
                        <a:t>07</a:t>
                      </a:r>
                    </a:p>
                  </a:txBody>
                  <a:tcPr/>
                </a:tc>
                <a:tc>
                  <a:txBody>
                    <a:bodyPr/>
                    <a:lstStyle/>
                    <a:p>
                      <a:pPr>
                        <a:lnSpc>
                          <a:spcPct val="100000"/>
                        </a:lnSpc>
                      </a:pPr>
                      <a:r>
                        <a:rPr lang="en-US" sz="1600" i="0" dirty="0">
                          <a:solidFill>
                            <a:schemeClr val="bg1">
                              <a:lumMod val="50000"/>
                            </a:schemeClr>
                          </a:solidFill>
                        </a:rPr>
                        <a:t>Code Coverage and </a:t>
                      </a:r>
                      <a:r>
                        <a:rPr lang="en-US" sz="1600" i="0" dirty="0"/>
                        <a:t>Continuous Integration (continued)</a:t>
                      </a:r>
                    </a:p>
                  </a:txBody>
                  <a:tcPr/>
                </a:tc>
                <a:tc>
                  <a:txBody>
                    <a:bodyPr/>
                    <a:lstStyle/>
                    <a:p>
                      <a:pPr>
                        <a:lnSpc>
                          <a:spcPct val="100000"/>
                        </a:lnSpc>
                      </a:pPr>
                      <a:r>
                        <a:rPr lang="en-US" sz="1600" i="0" dirty="0"/>
                        <a:t>Jared O’Neal, ANL</a:t>
                      </a:r>
                    </a:p>
                  </a:txBody>
                  <a:tcPr/>
                </a:tc>
                <a:extLst>
                  <a:ext uri="{0D108BD9-81ED-4DB2-BD59-A6C34878D82A}">
                    <a16:rowId xmlns:a16="http://schemas.microsoft.com/office/drawing/2014/main" val="2444169840"/>
                  </a:ext>
                </a:extLst>
              </a:tr>
              <a:tr h="370840">
                <a:tc>
                  <a:txBody>
                    <a:bodyPr/>
                    <a:lstStyle/>
                    <a:p>
                      <a:pPr algn="l">
                        <a:lnSpc>
                          <a:spcPct val="100000"/>
                        </a:lnSpc>
                      </a:pPr>
                      <a:r>
                        <a:rPr lang="en-US" sz="1600" i="0" dirty="0"/>
                        <a:t>3:40pm-5:00pm</a:t>
                      </a:r>
                    </a:p>
                  </a:txBody>
                  <a:tcPr/>
                </a:tc>
                <a:tc>
                  <a:txBody>
                    <a:bodyPr/>
                    <a:lstStyle/>
                    <a:p>
                      <a:pPr>
                        <a:lnSpc>
                          <a:spcPct val="100000"/>
                        </a:lnSpc>
                      </a:pPr>
                      <a:r>
                        <a:rPr lang="en-US" sz="1600" i="0" dirty="0"/>
                        <a:t>08</a:t>
                      </a:r>
                    </a:p>
                  </a:txBody>
                  <a:tcPr/>
                </a:tc>
                <a:tc>
                  <a:txBody>
                    <a:bodyPr/>
                    <a:lstStyle/>
                    <a:p>
                      <a:pPr>
                        <a:lnSpc>
                          <a:spcPct val="100000"/>
                        </a:lnSpc>
                      </a:pPr>
                      <a:r>
                        <a:rPr lang="en-US" sz="1600" i="0"/>
                        <a:t>Hands-on Activities</a:t>
                      </a:r>
                      <a:endParaRPr lang="en-US" sz="1600" i="0" dirty="0"/>
                    </a:p>
                  </a:txBody>
                  <a:tcPr/>
                </a:tc>
                <a:tc>
                  <a:txBody>
                    <a:bodyPr/>
                    <a:lstStyle/>
                    <a:p>
                      <a:pPr>
                        <a:lnSpc>
                          <a:spcPct val="100000"/>
                        </a:lnSpc>
                      </a:pPr>
                      <a:r>
                        <a:rPr lang="en-US" sz="1600" i="0" dirty="0"/>
                        <a:t>Jared O’Neal, ANL, and team</a:t>
                      </a:r>
                    </a:p>
                  </a:txBody>
                  <a:tcPr/>
                </a:tc>
                <a:extLst>
                  <a:ext uri="{0D108BD9-81ED-4DB2-BD59-A6C34878D82A}">
                    <a16:rowId xmlns:a16="http://schemas.microsoft.com/office/drawing/2014/main" val="3049042265"/>
                  </a:ext>
                </a:extLst>
              </a:tr>
            </a:tbl>
          </a:graphicData>
        </a:graphic>
      </p:graphicFrame>
      <p:sp>
        <p:nvSpPr>
          <p:cNvPr id="3" name="Rectangle 2">
            <a:extLst>
              <a:ext uri="{FF2B5EF4-FFF2-40B4-BE49-F238E27FC236}">
                <a16:creationId xmlns:a16="http://schemas.microsoft.com/office/drawing/2014/main" id="{748BF80F-CC4F-4DB7-B8E6-6A0EA149C515}"/>
              </a:ext>
            </a:extLst>
          </p:cNvPr>
          <p:cNvSpPr/>
          <p:nvPr/>
        </p:nvSpPr>
        <p:spPr>
          <a:xfrm>
            <a:off x="5480376" y="406121"/>
            <a:ext cx="5220212" cy="456535"/>
          </a:xfrm>
          <a:prstGeom prst="rect">
            <a:avLst/>
          </a:prstGeom>
        </p:spPr>
        <p:txBody>
          <a:bodyPr wrap="none">
            <a:spAutoFit/>
          </a:bodyPr>
          <a:lstStyle/>
          <a:p>
            <a:pPr algn="ctr">
              <a:lnSpc>
                <a:spcPct val="150000"/>
              </a:lnSpc>
            </a:pPr>
            <a:r>
              <a:rPr lang="en-US" b="1" dirty="0"/>
              <a:t>Tutorial evaluation form: </a:t>
            </a:r>
            <a:r>
              <a:rPr lang="en-US" b="1" dirty="0">
                <a:hlinkClick r:id="rId2"/>
              </a:rPr>
              <a:t>http://bit.ly/sc18-eval</a:t>
            </a:r>
            <a:endParaRPr lang="en-US" b="1" dirty="0"/>
          </a:p>
        </p:txBody>
      </p:sp>
      <p:pic>
        <p:nvPicPr>
          <p:cNvPr id="6" name="Picture 5">
            <a:extLst>
              <a:ext uri="{FF2B5EF4-FFF2-40B4-BE49-F238E27FC236}">
                <a16:creationId xmlns:a16="http://schemas.microsoft.com/office/drawing/2014/main" id="{4C1DFBB4-000A-4605-AF50-C6C16796ED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1085" y="0"/>
            <a:ext cx="1457739" cy="1457739"/>
          </a:xfrm>
          <a:prstGeom prst="rect">
            <a:avLst/>
          </a:prstGeom>
        </p:spPr>
      </p:pic>
      <p:grpSp>
        <p:nvGrpSpPr>
          <p:cNvPr id="10" name="Group 9">
            <a:extLst>
              <a:ext uri="{FF2B5EF4-FFF2-40B4-BE49-F238E27FC236}">
                <a16:creationId xmlns:a16="http://schemas.microsoft.com/office/drawing/2014/main" id="{A97743D4-90C7-46F7-99DF-DD3F92012DED}"/>
              </a:ext>
            </a:extLst>
          </p:cNvPr>
          <p:cNvGrpSpPr/>
          <p:nvPr/>
        </p:nvGrpSpPr>
        <p:grpSpPr>
          <a:xfrm>
            <a:off x="79513" y="4820481"/>
            <a:ext cx="12029799" cy="390939"/>
            <a:chOff x="79513" y="1653208"/>
            <a:chExt cx="12029799" cy="390939"/>
          </a:xfrm>
        </p:grpSpPr>
        <p:cxnSp>
          <p:nvCxnSpPr>
            <p:cNvPr id="7" name="Straight Connector 6">
              <a:extLst>
                <a:ext uri="{FF2B5EF4-FFF2-40B4-BE49-F238E27FC236}">
                  <a16:creationId xmlns:a16="http://schemas.microsoft.com/office/drawing/2014/main" id="{C32A3FE3-D361-4ED0-A257-E2CB811BEB8F}"/>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51AD24C-8755-436D-9850-03F6716A52FE}"/>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9" name="Arrow: Right 8">
              <a:extLst>
                <a:ext uri="{FF2B5EF4-FFF2-40B4-BE49-F238E27FC236}">
                  <a16:creationId xmlns:a16="http://schemas.microsoft.com/office/drawing/2014/main" id="{84C4E85C-D04E-4AA4-902A-734D58B73D12}"/>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spTree>
    <p:extLst>
      <p:ext uri="{BB962C8B-B14F-4D97-AF65-F5344CB8AC3E}">
        <p14:creationId xmlns:p14="http://schemas.microsoft.com/office/powerpoint/2010/main" val="307102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a:t>
            </a:r>
          </a:p>
        </p:txBody>
      </p:sp>
      <p:sp>
        <p:nvSpPr>
          <p:cNvPr id="3" name="Content Placeholder 2"/>
          <p:cNvSpPr>
            <a:spLocks noGrp="1"/>
          </p:cNvSpPr>
          <p:nvPr>
            <p:ph idx="1"/>
          </p:nvPr>
        </p:nvSpPr>
        <p:spPr/>
        <p:txBody>
          <a:bodyPr/>
          <a:lstStyle/>
          <a:p>
            <a:r>
              <a:rPr lang="en-US" dirty="0"/>
              <a:t>Code verification uses tests </a:t>
            </a:r>
          </a:p>
          <a:p>
            <a:pPr lvl="1"/>
            <a:r>
              <a:rPr lang="en-US" dirty="0"/>
              <a:t>It is much more than a collection of tests</a:t>
            </a:r>
          </a:p>
          <a:p>
            <a:r>
              <a:rPr lang="en-US" dirty="0"/>
              <a:t>It is the holistic process through which you ensure that </a:t>
            </a:r>
          </a:p>
          <a:p>
            <a:pPr lvl="1"/>
            <a:r>
              <a:rPr lang="en-US" dirty="0"/>
              <a:t>Your implementation shows expected behavior,</a:t>
            </a:r>
          </a:p>
          <a:p>
            <a:pPr lvl="1"/>
            <a:r>
              <a:rPr lang="en-US" dirty="0"/>
              <a:t>Your implementation is consistent with your model,</a:t>
            </a:r>
          </a:p>
          <a:p>
            <a:pPr lvl="1"/>
            <a:r>
              <a:rPr lang="en-US" dirty="0"/>
              <a:t>Science you are trying to do with the code can be done.</a:t>
            </a:r>
          </a:p>
          <a:p>
            <a:endParaRPr lang="en-US" dirty="0"/>
          </a:p>
          <a:p>
            <a:pPr lvl="1"/>
            <a:endParaRPr lang="en-US" dirty="0"/>
          </a:p>
        </p:txBody>
      </p:sp>
    </p:spTree>
    <p:extLst>
      <p:ext uri="{BB962C8B-B14F-4D97-AF65-F5344CB8AC3E}">
        <p14:creationId xmlns:p14="http://schemas.microsoft.com/office/powerpoint/2010/main" val="243716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and types of verification</a:t>
            </a:r>
          </a:p>
        </p:txBody>
      </p:sp>
      <p:sp>
        <p:nvSpPr>
          <p:cNvPr id="3" name="Content Placeholder 2"/>
          <p:cNvSpPr>
            <a:spLocks noGrp="1"/>
          </p:cNvSpPr>
          <p:nvPr>
            <p:ph idx="1"/>
          </p:nvPr>
        </p:nvSpPr>
        <p:spPr/>
        <p:txBody>
          <a:bodyPr>
            <a:normAutofit/>
          </a:bodyPr>
          <a:lstStyle/>
          <a:p>
            <a:r>
              <a:rPr lang="en-US" dirty="0"/>
              <a:t>During initial code development</a:t>
            </a:r>
          </a:p>
          <a:p>
            <a:pPr lvl="1"/>
            <a:r>
              <a:rPr lang="en-US" dirty="0"/>
              <a:t>Accuracy and stability </a:t>
            </a:r>
          </a:p>
          <a:p>
            <a:pPr lvl="1"/>
            <a:r>
              <a:rPr lang="en-US" dirty="0"/>
              <a:t>Matching the algorithm to the model</a:t>
            </a:r>
          </a:p>
          <a:p>
            <a:pPr lvl="1"/>
            <a:r>
              <a:rPr lang="en-US" dirty="0"/>
              <a:t>Interoperability of algorithms</a:t>
            </a:r>
          </a:p>
          <a:p>
            <a:r>
              <a:rPr lang="en-US" dirty="0"/>
              <a:t>In later stages</a:t>
            </a:r>
          </a:p>
          <a:p>
            <a:pPr lvl="1"/>
            <a:r>
              <a:rPr lang="en-US" dirty="0"/>
              <a:t>While adding new major capabilities or modifying existing capabilities </a:t>
            </a:r>
          </a:p>
          <a:p>
            <a:pPr lvl="1"/>
            <a:r>
              <a:rPr lang="en-US" dirty="0"/>
              <a:t>Ongoing maintenance </a:t>
            </a:r>
          </a:p>
          <a:p>
            <a:pPr lvl="1"/>
            <a:r>
              <a:rPr lang="en-US" dirty="0"/>
              <a:t>Preparing for production</a:t>
            </a:r>
          </a:p>
          <a:p>
            <a:endParaRPr lang="en-US" dirty="0"/>
          </a:p>
        </p:txBody>
      </p:sp>
    </p:spTree>
    <p:extLst>
      <p:ext uri="{BB962C8B-B14F-4D97-AF65-F5344CB8AC3E}">
        <p14:creationId xmlns:p14="http://schemas.microsoft.com/office/powerpoint/2010/main" val="238351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and types of verification</a:t>
            </a:r>
          </a:p>
        </p:txBody>
      </p:sp>
      <p:sp>
        <p:nvSpPr>
          <p:cNvPr id="3" name="Content Placeholder 2"/>
          <p:cNvSpPr>
            <a:spLocks noGrp="1"/>
          </p:cNvSpPr>
          <p:nvPr>
            <p:ph idx="1"/>
          </p:nvPr>
        </p:nvSpPr>
        <p:spPr/>
        <p:txBody>
          <a:bodyPr>
            <a:normAutofit/>
          </a:bodyPr>
          <a:lstStyle/>
          <a:p>
            <a:r>
              <a:rPr lang="en-US" dirty="0"/>
              <a:t>If refactoring</a:t>
            </a:r>
          </a:p>
          <a:p>
            <a:pPr lvl="1"/>
            <a:r>
              <a:rPr lang="en-US" dirty="0"/>
              <a:t>Ensuring that behavior remains consistent and expected</a:t>
            </a:r>
          </a:p>
          <a:p>
            <a:r>
              <a:rPr lang="en-US" dirty="0"/>
              <a:t>All stages have a mix of automation and human-intervention</a:t>
            </a:r>
          </a:p>
          <a:p>
            <a:pPr lvl="1"/>
            <a:endParaRPr lang="en-US" dirty="0"/>
          </a:p>
          <a:p>
            <a:endParaRPr lang="en-US" dirty="0"/>
          </a:p>
        </p:txBody>
      </p:sp>
      <p:sp>
        <p:nvSpPr>
          <p:cNvPr id="5" name="Rectangle 4"/>
          <p:cNvSpPr/>
          <p:nvPr/>
        </p:nvSpPr>
        <p:spPr>
          <a:xfrm>
            <a:off x="2161242" y="4120328"/>
            <a:ext cx="7462416" cy="1567624"/>
          </a:xfrm>
          <a:prstGeom prst="rect">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Note that the stages apply to the whole code as well as its components</a:t>
            </a:r>
          </a:p>
        </p:txBody>
      </p:sp>
    </p:spTree>
    <p:extLst>
      <p:ext uri="{BB962C8B-B14F-4D97-AF65-F5344CB8AC3E}">
        <p14:creationId xmlns:p14="http://schemas.microsoft.com/office/powerpoint/2010/main" val="1173594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specific verification challenges</a:t>
            </a:r>
          </a:p>
        </p:txBody>
      </p:sp>
      <p:sp>
        <p:nvSpPr>
          <p:cNvPr id="5" name="Content Placeholder 4"/>
          <p:cNvSpPr>
            <a:spLocks noGrp="1"/>
          </p:cNvSpPr>
          <p:nvPr>
            <p:ph sz="quarter" idx="1"/>
          </p:nvPr>
        </p:nvSpPr>
        <p:spPr/>
        <p:txBody>
          <a:bodyPr/>
          <a:lstStyle/>
          <a:p>
            <a:r>
              <a:rPr lang="en-US" dirty="0"/>
              <a:t>Functionality coverage</a:t>
            </a:r>
          </a:p>
          <a:p>
            <a:r>
              <a:rPr lang="en-US" dirty="0"/>
              <a:t>Particularly true of codes that allow composability in their configuration</a:t>
            </a:r>
          </a:p>
          <a:p>
            <a:r>
              <a:rPr lang="en-US" dirty="0"/>
              <a:t>Codes may incorporate some legacy components</a:t>
            </a:r>
          </a:p>
          <a:p>
            <a:pPr lvl="1"/>
            <a:r>
              <a:rPr lang="en-US" dirty="0"/>
              <a:t>Its own set of challenges</a:t>
            </a:r>
          </a:p>
          <a:p>
            <a:pPr lvl="2"/>
            <a:r>
              <a:rPr lang="en-US" dirty="0"/>
              <a:t>No existing tests at any granularity</a:t>
            </a:r>
          </a:p>
          <a:p>
            <a:r>
              <a:rPr lang="en-US" dirty="0"/>
              <a:t>Examples – </a:t>
            </a:r>
            <a:r>
              <a:rPr lang="en-US" dirty="0" err="1"/>
              <a:t>multiphysics</a:t>
            </a:r>
            <a:r>
              <a:rPr lang="en-US" dirty="0"/>
              <a:t> application codes that support multiple domains</a:t>
            </a:r>
          </a:p>
          <a:p>
            <a:pPr marL="0" indent="0">
              <a:buNone/>
            </a:pPr>
            <a:endParaRPr lang="en-US" dirty="0"/>
          </a:p>
        </p:txBody>
      </p:sp>
    </p:spTree>
    <p:extLst>
      <p:ext uri="{BB962C8B-B14F-4D97-AF65-F5344CB8AC3E}">
        <p14:creationId xmlns:p14="http://schemas.microsoft.com/office/powerpoint/2010/main" val="1657607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testing</a:t>
            </a:r>
          </a:p>
        </p:txBody>
      </p:sp>
      <p:sp>
        <p:nvSpPr>
          <p:cNvPr id="5" name="Content Placeholder 4"/>
          <p:cNvSpPr>
            <a:spLocks noGrp="1"/>
          </p:cNvSpPr>
          <p:nvPr>
            <p:ph sz="quarter" idx="1"/>
          </p:nvPr>
        </p:nvSpPr>
        <p:spPr/>
        <p:txBody>
          <a:bodyPr>
            <a:normAutofit/>
          </a:bodyPr>
          <a:lstStyle/>
          <a:p>
            <a:r>
              <a:rPr lang="en-US" dirty="0"/>
              <a:t>Promotes high-quality software that delivers correct results and improves confidence</a:t>
            </a:r>
          </a:p>
          <a:p>
            <a:r>
              <a:rPr lang="en-US" dirty="0"/>
              <a:t>Increases quality and speed of development, reducing development and maintenance costs</a:t>
            </a:r>
          </a:p>
          <a:p>
            <a:r>
              <a:rPr lang="en-US" dirty="0"/>
              <a:t>Maintains portability to a variety of systems and compilers</a:t>
            </a:r>
          </a:p>
          <a:p>
            <a:r>
              <a:rPr lang="en-US" dirty="0"/>
              <a:t>Helps in refactoring</a:t>
            </a:r>
          </a:p>
          <a:p>
            <a:pPr lvl="1"/>
            <a:r>
              <a:rPr lang="en-US" dirty="0"/>
              <a:t>Avoid introducing new errors when adding new features</a:t>
            </a:r>
          </a:p>
          <a:p>
            <a:pPr lvl="1"/>
            <a:r>
              <a:rPr lang="en-US" dirty="0"/>
              <a:t>Avoid reintroducing old errors</a:t>
            </a:r>
          </a:p>
        </p:txBody>
      </p:sp>
    </p:spTree>
    <p:extLst>
      <p:ext uri="{BB962C8B-B14F-4D97-AF65-F5344CB8AC3E}">
        <p14:creationId xmlns:p14="http://schemas.microsoft.com/office/powerpoint/2010/main" val="107605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common are bugs?</a:t>
            </a:r>
          </a:p>
        </p:txBody>
      </p:sp>
      <p:sp>
        <p:nvSpPr>
          <p:cNvPr id="5" name="Content Placeholder 4"/>
          <p:cNvSpPr>
            <a:spLocks noGrp="1"/>
          </p:cNvSpPr>
          <p:nvPr>
            <p:ph sz="quarter" idx="1"/>
          </p:nvPr>
        </p:nvSpPr>
        <p:spPr>
          <a:xfrm>
            <a:off x="1797924" y="1615913"/>
            <a:ext cx="8529354" cy="3626175"/>
          </a:xfrm>
        </p:spPr>
        <p:txBody>
          <a:bodyPr>
            <a:normAutofit fontScale="85000" lnSpcReduction="20000"/>
          </a:bodyPr>
          <a:lstStyle/>
          <a:p>
            <a:endParaRPr lang="en-US" dirty="0"/>
          </a:p>
          <a:p>
            <a:endParaRPr lang="en-US" dirty="0"/>
          </a:p>
          <a:p>
            <a:endParaRPr lang="en-US" dirty="0"/>
          </a:p>
          <a:p>
            <a:endParaRPr lang="en-US" dirty="0"/>
          </a:p>
          <a:p>
            <a:r>
              <a:rPr lang="en-US" dirty="0"/>
              <a:t>Bugs per 1000 lines of code (KLOC)</a:t>
            </a:r>
          </a:p>
          <a:p>
            <a:r>
              <a:rPr lang="en-US" dirty="0"/>
              <a:t>Industry average for delivered software</a:t>
            </a:r>
          </a:p>
          <a:p>
            <a:pPr lvl="1"/>
            <a:r>
              <a:rPr lang="en-US" dirty="0"/>
              <a:t>1-25 errors</a:t>
            </a:r>
          </a:p>
          <a:p>
            <a:r>
              <a:rPr lang="en-US" dirty="0"/>
              <a:t>Microsoft Applications Division</a:t>
            </a:r>
          </a:p>
          <a:p>
            <a:pPr lvl="1"/>
            <a:r>
              <a:rPr lang="en-US" dirty="0"/>
              <a:t>10-20 defects during in-house testing</a:t>
            </a:r>
          </a:p>
          <a:p>
            <a:pPr lvl="1"/>
            <a:r>
              <a:rPr lang="en-US" dirty="0"/>
              <a:t>0.5 in released product</a:t>
            </a:r>
          </a:p>
        </p:txBody>
      </p:sp>
      <p:sp>
        <p:nvSpPr>
          <p:cNvPr id="6" name="Rounded Rectangle 5"/>
          <p:cNvSpPr/>
          <p:nvPr/>
        </p:nvSpPr>
        <p:spPr>
          <a:xfrm>
            <a:off x="1797925" y="1334545"/>
            <a:ext cx="7949178" cy="1513774"/>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sz="2399" dirty="0"/>
              <a:t>Programs do not acquire bugs as people acquire germs, by hanging around other buggy programs.  Programmers must insert them.</a:t>
            </a:r>
          </a:p>
          <a:p>
            <a:r>
              <a:rPr lang="en-US" sz="2399" dirty="0"/>
              <a:t>- Harlan Mills</a:t>
            </a:r>
          </a:p>
        </p:txBody>
      </p:sp>
      <p:sp>
        <p:nvSpPr>
          <p:cNvPr id="7" name="Rectangle 6"/>
          <p:cNvSpPr/>
          <p:nvPr/>
        </p:nvSpPr>
        <p:spPr>
          <a:xfrm>
            <a:off x="1523603" y="6034612"/>
            <a:ext cx="9141619" cy="369236"/>
          </a:xfrm>
          <a:prstGeom prst="rect">
            <a:avLst/>
          </a:prstGeom>
        </p:spPr>
        <p:txBody>
          <a:bodyPr wrap="square">
            <a:spAutoFit/>
          </a:bodyPr>
          <a:lstStyle/>
          <a:p>
            <a:r>
              <a:rPr lang="en-US" dirty="0"/>
              <a:t>Code Complete (Steven McConnell)</a:t>
            </a:r>
          </a:p>
        </p:txBody>
      </p:sp>
    </p:spTree>
    <p:extLst>
      <p:ext uri="{BB962C8B-B14F-4D97-AF65-F5344CB8AC3E}">
        <p14:creationId xmlns:p14="http://schemas.microsoft.com/office/powerpoint/2010/main" val="276356165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515</TotalTime>
  <Words>2507</Words>
  <Application>Microsoft Office PowerPoint</Application>
  <PresentationFormat>Custom</PresentationFormat>
  <Paragraphs>465</Paragraphs>
  <Slides>38</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American Typewriter</vt:lpstr>
      <vt:lpstr>Arial</vt:lpstr>
      <vt:lpstr>Arial Black</vt:lpstr>
      <vt:lpstr>Calibri</vt:lpstr>
      <vt:lpstr>Presentations (Wide Screen)</vt:lpstr>
      <vt:lpstr>Verification and Refactoring</vt:lpstr>
      <vt:lpstr>License, citation, and acknowledgements</vt:lpstr>
      <vt:lpstr>Verification</vt:lpstr>
      <vt:lpstr>Verification</vt:lpstr>
      <vt:lpstr>Stages and types of verification</vt:lpstr>
      <vt:lpstr>Stages and types of verification</vt:lpstr>
      <vt:lpstr>Other specific verification challenges</vt:lpstr>
      <vt:lpstr>Benefits of testing</vt:lpstr>
      <vt:lpstr>How common are bugs?</vt:lpstr>
      <vt:lpstr>Why testing is important: the protein structures of Geoffrey Chang</vt:lpstr>
      <vt:lpstr>Why testing is important: the 40 second flight of the Ariane 5</vt:lpstr>
      <vt:lpstr>Why testing is important: the Therac-25 accidents</vt:lpstr>
      <vt:lpstr>Test Definitions</vt:lpstr>
      <vt:lpstr>Test Development</vt:lpstr>
      <vt:lpstr>Example from E3SM </vt:lpstr>
      <vt:lpstr>Workarounds for Granularity</vt:lpstr>
      <vt:lpstr>Example from FLASH</vt:lpstr>
      <vt:lpstr>Example from Flash</vt:lpstr>
      <vt:lpstr>Example from FLASH</vt:lpstr>
      <vt:lpstr>Example from FLASH</vt:lpstr>
      <vt:lpstr>Selection of tests</vt:lpstr>
      <vt:lpstr>Why not always use the most stringent testing?</vt:lpstr>
      <vt:lpstr>Commonalities</vt:lpstr>
      <vt:lpstr>Test Selection</vt:lpstr>
      <vt:lpstr>Example </vt:lpstr>
      <vt:lpstr>Regular Testing</vt:lpstr>
      <vt:lpstr>Regular Testing</vt:lpstr>
      <vt:lpstr>Refactoring</vt:lpstr>
      <vt:lpstr>Considerations</vt:lpstr>
      <vt:lpstr>Example FLASH </vt:lpstr>
      <vt:lpstr>FLASH5</vt:lpstr>
      <vt:lpstr>Refactoring plan</vt:lpstr>
      <vt:lpstr>Phase 1 - design</vt:lpstr>
      <vt:lpstr>Phase 2 - prototyping</vt:lpstr>
      <vt:lpstr>Phase 3 - implementation</vt:lpstr>
      <vt:lpstr>Other resources</vt:lpstr>
      <vt:lpstr>Simplified schematic of science through computation</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 E.</cp:lastModifiedBy>
  <cp:revision>162</cp:revision>
  <cp:lastPrinted>2017-11-02T18:35:01Z</cp:lastPrinted>
  <dcterms:created xsi:type="dcterms:W3CDTF">2018-11-06T17:28:56Z</dcterms:created>
  <dcterms:modified xsi:type="dcterms:W3CDTF">2018-11-11T12:26:30Z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