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2" r:id="rId6"/>
    <p:sldId id="333" r:id="rId7"/>
    <p:sldId id="334" r:id="rId8"/>
    <p:sldId id="271" r:id="rId9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2" autoAdjust="0"/>
    <p:restoredTop sz="96571" autoAdjust="0"/>
  </p:normalViewPr>
  <p:slideViewPr>
    <p:cSldViewPr snapToGrid="0" showGuides="1">
      <p:cViewPr varScale="1">
        <p:scale>
          <a:sx n="96" d="100"/>
          <a:sy n="96" d="100"/>
        </p:scale>
        <p:origin x="584" y="60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Talk was originally designed to be 45 Minutes.  However, this normally skips out detailed discussions of the other workflows.  I have expanded these here since I will have an hour to talk this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8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Alicia gave talk in the past.  As such, this tutorial follows here talk closely and I am using some of her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6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dx.doi.org/10.6084/m9.figshare.730917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rdoneal/CI_Multiplatform" TargetMode="External"/><Relationship Id="rId2" Type="http://schemas.openxmlformats.org/officeDocument/2006/relationships/hyperlink" Target="https://github.com/jrdoneal/CI_HelloWorld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jrdoneal/infrastructure" TargetMode="External"/><Relationship Id="rId4" Type="http://schemas.openxmlformats.org/officeDocument/2006/relationships/hyperlink" Target="https://github.com/amklinv/morpheu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mklinv.github.io/morpheus/lcovFiles/index.html" TargetMode="External"/><Relationship Id="rId2" Type="http://schemas.openxmlformats.org/officeDocument/2006/relationships/hyperlink" Target="https://amklinv.github.io/morpheus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it.ly/sc18-ev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Hands-On Activities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CC0C520-4F64-4602-B6D4-1175D64E9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Better Scientific Software Tutorial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000" dirty="0"/>
              <a:t>Jared O’Neal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Mathematics and Computer Science Division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Argonne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And the rest of the team</a:t>
            </a:r>
          </a:p>
          <a:p>
            <a:pPr>
              <a:spcBef>
                <a:spcPts val="2400"/>
              </a:spcBef>
            </a:pPr>
            <a:r>
              <a:rPr lang="en-US" sz="2000" dirty="0"/>
              <a:t>Supercomputing 2018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Dallas, TX</a:t>
            </a:r>
            <a:br>
              <a:rPr lang="en-US" sz="2000" dirty="0"/>
            </a:br>
            <a:r>
              <a:rPr lang="en-US" sz="2000" dirty="0"/>
              <a:t>November 12, 2018</a:t>
            </a:r>
          </a:p>
          <a:p>
            <a:pPr>
              <a:spcBef>
                <a:spcPts val="2400"/>
              </a:spcBef>
            </a:pPr>
            <a:endParaRPr lang="en-US" dirty="0"/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AA847B73-6C33-4116-B76D-C90C5147C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53971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D9D372-1B49-4E78-A9F5-B8254A3D329C}"/>
              </a:ext>
            </a:extLst>
          </p:cNvPr>
          <p:cNvSpPr txBox="1"/>
          <p:nvPr/>
        </p:nvSpPr>
        <p:spPr>
          <a:xfrm>
            <a:off x="2036432" y="561995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</p:spTree>
    <p:extLst>
      <p:ext uri="{BB962C8B-B14F-4D97-AF65-F5344CB8AC3E}">
        <p14:creationId xmlns:p14="http://schemas.microsoft.com/office/powerpoint/2010/main" val="418756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8A6F-30A9-B049-B0F9-32BDF6CD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citation, and 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AE7B-72DB-0F40-AFB2-E7C4607E7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984642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3"/>
              </a:rPr>
              <a:t>Creative Commons Attribution 4.0 International License</a:t>
            </a:r>
            <a:r>
              <a:rPr lang="en-US" sz="18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Requested citation: Jared O’Neal, David E. Bernholdt, </a:t>
            </a:r>
            <a:r>
              <a:rPr lang="en-US" sz="1800" dirty="0" err="1"/>
              <a:t>Anshu</a:t>
            </a:r>
            <a:r>
              <a:rPr lang="en-US" sz="1800" dirty="0"/>
              <a:t> Dubey, and Michael A .</a:t>
            </a:r>
            <a:r>
              <a:rPr lang="en-US" sz="1800" dirty="0" err="1"/>
              <a:t>Heroux</a:t>
            </a:r>
            <a:r>
              <a:rPr lang="en-US" sz="1800" dirty="0"/>
              <a:t>, Hands-On Activities, Better Scientific Software tutorial, in SC ‘18: International Conference for High Performance Computing, Networking, Storage and Analysis, Dallas, Texas, 2018. DOI: </a:t>
            </a:r>
            <a:r>
              <a:rPr lang="en-US" sz="1800" dirty="0">
                <a:hlinkClick r:id="rId4"/>
              </a:rPr>
              <a:t>10.6084/m9.figshare.7309172</a:t>
            </a:r>
            <a:endParaRPr lang="en-US" sz="1800" dirty="0"/>
          </a:p>
          <a:p>
            <a:pPr marL="0" indent="0">
              <a:buNone/>
            </a:pPr>
            <a:r>
              <a:rPr lang="en-US" b="1" dirty="0"/>
              <a:t>Acknowledgements 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sz="1800" b="1" dirty="0"/>
              <a:t>Alicia </a:t>
            </a:r>
            <a:r>
              <a:rPr lang="en-US" sz="1800" b="1" dirty="0" err="1"/>
              <a:t>Klinvex</a:t>
            </a:r>
            <a:r>
              <a:rPr lang="en-US" sz="1800" b="1" dirty="0"/>
              <a:t> developed some of the hands-on examples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was supported by the U.S. Department of Energy Office of Science, Office of Advanced Scientific Computing Research (ASCR), and by the </a:t>
            </a:r>
            <a:r>
              <a:rPr lang="en-US" sz="1800" dirty="0" err="1"/>
              <a:t>Exascale</a:t>
            </a:r>
            <a:r>
              <a:rPr lang="en-US" sz="1800" dirty="0"/>
              <a:t> Computing Project (17-SC-20-SC), a collaborative effort of the U.S. Department of Energy Office of Science and the National Nuclear Security Administration. 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was performed in part at the Argonne National Laboratory, which is managed </a:t>
            </a:r>
            <a:r>
              <a:rPr lang="en-US" sz="1800" dirty="0" err="1"/>
              <a:t>managed</a:t>
            </a:r>
            <a:r>
              <a:rPr lang="en-US" sz="1800" dirty="0"/>
              <a:t> by </a:t>
            </a:r>
            <a:r>
              <a:rPr lang="en-US" sz="1800" dirty="0" err="1"/>
              <a:t>UChicago</a:t>
            </a:r>
            <a:r>
              <a:rPr lang="en-US" sz="1800" dirty="0"/>
              <a:t> Argonne, LLC for the U.S. Department of Energy under Contract No. DE-AC02-06CH11357.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SAND2017-5474 PE</a:t>
            </a:r>
          </a:p>
        </p:txBody>
      </p:sp>
      <p:pic>
        <p:nvPicPr>
          <p:cNvPr id="1025" name="Picture 1" descr="page2image6168">
            <a:extLst>
              <a:ext uri="{FF2B5EF4-FFF2-40B4-BE49-F238E27FC236}">
                <a16:creationId xmlns:a16="http://schemas.microsoft.com/office/drawing/2014/main" id="{03E36BB1-333A-0A45-87F4-B3BC18056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369" y="627380"/>
            <a:ext cx="13462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34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1B9C-42E3-4AD2-8016-3BB4FBF5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C7BEC-4E5A-433B-AA8A-EEAFB1F71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043" y="942234"/>
            <a:ext cx="5780739" cy="821190"/>
          </a:xfrm>
        </p:spPr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928A1A-1AA7-4CBF-A37F-813892456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5043" y="1763424"/>
            <a:ext cx="5780739" cy="3373229"/>
          </a:xfrm>
        </p:spPr>
        <p:txBody>
          <a:bodyPr/>
          <a:lstStyle/>
          <a:p>
            <a:r>
              <a:rPr lang="en-US" b="1" dirty="0"/>
              <a:t>Kanban using GitHub Issues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See module 03 Teams, slide 23</a:t>
            </a:r>
          </a:p>
          <a:p>
            <a:pPr>
              <a:spcBef>
                <a:spcPts val="800"/>
              </a:spcBef>
            </a:pPr>
            <a:r>
              <a:rPr lang="en-US" b="1" dirty="0"/>
              <a:t>Simplest CI example</a:t>
            </a:r>
          </a:p>
          <a:p>
            <a:pPr lvl="1">
              <a:spcBef>
                <a:spcPts val="200"/>
              </a:spcBef>
            </a:pPr>
            <a:r>
              <a:rPr lang="en-US" dirty="0">
                <a:hlinkClick r:id="rId2"/>
              </a:rPr>
              <a:t>https://github.com/jrdoneal/CI_HelloWorld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/>
              <a:t>See also module 07 Coverage/CI, slide 14</a:t>
            </a:r>
          </a:p>
          <a:p>
            <a:pPr>
              <a:spcBef>
                <a:spcPts val="800"/>
              </a:spcBef>
            </a:pPr>
            <a:r>
              <a:rPr lang="en-US" b="1" dirty="0"/>
              <a:t>CI example w/ multiple platforms and specific compiler versions</a:t>
            </a:r>
          </a:p>
          <a:p>
            <a:pPr lvl="1">
              <a:spcBef>
                <a:spcPts val="200"/>
              </a:spcBef>
            </a:pPr>
            <a:r>
              <a:rPr lang="en-US" dirty="0">
                <a:hlinkClick r:id="rId3"/>
              </a:rPr>
              <a:t>https://github.com/jrdoneal/CI_Multiplatform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/>
              <a:t>Instructions in README.md</a:t>
            </a:r>
          </a:p>
          <a:p>
            <a:pPr>
              <a:spcBef>
                <a:spcPts val="800"/>
              </a:spcBef>
            </a:pPr>
            <a:r>
              <a:rPr lang="en-US" b="1" dirty="0"/>
              <a:t>Code coverage, testing and CI tutorial (C++)</a:t>
            </a:r>
          </a:p>
          <a:p>
            <a:pPr lvl="1">
              <a:spcBef>
                <a:spcPts val="200"/>
              </a:spcBef>
            </a:pPr>
            <a:r>
              <a:rPr lang="en-US" dirty="0">
                <a:hlinkClick r:id="rId4"/>
              </a:rPr>
              <a:t>https://github.com/amklinv/morpheus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/>
              <a:t>See following slide, then README.md</a:t>
            </a:r>
          </a:p>
          <a:p>
            <a:pPr>
              <a:spcBef>
                <a:spcPts val="800"/>
              </a:spcBef>
            </a:pPr>
            <a:r>
              <a:rPr lang="en-US" b="1" dirty="0"/>
              <a:t>Code coverage, testing, and CI example (Fortran, C++)</a:t>
            </a:r>
          </a:p>
          <a:p>
            <a:pPr lvl="1">
              <a:spcBef>
                <a:spcPts val="200"/>
              </a:spcBef>
            </a:pPr>
            <a:r>
              <a:rPr lang="en-US" dirty="0">
                <a:hlinkClick r:id="rId5"/>
              </a:rPr>
              <a:t>https://github.com/jrdoneal/infrastructure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/>
              <a:t>Instructions in README.md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D13F7F-0DC3-4C37-B29C-E268E98A4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8914" y="942234"/>
            <a:ext cx="5704868" cy="821190"/>
          </a:xfrm>
        </p:spPr>
        <p:txBody>
          <a:bodyPr/>
          <a:lstStyle/>
          <a:p>
            <a:r>
              <a:rPr lang="en-US" dirty="0"/>
              <a:t>Suggested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355499-5C03-4E8F-A3D1-D34E16A6B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914" y="1763424"/>
            <a:ext cx="5704868" cy="3373229"/>
          </a:xfrm>
        </p:spPr>
        <p:txBody>
          <a:bodyPr/>
          <a:lstStyle/>
          <a:p>
            <a:r>
              <a:rPr lang="en-US" b="1" dirty="0"/>
              <a:t>Make sure you are setup appropriately</a:t>
            </a:r>
          </a:p>
          <a:p>
            <a:pPr lvl="1">
              <a:spcBef>
                <a:spcPts val="200"/>
              </a:spcBef>
            </a:pPr>
            <a:r>
              <a:rPr lang="en-US" b="1" dirty="0"/>
              <a:t>See module 00 Intro, slide 9</a:t>
            </a:r>
          </a:p>
          <a:p>
            <a:r>
              <a:rPr lang="en-US" dirty="0"/>
              <a:t>Work individually or in small groups (2-3)</a:t>
            </a:r>
          </a:p>
          <a:p>
            <a:r>
              <a:rPr lang="en-US" dirty="0"/>
              <a:t>Work at your on pace on whichever activities interest you</a:t>
            </a:r>
          </a:p>
          <a:p>
            <a:r>
              <a:rPr lang="en-US" dirty="0"/>
              <a:t>Use your yellow sticky note to signal If you need help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And take it down afterwards</a:t>
            </a:r>
          </a:p>
          <a:p>
            <a:r>
              <a:rPr lang="en-US" dirty="0"/>
              <a:t>Instructors will be circulating and available to help as needed</a:t>
            </a:r>
          </a:p>
          <a:p>
            <a:r>
              <a:rPr lang="en-US" b="1" dirty="0"/>
              <a:t>We’re also happy to discuss other topics from the tutorial</a:t>
            </a:r>
          </a:p>
        </p:txBody>
      </p:sp>
    </p:spTree>
    <p:extLst>
      <p:ext uri="{BB962C8B-B14F-4D97-AF65-F5344CB8AC3E}">
        <p14:creationId xmlns:p14="http://schemas.microsoft.com/office/powerpoint/2010/main" val="301569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2DE647-F5C0-4F2C-97DA-4F532D7B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Notes for Morpheus Tutorial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782541-7948-47ED-8B07-67749268A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code coverage and testing tutorial can be found at the Morpheus repository </a:t>
            </a:r>
            <a:r>
              <a:rPr lang="en-US" dirty="0" err="1"/>
              <a:t>doxygen</a:t>
            </a:r>
            <a:r>
              <a:rPr lang="en-US" dirty="0"/>
              <a:t> pages</a:t>
            </a:r>
          </a:p>
          <a:p>
            <a:pPr lvl="1"/>
            <a:r>
              <a:rPr lang="en-US" dirty="0">
                <a:hlinkClick r:id="rId2"/>
              </a:rPr>
              <a:t>https://amklinv.github.io/morpheus/index.html</a:t>
            </a:r>
            <a:endParaRPr lang="en-US" dirty="0"/>
          </a:p>
          <a:p>
            <a:r>
              <a:rPr lang="en-US" b="1" dirty="0"/>
              <a:t>STEP 1</a:t>
            </a:r>
            <a:r>
              <a:rPr lang="en-US" dirty="0"/>
              <a:t>: These exercises must be run on your own local machine or on a remote machine that you have access to.</a:t>
            </a:r>
          </a:p>
          <a:p>
            <a:r>
              <a:rPr lang="en-US" dirty="0"/>
              <a:t>If you cannot generate your own </a:t>
            </a:r>
            <a:r>
              <a:rPr lang="en-US" dirty="0" err="1"/>
              <a:t>gcov</a:t>
            </a:r>
            <a:r>
              <a:rPr lang="en-US" dirty="0"/>
              <a:t> output, the associated </a:t>
            </a:r>
            <a:r>
              <a:rPr lang="en-US" dirty="0" err="1"/>
              <a:t>lcov</a:t>
            </a:r>
            <a:r>
              <a:rPr lang="en-US" dirty="0"/>
              <a:t> output is online</a:t>
            </a:r>
          </a:p>
          <a:p>
            <a:pPr lvl="1"/>
            <a:r>
              <a:rPr lang="en-US" dirty="0">
                <a:hlinkClick r:id="rId3"/>
              </a:rPr>
              <a:t>https://amklinv.github.io/morpheus/lcovFiles/index.html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0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30679" y="1113288"/>
          <a:ext cx="11127467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8:30am-8:40am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and Setup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8:40am-9:00am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9:00am-10:00am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Git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Jared O’Neal,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51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10:00am-10:30am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10:30am-11:40am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Better (Small) Scientific Software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Michael A. </a:t>
                      </a:r>
                      <a:r>
                        <a:rPr lang="en-US" sz="1600" dirty="0" err="1"/>
                        <a:t>Heroux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11:40am-12:00pm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Michael A. </a:t>
                      </a:r>
                      <a:r>
                        <a:rPr lang="en-US" sz="1600" dirty="0" err="1"/>
                        <a:t>Heroux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12:00pm-1:30pm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Lunch (C1/2/3/4 Ballroom, 2</a:t>
                      </a:r>
                      <a:r>
                        <a:rPr lang="en-US" sz="1600" i="1" baseline="30000" dirty="0">
                          <a:solidFill>
                            <a:schemeClr val="tx2"/>
                          </a:solidFill>
                        </a:rPr>
                        <a:t>nd</a:t>
                      </a: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 floor)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0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1:30pm-2:15pm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An Introduction to Software Licensing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2:15pm-2:55pm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Verification and 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 err="1"/>
                        <a:t>Anshu</a:t>
                      </a:r>
                      <a:r>
                        <a:rPr lang="en-US" sz="1600" i="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41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2:55pm-3:00pm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Code Coverage </a:t>
                      </a:r>
                      <a:r>
                        <a:rPr lang="en-US" sz="16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and 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Jared O’Neal,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9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3:00-3:30pm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2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3:30pm-3:40pm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Code Coverage and </a:t>
                      </a:r>
                      <a:r>
                        <a:rPr lang="en-US" sz="1600" i="0" dirty="0"/>
                        <a:t>Continuous Integration (continued)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Jared O’Neal,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3:40pm-5:00pm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/>
                        <a:t>Hands-on Activities</a:t>
                      </a: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Jared O’Neal, ANL, and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4226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48BF80F-CC4F-4DB7-B8E6-6A0EA149C515}"/>
              </a:ext>
            </a:extLst>
          </p:cNvPr>
          <p:cNvSpPr/>
          <p:nvPr/>
        </p:nvSpPr>
        <p:spPr>
          <a:xfrm>
            <a:off x="5480376" y="406121"/>
            <a:ext cx="5220212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Tutorial evaluation form: </a:t>
            </a:r>
            <a:r>
              <a:rPr lang="en-US" b="1" dirty="0">
                <a:hlinkClick r:id="rId2"/>
              </a:rPr>
              <a:t>http://bit.ly/sc18-eval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DFBB4-000A-4605-AF50-C6C16796ED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085" y="0"/>
            <a:ext cx="1457739" cy="145773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97743D4-90C7-46F7-99DF-DD3F92012DED}"/>
              </a:ext>
            </a:extLst>
          </p:cNvPr>
          <p:cNvGrpSpPr/>
          <p:nvPr/>
        </p:nvGrpSpPr>
        <p:grpSpPr>
          <a:xfrm>
            <a:off x="79513" y="6331233"/>
            <a:ext cx="12029799" cy="390939"/>
            <a:chOff x="79513" y="1653208"/>
            <a:chExt cx="12029799" cy="3909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2A3FE3-D361-4ED0-A257-E2CB811BEB8F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51AD24C-8755-436D-9850-03F6716A52FE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4C4E85C-D04E-4AA4-902A-734D58B73D12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C08555-5CA7-477B-8C10-D16C1FAA8B79}"/>
              </a:ext>
            </a:extLst>
          </p:cNvPr>
          <p:cNvGrpSpPr/>
          <p:nvPr/>
        </p:nvGrpSpPr>
        <p:grpSpPr>
          <a:xfrm>
            <a:off x="2877447" y="2078474"/>
            <a:ext cx="6433930" cy="3469668"/>
            <a:chOff x="1736035" y="775252"/>
            <a:chExt cx="6433930" cy="34696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5D4995-736D-40BC-80BD-A8D7ED300C44}"/>
                </a:ext>
              </a:extLst>
            </p:cNvPr>
            <p:cNvSpPr txBox="1"/>
            <p:nvPr/>
          </p:nvSpPr>
          <p:spPr>
            <a:xfrm>
              <a:off x="1736035" y="775252"/>
              <a:ext cx="6433930" cy="346966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400"/>
                </a:spcBef>
              </a:pPr>
              <a:r>
                <a:rPr lang="en-US" sz="2400" b="1" dirty="0"/>
                <a:t>Please evaluate our tutorial!</a:t>
              </a:r>
            </a:p>
            <a:p>
              <a:pPr>
                <a:lnSpc>
                  <a:spcPct val="90000"/>
                </a:lnSpc>
                <a:spcBef>
                  <a:spcPts val="1400"/>
                </a:spcBef>
              </a:pPr>
              <a:r>
                <a:rPr lang="en-US" sz="2400" b="1" dirty="0">
                  <a:hlinkClick r:id="rId2"/>
                </a:rPr>
                <a:t>http://bit.ly/sc18-eval</a:t>
              </a:r>
              <a:endParaRPr lang="en-US" sz="2400" b="1" dirty="0"/>
            </a:p>
            <a:p>
              <a:pPr marL="342900" indent="-342900">
                <a:lnSpc>
                  <a:spcPct val="90000"/>
                </a:lnSpc>
                <a:spcBef>
                  <a:spcPts val="1400"/>
                </a:spcBef>
                <a:buFont typeface="+mj-lt"/>
                <a:buAutoNum type="arabicPeriod"/>
              </a:pPr>
              <a:r>
                <a:rPr lang="en-US" sz="2400" dirty="0"/>
                <a:t>It helps us improve</a:t>
              </a:r>
            </a:p>
            <a:p>
              <a:pPr marL="342900" indent="-342900">
                <a:lnSpc>
                  <a:spcPct val="90000"/>
                </a:lnSpc>
                <a:spcBef>
                  <a:spcPts val="1400"/>
                </a:spcBef>
                <a:buFont typeface="+mj-lt"/>
                <a:buAutoNum type="arabicPeriod"/>
              </a:pPr>
              <a:r>
                <a:rPr lang="en-US" sz="2400" dirty="0"/>
                <a:t>It tells the organizers that you think tutorials and other events on </a:t>
              </a:r>
              <a:r>
                <a:rPr lang="en-US" sz="2400" i="1" dirty="0"/>
                <a:t>software</a:t>
              </a:r>
              <a:r>
                <a:rPr lang="en-US" sz="2400" dirty="0"/>
                <a:t> are an important part of Supercomputing</a:t>
              </a:r>
            </a:p>
            <a:p>
              <a:pPr marL="342900" indent="-342900">
                <a:lnSpc>
                  <a:spcPct val="90000"/>
                </a:lnSpc>
                <a:spcBef>
                  <a:spcPts val="1400"/>
                </a:spcBef>
                <a:buFont typeface="+mj-lt"/>
                <a:buAutoNum type="arabicPeriod"/>
              </a:pPr>
              <a:r>
                <a:rPr lang="en-US" sz="2400" dirty="0"/>
                <a:t>It is used to help decide if this tutorial should be offered again in the future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235795-C9FD-48E7-9486-C69D6F3FD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2078" y="876031"/>
              <a:ext cx="1457739" cy="1457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12007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516</TotalTime>
  <Words>862</Words>
  <Application>Microsoft Office PowerPoint</Application>
  <PresentationFormat>Custom</PresentationFormat>
  <Paragraphs>112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Presentations (Wide Screen)</vt:lpstr>
      <vt:lpstr>Hands-On Activities</vt:lpstr>
      <vt:lpstr>License, citation, and acknowledgments</vt:lpstr>
      <vt:lpstr>Hands-On Activities</vt:lpstr>
      <vt:lpstr>Special Notes for Morpheus Tutorial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 E.</cp:lastModifiedBy>
  <cp:revision>193</cp:revision>
  <cp:lastPrinted>2017-11-02T18:35:01Z</cp:lastPrinted>
  <dcterms:created xsi:type="dcterms:W3CDTF">2018-11-06T17:28:56Z</dcterms:created>
  <dcterms:modified xsi:type="dcterms:W3CDTF">2018-11-11T12:28:21Z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