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8" r:id="rId6"/>
    <p:sldId id="308" r:id="rId7"/>
    <p:sldId id="258" r:id="rId8"/>
    <p:sldId id="310" r:id="rId9"/>
    <p:sldId id="268" r:id="rId10"/>
    <p:sldId id="319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8" autoAdjust="0"/>
    <p:restoredTop sz="96571" autoAdjust="0"/>
  </p:normalViewPr>
  <p:slideViewPr>
    <p:cSldViewPr snapToGrid="0" showGuides="1">
      <p:cViewPr varScale="1">
        <p:scale>
          <a:sx n="96" d="100"/>
          <a:sy n="96" d="100"/>
        </p:scale>
        <p:origin x="1040" y="4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20A628-049C-4113-9A55-A2493E0D9A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x.doi.org/10.6084/m9.figshare.75817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hyperlink" Target="http://ideas-productiv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177633" y="6189"/>
            <a:ext cx="8292316" cy="1030930"/>
          </a:xfrm>
        </p:spPr>
        <p:txBody>
          <a:bodyPr/>
          <a:lstStyle/>
          <a:p>
            <a:r>
              <a:rPr lang="en-US" dirty="0"/>
              <a:t>Welcome to…</a:t>
            </a:r>
          </a:p>
        </p:txBody>
      </p:sp>
      <p:pic>
        <p:nvPicPr>
          <p:cNvPr id="8" name="Picture 7" descr="Screen Shot 2017-01-21 at 6.45.35 PM.png">
            <a:extLst>
              <a:ext uri="{FF2B5EF4-FFF2-40B4-BE49-F238E27FC236}">
                <a16:creationId xmlns:a16="http://schemas.microsoft.com/office/drawing/2014/main" id="{2D830406-FACC-4050-8E30-3A157692E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9" y="1114543"/>
            <a:ext cx="4051226" cy="1738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7E541-91AB-4DED-99B3-172FBF7CFD40}"/>
              </a:ext>
            </a:extLst>
          </p:cNvPr>
          <p:cNvSpPr txBox="1"/>
          <p:nvPr/>
        </p:nvSpPr>
        <p:spPr>
          <a:xfrm>
            <a:off x="2541486" y="2931437"/>
            <a:ext cx="7105855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David E. Bernholdt, Anshu Dubey, Jared O’Neal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9:00am-12:30pm, Monday 14 January 2019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A3ADE3-D09C-4F16-B414-C8580062E182}"/>
              </a:ext>
            </a:extLst>
          </p:cNvPr>
          <p:cNvGrpSpPr/>
          <p:nvPr/>
        </p:nvGrpSpPr>
        <p:grpSpPr>
          <a:xfrm>
            <a:off x="4471718" y="5542925"/>
            <a:ext cx="3245388" cy="596806"/>
            <a:chOff x="1967920" y="5132113"/>
            <a:chExt cx="3245388" cy="596806"/>
          </a:xfrm>
        </p:grpSpPr>
        <p:pic>
          <p:nvPicPr>
            <p:cNvPr id="6" name="Picture 2" descr="https://licensebuttons.net/l/by/4.0/88x31.png">
              <a:extLst>
                <a:ext uri="{FF2B5EF4-FFF2-40B4-BE49-F238E27FC236}">
                  <a16:creationId xmlns:a16="http://schemas.microsoft.com/office/drawing/2014/main" id="{5CC514C2-8FC7-4B1D-89D7-30A465183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20" y="5143703"/>
              <a:ext cx="1661258" cy="5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B8FE3-A8A7-43B1-A57A-F06E06D980C6}"/>
                </a:ext>
              </a:extLst>
            </p:cNvPr>
            <p:cNvSpPr txBox="1"/>
            <p:nvPr/>
          </p:nvSpPr>
          <p:spPr>
            <a:xfrm>
              <a:off x="3601264" y="5132113"/>
              <a:ext cx="161204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See slide 2 for license details and requested citation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2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Each module of this tutorial is available individually with its own citation.  The complete collection of modules comprising this tutorial has been archived under a single DOI.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for the complete collection of modules comprising tutorial is: David E. Bernholdt, Anshu Dubey, and Jared O’Neal, Better Scientific Software Tutorial, in </a:t>
            </a:r>
            <a:r>
              <a:rPr lang="en-US" sz="1800" b="1" dirty="0" err="1"/>
              <a:t>Exascale</a:t>
            </a:r>
            <a:r>
              <a:rPr lang="en-US" sz="1800" b="1" dirty="0"/>
              <a:t> Computing Project Annual Meeting, Houston, Texas, 2019. DOI: </a:t>
            </a:r>
            <a:r>
              <a:rPr lang="en-US" sz="1800" b="1" dirty="0">
                <a:hlinkClick r:id="rId4"/>
              </a:rPr>
              <a:t>10.6084/m9.figshare.7581746</a:t>
            </a:r>
            <a:endParaRPr lang="en-US" sz="1800" dirty="0"/>
          </a:p>
          <a:p>
            <a:pPr marL="0" indent="0">
              <a:spcBef>
                <a:spcPts val="400"/>
              </a:spcBef>
              <a:buNone/>
            </a:pPr>
            <a:endParaRPr lang="en-US" sz="1800" b="1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5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9183-6189-461C-B4D7-638E6AB5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CC39-F70C-4872-8BAF-FDB4FE40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89" y="1598019"/>
            <a:ext cx="11369809" cy="445925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David Bernholdt, ORNL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Anshu</a:t>
            </a:r>
            <a:r>
              <a:rPr lang="en-US" dirty="0"/>
              <a:t> Dubey, ANL</a:t>
            </a:r>
          </a:p>
          <a:p>
            <a:pPr>
              <a:spcBef>
                <a:spcPts val="1000"/>
              </a:spcBef>
            </a:pPr>
            <a:r>
              <a:rPr lang="en-US" dirty="0"/>
              <a:t>Jared O’Neal, ANL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7200"/>
              </a:spcBef>
            </a:pPr>
            <a:r>
              <a:rPr lang="en-US" dirty="0"/>
              <a:t>Members of the IDEAS Productivity Project: </a:t>
            </a:r>
            <a:r>
              <a:rPr lang="en-US" dirty="0">
                <a:hlinkClick r:id="rId2"/>
              </a:rPr>
              <a:t>http://ideas-productivity.org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D070A-51CB-4CD9-93BF-4AE4EBD352F9}"/>
              </a:ext>
            </a:extLst>
          </p:cNvPr>
          <p:cNvGrpSpPr/>
          <p:nvPr/>
        </p:nvGrpSpPr>
        <p:grpSpPr>
          <a:xfrm>
            <a:off x="5882819" y="1598019"/>
            <a:ext cx="3254770" cy="2251140"/>
            <a:chOff x="5882819" y="1598019"/>
            <a:chExt cx="3254770" cy="22511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2DDB58-69F1-47EA-9E6A-15E79C7FD279}"/>
                </a:ext>
              </a:extLst>
            </p:cNvPr>
            <p:cNvGrpSpPr/>
            <p:nvPr/>
          </p:nvGrpSpPr>
          <p:grpSpPr>
            <a:xfrm>
              <a:off x="5882819" y="3135080"/>
              <a:ext cx="3118248" cy="714079"/>
              <a:chOff x="7663309" y="3590445"/>
              <a:chExt cx="3118248" cy="714079"/>
            </a:xfrm>
          </p:grpSpPr>
          <p:pic>
            <p:nvPicPr>
              <p:cNvPr id="18" name="Picture 17" descr="ANL-logo-rectangular.jpg">
                <a:extLst>
                  <a:ext uri="{FF2B5EF4-FFF2-40B4-BE49-F238E27FC236}">
                    <a16:creationId xmlns:a16="http://schemas.microsoft.com/office/drawing/2014/main" id="{98C5455E-CA16-4DEB-99F1-1379F3E8D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5294" y="3590445"/>
                <a:ext cx="1496263" cy="508896"/>
              </a:xfrm>
              <a:prstGeom prst="rect">
                <a:avLst/>
              </a:prstGeom>
            </p:spPr>
          </p:pic>
          <p:pic>
            <p:nvPicPr>
              <p:cNvPr id="20" name="Picture 19" descr="ORNLlogo-300x150.png">
                <a:extLst>
                  <a:ext uri="{FF2B5EF4-FFF2-40B4-BE49-F238E27FC236}">
                    <a16:creationId xmlns:a16="http://schemas.microsoft.com/office/drawing/2014/main" id="{8AE22FB1-B789-4B52-B621-CA2E2BC3B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3309" y="3739447"/>
                <a:ext cx="1124597" cy="56507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661DA72-FC98-4429-9E13-B76640A85A08}"/>
                </a:ext>
              </a:extLst>
            </p:cNvPr>
            <p:cNvGrpSpPr/>
            <p:nvPr/>
          </p:nvGrpSpPr>
          <p:grpSpPr>
            <a:xfrm>
              <a:off x="6009594" y="1615441"/>
              <a:ext cx="997822" cy="1546722"/>
              <a:chOff x="6853507" y="1546719"/>
              <a:chExt cx="997822" cy="15467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14FA307-4CB6-4F32-B5E0-7E81172D4A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222" t="5312" r="18595" b="32928"/>
              <a:stretch/>
            </p:blipFill>
            <p:spPr>
              <a:xfrm>
                <a:off x="6853507" y="1546719"/>
                <a:ext cx="997822" cy="120509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57AC89-0841-40D7-B81B-5E5193C1CB4C}"/>
                  </a:ext>
                </a:extLst>
              </p:cNvPr>
              <p:cNvSpPr txBox="1"/>
              <p:nvPr/>
            </p:nvSpPr>
            <p:spPr>
              <a:xfrm>
                <a:off x="6965133" y="2751809"/>
                <a:ext cx="77457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David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282D74-F7CF-4B6D-94AB-2DDDE4243914}"/>
                </a:ext>
              </a:extLst>
            </p:cNvPr>
            <p:cNvGrpSpPr/>
            <p:nvPr/>
          </p:nvGrpSpPr>
          <p:grpSpPr>
            <a:xfrm>
              <a:off x="7065085" y="1615441"/>
              <a:ext cx="1018261" cy="1546722"/>
              <a:chOff x="7877113" y="1546719"/>
              <a:chExt cx="1018261" cy="154672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7C527FF-31A3-4748-8AC3-72E6393F6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924" r="6930"/>
              <a:stretch/>
            </p:blipFill>
            <p:spPr>
              <a:xfrm>
                <a:off x="7877113" y="1546719"/>
                <a:ext cx="1018261" cy="121013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8ECEBF-BC97-4A00-ABA3-1CC40F43146E}"/>
                  </a:ext>
                </a:extLst>
              </p:cNvPr>
              <p:cNvSpPr txBox="1"/>
              <p:nvPr/>
            </p:nvSpPr>
            <p:spPr>
              <a:xfrm>
                <a:off x="7966898" y="2751809"/>
                <a:ext cx="838691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err="1"/>
                  <a:t>Anshu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8C630F-62E1-435F-9925-E1DE1149EE8B}"/>
                </a:ext>
              </a:extLst>
            </p:cNvPr>
            <p:cNvGrpSpPr/>
            <p:nvPr/>
          </p:nvGrpSpPr>
          <p:grpSpPr>
            <a:xfrm>
              <a:off x="8141015" y="1598019"/>
              <a:ext cx="996574" cy="1564144"/>
              <a:chOff x="8141015" y="1598019"/>
              <a:chExt cx="996574" cy="156414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D3D85-E6EA-42A1-980A-E6FA295F58DE}"/>
                  </a:ext>
                </a:extLst>
              </p:cNvPr>
              <p:cNvSpPr txBox="1"/>
              <p:nvPr/>
            </p:nvSpPr>
            <p:spPr>
              <a:xfrm>
                <a:off x="8258428" y="2820531"/>
                <a:ext cx="76174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Jared</a:t>
                </a:r>
              </a:p>
            </p:txBody>
          </p:sp>
          <p:pic>
            <p:nvPicPr>
              <p:cNvPr id="11" name="Picture 10" descr="A person wearing glasses and smiling at the camera&#10;&#10;Description generated with very high confidence">
                <a:extLst>
                  <a:ext uri="{FF2B5EF4-FFF2-40B4-BE49-F238E27FC236}">
                    <a16:creationId xmlns:a16="http://schemas.microsoft.com/office/drawing/2014/main" id="{DDDD5A64-49D0-4504-BA5D-44E759DF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15" y="1598019"/>
                <a:ext cx="996574" cy="1225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598612" y="3673754"/>
            <a:ext cx="640508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84" y="262080"/>
            <a:ext cx="7893287" cy="838200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4032-CD4C-4C25-B0C2-CEC720522D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8697" y="2521533"/>
            <a:ext cx="1676399" cy="1322006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235154" y="2366275"/>
            <a:ext cx="1143000" cy="160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3594214" y="2124879"/>
            <a:ext cx="1295400" cy="16356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15011" y="2055750"/>
            <a:ext cx="332713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Objectives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Address confluence of trends in hardware and increasing demands for predictive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multiphysics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simulations.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5682" y="3718069"/>
            <a:ext cx="6105467" cy="246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Approach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Interdisciplinary multi-institutional team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(ANL, LANL, LBNL, LLNL, ORNL, PNNL, SNL, U. Oregon) with broad experience in scientific software development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Close partnerships with applications teams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ensures impact on science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Identification, documentation and dissemination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best practices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 BER and ECP software teams and the broader community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Catalyzing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software process improvements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through tailored engagement with individual projects</a:t>
            </a:r>
          </a:p>
          <a:p>
            <a:pPr marL="171450" marR="0" lvl="0" indent="-171450" algn="l" defTabSz="914400" rtl="0" eaLnBrk="1" fontAlgn="base" latinLnBrk="0" hangingPunct="1">
              <a:lnSpc>
                <a:spcPct val="95000"/>
              </a:lnSpc>
              <a:spcBef>
                <a:spcPts val="6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1952" y="1090835"/>
            <a:ext cx="41335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Impact on Applications &amp; Programs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Terrestrial ecosystem use cases tied initial IDEAS activities to programs in DOE Biological and Environmental Research (BER).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607" y="121423"/>
            <a:ext cx="2421277" cy="111951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993620" y="1224280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7839" y="3807922"/>
            <a:ext cx="2403223" cy="246544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82124" tIns="41061" rIns="82124" bIns="41061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14388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124" tIns="41061" rIns="82124" bIns="41061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14388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 w="12700">
                      <a:noFill/>
                      <a:prstDash val="solid"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4"/>
                <a:ext cx="1885665" cy="1065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81438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7" y="4359792"/>
                <a:ext cx="1682641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Methodologies for Software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9" y="2233038"/>
                <a:ext cx="1735529" cy="823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3"/>
              <a:ext cx="8974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Extreme-Scale Scientific Software Development Kit (</a:t>
              </a:r>
              <a:r>
                <a:rPr kumimoji="0" lang="en-US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xSDK</a:t>
              </a:r>
              <a:r>
                <a:rPr kumimoji="0" 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61103" y="6320473"/>
            <a:ext cx="286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ideas-productivity.org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187544-EC40-46D8-994C-189FD3BE61FA}"/>
              </a:ext>
            </a:extLst>
          </p:cNvPr>
          <p:cNvSpPr txBox="1"/>
          <p:nvPr/>
        </p:nvSpPr>
        <p:spPr>
          <a:xfrm>
            <a:off x="5018783" y="1090835"/>
            <a:ext cx="259111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Project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IDEAS began in 2014 as a DOE ASRC/BER partnership to improve application software productivity, quality, and sustainability. In 2017, the DOE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Computing Project began supporting IDEAS to help application teams improve developer productivity and software sustainability while making major changes for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exascale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A99972-6ABC-48F1-85FE-BF869DE22A78}"/>
              </a:ext>
            </a:extLst>
          </p:cNvPr>
          <p:cNvGrpSpPr/>
          <p:nvPr/>
        </p:nvGrpSpPr>
        <p:grpSpPr>
          <a:xfrm>
            <a:off x="8722153" y="4448014"/>
            <a:ext cx="3345103" cy="1527135"/>
            <a:chOff x="1221440" y="2819400"/>
            <a:chExt cx="5136248" cy="280072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923849" y="3766860"/>
              <a:ext cx="1067759" cy="47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4"/>
              <a:ext cx="147729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737561-E019-42E3-8B49-B7C10E2E6D65}"/>
                </a:ext>
              </a:extLst>
            </p:cNvPr>
            <p:cNvSpPr txBox="1"/>
            <p:nvPr/>
          </p:nvSpPr>
          <p:spPr>
            <a:xfrm>
              <a:off x="1513456" y="5042031"/>
              <a:ext cx="864421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70"/>
              <a:ext cx="1017024" cy="564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048669" cy="801054"/>
              <a:chOff x="6663843" y="2438400"/>
              <a:chExt cx="2048669" cy="8010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7" y="2438400"/>
                <a:ext cx="1592315" cy="80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Old Process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AE331-2E14-48BF-B17A-9A04404F572D}"/>
              </a:ext>
            </a:extLst>
          </p:cNvPr>
          <p:cNvCxnSpPr/>
          <p:nvPr/>
        </p:nvCxnSpPr>
        <p:spPr>
          <a:xfrm flipV="1">
            <a:off x="7607113" y="1226127"/>
            <a:ext cx="1815" cy="2441517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11" y="1090835"/>
            <a:ext cx="4648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Motivation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Enable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increased scientific productivity,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realizing the potential of extreme- scale computing, through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new interdisciplinary and agile approach to the scientific software ecosystem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2" y="6282403"/>
            <a:ext cx="2857500" cy="4762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69" y="6218776"/>
            <a:ext cx="2231708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EC2E83-5B91-447D-A363-53E4E72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DB2E1-5AD6-4BAC-8479-FC105DBC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60892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Overview of best practices in software engineering explicitly tailored for CSE </a:t>
            </a:r>
          </a:p>
          <a:p>
            <a:r>
              <a:rPr lang="en-US" sz="2400" b="1" dirty="0"/>
              <a:t>Why: </a:t>
            </a:r>
            <a:r>
              <a:rPr lang="en-US" sz="2400" dirty="0"/>
              <a:t>Increase CSE software quality, sustainability, productivity </a:t>
            </a:r>
          </a:p>
          <a:p>
            <a:pPr lvl="1"/>
            <a:r>
              <a:rPr lang="en-US" sz="2000" dirty="0"/>
              <a:t>Better CSE software &gt; better CSE research &gt; broader CSE impact</a:t>
            </a:r>
          </a:p>
          <a:p>
            <a:r>
              <a:rPr lang="en-US" sz="2400" b="1" dirty="0"/>
              <a:t>Who: </a:t>
            </a:r>
            <a:r>
              <a:rPr lang="en-US" sz="2400" dirty="0"/>
              <a:t>Practices relevant for projects of all sizes</a:t>
            </a:r>
          </a:p>
          <a:p>
            <a:pPr lvl="1"/>
            <a:r>
              <a:rPr lang="en-US" sz="2000" b="1" dirty="0"/>
              <a:t>emphasis on small teams</a:t>
            </a:r>
            <a:r>
              <a:rPr lang="en-US" sz="2000" dirty="0"/>
              <a:t>, e.g., a faculty member and collaborating students  </a:t>
            </a:r>
          </a:p>
          <a:p>
            <a:r>
              <a:rPr lang="en-US" sz="2400" b="1" dirty="0"/>
              <a:t>Approach: </a:t>
            </a:r>
          </a:p>
          <a:p>
            <a:pPr lvl="1"/>
            <a:r>
              <a:rPr lang="en-US" sz="2000" b="1" dirty="0"/>
              <a:t>Useful</a:t>
            </a:r>
            <a:r>
              <a:rPr lang="en-US" sz="2000" dirty="0"/>
              <a:t> information, examples, exercises, pointers to other resources</a:t>
            </a:r>
          </a:p>
          <a:p>
            <a:pPr lvl="1"/>
            <a:r>
              <a:rPr lang="en-US" sz="2000" b="1" dirty="0"/>
              <a:t>Not to prescribe any particular practices </a:t>
            </a:r>
            <a:r>
              <a:rPr lang="en-US" sz="2000" dirty="0"/>
              <a:t>as “must use”</a:t>
            </a:r>
          </a:p>
          <a:p>
            <a:pPr lvl="2"/>
            <a:r>
              <a:rPr lang="en-US" sz="1800" dirty="0"/>
              <a:t>Be informative about practices that have worked for some projects </a:t>
            </a:r>
          </a:p>
          <a:p>
            <a:pPr lvl="2"/>
            <a:r>
              <a:rPr lang="en-US" sz="1800" dirty="0"/>
              <a:t>Emphasis on adoption of practices that help productivity rather than put unsustainable burden </a:t>
            </a:r>
          </a:p>
          <a:p>
            <a:pPr lvl="1"/>
            <a:r>
              <a:rPr lang="en-US" sz="2000" b="1" dirty="0"/>
              <a:t>Customize as needed </a:t>
            </a:r>
            <a:r>
              <a:rPr lang="en-US" sz="2000" dirty="0"/>
              <a:t>for each project</a:t>
            </a:r>
          </a:p>
          <a:p>
            <a:r>
              <a:rPr lang="en-US" dirty="0"/>
              <a:t>Remember: your code will live longer than you expect.  Prepare for it!</a:t>
            </a:r>
          </a:p>
        </p:txBody>
      </p:sp>
    </p:spTree>
    <p:extLst>
      <p:ext uri="{BB962C8B-B14F-4D97-AF65-F5344CB8AC3E}">
        <p14:creationId xmlns:p14="http://schemas.microsoft.com/office/powerpoint/2010/main" val="76167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2129" y="1113891"/>
          <a:ext cx="11124568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419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9:00am-9:30am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9:30am-10:00am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10:00am-10:30am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10:30am-11:00am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11:00am-11:45am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11:45am-12:30pm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2129" y="1113891"/>
          <a:ext cx="11124568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419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9:00am-9:30am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9:30am-10:00am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10:00am-10:30am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10:30am-11:00am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11:00am-11:45am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11:45am-12:30pm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B1BED81-00A2-2047-BEF2-E8157A7F5A81}"/>
              </a:ext>
            </a:extLst>
          </p:cNvPr>
          <p:cNvGrpSpPr/>
          <p:nvPr/>
        </p:nvGrpSpPr>
        <p:grpSpPr>
          <a:xfrm>
            <a:off x="79513" y="128016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D742E0-469E-044F-8AD5-BF50838D1D7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F90CCDC1-C9D1-FD4C-8748-30A72DB9228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00024FFE-5469-264E-A3F7-D7FB1AC6679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02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739</TotalTime>
  <Words>913</Words>
  <Application>Microsoft Office PowerPoint</Application>
  <PresentationFormat>Custom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Presentations (Wide Screen)</vt:lpstr>
      <vt:lpstr>Welcome to…</vt:lpstr>
      <vt:lpstr>License, Citation and Acknowledgements</vt:lpstr>
      <vt:lpstr>Tutorial Instructors</vt:lpstr>
      <vt:lpstr>Interoperable Design of Extreme-scale Application Software (IDEAS)</vt:lpstr>
      <vt:lpstr>Tutorial Objectives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 E.</cp:lastModifiedBy>
  <cp:revision>131</cp:revision>
  <cp:lastPrinted>2017-11-02T18:35:01Z</cp:lastPrinted>
  <dcterms:created xsi:type="dcterms:W3CDTF">2018-11-06T17:28:56Z</dcterms:created>
  <dcterms:modified xsi:type="dcterms:W3CDTF">2019-01-12T21:49:35Z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