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3"/>
  </p:notesMasterIdLst>
  <p:handoutMasterIdLst>
    <p:handoutMasterId r:id="rId24"/>
  </p:handoutMasterIdLst>
  <p:sldIdLst>
    <p:sldId id="318" r:id="rId5"/>
    <p:sldId id="279" r:id="rId6"/>
    <p:sldId id="306" r:id="rId7"/>
    <p:sldId id="315" r:id="rId8"/>
    <p:sldId id="266" r:id="rId9"/>
    <p:sldId id="267" r:id="rId10"/>
    <p:sldId id="268" r:id="rId11"/>
    <p:sldId id="316" r:id="rId12"/>
    <p:sldId id="269" r:id="rId13"/>
    <p:sldId id="274" r:id="rId14"/>
    <p:sldId id="275" r:id="rId15"/>
    <p:sldId id="276" r:id="rId16"/>
    <p:sldId id="277" r:id="rId17"/>
    <p:sldId id="319" r:id="rId18"/>
    <p:sldId id="280" r:id="rId19"/>
    <p:sldId id="281" r:id="rId20"/>
    <p:sldId id="317" r:id="rId21"/>
    <p:sldId id="324" r:id="rId2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5" autoAdjust="0"/>
    <p:restoredTop sz="96571" autoAdjust="0"/>
  </p:normalViewPr>
  <p:slideViewPr>
    <p:cSldViewPr snapToGrid="0" showGuides="1">
      <p:cViewPr varScale="1">
        <p:scale>
          <a:sx n="96" d="100"/>
          <a:sy n="96" d="100"/>
        </p:scale>
        <p:origin x="584" y="5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1/12/2019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1/12/2019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954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5</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6291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0827116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x.doi.org/10.6084/m9.figshare.75817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r>
              <a:rPr lang="en-US" dirty="0"/>
              <a:t>Anshu Dubey</a:t>
            </a:r>
          </a:p>
          <a:p>
            <a:r>
              <a:rPr lang="en-US" dirty="0"/>
              <a:t>Argonne National Laboratory</a:t>
            </a:r>
          </a:p>
          <a:p>
            <a:r>
              <a:rPr lang="en-US" dirty="0"/>
              <a:t>ECP Annual Meeting</a:t>
            </a:r>
          </a:p>
          <a:p>
            <a:r>
              <a:rPr lang="en-US" dirty="0"/>
              <a:t>January 14, 2019</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Customizations For Science Applications </a:t>
            </a:r>
          </a:p>
        </p:txBody>
      </p:sp>
      <p:sp>
        <p:nvSpPr>
          <p:cNvPr id="3" name="Content Placeholder 2"/>
          <p:cNvSpPr>
            <a:spLocks noGrp="1"/>
          </p:cNvSpPr>
          <p:nvPr>
            <p:ph idx="1"/>
          </p:nvPr>
        </p:nvSpPr>
        <p:spPr>
          <a:xfrm>
            <a:off x="716691" y="1219201"/>
            <a:ext cx="10503243" cy="4525963"/>
          </a:xfrm>
        </p:spPr>
        <p:txBody>
          <a:bodyPr>
            <a:normAutofit/>
          </a:bodyPr>
          <a:lstStyle/>
          <a:p>
            <a:r>
              <a:rPr lang="en-US" dirty="0"/>
              <a:t>Testing does not follow specific methods as understood by the software engineering research community</a:t>
            </a:r>
          </a:p>
          <a:p>
            <a:pPr lvl="1"/>
            <a:r>
              <a:rPr lang="en-US" dirty="0"/>
              <a:t>The extent and granularity reflective of project priorities and team size</a:t>
            </a:r>
          </a:p>
          <a:p>
            <a:pPr lvl="1"/>
            <a:r>
              <a:rPr lang="en-US" dirty="0"/>
              <a:t>Larger teams have more formalization</a:t>
            </a:r>
          </a:p>
          <a:p>
            <a:r>
              <a:rPr lang="en-US" dirty="0"/>
              <a:t>Lifecycle of science compare to lifecycle of development</a:t>
            </a:r>
          </a:p>
          <a:p>
            <a:r>
              <a:rPr lang="en-US" dirty="0"/>
              <a:t>Development model</a:t>
            </a:r>
          </a:p>
          <a:p>
            <a:pPr lvl="1"/>
            <a:r>
              <a:rPr lang="en-US" dirty="0"/>
              <a:t>Mostly ad-hoc, some are close to agile model, but none follows it explicitly</a:t>
            </a:r>
          </a:p>
          <a:p>
            <a:pPr lvl="1"/>
            <a:r>
              <a:rPr lang="en-US" dirty="0"/>
              <a:t>Much more responsive to the needs of the lifecycle</a:t>
            </a:r>
          </a:p>
        </p:txBody>
      </p:sp>
    </p:spTree>
    <p:extLst>
      <p:ext uri="{BB962C8B-B14F-4D97-AF65-F5344CB8AC3E}">
        <p14:creationId xmlns:p14="http://schemas.microsoft.com/office/powerpoint/2010/main" val="1251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Scientific Application</a:t>
            </a:r>
          </a:p>
        </p:txBody>
      </p:sp>
      <p:sp>
        <p:nvSpPr>
          <p:cNvPr id="8" name="Content Placeholder 2"/>
          <p:cNvSpPr>
            <a:spLocks noGrp="1"/>
          </p:cNvSpPr>
          <p:nvPr>
            <p:ph idx="1"/>
          </p:nvPr>
        </p:nvSpPr>
        <p:spPr>
          <a:xfrm>
            <a:off x="8011769" y="411480"/>
            <a:ext cx="3276600" cy="533400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633173" y="4259256"/>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39" y="399535"/>
            <a:ext cx="8686800" cy="510909"/>
          </a:xfrm>
        </p:spPr>
        <p:txBody>
          <a:bodyPr/>
          <a:lstStyle/>
          <a:p>
            <a:r>
              <a:rPr lang="en-US" dirty="0"/>
              <a:t>Software productivity cycle</a:t>
            </a:r>
          </a:p>
        </p:txBody>
      </p:sp>
      <p:pic>
        <p:nvPicPr>
          <p:cNvPr id="6" name="Picture 5" descr="productivity-cycle-of-science.jpg"/>
          <p:cNvPicPr>
            <a:picLocks noChangeAspect="1"/>
          </p:cNvPicPr>
          <p:nvPr/>
        </p:nvPicPr>
        <p:blipFill rotWithShape="1">
          <a:blip r:embed="rId2">
            <a:extLst>
              <a:ext uri="{28A0092B-C50C-407E-A947-70E740481C1C}">
                <a14:useLocalDpi xmlns:a14="http://schemas.microsoft.com/office/drawing/2010/main" val="0"/>
              </a:ext>
            </a:extLst>
          </a:blip>
          <a:srcRect l="13994" t="15994" r="13004" b="14671"/>
          <a:stretch/>
        </p:blipFill>
        <p:spPr>
          <a:xfrm>
            <a:off x="2665412" y="1295401"/>
            <a:ext cx="6019800" cy="4288077"/>
          </a:xfrm>
          <a:prstGeom prst="rect">
            <a:avLst/>
          </a:prstGeom>
        </p:spPr>
      </p:pic>
      <p:sp>
        <p:nvSpPr>
          <p:cNvPr id="3" name="Rectangle 2"/>
          <p:cNvSpPr/>
          <p:nvPr/>
        </p:nvSpPr>
        <p:spPr>
          <a:xfrm>
            <a:off x="694038" y="5638165"/>
            <a:ext cx="9667574" cy="369332"/>
          </a:xfrm>
          <a:prstGeom prst="rect">
            <a:avLst/>
          </a:prstGeom>
        </p:spPr>
        <p:txBody>
          <a:bodyPr wrap="square">
            <a:spAutoFit/>
          </a:bodyPr>
          <a:lstStyle/>
          <a:p>
            <a:r>
              <a:rPr lang="en-US" u="sng" dirty="0"/>
              <a:t>http://</a:t>
            </a:r>
            <a:r>
              <a:rPr lang="en-US" u="sng" dirty="0" err="1"/>
              <a:t>www.orau.gov</a:t>
            </a:r>
            <a:r>
              <a:rPr lang="en-US" u="sng" dirty="0"/>
              <a:t>/swproductivity2014/SoftwareProductivityWorkshopReport2014.pdf</a:t>
            </a:r>
            <a:endParaRPr lang="en-US" dirty="0"/>
          </a:p>
        </p:txBody>
      </p:sp>
    </p:spTree>
    <p:extLst>
      <p:ext uri="{BB962C8B-B14F-4D97-AF65-F5344CB8AC3E}">
        <p14:creationId xmlns:p14="http://schemas.microsoft.com/office/powerpoint/2010/main" val="165742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1/12/2019</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15</a:t>
            </a:fld>
            <a:endParaRPr lang="en-US" dirty="0"/>
          </a:p>
        </p:txBody>
      </p:sp>
    </p:spTree>
    <p:extLst>
      <p:ext uri="{BB962C8B-B14F-4D97-AF65-F5344CB8AC3E}">
        <p14:creationId xmlns:p14="http://schemas.microsoft.com/office/powerpoint/2010/main" val="150715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1/12/2019</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16</a:t>
            </a:fld>
            <a:endParaRPr lang="en-US" dirty="0"/>
          </a:p>
        </p:txBody>
      </p:sp>
    </p:spTree>
    <p:extLst>
      <p:ext uri="{BB962C8B-B14F-4D97-AF65-F5344CB8AC3E}">
        <p14:creationId xmlns:p14="http://schemas.microsoft.com/office/powerpoint/2010/main" val="11240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It is extremely important to recognize that science through computing is only as good as the software that produces it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2129" y="1113891"/>
          <a:ext cx="11124568" cy="2803554"/>
        </p:xfrm>
        <a:graphic>
          <a:graphicData uri="http://schemas.openxmlformats.org/drawingml/2006/table">
            <a:tbl>
              <a:tblPr firstRow="1" bandRow="1">
                <a:tableStyleId>{5C22544A-7EE6-4342-B048-85BDC9FD1C3A}</a:tableStyleId>
              </a:tblPr>
              <a:tblGrid>
                <a:gridCol w="1856419">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9:00am-9:30am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9:30am-10:00am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10:00am-10:30am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10:30am-11:00am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11:00am-11:45am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11:45am-12:30pm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1615440"/>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7147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1448739"/>
            <a:ext cx="11478578" cy="4694151"/>
          </a:xfrm>
        </p:spPr>
        <p:txBody>
          <a:bodyPr>
            <a:noAutofit/>
          </a:bodyPr>
          <a:lstStyle/>
          <a:p>
            <a:pPr marL="0" indent="0">
              <a:lnSpc>
                <a:spcPct val="110000"/>
              </a:lnSpc>
              <a:buNone/>
            </a:pPr>
            <a:r>
              <a:rPr lang="en-US" sz="2000" b="1" dirty="0"/>
              <a:t>License and Citation</a:t>
            </a:r>
          </a:p>
          <a:p>
            <a:pPr>
              <a:lnSpc>
                <a:spcPct val="110000"/>
              </a:lnSpc>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pPr>
              <a:lnSpc>
                <a:spcPct val="110000"/>
              </a:lnSpc>
              <a:spcBef>
                <a:spcPts val="200"/>
              </a:spcBef>
            </a:pPr>
            <a:r>
              <a:rPr lang="en-US" sz="1800" dirty="0"/>
              <a:t>Requested citation: Anshu Dubey and David E. Bernholdt, Overview of Best Practices in HPC Software Development, in Better Scientific Software Tutorial, </a:t>
            </a:r>
            <a:r>
              <a:rPr lang="en-US" sz="1800" dirty="0" err="1"/>
              <a:t>Exascale</a:t>
            </a:r>
            <a:r>
              <a:rPr lang="en-US" sz="1800" dirty="0"/>
              <a:t> Computing Project Annual Meeting, Houston, Texas, 2019. DOI: </a:t>
            </a:r>
            <a:r>
              <a:rPr lang="en-US" sz="1800" dirty="0">
                <a:hlinkClick r:id="rId4"/>
              </a:rPr>
              <a:t>10.6084/m9.figshare.7581746</a:t>
            </a:r>
            <a:endParaRPr lang="en-US" sz="1800" dirty="0"/>
          </a:p>
          <a:p>
            <a:pPr marL="0" indent="0">
              <a:lnSpc>
                <a:spcPct val="110000"/>
              </a:lnSpc>
              <a:buNone/>
            </a:pPr>
            <a:r>
              <a:rPr lang="en-US" sz="2000" b="1" dirty="0"/>
              <a:t>Acknowledgements</a:t>
            </a:r>
          </a:p>
          <a:p>
            <a:pPr>
              <a:lnSpc>
                <a:spcPct val="110000"/>
              </a:lnSpc>
              <a:spcBef>
                <a:spcPts val="200"/>
              </a:spcBef>
            </a:pPr>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r>
              <a:rPr lang="en-US" sz="1800" i="1" dirty="0"/>
              <a:t>.</a:t>
            </a:r>
          </a:p>
          <a:p>
            <a:pPr>
              <a:lnSpc>
                <a:spcPct val="110000"/>
              </a:lnSpc>
              <a:spcBef>
                <a:spcPts val="200"/>
              </a:spcBef>
            </a:pPr>
            <a:r>
              <a:rPr lang="en-US" sz="1800" dirty="0"/>
              <a:t>This work was performed in part at the Argonne National Laboratory, which is managed </a:t>
            </a:r>
            <a:r>
              <a:rPr lang="en-US" sz="1800" dirty="0" err="1"/>
              <a:t>managed</a:t>
            </a:r>
            <a:r>
              <a:rPr lang="en-US" sz="1800" dirty="0"/>
              <a:t> by </a:t>
            </a:r>
            <a:r>
              <a:rPr lang="en-US" sz="1800" dirty="0" err="1"/>
              <a:t>UChicago</a:t>
            </a:r>
            <a:r>
              <a:rPr lang="en-US" sz="1800" dirty="0"/>
              <a:t> Argonne, LLC for the U.S. Department of Energy under Contract No. DE-AC02-06CH11357</a:t>
            </a:r>
          </a:p>
          <a:p>
            <a:pPr>
              <a:lnSpc>
                <a:spcPct val="110000"/>
              </a:lnSpc>
              <a:spcBef>
                <a:spcPts val="200"/>
              </a:spcBef>
            </a:pPr>
            <a:r>
              <a:rPr lang="en-US" sz="1800" dirty="0"/>
              <a:t>This work was performed in part at the Oak Ridge National Laboratory, which is managed by UT-Battelle, LLC for the U.S. Department of Energy under Contract No. DE-AC05-00OR22725.</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07296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accent4">
                    <a:lumMod val="75000"/>
                  </a:schemeClr>
                </a:solidFill>
              </a:rPr>
              <a:t>Science teams often resemble heroic programming</a:t>
            </a:r>
          </a:p>
          <a:p>
            <a:pPr marL="0" indent="0" algn="ctr">
              <a:buNone/>
            </a:pPr>
            <a:r>
              <a:rPr lang="en-US" sz="2400" dirty="0">
                <a:solidFill>
                  <a:schemeClr val="accent4">
                    <a:lumMod val="75000"/>
                  </a:schemeClr>
                </a:solidFill>
              </a:rPr>
              <a:t>Many do not see anything wrong with that approach</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heroic programming</a:t>
            </a:r>
          </a:p>
        </p:txBody>
      </p:sp>
      <p:sp>
        <p:nvSpPr>
          <p:cNvPr id="3" name="Content Placeholder 2"/>
          <p:cNvSpPr>
            <a:spLocks noGrp="1"/>
          </p:cNvSpPr>
          <p:nvPr>
            <p:ph idx="1"/>
          </p:nvPr>
        </p:nvSpPr>
        <p:spPr>
          <a:xfrm>
            <a:off x="809839" y="1235675"/>
            <a:ext cx="10200974" cy="4757352"/>
          </a:xfrm>
        </p:spPr>
        <p:txBody>
          <a:bodyPr>
            <a:normAutofit fontScale="92500" lnSpcReduction="10000"/>
          </a:bodyPr>
          <a:lstStyle/>
          <a:p>
            <a:pPr marL="0" indent="0">
              <a:buNone/>
            </a:pPr>
            <a:r>
              <a:rPr lang="en-US" dirty="0"/>
              <a:t>Scientific results that could be obtained with heroic programming have run their course, because: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a:p>
            <a:pPr marL="0" indent="0">
              <a:buNone/>
            </a:pPr>
            <a:r>
              <a:rPr lang="en-US" dirty="0"/>
              <a:t>It is not possible for a single person to take on all these roles</a:t>
            </a:r>
          </a:p>
        </p:txBody>
      </p:sp>
      <p:sp>
        <p:nvSpPr>
          <p:cNvPr id="6" name="Rounded Rectangle 5"/>
          <p:cNvSpPr/>
          <p:nvPr/>
        </p:nvSpPr>
        <p:spPr>
          <a:xfrm>
            <a:off x="2105239" y="1997675"/>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16" name="Right Brace 15"/>
          <p:cNvSpPr/>
          <p:nvPr/>
        </p:nvSpPr>
        <p:spPr>
          <a:xfrm>
            <a:off x="7363039" y="2378675"/>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115213" y="3425167"/>
            <a:ext cx="2895600" cy="707886"/>
          </a:xfrm>
          <a:prstGeom prst="rect">
            <a:avLst/>
          </a:prstGeom>
          <a:noFill/>
        </p:spPr>
        <p:txBody>
          <a:bodyPr wrap="square" rtlCol="0">
            <a:spAutoFit/>
          </a:bodyPr>
          <a:lstStyle/>
          <a:p>
            <a:r>
              <a:rPr lang="en-US" sz="2000" dirty="0"/>
              <a:t>Different roles </a:t>
            </a:r>
          </a:p>
          <a:p>
            <a:r>
              <a:rPr lang="en-US" sz="2000" dirty="0"/>
              <a:t>and responsibilities</a:t>
            </a:r>
          </a:p>
        </p:txBody>
      </p:sp>
      <p:grpSp>
        <p:nvGrpSpPr>
          <p:cNvPr id="34" name="Group 33"/>
          <p:cNvGrpSpPr/>
          <p:nvPr/>
        </p:nvGrpSpPr>
        <p:grpSpPr>
          <a:xfrm>
            <a:off x="4391239" y="2531075"/>
            <a:ext cx="1371600" cy="2667000"/>
            <a:chOff x="3733800" y="2667000"/>
            <a:chExt cx="1371600" cy="2667000"/>
          </a:xfrm>
        </p:grpSpPr>
        <p:grpSp>
          <p:nvGrpSpPr>
            <p:cNvPr id="15" name="Group 14"/>
            <p:cNvGrpSpPr/>
            <p:nvPr/>
          </p:nvGrpSpPr>
          <p:grpSpPr>
            <a:xfrm>
              <a:off x="4419600" y="2667000"/>
              <a:ext cx="685800" cy="2667000"/>
              <a:chOff x="6324600" y="2590800"/>
              <a:chExt cx="685800" cy="2667000"/>
            </a:xfrm>
          </p:grpSpPr>
          <p:sp>
            <p:nvSpPr>
              <p:cNvPr id="11" name="Oval 10"/>
              <p:cNvSpPr/>
              <p:nvPr/>
            </p:nvSpPr>
            <p:spPr>
              <a:xfrm>
                <a:off x="6324600" y="25908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324600" y="32766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324600" y="39624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324600" y="46482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Arrow Connector 18"/>
            <p:cNvCxnSpPr>
              <a:endCxn id="11" idx="2"/>
            </p:cNvCxnSpPr>
            <p:nvPr/>
          </p:nvCxnSpPr>
          <p:spPr>
            <a:xfrm flipV="1">
              <a:off x="3733800"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3"/>
              <a:endCxn id="14" idx="2"/>
            </p:cNvCxnSpPr>
            <p:nvPr/>
          </p:nvCxnSpPr>
          <p:spPr>
            <a:xfrm>
              <a:off x="3733800"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0" idx="3"/>
              <a:endCxn id="12" idx="2"/>
            </p:cNvCxnSpPr>
            <p:nvPr/>
          </p:nvCxnSpPr>
          <p:spPr>
            <a:xfrm flipV="1">
              <a:off x="3733800"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3"/>
              <a:endCxn id="13" idx="2"/>
            </p:cNvCxnSpPr>
            <p:nvPr/>
          </p:nvCxnSpPr>
          <p:spPr>
            <a:xfrm>
              <a:off x="3733800"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2105239" y="2988275"/>
            <a:ext cx="2286000" cy="1371600"/>
            <a:chOff x="1447800" y="3124200"/>
            <a:chExt cx="2286000" cy="1371600"/>
          </a:xfrm>
        </p:grpSpPr>
        <p:sp>
          <p:nvSpPr>
            <p:cNvPr id="10" name="Rounded Rectangle 9"/>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27" name="Down Arrow 26"/>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839039" y="2607275"/>
            <a:ext cx="1905000" cy="2533710"/>
            <a:chOff x="5181600" y="2743200"/>
            <a:chExt cx="1905000" cy="2533710"/>
          </a:xfrm>
        </p:grpSpPr>
        <p:sp>
          <p:nvSpPr>
            <p:cNvPr id="30" name="TextBox 29"/>
            <p:cNvSpPr txBox="1"/>
            <p:nvPr/>
          </p:nvSpPr>
          <p:spPr>
            <a:xfrm>
              <a:off x="5181600" y="2743200"/>
              <a:ext cx="1828800" cy="400110"/>
            </a:xfrm>
            <a:prstGeom prst="rect">
              <a:avLst/>
            </a:prstGeom>
            <a:noFill/>
          </p:spPr>
          <p:txBody>
            <a:bodyPr wrap="square" rtlCol="0">
              <a:spAutoFit/>
            </a:bodyPr>
            <a:lstStyle/>
            <a:p>
              <a:r>
                <a:rPr lang="en-US" sz="2000" dirty="0"/>
                <a:t>Math model </a:t>
              </a:r>
            </a:p>
          </p:txBody>
        </p:sp>
        <p:sp>
          <p:nvSpPr>
            <p:cNvPr id="31" name="TextBox 30"/>
            <p:cNvSpPr txBox="1"/>
            <p:nvPr/>
          </p:nvSpPr>
          <p:spPr>
            <a:xfrm>
              <a:off x="5181600" y="3429000"/>
              <a:ext cx="1828800" cy="400110"/>
            </a:xfrm>
            <a:prstGeom prst="rect">
              <a:avLst/>
            </a:prstGeom>
            <a:noFill/>
          </p:spPr>
          <p:txBody>
            <a:bodyPr wrap="square" rtlCol="0">
              <a:spAutoFit/>
            </a:bodyPr>
            <a:lstStyle/>
            <a:p>
              <a:r>
                <a:rPr lang="en-US" sz="2000" dirty="0" err="1"/>
                <a:t>Numerics</a:t>
              </a:r>
              <a:endParaRPr lang="en-US" sz="2000" dirty="0"/>
            </a:p>
          </p:txBody>
        </p:sp>
        <p:sp>
          <p:nvSpPr>
            <p:cNvPr id="32" name="TextBox 31"/>
            <p:cNvSpPr txBox="1"/>
            <p:nvPr/>
          </p:nvSpPr>
          <p:spPr>
            <a:xfrm>
              <a:off x="5257800" y="4191000"/>
              <a:ext cx="1828800" cy="400110"/>
            </a:xfrm>
            <a:prstGeom prst="rect">
              <a:avLst/>
            </a:prstGeom>
            <a:noFill/>
          </p:spPr>
          <p:txBody>
            <a:bodyPr wrap="square" rtlCol="0">
              <a:spAutoFit/>
            </a:bodyPr>
            <a:lstStyle/>
            <a:p>
              <a:r>
                <a:rPr lang="en-US" sz="2000" dirty="0"/>
                <a:t>Verification</a:t>
              </a:r>
            </a:p>
          </p:txBody>
        </p:sp>
        <p:sp>
          <p:nvSpPr>
            <p:cNvPr id="33" name="TextBox 32"/>
            <p:cNvSpPr txBox="1"/>
            <p:nvPr/>
          </p:nvSpPr>
          <p:spPr>
            <a:xfrm>
              <a:off x="5181600" y="4876800"/>
              <a:ext cx="1828800" cy="400110"/>
            </a:xfrm>
            <a:prstGeom prst="rect">
              <a:avLst/>
            </a:prstGeom>
            <a:noFill/>
          </p:spPr>
          <p:txBody>
            <a:bodyPr wrap="square" rtlCol="0">
              <a:spAutoFit/>
            </a:bodyPr>
            <a:lstStyle/>
            <a:p>
              <a:r>
                <a:rPr lang="en-US" sz="2000" dirty="0"/>
                <a:t>Performance</a:t>
              </a:r>
            </a:p>
          </p:txBody>
        </p:sp>
      </p:grpSp>
    </p:spTree>
    <p:extLst>
      <p:ext uri="{BB962C8B-B14F-4D97-AF65-F5344CB8AC3E}">
        <p14:creationId xmlns:p14="http://schemas.microsoft.com/office/powerpoint/2010/main" val="16280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Tree>
    <p:extLst>
      <p:ext uri="{BB962C8B-B14F-4D97-AF65-F5344CB8AC3E}">
        <p14:creationId xmlns:p14="http://schemas.microsoft.com/office/powerpoint/2010/main" val="5852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
        <p:nvSpPr>
          <p:cNvPr id="6" name="Rectangle 5"/>
          <p:cNvSpPr/>
          <p:nvPr/>
        </p:nvSpPr>
        <p:spPr>
          <a:xfrm>
            <a:off x="3154443" y="4925028"/>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87321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a:t>
            </a:r>
          </a:p>
        </p:txBody>
      </p:sp>
      <p:sp>
        <p:nvSpPr>
          <p:cNvPr id="3" name="Content Placeholder 2"/>
          <p:cNvSpPr>
            <a:spLocks noGrp="1"/>
          </p:cNvSpPr>
          <p:nvPr>
            <p:ph idx="1"/>
          </p:nvPr>
        </p:nvSpPr>
        <p:spPr>
          <a:xfrm>
            <a:off x="606107" y="2231021"/>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technical debt</a:t>
            </a:r>
          </a:p>
          <a:p>
            <a:pPr marL="0" indent="0">
              <a:buNone/>
            </a:pPr>
            <a:endParaRPr lang="en-US" dirty="0"/>
          </a:p>
        </p:txBody>
      </p:sp>
      <p:sp>
        <p:nvSpPr>
          <p:cNvPr id="6" name="Rounded Rectangle 5"/>
          <p:cNvSpPr/>
          <p:nvPr/>
        </p:nvSpPr>
        <p:spPr>
          <a:xfrm>
            <a:off x="474562" y="1041472"/>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 of Choices</a:t>
            </a:r>
            <a:endParaRPr lang="en-US" sz="2000" dirty="0">
              <a:solidFill>
                <a:schemeClr val="bg1"/>
              </a:solidFill>
            </a:endParaRPr>
          </a:p>
          <a:p>
            <a:pPr algn="ctr"/>
            <a:r>
              <a:rPr lang="en-US" sz="2000" dirty="0">
                <a:solidFill>
                  <a:schemeClr val="bg1"/>
                </a:solidFill>
              </a:rPr>
              <a:t>Quick and dirty collects interest which means more effort required to add features. </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541</TotalTime>
  <Words>1240</Words>
  <Application>Microsoft Office PowerPoint</Application>
  <PresentationFormat>Custom</PresentationFormat>
  <Paragraphs>219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Gill Sans</vt:lpstr>
      <vt:lpstr>Presentations (Wide Screen)</vt:lpstr>
      <vt:lpstr>Overview of Best Practices in HPC Software Development</vt:lpstr>
      <vt:lpstr>License, citation, and acknowledgements</vt:lpstr>
      <vt:lpstr>PowerPoint Presentation</vt:lpstr>
      <vt:lpstr>You Can Mitigate Risk But It Is Never Zero</vt:lpstr>
      <vt:lpstr>Heroic Programming</vt:lpstr>
      <vt:lpstr>What is wrong with heroic programming</vt:lpstr>
      <vt:lpstr>In Extreme-Scale science</vt:lpstr>
      <vt:lpstr>In Extreme-Scale science</vt:lpstr>
      <vt:lpstr>Technical Debt</vt:lpstr>
      <vt:lpstr>Challenges Developing a Scientific Application</vt:lpstr>
      <vt:lpstr>Customizations For Science Applications </vt:lpstr>
      <vt:lpstr>Lifecycle of Scientific Application</vt:lpstr>
      <vt:lpstr>Software productivity cycle</vt:lpstr>
      <vt:lpstr>Software Process Best Practices </vt:lpstr>
      <vt:lpstr>A Useful Resource</vt:lpstr>
      <vt:lpstr>Other resources</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182</cp:revision>
  <cp:lastPrinted>2017-11-02T18:35:01Z</cp:lastPrinted>
  <dcterms:created xsi:type="dcterms:W3CDTF">2018-11-06T17:28:56Z</dcterms:created>
  <dcterms:modified xsi:type="dcterms:W3CDTF">2019-01-12T21:47:55Z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