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288" r:id="rId6"/>
    <p:sldId id="259" r:id="rId7"/>
    <p:sldId id="1768" r:id="rId8"/>
    <p:sldId id="1766" r:id="rId9"/>
    <p:sldId id="1767" r:id="rId10"/>
    <p:sldId id="260" r:id="rId11"/>
    <p:sldId id="261" r:id="rId12"/>
    <p:sldId id="1770" r:id="rId13"/>
    <p:sldId id="1771" r:id="rId14"/>
    <p:sldId id="293" r:id="rId15"/>
    <p:sldId id="294" r:id="rId16"/>
    <p:sldId id="295" r:id="rId17"/>
    <p:sldId id="296" r:id="rId18"/>
    <p:sldId id="297" r:id="rId19"/>
    <p:sldId id="298" r:id="rId20"/>
    <p:sldId id="299" r:id="rId21"/>
    <p:sldId id="300" r:id="rId22"/>
    <p:sldId id="270" r:id="rId23"/>
    <p:sldId id="290" r:id="rId24"/>
    <p:sldId id="305" r:id="rId25"/>
    <p:sldId id="306" r:id="rId26"/>
    <p:sldId id="307" r:id="rId27"/>
    <p:sldId id="308" r:id="rId28"/>
    <p:sldId id="309" r:id="rId29"/>
    <p:sldId id="310" r:id="rId30"/>
    <p:sldId id="311" r:id="rId31"/>
    <p:sldId id="312" r:id="rId32"/>
    <p:sldId id="324" r:id="rId33"/>
    <p:sldId id="1772"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0" autoAdjust="0"/>
    <p:restoredTop sz="96571" autoAdjust="0"/>
  </p:normalViewPr>
  <p:slideViewPr>
    <p:cSldViewPr snapToGrid="0" showGuides="1">
      <p:cViewPr varScale="1">
        <p:scale>
          <a:sx n="96" d="100"/>
          <a:sy n="96" d="100"/>
        </p:scale>
        <p:origin x="584" y="5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1/16/2019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1/16/2019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73675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14584025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424468264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31307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x.doi.org/10.6084/m9.figshare.7581746"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legeville.github.io/sc-reproducibili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hova.com/embedded/session/aecm_201901/490143/" TargetMode="External"/><Relationship Id="rId3" Type="http://schemas.openxmlformats.org/officeDocument/2006/relationships/hyperlink" Target="https://whova.com/embedded/subsession/aecm_201901/490165/503191/" TargetMode="External"/><Relationship Id="rId7" Type="http://schemas.openxmlformats.org/officeDocument/2006/relationships/hyperlink" Target="https://whova.com/embedded/subsession/aecm_201901/490148/503222/" TargetMode="External"/><Relationship Id="rId2" Type="http://schemas.openxmlformats.org/officeDocument/2006/relationships/hyperlink" Target="https://whova.com/embedded/session/aecm_201901/503154/" TargetMode="External"/><Relationship Id="rId1" Type="http://schemas.openxmlformats.org/officeDocument/2006/relationships/slideLayout" Target="../slideLayouts/slideLayout3.xml"/><Relationship Id="rId6" Type="http://schemas.openxmlformats.org/officeDocument/2006/relationships/hyperlink" Target="https://whova.com/embedded/subsession/aecm_201901/490158/503214/" TargetMode="External"/><Relationship Id="rId5" Type="http://schemas.openxmlformats.org/officeDocument/2006/relationships/hyperlink" Target="https://whova.com/embedded/subsession/aecm_201901/503209/508536/" TargetMode="External"/><Relationship Id="rId4" Type="http://schemas.openxmlformats.org/officeDocument/2006/relationships/hyperlink" Target="https://whova.com/embedded/subsession/aecm_201901/503211/503212/" TargetMode="External"/><Relationship Id="rId9" Type="http://schemas.openxmlformats.org/officeDocument/2006/relationships/hyperlink" Target="https://whova.com/embedded/session/aecm_201901/49014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9" name="Subtitle 4">
            <a:extLst>
              <a:ext uri="{FF2B5EF4-FFF2-40B4-BE49-F238E27FC236}">
                <a16:creationId xmlns:a16="http://schemas.microsoft.com/office/drawing/2014/main" id="{6F4F7B8E-E547-B642-A84A-6D7F5B91A4E1}"/>
              </a:ext>
            </a:extLst>
          </p:cNvPr>
          <p:cNvSpPr txBox="1">
            <a:spLocks/>
          </p:cNvSpPr>
          <p:nvPr/>
        </p:nvSpPr>
        <p:spPr bwMode="auto">
          <a:xfrm>
            <a:off x="3330032" y="2238362"/>
            <a:ext cx="8292317" cy="2855300"/>
          </a:xfrm>
          <a:prstGeom prst="rect">
            <a:avLst/>
          </a:prstGeom>
          <a:noFill/>
          <a:ln w="9525">
            <a:noFill/>
            <a:miter lim="800000"/>
            <a:headEnd/>
            <a:tailEnd/>
          </a:ln>
        </p:spPr>
        <p:txBody>
          <a:bodyPr vert="horz" wrap="square" lIns="109728"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Better Scientific Software Tutorial</a:t>
            </a:r>
          </a:p>
          <a:p>
            <a:r>
              <a:rPr lang="en-US"/>
              <a:t>David E. Bernholdt</a:t>
            </a:r>
          </a:p>
          <a:p>
            <a:r>
              <a:rPr lang="en-US"/>
              <a:t>Oak Ridge National Laboratory</a:t>
            </a:r>
          </a:p>
          <a:p>
            <a:r>
              <a:rPr lang="en-US"/>
              <a:t>ECP Annual Meeting</a:t>
            </a:r>
          </a:p>
          <a:p>
            <a:r>
              <a:rPr lang="en-US"/>
              <a:t>January 14, 2019</a:t>
            </a:r>
          </a:p>
          <a:p>
            <a:endParaRPr lang="en-US" dirty="0"/>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56854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11</a:t>
            </a:fld>
            <a:endParaRPr kumimoji="0" lang="en-US" dirty="0">
              <a:solidFill>
                <a:srgbClr val="FFFFFF"/>
              </a:solidFill>
            </a:endParaRPr>
          </a:p>
        </p:txBody>
      </p:sp>
    </p:spTree>
    <p:extLst>
      <p:ext uri="{BB962C8B-B14F-4D97-AF65-F5344CB8AC3E}">
        <p14:creationId xmlns:p14="http://schemas.microsoft.com/office/powerpoint/2010/main" val="93378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28801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13401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28292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252598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404296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236255"/>
            <a:ext cx="9328888" cy="2616101"/>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spcBef>
                <a:spcPts val="2400"/>
              </a:spcBef>
            </a:pPr>
            <a:r>
              <a:rPr lang="en-US" sz="2400" dirty="0">
                <a:latin typeface="+mn-lt"/>
              </a:rPr>
              <a:t>Goal: Change incentives to include value </a:t>
            </a:r>
            <a:br>
              <a:rPr lang="en-US" sz="2400" dirty="0">
                <a:latin typeface="+mn-lt"/>
              </a:rPr>
            </a:br>
            <a:r>
              <a:rPr lang="en-US" sz="2400" dirty="0">
                <a:latin typeface="+mn-lt"/>
              </a:rPr>
              <a:t>of better software.</a:t>
            </a:r>
          </a:p>
        </p:txBody>
      </p:sp>
    </p:spTree>
    <p:extLst>
      <p:ext uri="{BB962C8B-B14F-4D97-AF65-F5344CB8AC3E}">
        <p14:creationId xmlns:p14="http://schemas.microsoft.com/office/powerpoint/2010/main" val="171956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413484" cy="720197"/>
          </a:xfrm>
        </p:spPr>
        <p:txBody>
          <a:bodyPr/>
          <a:lstStyle/>
          <a:p>
            <a:r>
              <a:rPr lang="en-US" sz="240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411228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1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0944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citation, and acknowledgments</a:t>
            </a:r>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David E. </a:t>
            </a:r>
            <a:r>
              <a:rPr lang="en-US" sz="1800" dirty="0" err="1"/>
              <a:t>Bernholdt</a:t>
            </a:r>
            <a:r>
              <a:rPr lang="en-US" sz="1800" dirty="0"/>
              <a:t> and Michael A. </a:t>
            </a:r>
            <a:r>
              <a:rPr lang="en-US" sz="1800" dirty="0" err="1"/>
              <a:t>Heroux</a:t>
            </a:r>
            <a:r>
              <a:rPr lang="en-US" sz="1800" dirty="0"/>
              <a:t>, Improving Reproducibility Through Better Software Practices, in Better Scientific Software Tutorial, </a:t>
            </a:r>
            <a:r>
              <a:rPr lang="en-US" sz="1800" dirty="0" err="1"/>
              <a:t>Exascale</a:t>
            </a:r>
            <a:r>
              <a:rPr lang="en-US" sz="1800" dirty="0"/>
              <a:t> Computing Project Annual Meeting, Houston, Texas, 2019. DOI: </a:t>
            </a:r>
            <a:r>
              <a:rPr lang="en-US" sz="1800" dirty="0">
                <a:hlinkClick r:id="rId4"/>
              </a:rPr>
              <a:t>10.6084/m9.figshare.7581746</a:t>
            </a:r>
            <a:endParaRPr lang="en-US" sz="1800" dirty="0"/>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This work was performed in part at the Oak Ridge National Laboratory, which is managed by UT-Battelle, LLC for the U.S. Department of Energy under Contract No. DE-AC05-00OR22725.</a:t>
            </a:r>
          </a:p>
          <a:p>
            <a:r>
              <a:rPr lang="en-US" sz="1800" dirty="0"/>
              <a:t>Sandia National Laboratories is a </a:t>
            </a:r>
            <a:r>
              <a:rPr lang="en-US" sz="1800" dirty="0" err="1"/>
              <a:t>multimission</a:t>
            </a:r>
            <a:r>
              <a:rPr lang="en-US" sz="18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SC18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https://collegeville.github.io/sc-reproducibility/</a:t>
            </a:r>
            <a:r>
              <a:rPr lang="en-US" sz="3200" dirty="0"/>
              <a:t> </a:t>
            </a:r>
          </a:p>
        </p:txBody>
      </p:sp>
    </p:spTree>
    <p:extLst>
      <p:ext uri="{BB962C8B-B14F-4D97-AF65-F5344CB8AC3E}">
        <p14:creationId xmlns:p14="http://schemas.microsoft.com/office/powerpoint/2010/main" val="178276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114772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a:t>
            </a:r>
            <a:r>
              <a:rPr lang="en-US"/>
              <a:t>we can’t </a:t>
            </a:r>
            <a:r>
              <a:rPr lang="en-US" dirty="0"/>
              <a:t>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59017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257752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meta-computations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58031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25</a:t>
            </a:fld>
            <a:endParaRPr kumimoji="0" lang="en-US" dirty="0">
              <a:solidFill>
                <a:srgbClr val="FFFFFF"/>
              </a:solidFill>
            </a:endParaRPr>
          </a:p>
        </p:txBody>
      </p:sp>
    </p:spTree>
    <p:extLst>
      <p:ext uri="{BB962C8B-B14F-4D97-AF65-F5344CB8AC3E}">
        <p14:creationId xmlns:p14="http://schemas.microsoft.com/office/powerpoint/2010/main" val="182917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844115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a:xfrm>
            <a:off x="0" y="6380920"/>
            <a:ext cx="711015" cy="381000"/>
          </a:xfrm>
        </p:spPr>
        <p:txBody>
          <a:bodyPr/>
          <a:lstStyle/>
          <a:p>
            <a:fld id="{F0C94032-CD4C-4C25-B0C2-CEC720522D92}" type="slidenum">
              <a:rPr lang="en-US" sz="1000" smtClean="0">
                <a:latin typeface="+mj-lt"/>
              </a:rPr>
              <a:pPr/>
              <a:t>27</a:t>
            </a:fld>
            <a:endParaRPr lang="en-US" sz="10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134771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66180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2129" y="1113891"/>
          <a:ext cx="11124568" cy="2803554"/>
        </p:xfrm>
        <a:graphic>
          <a:graphicData uri="http://schemas.openxmlformats.org/drawingml/2006/table">
            <a:tbl>
              <a:tblPr firstRow="1" bandRow="1">
                <a:tableStyleId>{5C22544A-7EE6-4342-B048-85BDC9FD1C3A}</a:tableStyleId>
              </a:tblPr>
              <a:tblGrid>
                <a:gridCol w="1856419">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9:00am-9:30am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9:30am-10:00am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10:00am-10:30am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10:30am-11:00am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11:00am-11:45am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11:45am-12:30pm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2560320"/>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5070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sz="2800" dirty="0"/>
              <a:t>Reproducibility taxonomies.</a:t>
            </a:r>
          </a:p>
          <a:p>
            <a:r>
              <a:rPr lang="en-US" sz="2800" dirty="0"/>
              <a:t>Increasing focus on reproducibility.</a:t>
            </a:r>
          </a:p>
          <a:p>
            <a:r>
              <a:rPr lang="en-US" sz="2800" dirty="0"/>
              <a:t>Role of better software practices.</a:t>
            </a:r>
          </a:p>
          <a:p>
            <a:r>
              <a:rPr lang="en-US" sz="2800" dirty="0"/>
              <a:t>Publication requirements.</a:t>
            </a:r>
          </a:p>
          <a:p>
            <a:r>
              <a:rPr lang="en-US" sz="2800" dirty="0"/>
              <a:t>Trustworthiness at Scale.</a:t>
            </a:r>
          </a:p>
          <a:p>
            <a:r>
              <a:rPr lang="en-US" sz="28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248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B2FF-48C1-48DF-8C93-1D10A28F2A6F}"/>
              </a:ext>
            </a:extLst>
          </p:cNvPr>
          <p:cNvSpPr>
            <a:spLocks noGrp="1"/>
          </p:cNvSpPr>
          <p:nvPr>
            <p:ph type="title"/>
          </p:nvPr>
        </p:nvSpPr>
        <p:spPr/>
        <p:txBody>
          <a:bodyPr/>
          <a:lstStyle/>
          <a:p>
            <a:r>
              <a:rPr lang="en-US" dirty="0"/>
              <a:t>Other Software-Related Events at the ECP Annual Meeting</a:t>
            </a:r>
          </a:p>
        </p:txBody>
      </p:sp>
      <p:sp>
        <p:nvSpPr>
          <p:cNvPr id="3" name="Content Placeholder 2">
            <a:extLst>
              <a:ext uri="{FF2B5EF4-FFF2-40B4-BE49-F238E27FC236}">
                <a16:creationId xmlns:a16="http://schemas.microsoft.com/office/drawing/2014/main" id="{A068FA9E-C365-4BD6-8EB4-5FE9D668CB44}"/>
              </a:ext>
            </a:extLst>
          </p:cNvPr>
          <p:cNvSpPr>
            <a:spLocks noGrp="1"/>
          </p:cNvSpPr>
          <p:nvPr>
            <p:ph sz="half" idx="2"/>
          </p:nvPr>
        </p:nvSpPr>
        <p:spPr>
          <a:xfrm>
            <a:off x="457200" y="1034561"/>
            <a:ext cx="5588582" cy="3373229"/>
          </a:xfrm>
        </p:spPr>
        <p:txBody>
          <a:bodyPr/>
          <a:lstStyle/>
          <a:p>
            <a:r>
              <a:rPr lang="en-US" b="1" dirty="0"/>
              <a:t>Tutorials</a:t>
            </a:r>
            <a:endParaRPr lang="en-US" dirty="0"/>
          </a:p>
          <a:p>
            <a:pPr lvl="1"/>
            <a:r>
              <a:rPr lang="en-US" dirty="0">
                <a:hlinkClick r:id="rId2"/>
              </a:rPr>
              <a:t>Better Scientific Software</a:t>
            </a:r>
            <a:endParaRPr lang="en-US" dirty="0"/>
          </a:p>
          <a:p>
            <a:pPr lvl="1"/>
            <a:r>
              <a:rPr lang="en-US" dirty="0">
                <a:hlinkClick r:id="rId3"/>
              </a:rPr>
              <a:t>Contemporary Peer Code Review in Scientific Software Development</a:t>
            </a:r>
            <a:endParaRPr lang="en-US" dirty="0"/>
          </a:p>
          <a:p>
            <a:r>
              <a:rPr lang="en-US" b="1" dirty="0"/>
              <a:t>Breakouts</a:t>
            </a:r>
            <a:endParaRPr lang="en-US" dirty="0"/>
          </a:p>
          <a:p>
            <a:pPr lvl="1"/>
            <a:r>
              <a:rPr lang="en-US" dirty="0">
                <a:hlinkClick r:id="rId4"/>
              </a:rPr>
              <a:t>Making Agile Work in your R&amp;D Software Project</a:t>
            </a:r>
            <a:endParaRPr lang="en-US" dirty="0"/>
          </a:p>
          <a:p>
            <a:pPr lvl="1"/>
            <a:r>
              <a:rPr lang="en-US" dirty="0">
                <a:hlinkClick r:id="rId5"/>
              </a:rPr>
              <a:t>Contributing to Upstream Software: Why and How</a:t>
            </a:r>
            <a:endParaRPr lang="en-US" dirty="0"/>
          </a:p>
          <a:p>
            <a:pPr lvl="1"/>
            <a:r>
              <a:rPr lang="en-US" dirty="0">
                <a:hlinkClick r:id="rId6"/>
              </a:rPr>
              <a:t>From Good to Great: Getting Started with PSIP</a:t>
            </a:r>
            <a:endParaRPr lang="en-US" dirty="0"/>
          </a:p>
          <a:p>
            <a:pPr lvl="1"/>
            <a:r>
              <a:rPr lang="en-US" dirty="0">
                <a:hlinkClick r:id="rId7"/>
              </a:rPr>
              <a:t>Fostering a Culture of Passion and Productivity in ECP Teams</a:t>
            </a:r>
            <a:endParaRPr lang="en-US" dirty="0"/>
          </a:p>
        </p:txBody>
      </p:sp>
      <p:sp>
        <p:nvSpPr>
          <p:cNvPr id="6" name="Content Placeholder 5">
            <a:extLst>
              <a:ext uri="{FF2B5EF4-FFF2-40B4-BE49-F238E27FC236}">
                <a16:creationId xmlns:a16="http://schemas.microsoft.com/office/drawing/2014/main" id="{22B057BF-64CC-4F51-AA2D-8E623025EA84}"/>
              </a:ext>
            </a:extLst>
          </p:cNvPr>
          <p:cNvSpPr>
            <a:spLocks noGrp="1"/>
          </p:cNvSpPr>
          <p:nvPr>
            <p:ph sz="quarter" idx="4"/>
          </p:nvPr>
        </p:nvSpPr>
        <p:spPr>
          <a:xfrm>
            <a:off x="6218914" y="1034561"/>
            <a:ext cx="5531934" cy="3373229"/>
          </a:xfrm>
        </p:spPr>
        <p:txBody>
          <a:bodyPr/>
          <a:lstStyle/>
          <a:p>
            <a:r>
              <a:rPr lang="en-US" b="1" dirty="0"/>
              <a:t>Posters</a:t>
            </a:r>
            <a:endParaRPr lang="en-US" dirty="0"/>
          </a:p>
          <a:p>
            <a:pPr lvl="1"/>
            <a:r>
              <a:rPr lang="en-US" dirty="0">
                <a:hlinkClick r:id="rId8"/>
              </a:rPr>
              <a:t>Tuesday Poster Session</a:t>
            </a:r>
            <a:endParaRPr lang="en-US" dirty="0"/>
          </a:p>
          <a:p>
            <a:pPr lvl="2"/>
            <a:r>
              <a:rPr lang="en-US" dirty="0"/>
              <a:t>IDEAS-EXAALT Collaboration: Adopting Continuous Integration for Long-Timescale Materials Simulation (poster 7)</a:t>
            </a:r>
          </a:p>
          <a:p>
            <a:pPr lvl="2"/>
            <a:r>
              <a:rPr lang="en-US" dirty="0"/>
              <a:t>Using Software Productivity and Sustainability Improvement Planning (PSIP) to Improve Application Development Productivity (51)</a:t>
            </a:r>
          </a:p>
          <a:p>
            <a:pPr lvl="2"/>
            <a:r>
              <a:rPr lang="en-US" dirty="0"/>
              <a:t>User Stories: Communicating about Software Requirements (52)</a:t>
            </a:r>
          </a:p>
          <a:p>
            <a:pPr lvl="2"/>
            <a:r>
              <a:rPr lang="en-US" dirty="0"/>
              <a:t>Better Scientific Software (</a:t>
            </a:r>
            <a:r>
              <a:rPr lang="en-US" dirty="0" err="1"/>
              <a:t>BSSw</a:t>
            </a:r>
            <a:r>
              <a:rPr lang="en-US" dirty="0"/>
              <a:t>): So our code will see the future (53)</a:t>
            </a:r>
          </a:p>
          <a:p>
            <a:pPr lvl="2"/>
            <a:r>
              <a:rPr lang="en-US" dirty="0"/>
              <a:t>IDEAS-ECP: Advancing Software Productivity for </a:t>
            </a:r>
            <a:r>
              <a:rPr lang="en-US" dirty="0" err="1"/>
              <a:t>Exascale</a:t>
            </a:r>
            <a:r>
              <a:rPr lang="en-US" dirty="0"/>
              <a:t> Applications (54)</a:t>
            </a:r>
          </a:p>
          <a:p>
            <a:pPr lvl="1"/>
            <a:r>
              <a:rPr lang="en-US" dirty="0">
                <a:hlinkClick r:id="rId9"/>
              </a:rPr>
              <a:t>Wednesday Poster Session</a:t>
            </a:r>
            <a:endParaRPr lang="en-US" dirty="0"/>
          </a:p>
          <a:p>
            <a:pPr lvl="2"/>
            <a:r>
              <a:rPr lang="en-US" dirty="0"/>
              <a:t>Improving the </a:t>
            </a:r>
            <a:r>
              <a:rPr lang="en-US" dirty="0" err="1"/>
              <a:t>Exascale</a:t>
            </a:r>
            <a:r>
              <a:rPr lang="en-US" dirty="0"/>
              <a:t> MPICH On-boarding Training Process through ECP IDEAS PSIP (9)</a:t>
            </a:r>
          </a:p>
          <a:p>
            <a:pPr lvl="2"/>
            <a:r>
              <a:rPr lang="en-US" dirty="0"/>
              <a:t>ECP ST Software Development Kits (SDKs) (65)</a:t>
            </a:r>
          </a:p>
        </p:txBody>
      </p:sp>
    </p:spTree>
    <p:extLst>
      <p:ext uri="{BB962C8B-B14F-4D97-AF65-F5344CB8AC3E}">
        <p14:creationId xmlns:p14="http://schemas.microsoft.com/office/powerpoint/2010/main" val="395505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Addressing Confusion in Taxonomies</a:t>
            </a:r>
          </a:p>
        </p:txBody>
      </p:sp>
      <p:sp>
        <p:nvSpPr>
          <p:cNvPr id="6" name="Title 5"/>
          <p:cNvSpPr>
            <a:spLocks noGrp="1"/>
          </p:cNvSpPr>
          <p:nvPr>
            <p:ph type="title"/>
          </p:nvPr>
        </p:nvSpPr>
        <p:spPr/>
        <p:txBody>
          <a:bodyPr>
            <a:normAutofit/>
          </a:bodyPr>
          <a:lstStyle/>
          <a:p>
            <a:r>
              <a:rPr lang="en-US" dirty="0"/>
              <a:t>Reproducible vs Replicable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38225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D46EC3-8EAA-5E4C-BA28-B2BE45839E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29" b="39987"/>
          <a:stretch/>
        </p:blipFill>
        <p:spPr>
          <a:xfrm>
            <a:off x="495300" y="0"/>
            <a:ext cx="8203310" cy="5953991"/>
          </a:xfrm>
        </p:spPr>
      </p:pic>
      <p:sp>
        <p:nvSpPr>
          <p:cNvPr id="2" name="Slide Number Placeholder 1">
            <a:extLst>
              <a:ext uri="{FF2B5EF4-FFF2-40B4-BE49-F238E27FC236}">
                <a16:creationId xmlns:a16="http://schemas.microsoft.com/office/drawing/2014/main" id="{24061A5A-2A55-E245-89D5-0BF26399B3B6}"/>
              </a:ext>
            </a:extLst>
          </p:cNvPr>
          <p:cNvSpPr>
            <a:spLocks noGrp="1"/>
          </p:cNvSpPr>
          <p:nvPr>
            <p:ph type="sldNum" sz="quarter" idx="12"/>
          </p:nvPr>
        </p:nvSpPr>
        <p:spPr/>
        <p:txBody>
          <a:bodyPr/>
          <a:lstStyle/>
          <a:p>
            <a:r>
              <a:rPr lang="en-US" dirty="0">
                <a:solidFill>
                  <a:prstClr val="black"/>
                </a:solidFill>
              </a:rPr>
              <a:t> </a:t>
            </a:r>
          </a:p>
        </p:txBody>
      </p:sp>
    </p:spTree>
    <p:extLst>
      <p:ext uri="{BB962C8B-B14F-4D97-AF65-F5344CB8AC3E}">
        <p14:creationId xmlns:p14="http://schemas.microsoft.com/office/powerpoint/2010/main" val="30695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F80507-8150-4F47-84AC-CDDCD8AC2D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90" t="40834" r="11280" b="14773"/>
          <a:stretch/>
        </p:blipFill>
        <p:spPr>
          <a:xfrm>
            <a:off x="1674812" y="152400"/>
            <a:ext cx="8258948" cy="5943600"/>
          </a:xfrm>
        </p:spPr>
      </p:pic>
      <p:sp>
        <p:nvSpPr>
          <p:cNvPr id="4" name="Slide Number Placeholder 3">
            <a:extLst>
              <a:ext uri="{FF2B5EF4-FFF2-40B4-BE49-F238E27FC236}">
                <a16:creationId xmlns:a16="http://schemas.microsoft.com/office/drawing/2014/main" id="{9F664AE8-6FA1-3B4A-8986-07A7742C3D1F}"/>
              </a:ext>
            </a:extLst>
          </p:cNvPr>
          <p:cNvSpPr>
            <a:spLocks noGrp="1"/>
          </p:cNvSpPr>
          <p:nvPr>
            <p:ph type="sldNum"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7906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7</a:t>
            </a:fld>
            <a:endParaRPr kumimoji="0" lang="en-US" dirty="0">
              <a:solidFill>
                <a:srgbClr val="FFFFFF"/>
              </a:solidFill>
            </a:endParaRPr>
          </a:p>
        </p:txBody>
      </p:sp>
    </p:spTree>
    <p:extLst>
      <p:ext uri="{BB962C8B-B14F-4D97-AF65-F5344CB8AC3E}">
        <p14:creationId xmlns:p14="http://schemas.microsoft.com/office/powerpoint/2010/main" val="298640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6864825" y="101946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pPr marL="171450" indent="0">
              <a:buNone/>
            </a:pPr>
            <a:endParaRPr lang="en-US" b="0" kern="0" dirty="0"/>
          </a:p>
        </p:txBody>
      </p:sp>
      <p:sp>
        <p:nvSpPr>
          <p:cNvPr id="8" name="TextBox 7"/>
          <p:cNvSpPr txBox="1"/>
          <p:nvPr/>
        </p:nvSpPr>
        <p:spPr>
          <a:xfrm>
            <a:off x="619409" y="5898961"/>
            <a:ext cx="8444491" cy="276999"/>
          </a:xfrm>
          <a:prstGeom prst="rect">
            <a:avLst/>
          </a:prstGeom>
          <a:noFill/>
        </p:spPr>
        <p:txBody>
          <a:bodyPr wrap="none" rtlCol="0">
            <a:spAutoFit/>
          </a:bodyPr>
          <a:lstStyle/>
          <a:p>
            <a:r>
              <a:rPr lang="en-US" sz="1200" dirty="0"/>
              <a:t>http://</a:t>
            </a:r>
            <a:r>
              <a:rPr lang="en-US" sz="1200" dirty="0" err="1"/>
              <a:t>www.nytimes.com</a:t>
            </a:r>
            <a:r>
              <a:rPr lang="en-US" sz="1200" dirty="0"/>
              <a:t>/2015/08/28/science/many-social-science-findings-not-as-strong-as-claimed-study-says.html?_r=0</a:t>
            </a:r>
          </a:p>
        </p:txBody>
      </p:sp>
    </p:spTree>
    <p:extLst>
      <p:ext uri="{BB962C8B-B14F-4D97-AF65-F5344CB8AC3E}">
        <p14:creationId xmlns:p14="http://schemas.microsoft.com/office/powerpoint/2010/main" val="22713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892540" cy="4925350"/>
          </a:xfrm>
        </p:spPr>
        <p:txBody>
          <a:bodyPr/>
          <a:lstStyle/>
          <a:p>
            <a:r>
              <a:rPr lang="en-US" dirty="0"/>
              <a:t>Behavior of pure water just above homogeneous nucleation temperature (~ - 40 C/F).</a:t>
            </a:r>
          </a:p>
          <a:p>
            <a:pPr>
              <a:spcBef>
                <a:spcPts val="1800"/>
              </a:spcBef>
            </a:pPr>
            <a:r>
              <a:rPr lang="en-US" dirty="0" err="1"/>
              <a:t>Debenedetti</a:t>
            </a:r>
            <a:r>
              <a:rPr lang="en-US" dirty="0"/>
              <a:t>/Princeton (2009): </a:t>
            </a:r>
          </a:p>
          <a:p>
            <a:pPr lvl="1"/>
            <a:r>
              <a:rPr lang="en-US" dirty="0"/>
              <a:t>2 possible phases: High or low density.</a:t>
            </a:r>
          </a:p>
          <a:p>
            <a:pPr>
              <a:spcBef>
                <a:spcPts val="1800"/>
              </a:spcBef>
            </a:pPr>
            <a:r>
              <a:rPr lang="en-US" dirty="0"/>
              <a:t>Chandler/Berkeley (2011):</a:t>
            </a:r>
          </a:p>
          <a:p>
            <a:pPr lvl="1"/>
            <a:r>
              <a:rPr lang="en-US" dirty="0"/>
              <a:t>Only 1 phase: High density.</a:t>
            </a:r>
          </a:p>
          <a:p>
            <a:pPr>
              <a:spcBef>
                <a:spcPts val="1800"/>
              </a:spcBef>
            </a:pPr>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a:p>
            <a:endParaRPr lang="en-US" dirty="0"/>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225236"/>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65367056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645</TotalTime>
  <Words>1852</Words>
  <Application>Microsoft Office PowerPoint</Application>
  <PresentationFormat>Custom</PresentationFormat>
  <Paragraphs>241</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Times</vt:lpstr>
      <vt:lpstr>Presentations (Wide Screen)</vt:lpstr>
      <vt:lpstr>Improving Reproducibility Through Better Software Practices</vt:lpstr>
      <vt:lpstr>License, citation, and acknowledgments</vt:lpstr>
      <vt:lpstr>Outline</vt:lpstr>
      <vt:lpstr>Reproducible vs Replicable</vt:lpstr>
      <vt:lpstr>PowerPoint Presentation</vt:lpstr>
      <vt:lpstr>PowerPoint Presentation</vt:lpstr>
      <vt:lpstr>Reproducibility is essential</vt:lpstr>
      <vt:lpstr>Reproducibility</vt:lpstr>
      <vt:lpstr>Computational Science Example</vt:lpstr>
      <vt:lpstr>Computational Science Example</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SC18 Reproducibility Initiative</vt:lpstr>
      <vt:lpstr>Coming to Your World Soon: Reproducibility Requirements</vt:lpstr>
      <vt:lpstr>Improving Trustworthiness at Scale</vt:lpstr>
      <vt:lpstr>Reproducibility and Supercomputing</vt:lpstr>
      <vt:lpstr>Sources for meta-computations</vt:lpstr>
      <vt:lpstr>Personal Expectations</vt:lpstr>
      <vt:lpstr>A Few Concrete Recommendations</vt:lpstr>
      <vt:lpstr>(Personal) Productivity++ Initiative Ask: Is My Work _______ ?</vt:lpstr>
      <vt:lpstr>Summary</vt:lpstr>
      <vt:lpstr>Agenda</vt:lpstr>
      <vt:lpstr>Other Software-Related Events at the ECP Annual Meeting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180</cp:revision>
  <cp:lastPrinted>2017-11-02T18:35:01Z</cp:lastPrinted>
  <dcterms:created xsi:type="dcterms:W3CDTF">2018-11-06T17:28:56Z</dcterms:created>
  <dcterms:modified xsi:type="dcterms:W3CDTF">2019-01-16T15:05:46Z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