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5"/>
  </p:notesMasterIdLst>
  <p:handoutMasterIdLst>
    <p:handoutMasterId r:id="rId36"/>
  </p:handoutMasterIdLst>
  <p:sldIdLst>
    <p:sldId id="318" r:id="rId5"/>
    <p:sldId id="288" r:id="rId6"/>
    <p:sldId id="28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324" r:id="rId3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96571" autoAdjust="0"/>
  </p:normalViewPr>
  <p:slideViewPr>
    <p:cSldViewPr snapToGrid="0" showGuides="1">
      <p:cViewPr varScale="1">
        <p:scale>
          <a:sx n="92" d="100"/>
          <a:sy n="92" d="100"/>
        </p:scale>
        <p:origin x="672" y="7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51322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 dirty="0"/>
              <a:t>ATPESC, August 2017</a:t>
            </a: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044" y="6417642"/>
            <a:ext cx="1086190" cy="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07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i.org/10.6084/m9.figshare.824285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ero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utor-covenan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.co/eEgWvKj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://a.co/eUGIe9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http://a.co/22EPvt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sdk.info/policies/" TargetMode="External"/><Relationship Id="rId2" Type="http://schemas.openxmlformats.org/officeDocument/2006/relationships/hyperlink" Target="https://software.sandia.gov/trilinos/developer/sqp/checklist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(Small) Scientific Software Teams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Better Scientific Software Tutorial</a:t>
            </a:r>
          </a:p>
          <a:p>
            <a:r>
              <a:rPr lang="en-US" dirty="0"/>
              <a:t>David E. </a:t>
            </a:r>
            <a:r>
              <a:rPr lang="en-US" dirty="0" err="1"/>
              <a:t>Bernholdt</a:t>
            </a:r>
            <a:endParaRPr lang="en-US" dirty="0"/>
          </a:p>
          <a:p>
            <a:r>
              <a:rPr lang="en-US" dirty="0"/>
              <a:t>Oak Ridge National Laboratory</a:t>
            </a:r>
          </a:p>
          <a:p>
            <a:r>
              <a:rPr lang="en-US" dirty="0"/>
              <a:t>ISC High Performance Conference</a:t>
            </a:r>
          </a:p>
          <a:p>
            <a:r>
              <a:rPr lang="en-US" dirty="0"/>
              <a:t>June 16, 2019</a:t>
            </a:r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checklists &amp; policies?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Checklist: New team member?</a:t>
            </a:r>
          </a:p>
          <a:p>
            <a:r>
              <a:rPr lang="en-US" dirty="0"/>
              <a:t>Policies: Ongoing work?</a:t>
            </a:r>
          </a:p>
          <a:p>
            <a:r>
              <a:rPr lang="en-US" dirty="0"/>
              <a:t>Checklist: Before someone departs?</a:t>
            </a:r>
          </a:p>
        </p:txBody>
      </p:sp>
    </p:spTree>
    <p:extLst>
      <p:ext uri="{BB962C8B-B14F-4D97-AF65-F5344CB8AC3E}">
        <p14:creationId xmlns:p14="http://schemas.microsoft.com/office/powerpoint/2010/main" val="36203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with Kanban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Work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9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195180"/>
            <a:ext cx="9904147" cy="990600"/>
          </a:xfrm>
        </p:spPr>
        <p:txBody>
          <a:bodyPr>
            <a:normAutofit/>
          </a:bodyPr>
          <a:lstStyle/>
          <a:p>
            <a:r>
              <a:rPr lang="en-US" dirty="0"/>
              <a:t>Managing issues: Fundamental software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4169" y="1392990"/>
            <a:ext cx="8166375" cy="5257800"/>
          </a:xfrm>
        </p:spPr>
        <p:txBody>
          <a:bodyPr>
            <a:noAutofit/>
          </a:bodyPr>
          <a:lstStyle/>
          <a:p>
            <a:r>
              <a:rPr lang="en-US" sz="3200" b="0" dirty="0"/>
              <a:t>Issue: Bug report, feature request</a:t>
            </a:r>
          </a:p>
          <a:p>
            <a:r>
              <a:rPr lang="en-US" sz="3200" b="0" dirty="0"/>
              <a:t>Approaches:</a:t>
            </a:r>
          </a:p>
          <a:p>
            <a:pPr lvl="1"/>
            <a:r>
              <a:rPr lang="en-US" dirty="0"/>
              <a:t>Short-term memory, office notepad</a:t>
            </a:r>
          </a:p>
          <a:p>
            <a:pPr lvl="1"/>
            <a:r>
              <a:rPr lang="en-US" dirty="0" err="1"/>
              <a:t>ToDo.txt</a:t>
            </a:r>
            <a:r>
              <a:rPr lang="en-US" dirty="0"/>
              <a:t> on computer desktop (1 person)</a:t>
            </a:r>
          </a:p>
          <a:p>
            <a:pPr lvl="1"/>
            <a:r>
              <a:rPr lang="en-US" dirty="0" err="1"/>
              <a:t>Issues.txt</a:t>
            </a:r>
            <a:r>
              <a:rPr lang="en-US" dirty="0"/>
              <a:t> in repository root (small co-located team)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Web-based tool + </a:t>
            </a:r>
            <a:r>
              <a:rPr lang="en-US" dirty="0" err="1"/>
              <a:t>Kanban</a:t>
            </a:r>
            <a:r>
              <a:rPr lang="en-US" dirty="0"/>
              <a:t> (distributed, larger team)</a:t>
            </a:r>
          </a:p>
          <a:p>
            <a:pPr lvl="1"/>
            <a:r>
              <a:rPr lang="en-US" dirty="0"/>
              <a:t>Web-based tool + Scrum (full-time dev team)</a:t>
            </a:r>
            <a:endParaRPr lang="en-US" sz="2800" dirty="0"/>
          </a:p>
        </p:txBody>
      </p:sp>
      <p:sp>
        <p:nvSpPr>
          <p:cNvPr id="5" name="Up-Down Arrow 4"/>
          <p:cNvSpPr/>
          <p:nvPr/>
        </p:nvSpPr>
        <p:spPr>
          <a:xfrm>
            <a:off x="7934623" y="2520569"/>
            <a:ext cx="289667" cy="249533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6" name="TextBox 5"/>
          <p:cNvSpPr txBox="1"/>
          <p:nvPr/>
        </p:nvSpPr>
        <p:spPr>
          <a:xfrm>
            <a:off x="8731624" y="2197403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Informal, less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4211" y="4527701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Formal, more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1039" y="931325"/>
            <a:ext cx="33538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Continual improvement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76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Kanban</a:t>
            </a:r>
            <a:r>
              <a:rPr lang="en-US" dirty="0"/>
              <a:t> principles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5760" y="1179443"/>
            <a:ext cx="9989960" cy="4973766"/>
          </a:xfrm>
        </p:spPr>
        <p:txBody>
          <a:bodyPr>
            <a:normAutofit/>
          </a:bodyPr>
          <a:lstStyle/>
          <a:p>
            <a:r>
              <a:rPr lang="en-US" b="0" dirty="0"/>
              <a:t>Limit number of “In Progress” tasks</a:t>
            </a:r>
          </a:p>
          <a:p>
            <a:r>
              <a:rPr lang="en-US" b="0" dirty="0"/>
              <a:t>Productivity improvement: </a:t>
            </a:r>
          </a:p>
          <a:p>
            <a:pPr lvl="1"/>
            <a:r>
              <a:rPr lang="en-US" b="0" dirty="0"/>
              <a:t>Optimize “flexibility </a:t>
            </a:r>
            <a:r>
              <a:rPr lang="en-US" b="0" dirty="0" err="1"/>
              <a:t>vs</a:t>
            </a:r>
            <a:r>
              <a:rPr lang="en-US" b="0" dirty="0"/>
              <a:t> swap overhead” balance. No overcommitting.</a:t>
            </a:r>
          </a:p>
          <a:p>
            <a:pPr lvl="1"/>
            <a:r>
              <a:rPr lang="en-US" b="0" dirty="0"/>
              <a:t>Productivity weakness exposed as bottleneck.  Team must identify and fix the bottleneck.</a:t>
            </a:r>
          </a:p>
          <a:p>
            <a:pPr lvl="1"/>
            <a:r>
              <a:rPr lang="en-US" b="0" dirty="0"/>
              <a:t>Effective in R&amp;D setting.  Avoids a deadline-based approach.  Deadlines are dealt with in a </a:t>
            </a:r>
            <a:r>
              <a:rPr lang="en-US" dirty="0"/>
              <a:t>d</a:t>
            </a:r>
            <a:r>
              <a:rPr lang="en-US" b="0" dirty="0"/>
              <a:t>ifferent way.</a:t>
            </a:r>
          </a:p>
          <a:p>
            <a:r>
              <a:rPr lang="en-US" b="0" dirty="0"/>
              <a:t>Provides a board for viewing and managing issues</a:t>
            </a:r>
          </a:p>
          <a:p>
            <a:r>
              <a:rPr lang="en-US" b="0" i="1" dirty="0"/>
              <a:t>Can be applied to any existing software project immediately!</a:t>
            </a:r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 rot="20146859">
            <a:off x="9587468" y="1818205"/>
            <a:ext cx="1933848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Task: Have Eureka moment by Tuesday.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4451" y="3432313"/>
            <a:ext cx="10743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Scrum</a:t>
            </a:r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10614991" y="2888974"/>
            <a:ext cx="6627" cy="543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1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03" y="139632"/>
            <a:ext cx="11372473" cy="510909"/>
          </a:xfrm>
        </p:spPr>
        <p:txBody>
          <a:bodyPr/>
          <a:lstStyle/>
          <a:p>
            <a:r>
              <a:rPr lang="en-US" dirty="0"/>
              <a:t>Basic Kanban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32523" y="619362"/>
          <a:ext cx="1184744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851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Any task idea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Trim</a:t>
                      </a:r>
                      <a:r>
                        <a:rPr lang="en-US" sz="2400" baseline="0" dirty="0"/>
                        <a:t> occasionally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Source for other columns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</a:t>
                      </a:r>
                      <a:r>
                        <a:rPr lang="en-US" sz="2400" baseline="0" dirty="0"/>
                        <a:t> + description of how to do it.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Could be pulled when slot opens.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Typically comes from backlog.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 you are working on </a:t>
                      </a:r>
                      <a:r>
                        <a:rPr lang="en-US" sz="2400" i="1" dirty="0"/>
                        <a:t>right now.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dirty="0"/>
                        <a:t>The</a:t>
                      </a:r>
                      <a:r>
                        <a:rPr lang="en-US" sz="2400" b="1" i="0" baseline="0" dirty="0"/>
                        <a:t> only </a:t>
                      </a:r>
                      <a:r>
                        <a:rPr lang="en-US" sz="2400" b="1" i="0" baseline="0" dirty="0" err="1"/>
                        <a:t>k</a:t>
                      </a:r>
                      <a:r>
                        <a:rPr lang="en-US" sz="2400" b="1" i="0" dirty="0" err="1"/>
                        <a:t>anban</a:t>
                      </a:r>
                      <a:r>
                        <a:rPr lang="en-US" sz="2400" b="1" i="0" dirty="0"/>
                        <a:t> rule: Can have only so many “I</a:t>
                      </a:r>
                      <a:r>
                        <a:rPr lang="en-US" sz="2400" b="1" i="0" baseline="0" dirty="0"/>
                        <a:t>n Progress”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i="0" baseline="0" dirty="0"/>
                        <a:t>Limit is based on experience, calibration.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baseline="0" dirty="0"/>
                        <a:t>Key: Work is </a:t>
                      </a:r>
                      <a:r>
                        <a:rPr lang="en-US" sz="2400" b="1" i="1" baseline="0" dirty="0"/>
                        <a:t>pulled</a:t>
                      </a:r>
                      <a:r>
                        <a:rPr lang="en-US" sz="2400" b="1" i="0" baseline="0" dirty="0"/>
                        <a:t>. You are in charge!</a:t>
                      </a:r>
                      <a:endParaRPr lang="en-US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Completed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Record of your life</a:t>
                      </a:r>
                      <a:r>
                        <a:rPr lang="en-US" sz="2400" baseline="0" dirty="0"/>
                        <a:t> activities.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Rate of completion is your “velocity”.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543339" y="4459842"/>
            <a:ext cx="10224025" cy="2142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200" b="1">
                <a:solidFill>
                  <a:srgbClr val="612900"/>
                </a:solidFill>
                <a:latin typeface="+mn-lt"/>
                <a:ea typeface="ＭＳ Ｐゴシック" charset="-128"/>
              </a:defRPr>
            </a:lvl2pPr>
            <a:lvl3pPr marL="1085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rgbClr val="612900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4pPr>
            <a:lvl5pPr marL="19431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5pPr>
            <a:lvl6pPr marL="24003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575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3147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719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171450" indent="0">
              <a:buNone/>
            </a:pPr>
            <a:r>
              <a:rPr lang="en-US" b="0" kern="0" dirty="0"/>
              <a:t>Notes:</a:t>
            </a:r>
          </a:p>
          <a:p>
            <a:r>
              <a:rPr lang="en-US" b="0" kern="0" dirty="0"/>
              <a:t>Ready column is not strictly required, sometimes called “Selected for development”.</a:t>
            </a:r>
          </a:p>
          <a:p>
            <a:r>
              <a:rPr lang="en-US" b="0" kern="0" dirty="0"/>
              <a:t>Other common column: In Review</a:t>
            </a:r>
          </a:p>
          <a:p>
            <a:r>
              <a:rPr lang="en-US" b="0" kern="0" dirty="0"/>
              <a:t>Can be creative with columns: </a:t>
            </a:r>
          </a:p>
          <a:p>
            <a:pPr lvl="1"/>
            <a:r>
              <a:rPr lang="en-US" b="0" kern="0" dirty="0"/>
              <a:t>Waiting on Advisor Confirmation.</a:t>
            </a:r>
          </a:p>
          <a:p>
            <a:pPr lvl="1"/>
            <a:r>
              <a:rPr lang="en-US" b="0" kern="0" dirty="0"/>
              <a:t>Tasks I won’t do.</a:t>
            </a:r>
          </a:p>
          <a:p>
            <a:pPr lvl="1"/>
            <a:endParaRPr lang="en-US" b="0" kern="0" dirty="0"/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80353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95" y="1366162"/>
            <a:ext cx="7772400" cy="4131906"/>
          </a:xfrm>
        </p:spPr>
        <p:txBody>
          <a:bodyPr/>
          <a:lstStyle/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Kanban applied to one person.</a:t>
            </a:r>
          </a:p>
          <a:p>
            <a:pPr lvl="1"/>
            <a:r>
              <a:rPr lang="en-US" b="0" dirty="0"/>
              <a:t>Apply </a:t>
            </a:r>
            <a:r>
              <a:rPr lang="en-US" dirty="0"/>
              <a:t>K</a:t>
            </a:r>
            <a:r>
              <a:rPr lang="en-US" b="0" dirty="0"/>
              <a:t>anban principles to your life.</a:t>
            </a:r>
          </a:p>
          <a:p>
            <a:pPr lvl="1"/>
            <a:r>
              <a:rPr lang="en-US" b="0" dirty="0"/>
              <a:t>Fully adaptable.</a:t>
            </a:r>
          </a:p>
          <a:p>
            <a:endParaRPr lang="en-US" b="0" dirty="0"/>
          </a:p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Commercial </a:t>
            </a:r>
            <a:br>
              <a:rPr lang="en-US" b="0" dirty="0"/>
            </a:br>
            <a:r>
              <a:rPr lang="en-US" b="0" dirty="0"/>
              <a:t>book/website.</a:t>
            </a:r>
          </a:p>
          <a:p>
            <a:pPr lvl="1"/>
            <a:r>
              <a:rPr lang="en-US" b="0" dirty="0"/>
              <a:t>Useful, but not necessary.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04" y="2179902"/>
            <a:ext cx="2445608" cy="324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148" y="5498068"/>
            <a:ext cx="3592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/>
              <a:t>http://</a:t>
            </a:r>
            <a:r>
              <a:rPr lang="en-US" b="0" dirty="0" err="1"/>
              <a:t>www.personalkanban.com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948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dirty="0"/>
              <a:t>Wall, whiteboard, blackboard: Basic approach.</a:t>
            </a:r>
          </a:p>
          <a:p>
            <a:r>
              <a:rPr lang="en-US" sz="3600" b="0" dirty="0"/>
              <a:t>Software, cloud-based:</a:t>
            </a:r>
          </a:p>
          <a:p>
            <a:pPr lvl="1"/>
            <a:r>
              <a:rPr lang="en-US" sz="3200" b="0" dirty="0"/>
              <a:t>Trello, JIRA, GitHub Issues.</a:t>
            </a:r>
          </a:p>
          <a:p>
            <a:pPr lvl="1"/>
            <a:r>
              <a:rPr lang="en-US" sz="3200" b="0" dirty="0"/>
              <a:t>Many more.</a:t>
            </a:r>
          </a:p>
          <a:p>
            <a:r>
              <a:rPr lang="en-US" sz="3600" b="0" dirty="0"/>
              <a:t>I use Trello (browser, iPhone, iPad).</a:t>
            </a:r>
          </a:p>
          <a:p>
            <a:pPr lvl="1"/>
            <a:r>
              <a:rPr lang="en-US" sz="3200" b="0" dirty="0"/>
              <a:t>Can add, view, update,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168433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question: How many tasks?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24465"/>
            <a:ext cx="11369809" cy="4831491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dirty="0"/>
              <a:t>Personal question.</a:t>
            </a:r>
          </a:p>
          <a:p>
            <a:r>
              <a:rPr lang="en-US" sz="3200" b="0" dirty="0"/>
              <a:t>Approach: Start with 2 or 3.  See how it goes.</a:t>
            </a:r>
          </a:p>
          <a:p>
            <a:r>
              <a:rPr lang="en-US" sz="3200" b="0" dirty="0"/>
              <a:t>Use a freeway traffic analogy:</a:t>
            </a:r>
          </a:p>
          <a:p>
            <a:pPr lvl="1"/>
            <a:r>
              <a:rPr lang="en-US" sz="2800" b="0" dirty="0"/>
              <a:t>Does traffic flow best when fully packed?  No.</a:t>
            </a:r>
          </a:p>
          <a:p>
            <a:pPr lvl="1"/>
            <a:r>
              <a:rPr lang="en-US" sz="2800" b="0" dirty="0"/>
              <a:t>Same thing with your effectiveness.</a:t>
            </a:r>
          </a:p>
          <a:p>
            <a:r>
              <a:rPr lang="en-US" sz="3200" b="0" dirty="0"/>
              <a:t>Spend time consulting board regularly.</a:t>
            </a:r>
          </a:p>
          <a:p>
            <a:pPr lvl="1"/>
            <a:r>
              <a:rPr lang="en-US" sz="2800" b="0" dirty="0"/>
              <a:t>Brings focus.</a:t>
            </a:r>
          </a:p>
          <a:p>
            <a:pPr lvl="1"/>
            <a:r>
              <a:rPr lang="en-US" sz="2800" b="0" dirty="0"/>
              <a:t>Enables reflection, retrospection.</a:t>
            </a:r>
          </a:p>
          <a:p>
            <a:pPr lvl="1"/>
            <a:r>
              <a:rPr lang="en-US" sz="2800" b="0" dirty="0"/>
              <a:t>Use slack time effectively.</a:t>
            </a:r>
          </a:p>
          <a:p>
            <a:pPr lvl="1"/>
            <a:r>
              <a:rPr lang="en-US" sz="2800" dirty="0"/>
              <a:t>When you get out of the habit, start up again.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8773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“In Progress” concept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108" y="1112109"/>
            <a:ext cx="8868504" cy="4983892"/>
          </a:xfrm>
        </p:spPr>
        <p:txBody>
          <a:bodyPr/>
          <a:lstStyle/>
          <a:p>
            <a:r>
              <a:rPr lang="en-US" sz="3600" b="0" dirty="0"/>
              <a:t>Junior community members: </a:t>
            </a:r>
          </a:p>
          <a:p>
            <a:pPr lvl="1"/>
            <a:r>
              <a:rPr lang="en-US" sz="3200" b="0" dirty="0"/>
              <a:t>Less control over task.</a:t>
            </a:r>
          </a:p>
          <a:p>
            <a:pPr lvl="1"/>
            <a:r>
              <a:rPr lang="en-US" sz="3200" b="0" dirty="0"/>
              <a:t>Given by supervisor.</a:t>
            </a:r>
          </a:p>
          <a:p>
            <a:r>
              <a:rPr lang="en-US" sz="3600" b="0" dirty="0"/>
              <a:t>In Progress column: Protects you.</a:t>
            </a:r>
          </a:p>
          <a:p>
            <a:pPr lvl="1"/>
            <a:r>
              <a:rPr lang="en-US" sz="3200" b="0" dirty="0"/>
              <a:t>If asked to take on another task, respond:</a:t>
            </a:r>
          </a:p>
          <a:p>
            <a:pPr lvl="2"/>
            <a:r>
              <a:rPr lang="en-US" sz="2800" b="0" dirty="0"/>
              <a:t>Is this important enough to become less efficient?</a:t>
            </a:r>
          </a:p>
          <a:p>
            <a:pPr lvl="2"/>
            <a:r>
              <a:rPr lang="en-US" sz="2800" b="0" dirty="0"/>
              <a:t>Sometimes it is.</a:t>
            </a:r>
          </a:p>
        </p:txBody>
      </p:sp>
    </p:spTree>
    <p:extLst>
      <p:ext uri="{BB962C8B-B14F-4D97-AF65-F5344CB8AC3E}">
        <p14:creationId xmlns:p14="http://schemas.microsoft.com/office/powerpoint/2010/main" val="39615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Team Management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55610"/>
            <a:ext cx="11369809" cy="4047778"/>
          </a:xfrm>
        </p:spPr>
        <p:txBody>
          <a:bodyPr/>
          <a:lstStyle/>
          <a:p>
            <a:r>
              <a:rPr lang="en-US" b="1" dirty="0"/>
              <a:t>Checklists:</a:t>
            </a:r>
          </a:p>
          <a:p>
            <a:pPr lvl="1"/>
            <a:r>
              <a:rPr lang="en-US" dirty="0"/>
              <a:t>Initiation, Transition, Exit</a:t>
            </a:r>
          </a:p>
          <a:p>
            <a:r>
              <a:rPr lang="en-US" b="1" dirty="0"/>
              <a:t>Policies:</a:t>
            </a:r>
          </a:p>
          <a:p>
            <a:pPr lvl="1"/>
            <a:r>
              <a:rPr lang="en-US" dirty="0"/>
              <a:t>How team conducts its work</a:t>
            </a:r>
          </a:p>
          <a:p>
            <a:r>
              <a:rPr lang="en-US" b="1" dirty="0"/>
              <a:t>Issue tracking system:</a:t>
            </a:r>
          </a:p>
          <a:p>
            <a:pPr lvl="1"/>
            <a:r>
              <a:rPr lang="en-US" dirty="0"/>
              <a:t>All work tracked, visible to team</a:t>
            </a:r>
          </a:p>
          <a:p>
            <a:pPr lvl="1"/>
            <a:r>
              <a:rPr lang="en-US" dirty="0"/>
              <a:t>Milestones: Aggregate related issues.</a:t>
            </a:r>
          </a:p>
          <a:p>
            <a:pPr lvl="1"/>
            <a:r>
              <a:rPr lang="en-US" dirty="0" err="1"/>
              <a:t>Kanban</a:t>
            </a:r>
            <a:r>
              <a:rPr lang="en-US" dirty="0"/>
              <a:t> board</a:t>
            </a:r>
          </a:p>
          <a:p>
            <a:pPr lvl="1"/>
            <a:r>
              <a:rPr lang="en-US" dirty="0"/>
              <a:t>Regular meetings, updates</a:t>
            </a:r>
          </a:p>
        </p:txBody>
      </p:sp>
    </p:spTree>
    <p:extLst>
      <p:ext uri="{BB962C8B-B14F-4D97-AF65-F5344CB8AC3E}">
        <p14:creationId xmlns:p14="http://schemas.microsoft.com/office/powerpoint/2010/main" val="10028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citation, and acknowledgments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073573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License and Citation</a:t>
            </a:r>
          </a:p>
          <a:p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 </a:t>
            </a:r>
          </a:p>
          <a:p>
            <a:r>
              <a:rPr lang="en-US" sz="1800" dirty="0"/>
              <a:t>Requested citation: </a:t>
            </a:r>
            <a:r>
              <a:rPr lang="en-US" sz="1800" b="1" dirty="0"/>
              <a:t>David E. </a:t>
            </a:r>
            <a:r>
              <a:rPr lang="en-US" sz="1800" b="1" dirty="0" err="1"/>
              <a:t>Bernholdt</a:t>
            </a:r>
            <a:r>
              <a:rPr lang="en-US" sz="1800" b="1" dirty="0"/>
              <a:t> and Michael A. Heroux, Better (Small) Scientific Software Teams, in Better Scientific Software Tutorial, ISC High Performance Conference, Frankfurt, Germany, 2019. DOI: </a:t>
            </a:r>
            <a:r>
              <a:rPr lang="en-US" sz="1800" b="1" dirty="0">
                <a:hlinkClick r:id="rId4"/>
              </a:rPr>
              <a:t>https://doi.org/10.6084/m9.figshare.8242859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Acknowledgements</a:t>
            </a:r>
          </a:p>
          <a:p>
            <a:r>
              <a:rPr lang="en-US" sz="1800" dirty="0"/>
              <a:t>This work was supported by the U.S. Department of Energy Office of Science, Office of Advanced Scientific Computing Research (ASCR), and by the </a:t>
            </a:r>
            <a:r>
              <a:rPr lang="en-US" sz="1800" dirty="0" err="1"/>
              <a:t>Exascale</a:t>
            </a:r>
            <a:r>
              <a:rPr lang="en-US" sz="18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18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r>
              <a:rPr lang="en-US" sz="1800" dirty="0"/>
              <a:t>Sandia National Laboratories is a </a:t>
            </a:r>
            <a:r>
              <a:rPr lang="en-US" sz="1800" dirty="0" err="1"/>
              <a:t>multimission</a:t>
            </a:r>
            <a:r>
              <a:rPr lang="en-US" sz="1800" dirty="0"/>
              <a:t> laboratory managed and operated by National Technology and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180B3386-4542-4B24-A447-BCEC2372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80" y="858375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2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66" y="140698"/>
            <a:ext cx="11372473" cy="929485"/>
          </a:xfrm>
        </p:spPr>
        <p:txBody>
          <a:bodyPr/>
          <a:lstStyle/>
          <a:p>
            <a:r>
              <a:rPr lang="en-US" dirty="0"/>
              <a:t>Samples from Collegeville Org:</a:t>
            </a:r>
            <a:br>
              <a:rPr lang="en-US" dirty="0"/>
            </a:br>
            <a:r>
              <a:rPr lang="en-US" dirty="0"/>
              <a:t>Policies, Initiation Checklist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7" y="85006"/>
            <a:ext cx="4177155" cy="66276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70183"/>
            <a:ext cx="5500409" cy="57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from Collegeville Org: Kanban 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" y="1055078"/>
            <a:ext cx="11186403" cy="48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3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Policy</a:t>
            </a:r>
          </a:p>
          <a:p>
            <a:r>
              <a:rPr lang="en-US" dirty="0"/>
              <a:t>Checklists</a:t>
            </a:r>
          </a:p>
          <a:p>
            <a:r>
              <a:rPr lang="en-US" dirty="0"/>
              <a:t>Kanban Board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Management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2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Issues-only GitHub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3568" y="1075038"/>
            <a:ext cx="11612001" cy="4588180"/>
          </a:xfrm>
        </p:spPr>
        <p:txBody>
          <a:bodyPr/>
          <a:lstStyle/>
          <a:p>
            <a:r>
              <a:rPr lang="en-US" dirty="0"/>
              <a:t>Go to https://</a:t>
            </a:r>
            <a:r>
              <a:rPr lang="en-US" dirty="0" err="1"/>
              <a:t>github.com</a:t>
            </a:r>
            <a:r>
              <a:rPr lang="en-US" dirty="0"/>
              <a:t>/username 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https://github.com/maherou</a:t>
            </a:r>
            <a:endParaRPr lang="en-US" dirty="0"/>
          </a:p>
          <a:p>
            <a:r>
              <a:rPr lang="en-US" dirty="0"/>
              <a:t>Create new repo:</a:t>
            </a:r>
          </a:p>
          <a:p>
            <a:pPr lvl="1"/>
            <a:r>
              <a:rPr lang="en-US" dirty="0"/>
              <a:t>Click on “+” (upper right).</a:t>
            </a:r>
          </a:p>
          <a:p>
            <a:pPr lvl="1"/>
            <a:r>
              <a:rPr lang="en-US" dirty="0"/>
              <a:t>Select New repository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Give repo a name, e.g., </a:t>
            </a:r>
            <a:r>
              <a:rPr lang="en-US" b="1" dirty="0"/>
              <a:t>Issues</a:t>
            </a:r>
          </a:p>
          <a:p>
            <a:pPr lvl="1"/>
            <a:r>
              <a:rPr lang="en-US" dirty="0"/>
              <a:t>Select Public.  In real life, this repo is often private (requires $ or special status)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with README.</a:t>
            </a:r>
          </a:p>
          <a:p>
            <a:pPr lvl="1"/>
            <a:r>
              <a:rPr lang="en-US" dirty="0"/>
              <a:t>Don’t add .</a:t>
            </a:r>
            <a:r>
              <a:rPr lang="en-US" dirty="0" err="1"/>
              <a:t>gitignore</a:t>
            </a:r>
            <a:r>
              <a:rPr lang="en-US" dirty="0"/>
              <a:t> or license.</a:t>
            </a:r>
          </a:p>
          <a:p>
            <a:pPr lvl="1"/>
            <a:r>
              <a:rPr lang="en-US" dirty="0"/>
              <a:t>Click Create Repository.</a:t>
            </a:r>
          </a:p>
        </p:txBody>
      </p:sp>
    </p:spTree>
    <p:extLst>
      <p:ext uri="{BB962C8B-B14F-4D97-AF65-F5344CB8AC3E}">
        <p14:creationId xmlns:p14="http://schemas.microsoft.com/office/powerpoint/2010/main" val="76988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Define Team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0324"/>
            <a:ext cx="11369809" cy="4534408"/>
          </a:xfrm>
        </p:spPr>
        <p:txBody>
          <a:bodyPr/>
          <a:lstStyle/>
          <a:p>
            <a:r>
              <a:rPr lang="en-US" sz="2400" dirty="0"/>
              <a:t>Create file:</a:t>
            </a:r>
          </a:p>
          <a:p>
            <a:pPr lvl="1"/>
            <a:r>
              <a:rPr lang="en-US" sz="2000" dirty="0"/>
              <a:t>Go to new repo: Issues.</a:t>
            </a:r>
          </a:p>
          <a:p>
            <a:pPr lvl="1"/>
            <a:r>
              <a:rPr lang="en-US" sz="2000" dirty="0"/>
              <a:t>Select &lt;&gt; Code tab.</a:t>
            </a:r>
          </a:p>
          <a:p>
            <a:pPr lvl="1"/>
            <a:r>
              <a:rPr lang="en-US" sz="2000" dirty="0"/>
              <a:t>Select Create new file </a:t>
            </a:r>
            <a:r>
              <a:rPr lang="en-US" sz="2000" dirty="0" err="1"/>
              <a:t>TeamPolicy.md</a:t>
            </a:r>
            <a:endParaRPr lang="en-US" sz="2000" dirty="0"/>
          </a:p>
          <a:p>
            <a:r>
              <a:rPr lang="en-US" sz="2400" dirty="0"/>
              <a:t>Questions to address:</a:t>
            </a:r>
          </a:p>
          <a:p>
            <a:pPr lvl="1"/>
            <a:r>
              <a:rPr lang="en-US" sz="2000" dirty="0"/>
              <a:t>How members support team?</a:t>
            </a:r>
          </a:p>
          <a:p>
            <a:pPr lvl="1"/>
            <a:r>
              <a:rPr lang="en-US" sz="2000" dirty="0"/>
              <a:t>How team supports members?</a:t>
            </a:r>
          </a:p>
          <a:p>
            <a:r>
              <a:rPr lang="en-US" sz="2400" dirty="0"/>
              <a:t>Community version: </a:t>
            </a:r>
          </a:p>
          <a:p>
            <a:pPr lvl="1"/>
            <a:r>
              <a:rPr lang="en-US" sz="2000" dirty="0">
                <a:hlinkClick r:id="rId3"/>
              </a:rPr>
              <a:t>http://contributor-covenant.org</a:t>
            </a:r>
            <a:endParaRPr lang="en-US" sz="2000" dirty="0"/>
          </a:p>
          <a:p>
            <a:r>
              <a:rPr lang="en-US" sz="2400" dirty="0"/>
              <a:t>Policy is living document:</a:t>
            </a:r>
          </a:p>
          <a:p>
            <a:pPr lvl="1"/>
            <a:r>
              <a:rPr lang="en-US" sz="2000" dirty="0"/>
              <a:t>Informal good practices added.</a:t>
            </a:r>
          </a:p>
          <a:p>
            <a:pPr lvl="1"/>
            <a:r>
              <a:rPr lang="en-US" sz="2000" dirty="0"/>
              <a:t>Avoidable bad situations addressed.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60" y="411480"/>
            <a:ext cx="5500409" cy="57878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88442" y="59312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9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3a: Create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Type in task statement 1 (from list).</a:t>
            </a:r>
          </a:p>
          <a:p>
            <a:pPr lvl="1"/>
            <a:r>
              <a:rPr lang="en-US" dirty="0"/>
              <a:t>Type in title only.</a:t>
            </a:r>
          </a:p>
          <a:p>
            <a:r>
              <a:rPr lang="en-US" dirty="0"/>
              <a:t>Click Submit new issue</a:t>
            </a:r>
          </a:p>
          <a:p>
            <a:r>
              <a:rPr lang="en-US" dirty="0"/>
              <a:t>Repeat.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10071"/>
          <a:stretch/>
        </p:blipFill>
        <p:spPr>
          <a:xfrm>
            <a:off x="6583156" y="38431"/>
            <a:ext cx="5605669" cy="52425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51051" y="922389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134294" y="1268915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1077" y="85006"/>
            <a:ext cx="4177155" cy="662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3b: Create Initiation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Select a classmate.</a:t>
            </a:r>
          </a:p>
          <a:p>
            <a:r>
              <a:rPr lang="en-US" dirty="0"/>
              <a:t>Type in title: Pat Evans Initiation Checklist</a:t>
            </a:r>
          </a:p>
          <a:p>
            <a:r>
              <a:rPr lang="en-US" dirty="0"/>
              <a:t>Add checklist items:</a:t>
            </a:r>
          </a:p>
          <a:p>
            <a:pPr lvl="1"/>
            <a:r>
              <a:rPr lang="en-US" dirty="0"/>
              <a:t>Use syntax:</a:t>
            </a:r>
            <a:br>
              <a:rPr lang="en-US" dirty="0"/>
            </a:br>
            <a:r>
              <a:rPr lang="mr-IN" dirty="0"/>
              <a:t>- [</a:t>
            </a:r>
            <a:r>
              <a:rPr lang="en-US" dirty="0"/>
              <a:t> ] Description</a:t>
            </a:r>
          </a:p>
        </p:txBody>
      </p:sp>
      <p:sp>
        <p:nvSpPr>
          <p:cNvPr id="5" name="Oval 4"/>
          <p:cNvSpPr/>
          <p:nvPr/>
        </p:nvSpPr>
        <p:spPr>
          <a:xfrm>
            <a:off x="8180794" y="20973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3D3C6-729B-40DF-9039-94718A9883E5}"/>
              </a:ext>
            </a:extLst>
          </p:cNvPr>
          <p:cNvSpPr txBox="1"/>
          <p:nvPr/>
        </p:nvSpPr>
        <p:spPr>
          <a:xfrm>
            <a:off x="1843094" y="5321586"/>
            <a:ext cx="186461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Spaces required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5928F4-8063-473A-BBE6-4682D00994F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352282" y="5022761"/>
            <a:ext cx="490812" cy="4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B7D193-D228-4415-A227-616D9A4C2C2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577662" y="5022761"/>
            <a:ext cx="265432" cy="4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1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Create 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25" y="1544630"/>
            <a:ext cx="11369809" cy="4047778"/>
          </a:xfrm>
        </p:spPr>
        <p:txBody>
          <a:bodyPr/>
          <a:lstStyle/>
          <a:p>
            <a:r>
              <a:rPr lang="en-US" dirty="0"/>
              <a:t>Select Projects tab</a:t>
            </a:r>
          </a:p>
          <a:p>
            <a:r>
              <a:rPr lang="en-US" dirty="0"/>
              <a:t>Click New Project</a:t>
            </a:r>
          </a:p>
          <a:p>
            <a:r>
              <a:rPr lang="en-US" dirty="0"/>
              <a:t>Use title </a:t>
            </a:r>
          </a:p>
          <a:p>
            <a:pPr lvl="1"/>
            <a:r>
              <a:rPr lang="en-US" dirty="0"/>
              <a:t>Team Kanban board</a:t>
            </a:r>
          </a:p>
          <a:p>
            <a:r>
              <a:rPr lang="en-US" dirty="0"/>
              <a:t>Add these columns:</a:t>
            </a:r>
          </a:p>
          <a:p>
            <a:pPr lvl="1"/>
            <a:r>
              <a:rPr lang="en-US" dirty="0"/>
              <a:t>Backlog, Ready, In progress, In review, Done.</a:t>
            </a:r>
          </a:p>
          <a:p>
            <a:r>
              <a:rPr lang="en-US" dirty="0"/>
              <a:t>Click on +Add cards (upper right).</a:t>
            </a:r>
          </a:p>
          <a:p>
            <a:pPr lvl="1"/>
            <a:r>
              <a:rPr lang="en-US" dirty="0"/>
              <a:t>Move each issue to the proper Kanban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63" y="803119"/>
            <a:ext cx="7918162" cy="34243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6164" y="104031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6193"/>
            <a:ext cx="11372473" cy="510909"/>
          </a:xfrm>
        </p:spPr>
        <p:txBody>
          <a:bodyPr/>
          <a:lstStyle/>
          <a:p>
            <a:r>
              <a:rPr lang="en-US" dirty="0"/>
              <a:t>Next Steps: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97103"/>
            <a:ext cx="11369809" cy="4966116"/>
          </a:xfrm>
        </p:spPr>
        <p:txBody>
          <a:bodyPr/>
          <a:lstStyle/>
          <a:p>
            <a:r>
              <a:rPr lang="en-US" dirty="0"/>
              <a:t>Create a GitHub Org and set of repos for your team:</a:t>
            </a:r>
          </a:p>
          <a:p>
            <a:pPr lvl="1"/>
            <a:r>
              <a:rPr lang="en-US" dirty="0"/>
              <a:t>Each team member has an individual repo.</a:t>
            </a:r>
          </a:p>
          <a:p>
            <a:pPr lvl="1"/>
            <a:r>
              <a:rPr lang="en-US" dirty="0"/>
              <a:t>Each project has a repo.</a:t>
            </a:r>
          </a:p>
          <a:p>
            <a:pPr lvl="1"/>
            <a:r>
              <a:rPr lang="en-US" dirty="0"/>
              <a:t>One special repo for issues.</a:t>
            </a:r>
          </a:p>
          <a:p>
            <a:r>
              <a:rPr lang="en-US" dirty="0"/>
              <a:t>Track all work:</a:t>
            </a:r>
          </a:p>
          <a:p>
            <a:pPr lvl="1"/>
            <a:r>
              <a:rPr lang="en-US" dirty="0"/>
              <a:t>Use checklists for initiation, exit, any big new effort.</a:t>
            </a:r>
          </a:p>
          <a:p>
            <a:pPr lvl="1"/>
            <a:r>
              <a:rPr lang="en-US" dirty="0"/>
              <a:t>Create Kanban board. Keep it current.</a:t>
            </a:r>
          </a:p>
          <a:p>
            <a:pPr lvl="1"/>
            <a:r>
              <a:rPr lang="en-US" dirty="0"/>
              <a:t>Aggregate related issues using milestones.</a:t>
            </a:r>
          </a:p>
          <a:p>
            <a:r>
              <a:rPr lang="en-US" dirty="0"/>
              <a:t>Drive meetings using Kanban board.</a:t>
            </a:r>
          </a:p>
          <a:p>
            <a:r>
              <a:rPr lang="en-US" dirty="0"/>
              <a:t>Adapt this approach to meet your needs.</a:t>
            </a:r>
          </a:p>
          <a:p>
            <a:r>
              <a:rPr lang="en-US" dirty="0"/>
              <a:t>When you start to get sloppy, get back on track.</a:t>
            </a:r>
          </a:p>
        </p:txBody>
      </p:sp>
    </p:spTree>
    <p:extLst>
      <p:ext uri="{BB962C8B-B14F-4D97-AF65-F5344CB8AC3E}">
        <p14:creationId xmlns:p14="http://schemas.microsoft.com/office/powerpoint/2010/main" val="16449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7574-8CD9-42CA-9B61-5E90CAFA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B46D-9A0D-4E04-BD24-B7659AE9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51802"/>
            <a:ext cx="7652569" cy="4047778"/>
          </a:xfrm>
        </p:spPr>
        <p:txBody>
          <a:bodyPr/>
          <a:lstStyle/>
          <a:p>
            <a:r>
              <a:rPr lang="en-US" sz="2400" b="1" dirty="0"/>
              <a:t>The Agile Samurai: How Agile Masters Deliver Great Software (Pragmatic Programmers), </a:t>
            </a:r>
            <a:r>
              <a:rPr lang="en-US" sz="2400" dirty="0"/>
              <a:t>Jonathan </a:t>
            </a:r>
            <a:r>
              <a:rPr lang="en-US" sz="2400" dirty="0" err="1"/>
              <a:t>Rasmusson</a:t>
            </a:r>
            <a:r>
              <a:rPr lang="en-US" sz="2400" dirty="0"/>
              <a:t>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2"/>
              </a:rPr>
              <a:t>http://a.co/eUGIe95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Excellent, readable book on Agile methodologies.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Also available on Audible.</a:t>
            </a:r>
          </a:p>
          <a:p>
            <a:r>
              <a:rPr lang="en-US" sz="2400" b="1" dirty="0"/>
              <a:t>Code Complete: A Practical Handbook of Software Construction,</a:t>
            </a:r>
            <a:r>
              <a:rPr lang="en-US" sz="2400" dirty="0"/>
              <a:t> Steve McConnell.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3"/>
              </a:rPr>
              <a:t>http://a.co/eEgWvKj</a:t>
            </a:r>
            <a:r>
              <a:rPr lang="en-US" sz="2000" dirty="0"/>
              <a:t>  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Great text on software.</a:t>
            </a:r>
          </a:p>
          <a:p>
            <a:pPr lvl="1">
              <a:spcBef>
                <a:spcPts val="200"/>
              </a:spcBef>
            </a:pPr>
            <a:r>
              <a:rPr lang="en-US" sz="2000" i="1" dirty="0" err="1"/>
              <a:t>Construx</a:t>
            </a:r>
            <a:r>
              <a:rPr lang="en-US" sz="2000" i="1" dirty="0"/>
              <a:t> website has large collection of content.</a:t>
            </a:r>
          </a:p>
          <a:p>
            <a:r>
              <a:rPr lang="en-US" sz="2400" b="1" dirty="0"/>
              <a:t>Getting Things Done: The Art of Stress-Free Productivity, </a:t>
            </a:r>
            <a:r>
              <a:rPr lang="en-US" sz="2400" dirty="0"/>
              <a:t>David Allen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4"/>
              </a:rPr>
              <a:t>http://a.co/22EPvt6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A classic in the personal productivity literature</a:t>
            </a:r>
          </a:p>
        </p:txBody>
      </p:sp>
      <p:pic>
        <p:nvPicPr>
          <p:cNvPr id="1026" name="Picture 2" descr="https://images-na.ssl-images-amazon.com/images/I/41m2-97wrvL._SX415_BO1,204,203,200_.jpg">
            <a:extLst>
              <a:ext uri="{FF2B5EF4-FFF2-40B4-BE49-F238E27FC236}">
                <a16:creationId xmlns:a16="http://schemas.microsoft.com/office/drawing/2014/main" id="{F53BC10D-5A99-4478-B39E-50F8BA8B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740" y="243840"/>
            <a:ext cx="2287829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FUYfErOXL._SX408_BO1,204,203,200_.jpg">
            <a:extLst>
              <a:ext uri="{FF2B5EF4-FFF2-40B4-BE49-F238E27FC236}">
                <a16:creationId xmlns:a16="http://schemas.microsoft.com/office/drawing/2014/main" id="{8D17BF71-BCC2-485A-AA09-CC0ED8B5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329" y="1961966"/>
            <a:ext cx="2249424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W-ZL%2BQRlL._SX324_BO1,204,203,200_.jpg">
            <a:extLst>
              <a:ext uri="{FF2B5EF4-FFF2-40B4-BE49-F238E27FC236}">
                <a16:creationId xmlns:a16="http://schemas.microsoft.com/office/drawing/2014/main" id="{6913FA15-1060-41C0-AABF-759A3AD56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418" y="3248361"/>
            <a:ext cx="1792151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66B3-A7EF-4937-851F-47BB62B5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D910-81CE-4E0B-AB08-7F847797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Team Models, Challenges.</a:t>
            </a:r>
          </a:p>
          <a:p>
            <a:r>
              <a:rPr lang="en-US" dirty="0"/>
              <a:t>Agile workflow management for small teams</a:t>
            </a:r>
          </a:p>
          <a:p>
            <a:pPr lvl="1"/>
            <a:r>
              <a:rPr lang="en-US" dirty="0"/>
              <a:t>Intro to terminology and approaches</a:t>
            </a:r>
          </a:p>
          <a:p>
            <a:pPr lvl="1"/>
            <a:r>
              <a:rPr lang="en-US" dirty="0"/>
              <a:t>Overview of Kanban</a:t>
            </a:r>
          </a:p>
          <a:p>
            <a:pPr lvl="1"/>
            <a:r>
              <a:rPr lang="en-US" dirty="0"/>
              <a:t>Free tools:  Trello, GitHub.</a:t>
            </a:r>
          </a:p>
          <a:p>
            <a:r>
              <a:rPr lang="en-US" dirty="0"/>
              <a:t>Hands-on example of project management using GitHub</a:t>
            </a:r>
          </a:p>
        </p:txBody>
      </p:sp>
    </p:spTree>
    <p:extLst>
      <p:ext uri="{BB962C8B-B14F-4D97-AF65-F5344CB8AC3E}">
        <p14:creationId xmlns:p14="http://schemas.microsoft.com/office/powerpoint/2010/main" val="821480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A160F98-30DF-574A-9AF9-43B141D54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902561"/>
              </p:ext>
            </p:extLst>
          </p:nvPr>
        </p:nvGraphicFramePr>
        <p:xfrm>
          <a:off x="532129" y="1113891"/>
          <a:ext cx="11157544" cy="28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395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4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0985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3975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2:00pm-2:40pm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Software Development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2:40pm-3:20pm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Better (Small) Scientific Software Teams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17511484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3:20pm-4:00pm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David E. </a:t>
                      </a:r>
                      <a:r>
                        <a:rPr lang="en-US" sz="1600" i="0" dirty="0" err="1"/>
                        <a:t>Bernholdt</a:t>
                      </a:r>
                      <a:r>
                        <a:rPr lang="en-US" sz="1600" i="0" dirty="0"/>
                        <a:t>, ORNL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08972367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i="1" dirty="0">
                          <a:solidFill>
                            <a:schemeClr val="tx2"/>
                          </a:solidFill>
                        </a:rPr>
                        <a:t>4:00pm-4:30pm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4:30pm-5:15pm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Verification &amp; Refactoring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 err="1"/>
                        <a:t>Anshu</a:t>
                      </a:r>
                      <a:r>
                        <a:rPr lang="en-US" sz="1600" i="0" dirty="0"/>
                        <a:t> Dubey,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5:15pm-6:00pm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 &amp; Continuous Integration</a:t>
                      </a:r>
                      <a:endParaRPr lang="en-US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Jared O’Neal, ANL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B1BED81-00A2-2047-BEF2-E8157A7F5A81}"/>
              </a:ext>
            </a:extLst>
          </p:cNvPr>
          <p:cNvGrpSpPr/>
          <p:nvPr/>
        </p:nvGrpSpPr>
        <p:grpSpPr>
          <a:xfrm>
            <a:off x="79513" y="2017460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D742E0-469E-044F-8AD5-BF50838D1D7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F90CCDC1-C9D1-FD4C-8748-30A72DB9228F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00024FFE-5469-264E-A3F7-D7FB1AC6679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9360C4-5489-4857-8299-BC89759BD6A3}"/>
              </a:ext>
            </a:extLst>
          </p:cNvPr>
          <p:cNvGrpSpPr/>
          <p:nvPr/>
        </p:nvGrpSpPr>
        <p:grpSpPr>
          <a:xfrm>
            <a:off x="3076523" y="4335839"/>
            <a:ext cx="6035778" cy="1496439"/>
            <a:chOff x="6026727" y="4202755"/>
            <a:chExt cx="6035778" cy="149643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0399E2A-DBAE-4B36-A184-1F2B5B0C7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6066" y="4202755"/>
              <a:ext cx="1496439" cy="149643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EA62D1-9F95-437A-B146-17A0256CDB80}"/>
                </a:ext>
              </a:extLst>
            </p:cNvPr>
            <p:cNvSpPr/>
            <p:nvPr/>
          </p:nvSpPr>
          <p:spPr>
            <a:xfrm>
              <a:off x="6026727" y="4612420"/>
              <a:ext cx="45393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3E3D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https://r.isc-hpc.com/tut130</a:t>
              </a:r>
            </a:p>
            <a:p>
              <a:pPr algn="r"/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(Please note the R before our domain)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38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for managing transitions and steady work.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Teams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2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team 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Team composition:</a:t>
            </a:r>
          </a:p>
          <a:p>
            <a:pPr lvl="1"/>
            <a:r>
              <a:rPr lang="en-US" b="0" dirty="0"/>
              <a:t>Senior staff, faculty: </a:t>
            </a:r>
          </a:p>
          <a:p>
            <a:pPr lvl="2"/>
            <a:r>
              <a:rPr lang="en-US" b="0" dirty="0"/>
              <a:t>Stable presence, in charg</a:t>
            </a:r>
            <a:r>
              <a:rPr lang="en-US" dirty="0"/>
              <a:t>e of science questions, experiments.</a:t>
            </a:r>
          </a:p>
          <a:p>
            <a:pPr lvl="2"/>
            <a:r>
              <a:rPr lang="en-US" b="0" dirty="0"/>
              <a:t>Know the conceptual models well.</a:t>
            </a:r>
          </a:p>
          <a:p>
            <a:pPr lvl="2"/>
            <a:r>
              <a:rPr lang="en-US" b="0" dirty="0"/>
              <a:t>Spend less time writing code, fuzzy on details.</a:t>
            </a:r>
          </a:p>
          <a:p>
            <a:pPr lvl="1"/>
            <a:r>
              <a:rPr lang="en-US" dirty="0"/>
              <a:t>Junior staff, students:</a:t>
            </a:r>
          </a:p>
          <a:p>
            <a:pPr lvl="2"/>
            <a:r>
              <a:rPr lang="en-US" b="0" dirty="0"/>
              <a:t>Transient, dual focus (science results, next position).</a:t>
            </a:r>
          </a:p>
          <a:p>
            <a:pPr lvl="2"/>
            <a:r>
              <a:rPr lang="en-US" dirty="0"/>
              <a:t>Staged experience: New, experienced, departing.</a:t>
            </a:r>
          </a:p>
          <a:p>
            <a:pPr lvl="2"/>
            <a:r>
              <a:rPr lang="en-US" b="0" dirty="0"/>
              <a:t>Learning conceptual models.</a:t>
            </a:r>
          </a:p>
          <a:p>
            <a:pPr lvl="2"/>
            <a:r>
              <a:rPr lang="en-US" b="0" dirty="0"/>
              <a:t>Write most code, know details.</a:t>
            </a:r>
          </a:p>
        </p:txBody>
      </p:sp>
    </p:spTree>
    <p:extLst>
      <p:ext uri="{BB962C8B-B14F-4D97-AF65-F5344CB8AC3E}">
        <p14:creationId xmlns:p14="http://schemas.microsoft.com/office/powerpoint/2010/main" val="13277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Composed of small teams (and all the challenges).</a:t>
            </a:r>
          </a:p>
          <a:p>
            <a:r>
              <a:rPr lang="en-US" b="0" dirty="0"/>
              <a:t>Additional interaction challenges.</a:t>
            </a:r>
          </a:p>
          <a:p>
            <a:r>
              <a:rPr lang="en-US" dirty="0"/>
              <a:t>Policies, regularly cultural exchanges important.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50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Ramping up new junior members:</a:t>
            </a:r>
          </a:p>
          <a:p>
            <a:pPr lvl="1"/>
            <a:r>
              <a:rPr lang="en-US" b="0" dirty="0"/>
              <a:t>Background.</a:t>
            </a:r>
          </a:p>
          <a:p>
            <a:pPr lvl="1"/>
            <a:r>
              <a:rPr lang="en-US" dirty="0"/>
              <a:t>Conceptual models.</a:t>
            </a:r>
          </a:p>
          <a:p>
            <a:pPr lvl="1"/>
            <a:r>
              <a:rPr lang="en-US" b="0" dirty="0"/>
              <a:t>Software practices, processes, tools.</a:t>
            </a:r>
          </a:p>
          <a:p>
            <a:r>
              <a:rPr lang="en-US" dirty="0"/>
              <a:t>Preparing for departure of experienced juniors.</a:t>
            </a:r>
          </a:p>
          <a:p>
            <a:pPr lvl="1"/>
            <a:r>
              <a:rPr lang="en-US" b="0" dirty="0"/>
              <a:t>Doing today those things needed for retaining work value.</a:t>
            </a:r>
          </a:p>
          <a:p>
            <a:pPr lvl="1"/>
            <a:r>
              <a:rPr lang="en-US" dirty="0"/>
              <a:t>Managing dual focus.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40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02854" y="1430896"/>
            <a:ext cx="7919214" cy="4341547"/>
            <a:chOff x="2035373" y="1754453"/>
            <a:chExt cx="7919214" cy="4341547"/>
          </a:xfrm>
        </p:grpSpPr>
        <p:sp>
          <p:nvSpPr>
            <p:cNvPr id="2" name="Rectangle 1"/>
            <p:cNvSpPr/>
            <p:nvPr/>
          </p:nvSpPr>
          <p:spPr>
            <a:xfrm>
              <a:off x="2466237" y="175445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Initiation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project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initiation checklist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202079" y="1758537"/>
              <a:ext cx="1989500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initiation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Initiate project activities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965088" y="1754453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900" dirty="0">
                  <a:solidFill>
                    <a:prstClr val="black"/>
                  </a:solidFill>
                  <a:sym typeface="Helvetica Light" charset="0"/>
                </a:rPr>
                <a:t>Ongoing Planning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Kanban workflow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965088" y="3399475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Ongoing Work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Conduct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951221" y="5020696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Exit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final deliverables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exit checklist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6237" y="338294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Repeat</a:t>
              </a:r>
              <a:br>
                <a:rPr lang="en-US" sz="2000" dirty="0">
                  <a:solidFill>
                    <a:prstClr val="black"/>
                  </a:solidFill>
                  <a:sym typeface="Helvetica Light" charset="0"/>
                </a:rPr>
              </a:b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350" i="1" dirty="0">
                  <a:solidFill>
                    <a:prstClr val="black"/>
                  </a:solidFill>
                  <a:sym typeface="Helvetica Light" charset="0"/>
                </a:rPr>
                <a:t>Start process again</a:t>
              </a:r>
            </a:p>
          </p:txBody>
        </p:sp>
        <p:cxnSp>
          <p:nvCxnSpPr>
            <p:cNvPr id="9" name="Straight Arrow Connector 8"/>
            <p:cNvCxnSpPr>
              <a:stCxn id="2" idx="3"/>
              <a:endCxn id="3" idx="1"/>
            </p:cNvCxnSpPr>
            <p:nvPr/>
          </p:nvCxnSpPr>
          <p:spPr>
            <a:xfrm>
              <a:off x="4455735" y="2285435"/>
              <a:ext cx="746344" cy="408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0" idx="3"/>
            </p:cNvCxnSpPr>
            <p:nvPr/>
          </p:nvCxnSpPr>
          <p:spPr>
            <a:xfrm>
              <a:off x="7204876" y="2285432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55736" y="5547591"/>
              <a:ext cx="746345" cy="816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244783" y="2804513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33823" y="2822758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0"/>
            </p:cNvCxnSpPr>
            <p:nvPr/>
          </p:nvCxnSpPr>
          <p:spPr>
            <a:xfrm>
              <a:off x="8945970" y="4461436"/>
              <a:ext cx="1" cy="55926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442714" y="5005089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Depart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complete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transferred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Contribution sustained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20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204876" y="5547591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>
              <a:off x="3433821" y="4454364"/>
              <a:ext cx="3642" cy="55072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011960" y="3243789"/>
              <a:ext cx="2424065" cy="13669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prstClr val="black"/>
                  </a:solidFill>
                  <a:sym typeface="Helvetica Light" charset="0"/>
                </a:rPr>
                <a:t>Team Member Lifecycle</a:t>
              </a:r>
            </a:p>
            <a:p>
              <a:pPr marL="285750" indent="-285750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00" i="1" dirty="0">
                <a:solidFill>
                  <a:prstClr val="black"/>
                </a:solidFill>
                <a:sym typeface="Helvetica Light" charset="0"/>
              </a:endParaRP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Quick ramp up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Disciplined activities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Sustained contributions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08729" y="5034040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Down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exit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Leave project activities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8713549" y="2816413"/>
              <a:ext cx="2170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6200000">
              <a:off x="1867377" y="2185652"/>
              <a:ext cx="600795" cy="2648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sym typeface="Helvetica Light" charset="0"/>
                </a:rPr>
                <a:t>Start</a:t>
              </a:r>
              <a:endParaRPr lang="en-US" sz="13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4" name="Straight Arrow Connector 23"/>
            <p:cNvCxnSpPr>
              <a:endCxn id="2" idx="1"/>
            </p:cNvCxnSpPr>
            <p:nvPr/>
          </p:nvCxnSpPr>
          <p:spPr>
            <a:xfrm flipV="1">
              <a:off x="2292300" y="2285434"/>
              <a:ext cx="173937" cy="572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61108" y="322033"/>
            <a:ext cx="9511085" cy="693967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Research Team Member Lifecycle</a:t>
            </a:r>
          </a:p>
        </p:txBody>
      </p:sp>
    </p:spTree>
    <p:extLst>
      <p:ext uri="{BB962C8B-B14F-4D97-AF65-F5344CB8AC3E}">
        <p14:creationId xmlns:p14="http://schemas.microsoft.com/office/powerpoint/2010/main" val="44225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Policies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055812" y="1796953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 Phase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Team</a:t>
                      </a:r>
                      <a:r>
                        <a:rPr lang="en-US" baseline="0" dirty="0"/>
                        <a:t>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Steady 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Departing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767954" y="3103039"/>
            <a:ext cx="8712982" cy="3383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New, departing team member checklists:  </a:t>
            </a:r>
          </a:p>
          <a:p>
            <a:pPr lvl="1"/>
            <a:r>
              <a:rPr lang="en-US" dirty="0"/>
              <a:t>Example: Trilinos New Developer Checklist.</a:t>
            </a:r>
          </a:p>
          <a:p>
            <a:pPr lvl="1"/>
            <a:r>
              <a:rPr lang="en-US" sz="2000" dirty="0">
                <a:hlinkClick r:id="rId2"/>
              </a:rPr>
              <a:t>https://software.sandia.gov/trilinos/developer/sqp/checklists/index.html</a:t>
            </a:r>
            <a:r>
              <a:rPr lang="en-US" sz="2000" dirty="0"/>
              <a:t> </a:t>
            </a:r>
          </a:p>
          <a:p>
            <a:r>
              <a:rPr lang="en-US" dirty="0"/>
              <a:t>Steady state: Policy-driven. </a:t>
            </a:r>
          </a:p>
          <a:p>
            <a:pPr lvl="1"/>
            <a:r>
              <a:rPr lang="en-US" dirty="0"/>
              <a:t>Example: xSDK Community policies.</a:t>
            </a:r>
          </a:p>
          <a:p>
            <a:pPr lvl="1"/>
            <a:r>
              <a:rPr lang="en-US" dirty="0">
                <a:hlinkClick r:id="rId3"/>
              </a:rPr>
              <a:t>https://xsdk.info/policies/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580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551</TotalTime>
  <Words>1689</Words>
  <Application>Microsoft Office PowerPoint</Application>
  <PresentationFormat>Custom</PresentationFormat>
  <Paragraphs>307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Comic Sans MS</vt:lpstr>
      <vt:lpstr>Wingdings</vt:lpstr>
      <vt:lpstr>Wingdings 2</vt:lpstr>
      <vt:lpstr>Presentations (Wide Screen)</vt:lpstr>
      <vt:lpstr>Better (Small) Scientific Software Teams</vt:lpstr>
      <vt:lpstr>License, citation, and acknowledgments</vt:lpstr>
      <vt:lpstr>Outline</vt:lpstr>
      <vt:lpstr>Small Teams</vt:lpstr>
      <vt:lpstr>Small team interaction model</vt:lpstr>
      <vt:lpstr>Large team challenges</vt:lpstr>
      <vt:lpstr>Small team challenges</vt:lpstr>
      <vt:lpstr>Research Team Member Lifecycle</vt:lpstr>
      <vt:lpstr>Checklists &amp; Policies</vt:lpstr>
      <vt:lpstr>Your checklists &amp; policies?</vt:lpstr>
      <vt:lpstr>Collaborative Work Management</vt:lpstr>
      <vt:lpstr>Managing issues: Fundamental software process</vt:lpstr>
      <vt:lpstr>Kanban principles</vt:lpstr>
      <vt:lpstr>Basic Kanban</vt:lpstr>
      <vt:lpstr>Personal Kanban</vt:lpstr>
      <vt:lpstr>Kanban tools</vt:lpstr>
      <vt:lpstr>Big question: How many tasks?</vt:lpstr>
      <vt:lpstr>Importance of “In Progress” concept for you</vt:lpstr>
      <vt:lpstr>Key Team Management Elements</vt:lpstr>
      <vt:lpstr>Samples from Collegeville Org: Policies, Initiation Checklist</vt:lpstr>
      <vt:lpstr>Samples from Collegeville Org: Kanban Board</vt:lpstr>
      <vt:lpstr>Team Management Example</vt:lpstr>
      <vt:lpstr>Step 1: Create Issues-only GitHub repo</vt:lpstr>
      <vt:lpstr>Step 2: Define Team Policy</vt:lpstr>
      <vt:lpstr>Step 3a: Create Issues</vt:lpstr>
      <vt:lpstr>Step 3b: Create Initiation Checklist</vt:lpstr>
      <vt:lpstr>Step 4: Create Kanban Board</vt:lpstr>
      <vt:lpstr>Next Steps: Real Life</vt:lpstr>
      <vt:lpstr>Other Resources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175</cp:revision>
  <cp:lastPrinted>2017-11-02T18:35:01Z</cp:lastPrinted>
  <dcterms:created xsi:type="dcterms:W3CDTF">2018-11-06T17:28:56Z</dcterms:created>
  <dcterms:modified xsi:type="dcterms:W3CDTF">2019-06-16T07:37:12Z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