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318" r:id="rId5"/>
    <p:sldId id="288" r:id="rId6"/>
    <p:sldId id="259" r:id="rId7"/>
    <p:sldId id="1768" r:id="rId8"/>
    <p:sldId id="1766" r:id="rId9"/>
    <p:sldId id="1767" r:id="rId10"/>
    <p:sldId id="260" r:id="rId11"/>
    <p:sldId id="261" r:id="rId12"/>
    <p:sldId id="1770" r:id="rId13"/>
    <p:sldId id="1771" r:id="rId14"/>
    <p:sldId id="293" r:id="rId15"/>
    <p:sldId id="294" r:id="rId16"/>
    <p:sldId id="295" r:id="rId17"/>
    <p:sldId id="296" r:id="rId18"/>
    <p:sldId id="297" r:id="rId19"/>
    <p:sldId id="298" r:id="rId20"/>
    <p:sldId id="299" r:id="rId21"/>
    <p:sldId id="300" r:id="rId22"/>
    <p:sldId id="270" r:id="rId23"/>
    <p:sldId id="290" r:id="rId24"/>
    <p:sldId id="305" r:id="rId25"/>
    <p:sldId id="306" r:id="rId26"/>
    <p:sldId id="307" r:id="rId27"/>
    <p:sldId id="308" r:id="rId28"/>
    <p:sldId id="309" r:id="rId29"/>
    <p:sldId id="310" r:id="rId30"/>
    <p:sldId id="311" r:id="rId31"/>
    <p:sldId id="312" r:id="rId32"/>
    <p:sldId id="324"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05" autoAdjust="0"/>
    <p:restoredTop sz="96571" autoAdjust="0"/>
  </p:normalViewPr>
  <p:slideViewPr>
    <p:cSldViewPr snapToGrid="0" showGuides="1">
      <p:cViewPr varScale="1">
        <p:scale>
          <a:sx n="92" d="100"/>
          <a:sy n="92" d="100"/>
        </p:scale>
        <p:origin x="676"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6/16/2019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6/16/2019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3</a:t>
            </a:fld>
            <a:endParaRPr lang="en-US"/>
          </a:p>
        </p:txBody>
      </p:sp>
    </p:spTree>
    <p:extLst>
      <p:ext uri="{BB962C8B-B14F-4D97-AF65-F5344CB8AC3E}">
        <p14:creationId xmlns:p14="http://schemas.microsoft.com/office/powerpoint/2010/main" val="73675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14584025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424468264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r>
              <a:rPr lang="en-US" dirty="0"/>
              <a:t>SC17, Denver, CO 	Michael Heroux</a:t>
            </a:r>
          </a:p>
        </p:txBody>
      </p:sp>
    </p:spTree>
    <p:extLst>
      <p:ext uri="{BB962C8B-B14F-4D97-AF65-F5344CB8AC3E}">
        <p14:creationId xmlns:p14="http://schemas.microsoft.com/office/powerpoint/2010/main" val="313072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8242859"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legeville.github.io/sc-reproducibilit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oms.acm.org/replicated-computational-results.cfm" TargetMode="External"/><Relationship Id="rId2" Type="http://schemas.openxmlformats.org/officeDocument/2006/relationships/hyperlink" Target="http://fursin.net/reproducibility.html" TargetMode="External"/><Relationship Id="rId1" Type="http://schemas.openxmlformats.org/officeDocument/2006/relationships/slideLayout" Target="../slideLayouts/slideLayout2.xml"/><Relationship Id="rId4" Type="http://schemas.openxmlformats.org/officeDocument/2006/relationships/hyperlink" Target="https://www.acm.org/publications/policies/artifact-review-badg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github.com/trilinos/Trilinos/wiki/Productivity---Initiative"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9" name="Subtitle 4">
            <a:extLst>
              <a:ext uri="{FF2B5EF4-FFF2-40B4-BE49-F238E27FC236}">
                <a16:creationId xmlns:a16="http://schemas.microsoft.com/office/drawing/2014/main" id="{6F4F7B8E-E547-B642-A84A-6D7F5B91A4E1}"/>
              </a:ext>
            </a:extLst>
          </p:cNvPr>
          <p:cNvSpPr txBox="1">
            <a:spLocks/>
          </p:cNvSpPr>
          <p:nvPr/>
        </p:nvSpPr>
        <p:spPr bwMode="auto">
          <a:xfrm>
            <a:off x="3330032" y="2238362"/>
            <a:ext cx="8292317" cy="2855300"/>
          </a:xfrm>
          <a:prstGeom prst="rect">
            <a:avLst/>
          </a:prstGeom>
          <a:noFill/>
          <a:ln w="9525">
            <a:noFill/>
            <a:miter lim="800000"/>
            <a:headEnd/>
            <a:tailEnd/>
          </a:ln>
        </p:spPr>
        <p:txBody>
          <a:bodyPr vert="horz" wrap="square" lIns="109728" tIns="45720" rIns="91440" bIns="45720" numCol="1" anchor="t"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rtl="0" eaLnBrk="1" fontAlgn="base" hangingPunct="1">
              <a:lnSpc>
                <a:spcPct val="90000"/>
              </a:lnSpc>
              <a:spcBef>
                <a:spcPts val="800"/>
              </a:spcBef>
              <a:spcAft>
                <a:spcPct val="0"/>
              </a:spcAft>
              <a:buClr>
                <a:schemeClr val="tx1"/>
              </a:buClr>
              <a:buFont typeface="Arial" charset="0"/>
              <a:buNone/>
              <a:defRPr sz="2000" kern="1200">
                <a:solidFill>
                  <a:schemeClr val="tx1">
                    <a:tint val="75000"/>
                  </a:schemeClr>
                </a:solidFill>
                <a:latin typeface="+mn-lt"/>
                <a:ea typeface="+mn-ea"/>
                <a:cs typeface="+mn-cs"/>
              </a:defRPr>
            </a:lvl2pPr>
            <a:lvl3pPr marL="914400" indent="0" algn="ctr" rtl="0" eaLnBrk="1" fontAlgn="base" hangingPunct="1">
              <a:lnSpc>
                <a:spcPct val="90000"/>
              </a:lnSpc>
              <a:spcBef>
                <a:spcPts val="800"/>
              </a:spcBef>
              <a:spcAft>
                <a:spcPct val="0"/>
              </a:spcAft>
              <a:buClr>
                <a:schemeClr val="tx1"/>
              </a:buClr>
              <a:buFont typeface="Arial" charset="0"/>
              <a:buNone/>
              <a:defRPr sz="1800" kern="1200">
                <a:solidFill>
                  <a:schemeClr val="tx1">
                    <a:tint val="75000"/>
                  </a:schemeClr>
                </a:solidFill>
                <a:latin typeface="+mn-lt"/>
                <a:ea typeface="+mn-ea"/>
                <a:cs typeface="+mn-cs"/>
              </a:defRPr>
            </a:lvl3pPr>
            <a:lvl4pPr marL="1371600" indent="0" algn="ctr" rtl="0" eaLnBrk="1" fontAlgn="base" hangingPunct="1">
              <a:lnSpc>
                <a:spcPct val="90000"/>
              </a:lnSpc>
              <a:spcBef>
                <a:spcPts val="800"/>
              </a:spcBef>
              <a:spcAft>
                <a:spcPct val="0"/>
              </a:spcAft>
              <a:buClr>
                <a:schemeClr val="tx1"/>
              </a:buClr>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lnSpc>
                <a:spcPct val="90000"/>
              </a:lnSpc>
              <a:spcBef>
                <a:spcPts val="600"/>
              </a:spcBef>
              <a:spcAft>
                <a:spcPct val="0"/>
              </a:spcAft>
              <a:buClr>
                <a:schemeClr val="tx1"/>
              </a:buClr>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Better Scientific Software Tutorial</a:t>
            </a:r>
          </a:p>
          <a:p>
            <a:r>
              <a:rPr lang="en-US" dirty="0"/>
              <a:t>David E. </a:t>
            </a:r>
            <a:r>
              <a:rPr lang="en-US" dirty="0" err="1"/>
              <a:t>Bernholdt</a:t>
            </a:r>
            <a:endParaRPr lang="en-US" dirty="0"/>
          </a:p>
          <a:p>
            <a:r>
              <a:rPr lang="en-US" dirty="0"/>
              <a:t>Oak Ridge National Laboratory</a:t>
            </a:r>
          </a:p>
          <a:p>
            <a:r>
              <a:rPr lang="en-US" dirty="0"/>
              <a:t>ISC High Performance Conference</a:t>
            </a:r>
          </a:p>
          <a:p>
            <a:r>
              <a:rPr lang="en-US" dirty="0"/>
              <a:t>June 16, 2019</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“there’s no way you could have reproduced [the Berkeley team’s] algorithm—the way they had implemented their code—from reading their paper.”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56854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What do we mean?</a:t>
            </a:r>
          </a:p>
        </p:txBody>
      </p:sp>
      <p:sp>
        <p:nvSpPr>
          <p:cNvPr id="6" name="Title 5"/>
          <p:cNvSpPr>
            <a:spLocks noGrp="1"/>
          </p:cNvSpPr>
          <p:nvPr>
            <p:ph type="title"/>
          </p:nvPr>
        </p:nvSpPr>
        <p:spPr/>
        <p:txBody>
          <a:bodyPr>
            <a:normAutofit/>
          </a:bodyPr>
          <a:lstStyle/>
          <a:p>
            <a:r>
              <a:rPr lang="en-US" dirty="0"/>
              <a:t>Productivity and Sustainability</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11</a:t>
            </a:fld>
            <a:endParaRPr kumimoji="0" lang="en-US" dirty="0">
              <a:solidFill>
                <a:srgbClr val="FFFFFF"/>
              </a:solidFill>
            </a:endParaRPr>
          </a:p>
        </p:txBody>
      </p:sp>
    </p:spTree>
    <p:extLst>
      <p:ext uri="{BB962C8B-B14F-4D97-AF65-F5344CB8AC3E}">
        <p14:creationId xmlns:p14="http://schemas.microsoft.com/office/powerpoint/2010/main" val="93378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Objectives</a:t>
            </a:r>
          </a:p>
        </p:txBody>
      </p:sp>
      <p:sp>
        <p:nvSpPr>
          <p:cNvPr id="3" name="Content Placeholder 2"/>
          <p:cNvSpPr>
            <a:spLocks noGrp="1"/>
          </p:cNvSpPr>
          <p:nvPr>
            <p:ph idx="1"/>
          </p:nvPr>
        </p:nvSpPr>
        <p:spPr>
          <a:xfrm>
            <a:off x="365760" y="1147482"/>
            <a:ext cx="11369809" cy="4515736"/>
          </a:xfrm>
        </p:spPr>
        <p:txBody>
          <a:bodyPr>
            <a:normAutofit lnSpcReduction="10000"/>
          </a:bodyPr>
          <a:lstStyle/>
          <a:p>
            <a:r>
              <a:rPr lang="en-US" sz="3600" dirty="0"/>
              <a:t>Productivity – Output per unit input.</a:t>
            </a:r>
          </a:p>
          <a:p>
            <a:r>
              <a:rPr lang="en-US" sz="3600" dirty="0"/>
              <a:t>Sustainability – The future cost of usability.</a:t>
            </a:r>
          </a:p>
          <a:p>
            <a:r>
              <a:rPr lang="en-US" sz="3600" dirty="0"/>
              <a:t>Goals for today: </a:t>
            </a:r>
          </a:p>
          <a:p>
            <a:pPr lvl="1"/>
            <a:r>
              <a:rPr lang="en-US" sz="3200" dirty="0"/>
              <a:t>Learn how to improve</a:t>
            </a:r>
          </a:p>
          <a:p>
            <a:pPr lvl="2"/>
            <a:r>
              <a:rPr lang="en-US" sz="2800" dirty="0"/>
              <a:t>Developer productivity.</a:t>
            </a:r>
          </a:p>
          <a:p>
            <a:pPr lvl="2"/>
            <a:r>
              <a:rPr lang="en-US" sz="2800" dirty="0"/>
              <a:t>Software sustainability.</a:t>
            </a:r>
          </a:p>
          <a:p>
            <a:pPr lvl="1"/>
            <a:r>
              <a:rPr lang="en-US" sz="3200" dirty="0"/>
              <a:t>For the purposes of better scientific productivity,</a:t>
            </a:r>
          </a:p>
          <a:p>
            <a:pPr lvl="1"/>
            <a:r>
              <a:rPr lang="en-US" sz="3200" dirty="0"/>
              <a:t>Using tools, processes and practices.</a:t>
            </a:r>
          </a:p>
        </p:txBody>
      </p:sp>
    </p:spTree>
    <p:extLst>
      <p:ext uri="{BB962C8B-B14F-4D97-AF65-F5344CB8AC3E}">
        <p14:creationId xmlns:p14="http://schemas.microsoft.com/office/powerpoint/2010/main" val="288017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Tradeoffs: Better, faster, cheaper</a:t>
            </a:r>
          </a:p>
        </p:txBody>
      </p:sp>
      <p:sp>
        <p:nvSpPr>
          <p:cNvPr id="4" name="Content Placeholder 3"/>
          <p:cNvSpPr>
            <a:spLocks noGrp="1"/>
          </p:cNvSpPr>
          <p:nvPr>
            <p:ph sz="quarter" idx="1"/>
          </p:nvPr>
        </p:nvSpPr>
        <p:spPr>
          <a:xfrm>
            <a:off x="162232" y="1091382"/>
            <a:ext cx="11872452" cy="4896464"/>
          </a:xfrm>
        </p:spPr>
        <p:txBody>
          <a:bodyPr>
            <a:normAutofit/>
          </a:bodyPr>
          <a:lstStyle/>
          <a:p>
            <a:r>
              <a:rPr lang="en-US" sz="3200" dirty="0"/>
              <a:t>“Better, faster, cheaper: Pick two of the three.”</a:t>
            </a:r>
          </a:p>
          <a:p>
            <a:pPr lvl="1"/>
            <a:r>
              <a:rPr lang="en-US" sz="2800" dirty="0"/>
              <a:t>Scenario: (Today)</a:t>
            </a:r>
            <a:br>
              <a:rPr lang="en-US" sz="2800" dirty="0"/>
            </a:br>
            <a:r>
              <a:rPr lang="en-US" sz="2800" dirty="0"/>
              <a:t>You are behind in developing a sophisticated new model in your software that you want to use for results in an upcoming paper.</a:t>
            </a:r>
          </a:p>
          <a:p>
            <a:pPr lvl="1"/>
            <a:r>
              <a:rPr lang="en-US" sz="2800" dirty="0"/>
              <a:t>Which of these could be reasonable choices?</a:t>
            </a:r>
          </a:p>
          <a:p>
            <a:pPr lvl="2"/>
            <a:r>
              <a:rPr lang="en-US" sz="2400" dirty="0"/>
              <a:t>Develop a simpler model for the paper.</a:t>
            </a:r>
          </a:p>
          <a:p>
            <a:pPr lvl="2"/>
            <a:r>
              <a:rPr lang="en-US" sz="2400" dirty="0"/>
              <a:t>Set other work aside and spend more time on development.</a:t>
            </a:r>
          </a:p>
          <a:p>
            <a:pPr lvl="2"/>
            <a:r>
              <a:rPr lang="en-US" sz="2400" dirty="0"/>
              <a:t>Ask for an extension on the paper deadline.</a:t>
            </a:r>
          </a:p>
          <a:p>
            <a:pPr lvl="2"/>
            <a:r>
              <a:rPr lang="en-US" sz="2400" dirty="0"/>
              <a:t>Develop sophisticated model, but don’t test its correctness.</a:t>
            </a:r>
          </a:p>
          <a:p>
            <a:pPr lvl="2"/>
            <a:r>
              <a:rPr lang="en-US" sz="2400" dirty="0"/>
              <a:t>Develop sophisticated model, but don’t document it or check it in.</a:t>
            </a:r>
          </a:p>
          <a:p>
            <a:pPr marL="0" indent="0">
              <a:buNone/>
            </a:pPr>
            <a:endParaRPr lang="en-US" sz="3200" dirty="0"/>
          </a:p>
        </p:txBody>
      </p:sp>
    </p:spTree>
    <p:extLst>
      <p:ext uri="{BB962C8B-B14F-4D97-AF65-F5344CB8AC3E}">
        <p14:creationId xmlns:p14="http://schemas.microsoft.com/office/powerpoint/2010/main" val="13401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developer productivity</a:t>
            </a:r>
          </a:p>
        </p:txBody>
      </p:sp>
      <p:sp>
        <p:nvSpPr>
          <p:cNvPr id="4" name="Content Placeholder 3"/>
          <p:cNvSpPr>
            <a:spLocks noGrp="1"/>
          </p:cNvSpPr>
          <p:nvPr>
            <p:ph sz="quarter" idx="1"/>
          </p:nvPr>
        </p:nvSpPr>
        <p:spPr>
          <a:xfrm>
            <a:off x="365759" y="1091381"/>
            <a:ext cx="11372473" cy="5014451"/>
          </a:xfrm>
        </p:spPr>
        <p:txBody>
          <a:bodyPr>
            <a:normAutofit/>
          </a:bodyPr>
          <a:lstStyle/>
          <a:p>
            <a:pPr marL="0" indent="0">
              <a:buNone/>
            </a:pPr>
            <a:r>
              <a:rPr lang="en-US" sz="3600" dirty="0"/>
              <a:t>“Better, faster, cheaper: Pick all three.” – Near term.</a:t>
            </a:r>
          </a:p>
          <a:p>
            <a:pPr marL="365760" lvl="1" indent="0">
              <a:buNone/>
            </a:pPr>
            <a:r>
              <a:rPr lang="en-US" sz="3200" dirty="0"/>
              <a:t>Scenario: (6 months later) </a:t>
            </a:r>
            <a:br>
              <a:rPr lang="en-US" sz="3200" dirty="0"/>
            </a:br>
            <a:r>
              <a:rPr lang="en-US" sz="3200" dirty="0"/>
              <a:t>After investing in </a:t>
            </a:r>
            <a:r>
              <a:rPr lang="en-US" sz="3200" b="1" dirty="0"/>
              <a:t>developer productivity improvements</a:t>
            </a:r>
            <a:r>
              <a:rPr lang="en-US" sz="3200" dirty="0"/>
              <a:t>, you are on time in developing a sophisticated new model in your software that you want to use for results in an upcoming paper.</a:t>
            </a:r>
          </a:p>
          <a:p>
            <a:pPr marL="365760" lvl="1" indent="0">
              <a:buNone/>
            </a:pPr>
            <a:endParaRPr lang="en-US" sz="3200" dirty="0"/>
          </a:p>
          <a:p>
            <a:pPr marL="365760" lvl="1" indent="0">
              <a:buNone/>
            </a:pPr>
            <a:r>
              <a:rPr lang="en-US" sz="3200" dirty="0"/>
              <a:t>Invest in developer tools, processes, practices.</a:t>
            </a:r>
          </a:p>
        </p:txBody>
      </p:sp>
    </p:spTree>
    <p:extLst>
      <p:ext uri="{BB962C8B-B14F-4D97-AF65-F5344CB8AC3E}">
        <p14:creationId xmlns:p14="http://schemas.microsoft.com/office/powerpoint/2010/main" val="282925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software sustainability</a:t>
            </a:r>
          </a:p>
        </p:txBody>
      </p:sp>
      <p:sp>
        <p:nvSpPr>
          <p:cNvPr id="4" name="Content Placeholder 3"/>
          <p:cNvSpPr>
            <a:spLocks noGrp="1"/>
          </p:cNvSpPr>
          <p:nvPr>
            <p:ph sz="quarter" idx="1"/>
          </p:nvPr>
        </p:nvSpPr>
        <p:spPr>
          <a:xfrm>
            <a:off x="250723" y="1120877"/>
            <a:ext cx="11487510" cy="4984955"/>
          </a:xfrm>
        </p:spPr>
        <p:txBody>
          <a:bodyPr>
            <a:normAutofit/>
          </a:bodyPr>
          <a:lstStyle/>
          <a:p>
            <a:pPr marL="0" indent="0">
              <a:buNone/>
            </a:pPr>
            <a:r>
              <a:rPr lang="en-US" sz="3600" dirty="0"/>
              <a:t>“Better, faster, cheaper: Pick all three.” – Long term.</a:t>
            </a:r>
          </a:p>
          <a:p>
            <a:pPr marL="365760" lvl="1" indent="0">
              <a:buNone/>
            </a:pPr>
            <a:r>
              <a:rPr lang="en-US" sz="3200" dirty="0"/>
              <a:t>Scenario: (3 years later) </a:t>
            </a:r>
            <a:br>
              <a:rPr lang="en-US" sz="3200" dirty="0"/>
            </a:br>
            <a:r>
              <a:rPr lang="en-US" sz="3200" dirty="0"/>
              <a:t>After investing in </a:t>
            </a:r>
            <a:r>
              <a:rPr lang="en-US" sz="3200" b="1" dirty="0"/>
              <a:t>software sustainability improvements</a:t>
            </a:r>
            <a:r>
              <a:rPr lang="en-US" sz="3200" dirty="0"/>
              <a:t>, you are on time in developing </a:t>
            </a:r>
            <a:r>
              <a:rPr lang="en-US" sz="3200" b="1" dirty="0"/>
              <a:t>several</a:t>
            </a:r>
            <a:r>
              <a:rPr lang="en-US" sz="3200" dirty="0"/>
              <a:t> sophisticated new models in your software that you want to use for results in upcoming papers.</a:t>
            </a:r>
          </a:p>
          <a:p>
            <a:pPr marL="365760" lvl="1" indent="0">
              <a:buNone/>
            </a:pPr>
            <a:endParaRPr lang="en-US" sz="3200" dirty="0"/>
          </a:p>
          <a:p>
            <a:pPr marL="365760" lvl="1" indent="0">
              <a:buNone/>
            </a:pPr>
            <a:r>
              <a:rPr lang="en-US" sz="3200" dirty="0"/>
              <a:t>Invest in testing, documentation, integration for long-term software usability.</a:t>
            </a:r>
          </a:p>
        </p:txBody>
      </p:sp>
    </p:spTree>
    <p:extLst>
      <p:ext uri="{BB962C8B-B14F-4D97-AF65-F5344CB8AC3E}">
        <p14:creationId xmlns:p14="http://schemas.microsoft.com/office/powerpoint/2010/main" val="252598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766" y="228600"/>
            <a:ext cx="8736037" cy="990600"/>
          </a:xfrm>
        </p:spPr>
        <p:txBody>
          <a:bodyPr>
            <a:normAutofit/>
          </a:bodyPr>
          <a:lstStyle/>
          <a:p>
            <a:r>
              <a:rPr lang="en-US" dirty="0"/>
              <a:t>Which of These Enhance Reproducibility?</a:t>
            </a:r>
          </a:p>
        </p:txBody>
      </p:sp>
      <p:sp>
        <p:nvSpPr>
          <p:cNvPr id="4" name="Content Placeholder 3"/>
          <p:cNvSpPr>
            <a:spLocks noGrp="1"/>
          </p:cNvSpPr>
          <p:nvPr>
            <p:ph sz="quarter" idx="1"/>
          </p:nvPr>
        </p:nvSpPr>
        <p:spPr>
          <a:xfrm>
            <a:off x="365760" y="986118"/>
            <a:ext cx="11369809" cy="4677100"/>
          </a:xfrm>
        </p:spPr>
        <p:txBody>
          <a:bodyPr/>
          <a:lstStyle/>
          <a:p>
            <a:r>
              <a:rPr lang="en-US" sz="3600" dirty="0"/>
              <a:t>Code written by first-year, untrained grad student.</a:t>
            </a:r>
          </a:p>
          <a:p>
            <a:r>
              <a:rPr lang="en-US" sz="3600" dirty="0"/>
              <a:t>Tuning for high performance.</a:t>
            </a:r>
          </a:p>
          <a:p>
            <a:r>
              <a:rPr lang="en-US" sz="3600" dirty="0"/>
              <a:t>Dynamic parallelism of modern processors.</a:t>
            </a:r>
          </a:p>
          <a:p>
            <a:r>
              <a:rPr lang="en-US" sz="3600" dirty="0"/>
              <a:t>Better software testing.</a:t>
            </a:r>
          </a:p>
          <a:p>
            <a:r>
              <a:rPr lang="en-US" sz="3600" dirty="0"/>
              <a:t>Source code and versioning management.</a:t>
            </a:r>
          </a:p>
          <a:p>
            <a:r>
              <a:rPr lang="en-US" sz="3600" dirty="0"/>
              <a:t>Investing in developer productivity.</a:t>
            </a:r>
          </a:p>
          <a:p>
            <a:r>
              <a:rPr lang="en-US" sz="3600" dirty="0"/>
              <a:t>Investing in software sustainability.</a:t>
            </a:r>
          </a:p>
        </p:txBody>
      </p:sp>
    </p:spTree>
    <p:extLst>
      <p:ext uri="{BB962C8B-B14F-4D97-AF65-F5344CB8AC3E}">
        <p14:creationId xmlns:p14="http://schemas.microsoft.com/office/powerpoint/2010/main" val="4042960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Incentives To Change</a:t>
            </a:r>
            <a:endParaRPr lang="en-US" sz="4400" dirty="0"/>
          </a:p>
        </p:txBody>
      </p:sp>
      <p:grpSp>
        <p:nvGrpSpPr>
          <p:cNvPr id="4" name="Group 3"/>
          <p:cNvGrpSpPr/>
          <p:nvPr/>
        </p:nvGrpSpPr>
        <p:grpSpPr>
          <a:xfrm>
            <a:off x="1596324" y="938839"/>
            <a:ext cx="8363101" cy="3180436"/>
            <a:chOff x="1609966" y="1338521"/>
            <a:chExt cx="8363101" cy="3180436"/>
          </a:xfrm>
        </p:grpSpPr>
        <p:grpSp>
          <p:nvGrpSpPr>
            <p:cNvPr id="12" name="Group 11"/>
            <p:cNvGrpSpPr/>
            <p:nvPr/>
          </p:nvGrpSpPr>
          <p:grpSpPr>
            <a:xfrm>
              <a:off x="1609966" y="1424300"/>
              <a:ext cx="8363101" cy="2917800"/>
              <a:chOff x="-325027" y="1484784"/>
              <a:chExt cx="8363101" cy="2448272"/>
            </a:xfrm>
          </p:grpSpPr>
          <p:sp>
            <p:nvSpPr>
              <p:cNvPr id="8" name="TextBox 7"/>
              <p:cNvSpPr txBox="1"/>
              <p:nvPr/>
            </p:nvSpPr>
            <p:spPr>
              <a:xfrm>
                <a:off x="-325027" y="2189647"/>
                <a:ext cx="4334493"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fontAlgn="auto">
                  <a:spcBef>
                    <a:spcPts val="0"/>
                  </a:spcBef>
                  <a:spcAft>
                    <a:spcPts val="0"/>
                  </a:spcAft>
                  <a:buFont typeface="Arial" charset="0"/>
                  <a:buChar char="•"/>
                </a:pPr>
                <a:r>
                  <a:rPr lang="en-US" sz="2400" b="1" dirty="0">
                    <a:solidFill>
                      <a:prstClr val="black"/>
                    </a:solidFill>
                    <a:latin typeface="Arial"/>
                  </a:rPr>
                  <a:t>Reproducibility </a:t>
                </a:r>
              </a:p>
              <a:p>
                <a:pPr marL="342900" indent="-342900" fontAlgn="auto">
                  <a:spcBef>
                    <a:spcPts val="0"/>
                  </a:spcBef>
                  <a:spcAft>
                    <a:spcPts val="0"/>
                  </a:spcAft>
                  <a:buFont typeface="Arial" charset="0"/>
                  <a:buChar char="•"/>
                </a:pPr>
                <a:r>
                  <a:rPr lang="en-US" sz="2400" dirty="0">
                    <a:solidFill>
                      <a:prstClr val="black"/>
                    </a:solidFill>
                    <a:latin typeface="Arial"/>
                  </a:rPr>
                  <a:t>SW Quality Requirements</a:t>
                </a:r>
              </a:p>
              <a:p>
                <a:pPr marL="342900" indent="-342900" fontAlgn="auto">
                  <a:spcBef>
                    <a:spcPts val="0"/>
                  </a:spcBef>
                  <a:spcAft>
                    <a:spcPts val="0"/>
                  </a:spcAft>
                  <a:buFont typeface="Arial" charset="0"/>
                  <a:buChar char="•"/>
                </a:pPr>
                <a:r>
                  <a:rPr lang="en-US" sz="2400" dirty="0">
                    <a:solidFill>
                      <a:prstClr val="black"/>
                    </a:solidFill>
                    <a:latin typeface="Arial"/>
                  </a:rPr>
                  <a:t>Employer Recognition</a:t>
                </a:r>
              </a:p>
            </p:txBody>
          </p:sp>
          <p:sp>
            <p:nvSpPr>
              <p:cNvPr id="9" name="TextBox 8"/>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13" name="TextBox 12"/>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Demand</a:t>
              </a:r>
            </a:p>
          </p:txBody>
        </p:sp>
        <p:sp>
          <p:nvSpPr>
            <p:cNvPr id="14" name="TextBox 13"/>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3" name="TextBox 2"/>
          <p:cNvSpPr txBox="1"/>
          <p:nvPr/>
        </p:nvSpPr>
        <p:spPr>
          <a:xfrm>
            <a:off x="1522412" y="4236255"/>
            <a:ext cx="9328888" cy="2616101"/>
          </a:xfrm>
          <a:prstGeom prst="rect">
            <a:avLst/>
          </a:prstGeom>
          <a:noFill/>
        </p:spPr>
        <p:txBody>
          <a:bodyPr wrap="square" rtlCol="0">
            <a:spAutoFit/>
          </a:bodyPr>
          <a:lstStyle/>
          <a:p>
            <a:pPr algn="l"/>
            <a:r>
              <a:rPr lang="en-US" sz="2400" dirty="0">
                <a:latin typeface="+mn-lt"/>
              </a:rPr>
              <a:t>Common statement: “I would love to do a better job, but I need to:</a:t>
            </a:r>
          </a:p>
          <a:p>
            <a:pPr marL="342900" indent="-342900">
              <a:buFont typeface="Arial" charset="0"/>
              <a:buChar char="•"/>
            </a:pPr>
            <a:r>
              <a:rPr lang="en-US" sz="2400" dirty="0">
                <a:latin typeface="+mn-lt"/>
              </a:rPr>
              <a:t>Get this paper submitted.</a:t>
            </a:r>
          </a:p>
          <a:p>
            <a:pPr marL="342900" indent="-342900">
              <a:buFont typeface="Arial" charset="0"/>
              <a:buChar char="•"/>
            </a:pPr>
            <a:r>
              <a:rPr lang="en-US" sz="2400" dirty="0">
                <a:latin typeface="+mn-lt"/>
              </a:rPr>
              <a:t>Complete this project task.</a:t>
            </a:r>
          </a:p>
          <a:p>
            <a:pPr marL="342900" indent="-342900">
              <a:buFont typeface="Arial" charset="0"/>
              <a:buChar char="•"/>
            </a:pPr>
            <a:r>
              <a:rPr lang="en-US" sz="2400" dirty="0">
                <a:latin typeface="+mn-lt"/>
              </a:rPr>
              <a:t>Do something my employer values more.</a:t>
            </a:r>
          </a:p>
          <a:p>
            <a:pPr algn="l">
              <a:spcBef>
                <a:spcPts val="2400"/>
              </a:spcBef>
            </a:pPr>
            <a:r>
              <a:rPr lang="en-US" sz="2400" dirty="0">
                <a:latin typeface="+mn-lt"/>
              </a:rPr>
              <a:t>Goal: Change incentives to include value </a:t>
            </a:r>
            <a:br>
              <a:rPr lang="en-US" sz="2400" dirty="0">
                <a:latin typeface="+mn-lt"/>
              </a:rPr>
            </a:br>
            <a:r>
              <a:rPr lang="en-US" sz="2400" dirty="0">
                <a:latin typeface="+mn-lt"/>
              </a:rPr>
              <a:t>of better software.</a:t>
            </a:r>
          </a:p>
        </p:txBody>
      </p:sp>
    </p:spTree>
    <p:extLst>
      <p:ext uri="{BB962C8B-B14F-4D97-AF65-F5344CB8AC3E}">
        <p14:creationId xmlns:p14="http://schemas.microsoft.com/office/powerpoint/2010/main" val="171956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39124"/>
            <a:ext cx="2413484" cy="720197"/>
          </a:xfrm>
        </p:spPr>
        <p:txBody>
          <a:bodyPr/>
          <a:lstStyle/>
          <a:p>
            <a:r>
              <a:rPr lang="en-US" sz="2400" dirty="0"/>
              <a:t>Reproducibility Terminology</a:t>
            </a:r>
          </a:p>
        </p:txBody>
      </p:sp>
      <p:sp>
        <p:nvSpPr>
          <p:cNvPr id="3" name="Content Placeholder 2"/>
          <p:cNvSpPr>
            <a:spLocks noGrp="1"/>
          </p:cNvSpPr>
          <p:nvPr>
            <p:ph idx="1"/>
          </p:nvPr>
        </p:nvSpPr>
        <p:spPr>
          <a:xfrm>
            <a:off x="206477" y="1455255"/>
            <a:ext cx="11872451" cy="4572000"/>
          </a:xfrm>
        </p:spPr>
        <p:txBody>
          <a:bodyPr>
            <a:noAutofit/>
          </a:bodyPr>
          <a:lstStyle/>
          <a:p>
            <a:pPr>
              <a:spcBef>
                <a:spcPts val="100"/>
              </a:spcBef>
            </a:pPr>
            <a:r>
              <a:rPr lang="en-US" sz="1800" b="1" dirty="0"/>
              <a:t>Reviewable Research. </a:t>
            </a:r>
            <a:r>
              <a:rPr lang="en-US" sz="1800" dirty="0"/>
              <a:t>The descriptions of the research methods can be independently assessed and the results judged credible. (This includes both traditional peer review and community review, and does not necessarily imply reproducibility.)</a:t>
            </a:r>
          </a:p>
          <a:p>
            <a:pPr>
              <a:spcBef>
                <a:spcPts val="100"/>
              </a:spcBef>
            </a:pPr>
            <a:r>
              <a:rPr lang="en-US" sz="1800" b="1" dirty="0"/>
              <a:t>Replicable Research. </a:t>
            </a:r>
            <a:r>
              <a:rPr lang="en-US" sz="1800" dirty="0"/>
              <a:t>Tools are made available that would allow one to duplicate the results of the research, for example by running the authors’ code to produce the plots shown in the publication. (Here tools might be limited in scope, e.g., only essential data or </a:t>
            </a:r>
            <a:r>
              <a:rPr lang="en-US" sz="1800" dirty="0" err="1"/>
              <a:t>executables</a:t>
            </a:r>
            <a:r>
              <a:rPr lang="en-US" sz="1800" dirty="0"/>
              <a:t>, and might only be made available to referees or only upon request.)</a:t>
            </a:r>
          </a:p>
          <a:p>
            <a:pPr>
              <a:spcBef>
                <a:spcPts val="100"/>
              </a:spcBef>
            </a:pPr>
            <a:r>
              <a:rPr lang="en-US" sz="1800" b="1" dirty="0"/>
              <a:t>Confirmable Research. </a:t>
            </a:r>
            <a:r>
              <a:rPr lang="en-US" sz="1800" dirty="0"/>
              <a:t>The main conclusions of the research can be attained independently without the use of software provided by the author. (But using the complete description of algorithms and methodology provided in the publication and any supplementary materials.)</a:t>
            </a:r>
          </a:p>
          <a:p>
            <a:pPr>
              <a:spcBef>
                <a:spcPts val="100"/>
              </a:spcBef>
            </a:pPr>
            <a:r>
              <a:rPr lang="en-US" sz="1800" b="1" dirty="0"/>
              <a:t>Auditable Research. </a:t>
            </a:r>
            <a:r>
              <a:rPr lang="en-US" sz="1800" dirty="0"/>
              <a:t>Sufficient records (including data and software) have been archived so that the research can be defended later if necessary or differences between independent confirmations resolved. The archive might be private, as with traditional laboratory notebooks.</a:t>
            </a:r>
          </a:p>
          <a:p>
            <a:pPr>
              <a:spcBef>
                <a:spcPts val="100"/>
              </a:spcBef>
            </a:pPr>
            <a:r>
              <a:rPr lang="en-US" sz="1800" b="1" dirty="0"/>
              <a:t>Open or Reproducible Research. </a:t>
            </a:r>
            <a:r>
              <a:rPr lang="en-US" sz="1800" dirty="0"/>
              <a:t>Auditable research made openly available. This comprised well-documented and fully open code and data that are publicly available that would allow one to (a) fully audit the computational procedure, (b) replicate and also independently reproduce the results of the research, and (c) extend the results or apply the method to new problems.</a:t>
            </a:r>
          </a:p>
        </p:txBody>
      </p:sp>
      <p:sp>
        <p:nvSpPr>
          <p:cNvPr id="4" name="TextBox 3"/>
          <p:cNvSpPr txBox="1"/>
          <p:nvPr/>
        </p:nvSpPr>
        <p:spPr>
          <a:xfrm>
            <a:off x="4301337" y="124004"/>
            <a:ext cx="693493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V. </a:t>
            </a:r>
            <a:r>
              <a:rPr lang="en-US" sz="1600" dirty="0" err="1"/>
              <a:t>Stodden</a:t>
            </a:r>
            <a:r>
              <a:rPr lang="en-US" sz="1600" dirty="0"/>
              <a:t>, D. H. Bailey, J. </a:t>
            </a:r>
            <a:r>
              <a:rPr lang="en-US" sz="1600" dirty="0" err="1"/>
              <a:t>Borwein</a:t>
            </a:r>
            <a:r>
              <a:rPr lang="en-US" sz="1600" dirty="0"/>
              <a:t>, R. J. </a:t>
            </a:r>
            <a:r>
              <a:rPr lang="en-US" sz="1600" dirty="0" err="1"/>
              <a:t>LeVeque</a:t>
            </a:r>
            <a:r>
              <a:rPr lang="en-US" sz="1600" dirty="0"/>
              <a:t>, W. Rider, and W. Stein. 2013. Setting the Default to Reproducible: Reproducibility in Computational and Experimental Mathematics. (2013). </a:t>
            </a:r>
            <a:br>
              <a:rPr lang="en-US" sz="1600" dirty="0"/>
            </a:br>
            <a:r>
              <a:rPr lang="en-US" sz="1600" dirty="0"/>
              <a:t>https://</a:t>
            </a:r>
            <a:r>
              <a:rPr lang="en-US" sz="1600" dirty="0" err="1"/>
              <a:t>icerm.brown.edu</a:t>
            </a:r>
            <a:r>
              <a:rPr lang="en-US" sz="1600" dirty="0"/>
              <a:t>/tw12-5-rcem/</a:t>
            </a:r>
            <a:r>
              <a:rPr lang="en-US" sz="1600" dirty="0" err="1"/>
              <a:t>icerm_report.pdf</a:t>
            </a:r>
            <a:endParaRPr lang="en-US" sz="1600" dirty="0"/>
          </a:p>
        </p:txBody>
      </p:sp>
      <p:sp>
        <p:nvSpPr>
          <p:cNvPr id="5" name="Oval 4"/>
          <p:cNvSpPr/>
          <p:nvPr/>
        </p:nvSpPr>
        <p:spPr bwMode="auto">
          <a:xfrm>
            <a:off x="0" y="1738164"/>
            <a:ext cx="9011920" cy="1801503"/>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0487" tIns="44450" rIns="90487" bIns="44450" numCol="1" rtlCol="0" anchor="t" anchorCtr="0" compatLnSpc="1">
            <a:prstTxWarp prst="textNoShape">
              <a:avLst/>
            </a:prstTxWarp>
          </a:bodyPr>
          <a:lstStyle/>
          <a:p>
            <a:pPr defTabSz="839788" eaLnBrk="0" hangingPunct="0">
              <a:spcBef>
                <a:spcPct val="20000"/>
              </a:spcBef>
              <a:buSzPct val="100000"/>
            </a:pPr>
            <a:endParaRPr lang="en-US" sz="1600" b="1">
              <a:latin typeface="Times" charset="0"/>
            </a:endParaRPr>
          </a:p>
        </p:txBody>
      </p:sp>
    </p:spTree>
    <p:extLst>
      <p:ext uri="{BB962C8B-B14F-4D97-AF65-F5344CB8AC3E}">
        <p14:creationId xmlns:p14="http://schemas.microsoft.com/office/powerpoint/2010/main" val="411228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 ACM TOMS Replicated Computational Results (RCR)</a:t>
            </a:r>
          </a:p>
        </p:txBody>
      </p:sp>
      <p:sp>
        <p:nvSpPr>
          <p:cNvPr id="3" name="Content Placeholder 2"/>
          <p:cNvSpPr>
            <a:spLocks noGrp="1"/>
          </p:cNvSpPr>
          <p:nvPr>
            <p:ph sz="quarter" idx="1"/>
          </p:nvPr>
        </p:nvSpPr>
        <p:spPr>
          <a:xfrm>
            <a:off x="143436" y="922389"/>
            <a:ext cx="11592134" cy="4740829"/>
          </a:xfrm>
        </p:spPr>
        <p:txBody>
          <a:bodyPr>
            <a:normAutofit fontScale="92500" lnSpcReduction="10000"/>
          </a:bodyPr>
          <a:lstStyle/>
          <a:p>
            <a:r>
              <a:rPr lang="en-US" b="0" dirty="0"/>
              <a:t>Submission: Optional RCR option.</a:t>
            </a:r>
          </a:p>
          <a:p>
            <a:r>
              <a:rPr lang="en-US" b="0" dirty="0"/>
              <a:t>Standard reviewer assignment: Nothing changes. </a:t>
            </a:r>
          </a:p>
          <a:p>
            <a:r>
              <a:rPr lang="en-US" b="0" dirty="0"/>
              <a:t>RCR reviewer assignment:</a:t>
            </a:r>
          </a:p>
          <a:p>
            <a:pPr lvl="1"/>
            <a:r>
              <a:rPr lang="en-US" b="0" dirty="0"/>
              <a:t>Concurrent with standard reviews.</a:t>
            </a:r>
          </a:p>
          <a:p>
            <a:pPr lvl="1"/>
            <a:r>
              <a:rPr lang="en-US" b="0" dirty="0"/>
              <a:t>As early as possible in review process.</a:t>
            </a:r>
          </a:p>
          <a:p>
            <a:pPr lvl="1"/>
            <a:r>
              <a:rPr lang="en-US" b="0" dirty="0"/>
              <a:t>Known to and works with authors during the RCR process.  </a:t>
            </a:r>
          </a:p>
          <a:p>
            <a:r>
              <a:rPr lang="en-US" b="0" dirty="0"/>
              <a:t>RCR process: </a:t>
            </a:r>
          </a:p>
          <a:p>
            <a:pPr lvl="1"/>
            <a:r>
              <a:rPr lang="en-US" b="0" dirty="0"/>
              <a:t>Multi-faceted approach, Bottom line: Trust the reviewer.</a:t>
            </a:r>
          </a:p>
          <a:p>
            <a:r>
              <a:rPr lang="en-US" b="0" dirty="0"/>
              <a:t>Publication: </a:t>
            </a:r>
          </a:p>
          <a:p>
            <a:pPr lvl="1"/>
            <a:r>
              <a:rPr lang="en-US" b="0" dirty="0"/>
              <a:t>Replicated Computational Results Designation.  </a:t>
            </a:r>
          </a:p>
          <a:p>
            <a:pPr lvl="1"/>
            <a:r>
              <a:rPr lang="en-US" b="0" dirty="0"/>
              <a:t>The RCR referee acknowledged. </a:t>
            </a:r>
          </a:p>
          <a:p>
            <a:pPr lvl="1"/>
            <a:r>
              <a:rPr lang="en-US" b="0" dirty="0"/>
              <a:t>Review report appears with published manuscript.</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370944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citation, and acknowledgments</a:t>
            </a:r>
          </a:p>
        </p:txBody>
      </p:sp>
      <p:sp>
        <p:nvSpPr>
          <p:cNvPr id="5" name="Content Placeholder 4"/>
          <p:cNvSpPr>
            <a:spLocks noGrp="1"/>
          </p:cNvSpPr>
          <p:nvPr>
            <p:ph sz="quarter" idx="1"/>
          </p:nvPr>
        </p:nvSpPr>
        <p:spPr>
          <a:xfrm>
            <a:off x="365760" y="1073573"/>
            <a:ext cx="11369809" cy="4047778"/>
          </a:xfrm>
        </p:spPr>
        <p:txBody>
          <a:bodyPr/>
          <a:lstStyle/>
          <a:p>
            <a:pPr marL="0" indent="0">
              <a:buNone/>
            </a:pPr>
            <a:r>
              <a:rPr lang="en-US" sz="1800" b="1" dirty="0"/>
              <a:t>License and Citation</a:t>
            </a:r>
          </a:p>
          <a:p>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 </a:t>
            </a:r>
          </a:p>
          <a:p>
            <a:r>
              <a:rPr lang="en-US" sz="1800" dirty="0"/>
              <a:t>Requested citation: </a:t>
            </a:r>
            <a:r>
              <a:rPr lang="en-US" sz="1800" b="1" dirty="0"/>
              <a:t>David E. </a:t>
            </a:r>
            <a:r>
              <a:rPr lang="en-US" sz="1800" b="1" dirty="0" err="1"/>
              <a:t>Bernholdt</a:t>
            </a:r>
            <a:r>
              <a:rPr lang="en-US" sz="1800" b="1" dirty="0"/>
              <a:t> and Michael A. </a:t>
            </a:r>
            <a:r>
              <a:rPr lang="en-US" sz="1800" b="1" dirty="0" err="1"/>
              <a:t>Heroux</a:t>
            </a:r>
            <a:r>
              <a:rPr lang="en-US" sz="1800" b="1" dirty="0"/>
              <a:t>, Improving Reproducibility Through Better Software Practices, in Better Scientific Software Tutorial, ISC High Performance Conference, Frankfurt, Germany, 2019. DOI: </a:t>
            </a:r>
            <a:r>
              <a:rPr lang="en-US" sz="1800" b="1" dirty="0">
                <a:hlinkClick r:id="rId4"/>
              </a:rPr>
              <a:t>https://doi.org/10.6084/m9.figshare.8242859</a:t>
            </a:r>
            <a:endParaRPr lang="en-US" sz="1800" b="1" dirty="0"/>
          </a:p>
          <a:p>
            <a:pPr marL="0" indent="0">
              <a:buNone/>
            </a:pPr>
            <a:r>
              <a:rPr lang="en-US" sz="1800" b="1" dirty="0"/>
              <a:t>Acknowledgements</a:t>
            </a:r>
          </a:p>
          <a:p>
            <a:r>
              <a:rPr lang="en-US" sz="1800" dirty="0"/>
              <a:t>This work was supported by the U.S. Department of Energy Office of Science, Office of Advanced Scientific Computing Research (ASCR), and by the </a:t>
            </a:r>
            <a:r>
              <a:rPr lang="en-US" sz="1800" dirty="0" err="1"/>
              <a:t>Exascale</a:t>
            </a:r>
            <a:r>
              <a:rPr lang="en-US" sz="1800" dirty="0"/>
              <a:t> Computing Project (17-SC-20-SC), a collaborative effort of the U.S. Department of Energy Office of Science and the National Nuclear Security Administration.</a:t>
            </a:r>
          </a:p>
          <a:p>
            <a:r>
              <a:rPr lang="en-US" sz="1800" dirty="0"/>
              <a:t>This work was performed in part at the Oak Ridge National Laboratory, which is managed by UT-Battelle, LLC for the U.S. Department of Energy under Contract No. DE-AC05-00OR22725.</a:t>
            </a:r>
          </a:p>
          <a:p>
            <a:r>
              <a:rPr lang="en-US" sz="1800" dirty="0"/>
              <a:t>Sandia National Laboratories is a </a:t>
            </a:r>
            <a:r>
              <a:rPr lang="en-US" sz="1800" dirty="0" err="1"/>
              <a:t>multimission</a:t>
            </a:r>
            <a:r>
              <a:rPr lang="en-US" sz="1800" dirty="0"/>
              <a:t>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180B3386-4542-4B24-A447-BCEC237287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3080" y="858375"/>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82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196327"/>
            <a:ext cx="11372473" cy="510909"/>
          </a:xfrm>
        </p:spPr>
        <p:txBody>
          <a:bodyPr/>
          <a:lstStyle/>
          <a:p>
            <a:r>
              <a:rPr lang="en-US" dirty="0"/>
              <a:t>SC18 Reproducibility Initiative</a:t>
            </a:r>
          </a:p>
        </p:txBody>
      </p:sp>
      <p:sp>
        <p:nvSpPr>
          <p:cNvPr id="5" name="Content Placeholder 4"/>
          <p:cNvSpPr>
            <a:spLocks noGrp="1"/>
          </p:cNvSpPr>
          <p:nvPr>
            <p:ph sz="quarter" idx="1"/>
          </p:nvPr>
        </p:nvSpPr>
        <p:spPr>
          <a:xfrm>
            <a:off x="291276" y="707236"/>
            <a:ext cx="11521440" cy="4740829"/>
          </a:xfrm>
        </p:spPr>
        <p:txBody>
          <a:bodyPr>
            <a:noAutofit/>
          </a:bodyPr>
          <a:lstStyle/>
          <a:p>
            <a:r>
              <a:rPr lang="en-US" sz="3600" dirty="0"/>
              <a:t>Two appendices: </a:t>
            </a:r>
          </a:p>
          <a:p>
            <a:pPr lvl="1"/>
            <a:r>
              <a:rPr lang="en-US" sz="3200" dirty="0"/>
              <a:t>Artifact description (AD).</a:t>
            </a:r>
          </a:p>
          <a:p>
            <a:pPr lvl="2"/>
            <a:r>
              <a:rPr lang="en-US" sz="2800" dirty="0"/>
              <a:t>Blue print for setting up your computational experiment.</a:t>
            </a:r>
          </a:p>
          <a:p>
            <a:pPr lvl="2"/>
            <a:r>
              <a:rPr lang="en-US" sz="2800" dirty="0"/>
              <a:t>Makes it easier to rerun computations in future.</a:t>
            </a:r>
          </a:p>
          <a:p>
            <a:pPr lvl="2"/>
            <a:r>
              <a:rPr lang="en-US" sz="2800" dirty="0"/>
              <a:t>AD appendix will be mandatory for SC19 paper submissions.</a:t>
            </a:r>
          </a:p>
          <a:p>
            <a:pPr lvl="1"/>
            <a:r>
              <a:rPr lang="en-US" sz="3200" dirty="0"/>
              <a:t>Artifact Evaluation (AE).</a:t>
            </a:r>
          </a:p>
          <a:p>
            <a:pPr lvl="2"/>
            <a:r>
              <a:rPr lang="en-US" sz="2800" dirty="0"/>
              <a:t>Targets ”boutique” environments.</a:t>
            </a:r>
          </a:p>
          <a:p>
            <a:pPr lvl="2"/>
            <a:r>
              <a:rPr lang="en-US" sz="2800" dirty="0"/>
              <a:t>Improves trustworthiness when re-running hard, impossible.</a:t>
            </a:r>
          </a:p>
          <a:p>
            <a:r>
              <a:rPr lang="en-US" sz="3600" dirty="0"/>
              <a:t>Details:</a:t>
            </a:r>
          </a:p>
          <a:p>
            <a:pPr lvl="1"/>
            <a:r>
              <a:rPr lang="en-US" sz="3200" dirty="0">
                <a:hlinkClick r:id="rId2"/>
              </a:rPr>
              <a:t>https://collegeville.github.io/sc-reproducibility/</a:t>
            </a:r>
            <a:r>
              <a:rPr lang="en-US" sz="3200" dirty="0"/>
              <a:t> </a:t>
            </a:r>
          </a:p>
        </p:txBody>
      </p:sp>
    </p:spTree>
    <p:extLst>
      <p:ext uri="{BB962C8B-B14F-4D97-AF65-F5344CB8AC3E}">
        <p14:creationId xmlns:p14="http://schemas.microsoft.com/office/powerpoint/2010/main" val="1782764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60" y="192378"/>
            <a:ext cx="8153400" cy="990600"/>
          </a:xfrm>
        </p:spPr>
        <p:txBody>
          <a:bodyPr>
            <a:normAutofit/>
          </a:bodyPr>
          <a:lstStyle/>
          <a:p>
            <a:r>
              <a:rPr lang="en-US" dirty="0"/>
              <a:t>Coming to Your World Soon:</a:t>
            </a:r>
            <a:br>
              <a:rPr lang="en-US" dirty="0"/>
            </a:br>
            <a:r>
              <a:rPr lang="en-US"/>
              <a:t>Reproducibility Requirements</a:t>
            </a:r>
            <a:endParaRPr lang="en-US" dirty="0"/>
          </a:p>
        </p:txBody>
      </p:sp>
      <p:sp>
        <p:nvSpPr>
          <p:cNvPr id="4" name="Content Placeholder 3"/>
          <p:cNvSpPr>
            <a:spLocks noGrp="1"/>
          </p:cNvSpPr>
          <p:nvPr>
            <p:ph sz="quarter" idx="1"/>
          </p:nvPr>
        </p:nvSpPr>
        <p:spPr>
          <a:xfrm>
            <a:off x="1129553" y="1182978"/>
            <a:ext cx="9158907" cy="5548717"/>
          </a:xfrm>
        </p:spPr>
        <p:txBody>
          <a:bodyPr>
            <a:normAutofit/>
          </a:bodyPr>
          <a:lstStyle/>
          <a:p>
            <a:r>
              <a:rPr lang="en-US" dirty="0"/>
              <a:t>These conferences expect artifact evaluation appendices (most optionally):</a:t>
            </a:r>
          </a:p>
          <a:p>
            <a:pPr lvl="1"/>
            <a:r>
              <a:rPr lang="en-US" dirty="0"/>
              <a:t>CGO, </a:t>
            </a:r>
            <a:r>
              <a:rPr lang="en-US" dirty="0" err="1"/>
              <a:t>PPoPP</a:t>
            </a:r>
            <a:r>
              <a:rPr lang="en-US" dirty="0"/>
              <a:t>, PACT, RTSS and SC.</a:t>
            </a:r>
          </a:p>
          <a:p>
            <a:pPr lvl="1"/>
            <a:r>
              <a:rPr lang="en-US" dirty="0">
                <a:hlinkClick r:id="rId2"/>
              </a:rPr>
              <a:t>http://fursin.net/reproducibility.html</a:t>
            </a:r>
            <a:endParaRPr lang="en-US" dirty="0"/>
          </a:p>
          <a:p>
            <a:r>
              <a:rPr lang="en-US" dirty="0"/>
              <a:t>ACM Replicated Computational Results (RCR).</a:t>
            </a:r>
          </a:p>
          <a:p>
            <a:pPr lvl="1"/>
            <a:r>
              <a:rPr lang="en-US" dirty="0"/>
              <a:t>ACM TOMS, TOMACS.</a:t>
            </a:r>
          </a:p>
          <a:p>
            <a:pPr lvl="1"/>
            <a:r>
              <a:rPr lang="en-US" dirty="0">
                <a:hlinkClick r:id="rId3"/>
              </a:rPr>
              <a:t>http://toms.acm.org/replicated-computational-results.cfm</a:t>
            </a:r>
            <a:r>
              <a:rPr lang="en-US" dirty="0"/>
              <a:t> </a:t>
            </a:r>
          </a:p>
          <a:p>
            <a:r>
              <a:rPr lang="en-US" dirty="0"/>
              <a:t>ACM Badging.</a:t>
            </a:r>
          </a:p>
          <a:p>
            <a:pPr lvl="1"/>
            <a:r>
              <a:rPr lang="en-US" dirty="0">
                <a:hlinkClick r:id="rId4"/>
              </a:rPr>
              <a:t>https://www.acm.org/publications/policies/artifact-review-badging</a:t>
            </a:r>
            <a:r>
              <a:rPr lang="en-US" dirty="0"/>
              <a:t> </a:t>
            </a:r>
          </a:p>
          <a:p>
            <a:pPr marL="0" indent="0">
              <a:buNone/>
            </a:pPr>
            <a:r>
              <a:rPr lang="en-US" dirty="0"/>
              <a:t>How can you prepare?</a:t>
            </a:r>
          </a:p>
        </p:txBody>
      </p:sp>
    </p:spTree>
    <p:extLst>
      <p:ext uri="{BB962C8B-B14F-4D97-AF65-F5344CB8AC3E}">
        <p14:creationId xmlns:p14="http://schemas.microsoft.com/office/powerpoint/2010/main" val="1147726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What if </a:t>
            </a:r>
            <a:r>
              <a:rPr lang="en-US"/>
              <a:t>we can’t </a:t>
            </a:r>
            <a:r>
              <a:rPr lang="en-US" dirty="0"/>
              <a:t>re-run a computational experiment?</a:t>
            </a:r>
          </a:p>
        </p:txBody>
      </p:sp>
      <p:sp>
        <p:nvSpPr>
          <p:cNvPr id="6" name="Title 5"/>
          <p:cNvSpPr>
            <a:spLocks noGrp="1"/>
          </p:cNvSpPr>
          <p:nvPr>
            <p:ph type="title"/>
          </p:nvPr>
        </p:nvSpPr>
        <p:spPr/>
        <p:txBody>
          <a:bodyPr>
            <a:normAutofit/>
          </a:bodyPr>
          <a:lstStyle/>
          <a:p>
            <a:r>
              <a:rPr lang="en-US" dirty="0"/>
              <a:t>Improving Trustworthiness at Scale</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22</a:t>
            </a:fld>
            <a:endParaRPr kumimoji="0" lang="en-US" dirty="0">
              <a:solidFill>
                <a:srgbClr val="FFFFFF"/>
              </a:solidFill>
            </a:endParaRPr>
          </a:p>
        </p:txBody>
      </p:sp>
    </p:spTree>
    <p:extLst>
      <p:ext uri="{BB962C8B-B14F-4D97-AF65-F5344CB8AC3E}">
        <p14:creationId xmlns:p14="http://schemas.microsoft.com/office/powerpoint/2010/main" val="590175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8" y="175506"/>
            <a:ext cx="11372473" cy="510909"/>
          </a:xfrm>
        </p:spPr>
        <p:txBody>
          <a:bodyPr>
            <a:noAutofit/>
          </a:bodyPr>
          <a:lstStyle/>
          <a:p>
            <a:r>
              <a:rPr lang="en-US" sz="3600" dirty="0"/>
              <a:t>Reproducibility and Supercomputing</a:t>
            </a:r>
          </a:p>
        </p:txBody>
      </p:sp>
      <p:sp>
        <p:nvSpPr>
          <p:cNvPr id="4" name="Content Placeholder 3"/>
          <p:cNvSpPr>
            <a:spLocks noGrp="1"/>
          </p:cNvSpPr>
          <p:nvPr>
            <p:ph sz="quarter" idx="1"/>
          </p:nvPr>
        </p:nvSpPr>
        <p:spPr>
          <a:xfrm>
            <a:off x="365759" y="922389"/>
            <a:ext cx="11372473" cy="5183443"/>
          </a:xfrm>
        </p:spPr>
        <p:txBody>
          <a:bodyPr>
            <a:normAutofit/>
          </a:bodyPr>
          <a:lstStyle/>
          <a:p>
            <a:pPr marL="365760" lvl="1" indent="0">
              <a:buNone/>
            </a:pPr>
            <a:r>
              <a:rPr lang="en-US" sz="3200" dirty="0"/>
              <a:t>Scenario:</a:t>
            </a:r>
            <a:br>
              <a:rPr lang="en-US" sz="3200" dirty="0"/>
            </a:br>
            <a:r>
              <a:rPr lang="en-US" sz="3200" dirty="0"/>
              <a:t>You compute a “hero” calculation using  5M core-hours on Mira and submit your results for publication. During the review process, a referee questions the validity of your results.  What options are feasible:</a:t>
            </a:r>
          </a:p>
          <a:p>
            <a:pPr marL="822960" lvl="1" indent="-457200">
              <a:buFontTx/>
              <a:buChar char="-"/>
            </a:pPr>
            <a:r>
              <a:rPr lang="en-US" sz="3200" dirty="0"/>
              <a:t>The reviewer re-runs your code on a laptop or cluster.</a:t>
            </a:r>
          </a:p>
          <a:p>
            <a:pPr marL="822960" lvl="1" indent="-457200">
              <a:buFontTx/>
              <a:buChar char="-"/>
            </a:pPr>
            <a:r>
              <a:rPr lang="en-US" sz="3200" dirty="0"/>
              <a:t>The reviewer re-runs your code on Mira.</a:t>
            </a:r>
          </a:p>
          <a:p>
            <a:pPr marL="822960" lvl="1" indent="-457200">
              <a:buFontTx/>
              <a:buChar char="-"/>
            </a:pPr>
            <a:r>
              <a:rPr lang="en-US" sz="3200" dirty="0"/>
              <a:t>You re-run your code on Mira.</a:t>
            </a:r>
          </a:p>
          <a:p>
            <a:pPr marL="822960" lvl="1" indent="-457200">
              <a:buFontTx/>
              <a:buChar char="-"/>
            </a:pPr>
            <a:r>
              <a:rPr lang="en-US" sz="3200" dirty="0"/>
              <a:t>Your results are rejected.</a:t>
            </a:r>
          </a:p>
          <a:p>
            <a:pPr marL="822960" lvl="1" indent="-457200">
              <a:buFontTx/>
              <a:buChar char="-"/>
            </a:pPr>
            <a:r>
              <a:rPr lang="en-US" sz="3200" dirty="0"/>
              <a:t>Your results are accepted, but with risk.</a:t>
            </a:r>
          </a:p>
        </p:txBody>
      </p:sp>
    </p:spTree>
    <p:extLst>
      <p:ext uri="{BB962C8B-B14F-4D97-AF65-F5344CB8AC3E}">
        <p14:creationId xmlns:p14="http://schemas.microsoft.com/office/powerpoint/2010/main" val="2577528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88753"/>
            <a:ext cx="11372473" cy="510909"/>
          </a:xfrm>
        </p:spPr>
        <p:txBody>
          <a:bodyPr/>
          <a:lstStyle/>
          <a:p>
            <a:r>
              <a:rPr lang="en-US" dirty="0"/>
              <a:t>Sources for meta-computations</a:t>
            </a:r>
          </a:p>
        </p:txBody>
      </p:sp>
      <p:sp>
        <p:nvSpPr>
          <p:cNvPr id="4" name="Content Placeholder 3"/>
          <p:cNvSpPr>
            <a:spLocks noGrp="1"/>
          </p:cNvSpPr>
          <p:nvPr>
            <p:ph sz="quarter" idx="1"/>
          </p:nvPr>
        </p:nvSpPr>
        <p:spPr>
          <a:xfrm>
            <a:off x="365759" y="599662"/>
            <a:ext cx="11372473" cy="5066035"/>
          </a:xfrm>
        </p:spPr>
        <p:txBody>
          <a:bodyPr>
            <a:noAutofit/>
          </a:bodyPr>
          <a:lstStyle/>
          <a:p>
            <a:r>
              <a:rPr lang="en-US" dirty="0"/>
              <a:t>Synthetic operators with known:</a:t>
            </a:r>
          </a:p>
          <a:p>
            <a:pPr lvl="1"/>
            <a:r>
              <a:rPr lang="en-US" dirty="0"/>
              <a:t>Spectrum (Huge diagonals).</a:t>
            </a:r>
          </a:p>
          <a:p>
            <a:pPr lvl="1"/>
            <a:r>
              <a:rPr lang="en-US" dirty="0"/>
              <a:t>Rank (by constructions).</a:t>
            </a:r>
          </a:p>
          <a:p>
            <a:r>
              <a:rPr lang="en-US" dirty="0"/>
              <a:t>Invariant subspaces:</a:t>
            </a:r>
          </a:p>
          <a:p>
            <a:pPr lvl="1"/>
            <a:r>
              <a:rPr lang="en-US" dirty="0"/>
              <a:t>Example: Positional/rotational invariance (structures).</a:t>
            </a:r>
          </a:p>
          <a:p>
            <a:r>
              <a:rPr lang="en-US" dirty="0"/>
              <a:t>Conservation principles:</a:t>
            </a:r>
          </a:p>
          <a:p>
            <a:pPr lvl="1"/>
            <a:r>
              <a:rPr lang="en-US" dirty="0"/>
              <a:t>Example: Flux through a finite volume.</a:t>
            </a:r>
          </a:p>
          <a:p>
            <a:r>
              <a:rPr lang="en-US" dirty="0"/>
              <a:t>General:</a:t>
            </a:r>
          </a:p>
          <a:p>
            <a:pPr lvl="1"/>
            <a:r>
              <a:rPr lang="en-US" dirty="0"/>
              <a:t>Pre-conditions, post-conditions, invariants.</a:t>
            </a:r>
          </a:p>
          <a:p>
            <a:endParaRPr lang="en-US" dirty="0"/>
          </a:p>
          <a:p>
            <a:pPr marL="0" indent="0">
              <a:buNone/>
            </a:pPr>
            <a:r>
              <a:rPr lang="en-US" dirty="0"/>
              <a:t>Can you think of something for your problems?</a:t>
            </a:r>
          </a:p>
        </p:txBody>
      </p:sp>
    </p:spTree>
    <p:extLst>
      <p:ext uri="{BB962C8B-B14F-4D97-AF65-F5344CB8AC3E}">
        <p14:creationId xmlns:p14="http://schemas.microsoft.com/office/powerpoint/2010/main" val="580311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Calling out the best in team members</a:t>
            </a:r>
          </a:p>
        </p:txBody>
      </p:sp>
      <p:sp>
        <p:nvSpPr>
          <p:cNvPr id="6" name="Title 5"/>
          <p:cNvSpPr>
            <a:spLocks noGrp="1"/>
          </p:cNvSpPr>
          <p:nvPr>
            <p:ph type="title"/>
          </p:nvPr>
        </p:nvSpPr>
        <p:spPr/>
        <p:txBody>
          <a:bodyPr>
            <a:normAutofit/>
          </a:bodyPr>
          <a:lstStyle/>
          <a:p>
            <a:r>
              <a:rPr lang="en-US" dirty="0"/>
              <a:t>Personal Expectations</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25</a:t>
            </a:fld>
            <a:endParaRPr kumimoji="0" lang="en-US" dirty="0">
              <a:solidFill>
                <a:srgbClr val="FFFFFF"/>
              </a:solidFill>
            </a:endParaRPr>
          </a:p>
        </p:txBody>
      </p:sp>
    </p:spTree>
    <p:extLst>
      <p:ext uri="{BB962C8B-B14F-4D97-AF65-F5344CB8AC3E}">
        <p14:creationId xmlns:p14="http://schemas.microsoft.com/office/powerpoint/2010/main" val="1829179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3" y="3313"/>
            <a:ext cx="7459663" cy="510909"/>
          </a:xfrm>
        </p:spPr>
        <p:txBody>
          <a:bodyPr/>
          <a:lstStyle/>
          <a:p>
            <a:r>
              <a:rPr lang="en-US" dirty="0"/>
              <a:t>A Few Concrete Recommendations</a:t>
            </a:r>
          </a:p>
        </p:txBody>
      </p:sp>
      <p:sp>
        <p:nvSpPr>
          <p:cNvPr id="3" name="Content Placeholder 2"/>
          <p:cNvSpPr>
            <a:spLocks noGrp="1"/>
          </p:cNvSpPr>
          <p:nvPr>
            <p:ph idx="1"/>
          </p:nvPr>
        </p:nvSpPr>
        <p:spPr>
          <a:xfrm>
            <a:off x="398206" y="1578079"/>
            <a:ext cx="10268206" cy="4586748"/>
          </a:xfrm>
        </p:spPr>
        <p:txBody>
          <a:bodyPr/>
          <a:lstStyle/>
          <a:p>
            <a:r>
              <a:rPr lang="en-US" dirty="0"/>
              <a:t>GitHub stats: Easy to find who made the most commits.</a:t>
            </a:r>
          </a:p>
          <a:p>
            <a:pPr lvl="1"/>
            <a:r>
              <a:rPr lang="en-US" dirty="0"/>
              <a:t>Some people: Pride in their high ranking.</a:t>
            </a:r>
          </a:p>
          <a:p>
            <a:endParaRPr lang="en-US" dirty="0"/>
          </a:p>
          <a:p>
            <a:r>
              <a:rPr lang="en-US" dirty="0"/>
              <a:t>Instead, be the person who ranks high in these ways:</a:t>
            </a:r>
          </a:p>
          <a:p>
            <a:pPr lvl="1"/>
            <a:r>
              <a:rPr lang="en-US" dirty="0"/>
              <a:t>Writes up requirements, analysis and design, even if simple.</a:t>
            </a:r>
          </a:p>
          <a:p>
            <a:pPr lvl="1"/>
            <a:r>
              <a:rPr lang="en-US" dirty="0"/>
              <a:t>Writes good GitHub issues, tracks their progress to completion.</a:t>
            </a:r>
          </a:p>
          <a:p>
            <a:pPr lvl="1"/>
            <a:r>
              <a:rPr lang="en-US" dirty="0"/>
              <a:t>Comments on, tests and accepts pull requests.</a:t>
            </a:r>
          </a:p>
          <a:p>
            <a:pPr lvl="1"/>
            <a:r>
              <a:rPr lang="en-US" dirty="0"/>
              <a:t>Provide good wiki, </a:t>
            </a:r>
            <a:r>
              <a:rPr lang="en-US" dirty="0" err="1"/>
              <a:t>gh</a:t>
            </a:r>
            <a:r>
              <a:rPr lang="en-US" dirty="0"/>
              <a:t>-pages content, responses to user issues.</a:t>
            </a:r>
          </a:p>
        </p:txBody>
      </p:sp>
      <p:sp>
        <p:nvSpPr>
          <p:cNvPr id="6" name="TextBox 5"/>
          <p:cNvSpPr txBox="1"/>
          <p:nvPr/>
        </p:nvSpPr>
        <p:spPr>
          <a:xfrm>
            <a:off x="985044" y="676007"/>
            <a:ext cx="8991599"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2000" i="1" dirty="0"/>
              <a:t>Show me the person making the most commits on an undisciplined software project and I will show you the person who is injecting the most technical debt.</a:t>
            </a:r>
          </a:p>
        </p:txBody>
      </p:sp>
    </p:spTree>
    <p:extLst>
      <p:ext uri="{BB962C8B-B14F-4D97-AF65-F5344CB8AC3E}">
        <p14:creationId xmlns:p14="http://schemas.microsoft.com/office/powerpoint/2010/main" val="3844115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49226"/>
            <a:ext cx="8686800" cy="682625"/>
          </a:xfrm>
        </p:spPr>
        <p:txBody>
          <a:bodyPr>
            <a:normAutofit fontScale="90000"/>
          </a:bodyPr>
          <a:lstStyle/>
          <a:p>
            <a:r>
              <a:rPr lang="en-US" sz="3600" dirty="0"/>
              <a:t>(Personal) Productivity++ Initiative</a:t>
            </a:r>
            <a:br>
              <a:rPr lang="en-US" sz="3600" b="0" dirty="0"/>
            </a:br>
            <a:r>
              <a:rPr lang="en-US" sz="2400" b="0" dirty="0"/>
              <a:t>Ask: </a:t>
            </a:r>
            <a:r>
              <a:rPr lang="en-US" sz="2400" b="0" i="1" dirty="0"/>
              <a:t>Is My Work _______ ?</a:t>
            </a:r>
            <a:endParaRPr lang="en-US" sz="2400" b="0" dirty="0"/>
          </a:p>
        </p:txBody>
      </p:sp>
      <p:sp>
        <p:nvSpPr>
          <p:cNvPr id="5" name="TextBox 4"/>
          <p:cNvSpPr txBox="1"/>
          <p:nvPr/>
        </p:nvSpPr>
        <p:spPr>
          <a:xfrm>
            <a:off x="1706025" y="5823633"/>
            <a:ext cx="845596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defTabSz="409575"/>
            <a:r>
              <a:rPr lang="en-US" sz="2400" dirty="0">
                <a:solidFill>
                  <a:srgbClr val="000000"/>
                </a:solidFill>
                <a:latin typeface="Arial"/>
                <a:sym typeface="Helvetica Light" charset="0"/>
                <a:hlinkClick r:id="rId2"/>
              </a:rPr>
              <a:t>https://github.com/trilinos/Trilinos/wiki/Productivity---Initiative</a:t>
            </a:r>
            <a:r>
              <a:rPr lang="en-US" sz="2400" dirty="0">
                <a:solidFill>
                  <a:srgbClr val="000000"/>
                </a:solidFill>
                <a:latin typeface="Arial"/>
                <a:sym typeface="Helvetica Light" charset="0"/>
              </a:rPr>
              <a:t> </a:t>
            </a:r>
          </a:p>
        </p:txBody>
      </p:sp>
      <p:sp>
        <p:nvSpPr>
          <p:cNvPr id="6" name="Slide Number Placeholder 5"/>
          <p:cNvSpPr>
            <a:spLocks noGrp="1"/>
          </p:cNvSpPr>
          <p:nvPr>
            <p:ph type="sldNum" sz="quarter" idx="12"/>
          </p:nvPr>
        </p:nvSpPr>
        <p:spPr>
          <a:xfrm>
            <a:off x="0" y="6380920"/>
            <a:ext cx="711015" cy="381000"/>
          </a:xfrm>
        </p:spPr>
        <p:txBody>
          <a:bodyPr/>
          <a:lstStyle/>
          <a:p>
            <a:fld id="{F0C94032-CD4C-4C25-B0C2-CEC720522D92}" type="slidenum">
              <a:rPr lang="en-US" sz="1000" smtClean="0">
                <a:latin typeface="+mj-lt"/>
              </a:rPr>
              <a:pPr/>
              <a:t>27</a:t>
            </a:fld>
            <a:endParaRPr lang="en-US" sz="1000" dirty="0">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262" y="1231548"/>
            <a:ext cx="7894638" cy="4493391"/>
          </a:xfrm>
          <a:prstGeom prst="rect">
            <a:avLst/>
          </a:prstGeom>
          <a:ln w="25400">
            <a:solidFill>
              <a:schemeClr val="tx1"/>
            </a:solidFill>
          </a:ln>
          <a:effectLst>
            <a:outerShdw blurRad="50800" dist="76200" algn="l" rotWithShape="0">
              <a:prstClr val="black">
                <a:alpha val="40000"/>
              </a:prstClr>
            </a:outerShdw>
            <a:softEdge rad="63500"/>
          </a:effectLst>
        </p:spPr>
      </p:pic>
    </p:spTree>
    <p:extLst>
      <p:ext uri="{BB962C8B-B14F-4D97-AF65-F5344CB8AC3E}">
        <p14:creationId xmlns:p14="http://schemas.microsoft.com/office/powerpoint/2010/main" val="1347714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67" y="219751"/>
            <a:ext cx="11372473" cy="510909"/>
          </a:xfrm>
        </p:spPr>
        <p:txBody>
          <a:bodyPr/>
          <a:lstStyle/>
          <a:p>
            <a:r>
              <a:rPr lang="en-US" dirty="0"/>
              <a:t>Summary</a:t>
            </a:r>
          </a:p>
        </p:txBody>
      </p:sp>
      <p:sp>
        <p:nvSpPr>
          <p:cNvPr id="4" name="Content Placeholder 3"/>
          <p:cNvSpPr>
            <a:spLocks noGrp="1"/>
          </p:cNvSpPr>
          <p:nvPr>
            <p:ph sz="quarter" idx="1"/>
          </p:nvPr>
        </p:nvSpPr>
        <p:spPr>
          <a:xfrm>
            <a:off x="678804" y="730660"/>
            <a:ext cx="8863402" cy="5227687"/>
          </a:xfrm>
        </p:spPr>
        <p:txBody>
          <a:bodyPr>
            <a:noAutofit/>
          </a:bodyPr>
          <a:lstStyle/>
          <a:p>
            <a:r>
              <a:rPr lang="en-US" sz="3200" dirty="0"/>
              <a:t>Reproducibility demands are coming.</a:t>
            </a:r>
          </a:p>
          <a:p>
            <a:pPr lvl="1"/>
            <a:r>
              <a:rPr lang="en-US" sz="2800" dirty="0"/>
              <a:t>Conferences first, journals slower.</a:t>
            </a:r>
          </a:p>
          <a:p>
            <a:r>
              <a:rPr lang="en-US" sz="3200" dirty="0"/>
              <a:t>HPC software is particularly challenging:</a:t>
            </a:r>
          </a:p>
          <a:p>
            <a:pPr lvl="1"/>
            <a:r>
              <a:rPr lang="en-US" sz="2800" dirty="0"/>
              <a:t>Hardware variation.</a:t>
            </a:r>
          </a:p>
          <a:p>
            <a:pPr lvl="1"/>
            <a:r>
              <a:rPr lang="en-US" sz="2800" dirty="0"/>
              <a:t>Code optimization.</a:t>
            </a:r>
          </a:p>
          <a:p>
            <a:pPr lvl="1"/>
            <a:r>
              <a:rPr lang="en-US" sz="2800" dirty="0"/>
              <a:t>Dynamic parallelism.</a:t>
            </a:r>
          </a:p>
          <a:p>
            <a:r>
              <a:rPr lang="en-US" sz="3200" dirty="0"/>
              <a:t>Better software practices:</a:t>
            </a:r>
          </a:p>
          <a:p>
            <a:pPr lvl="1"/>
            <a:r>
              <a:rPr lang="en-US" sz="2800" dirty="0"/>
              <a:t>Improve chances for reproducibility.</a:t>
            </a:r>
          </a:p>
          <a:p>
            <a:pPr lvl="1"/>
            <a:r>
              <a:rPr lang="en-US" sz="2800" dirty="0"/>
              <a:t>Lower its cost.</a:t>
            </a:r>
          </a:p>
          <a:p>
            <a:r>
              <a:rPr lang="en-US" sz="3200" dirty="0"/>
              <a:t>Many tools emerging to enable reproducibility.</a:t>
            </a:r>
          </a:p>
        </p:txBody>
      </p:sp>
    </p:spTree>
    <p:extLst>
      <p:ext uri="{BB962C8B-B14F-4D97-AF65-F5344CB8AC3E}">
        <p14:creationId xmlns:p14="http://schemas.microsoft.com/office/powerpoint/2010/main" val="661801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11" name="Content Placeholder 3">
            <a:extLst>
              <a:ext uri="{FF2B5EF4-FFF2-40B4-BE49-F238E27FC236}">
                <a16:creationId xmlns:a16="http://schemas.microsoft.com/office/drawing/2014/main" id="{DA95D877-CA0E-604B-B1DF-7124DA78DFE3}"/>
              </a:ext>
            </a:extLst>
          </p:cNvPr>
          <p:cNvGraphicFramePr>
            <a:graphicFrameLocks/>
          </p:cNvGraphicFramePr>
          <p:nvPr>
            <p:extLst>
              <p:ext uri="{D42A27DB-BD31-4B8C-83A1-F6EECF244321}">
                <p14:modId xmlns:p14="http://schemas.microsoft.com/office/powerpoint/2010/main" val="3011902561"/>
              </p:ext>
            </p:extLst>
          </p:nvPr>
        </p:nvGraphicFramePr>
        <p:xfrm>
          <a:off x="532129" y="1113891"/>
          <a:ext cx="11157544" cy="2803554"/>
        </p:xfrm>
        <a:graphic>
          <a:graphicData uri="http://schemas.openxmlformats.org/drawingml/2006/table">
            <a:tbl>
              <a:tblPr firstRow="1" bandRow="1">
                <a:tableStyleId>{5C22544A-7EE6-4342-B048-85BDC9FD1C3A}</a:tableStyleId>
              </a:tblPr>
              <a:tblGrid>
                <a:gridCol w="1889395">
                  <a:extLst>
                    <a:ext uri="{9D8B030D-6E8A-4147-A177-3AD203B41FA5}">
                      <a16:colId xmlns:a16="http://schemas.microsoft.com/office/drawing/2014/main" val="3446576009"/>
                    </a:ext>
                  </a:extLst>
                </a:gridCol>
                <a:gridCol w="927410">
                  <a:extLst>
                    <a:ext uri="{9D8B030D-6E8A-4147-A177-3AD203B41FA5}">
                      <a16:colId xmlns:a16="http://schemas.microsoft.com/office/drawing/2014/main" val="339314737"/>
                    </a:ext>
                  </a:extLst>
                </a:gridCol>
                <a:gridCol w="5500985">
                  <a:extLst>
                    <a:ext uri="{9D8B030D-6E8A-4147-A177-3AD203B41FA5}">
                      <a16:colId xmlns:a16="http://schemas.microsoft.com/office/drawing/2014/main" val="1263998808"/>
                    </a:ext>
                  </a:extLst>
                </a:gridCol>
                <a:gridCol w="2839754">
                  <a:extLst>
                    <a:ext uri="{9D8B030D-6E8A-4147-A177-3AD203B41FA5}">
                      <a16:colId xmlns:a16="http://schemas.microsoft.com/office/drawing/2014/main" val="4097899022"/>
                    </a:ext>
                  </a:extLst>
                </a:gridCol>
              </a:tblGrid>
              <a:tr h="370743">
                <a:tc>
                  <a:txBody>
                    <a:bodyPr/>
                    <a:lstStyle/>
                    <a:p>
                      <a:pPr algn="l">
                        <a:lnSpc>
                          <a:spcPct val="100000"/>
                        </a:lnSpc>
                      </a:pPr>
                      <a:r>
                        <a:rPr lang="en-US" sz="1600" dirty="0"/>
                        <a:t>Time</a:t>
                      </a:r>
                    </a:p>
                  </a:txBody>
                  <a:tcPr marL="91416" marR="91416" marT="45708" marB="45708"/>
                </a:tc>
                <a:tc>
                  <a:txBody>
                    <a:bodyPr/>
                    <a:lstStyle/>
                    <a:p>
                      <a:pPr>
                        <a:lnSpc>
                          <a:spcPct val="100000"/>
                        </a:lnSpc>
                      </a:pPr>
                      <a:r>
                        <a:rPr lang="en-US" sz="1600" dirty="0"/>
                        <a:t>Module</a:t>
                      </a:r>
                    </a:p>
                  </a:txBody>
                  <a:tcPr marL="91416" marR="91416" marT="45708" marB="45708"/>
                </a:tc>
                <a:tc>
                  <a:txBody>
                    <a:bodyPr/>
                    <a:lstStyle/>
                    <a:p>
                      <a:pPr>
                        <a:lnSpc>
                          <a:spcPct val="100000"/>
                        </a:lnSpc>
                      </a:pPr>
                      <a:r>
                        <a:rPr lang="en-US" sz="1600" dirty="0"/>
                        <a:t>Topic</a:t>
                      </a:r>
                    </a:p>
                  </a:txBody>
                  <a:tcPr marL="91416" marR="91416" marT="45708" marB="45708"/>
                </a:tc>
                <a:tc>
                  <a:txBody>
                    <a:bodyPr/>
                    <a:lstStyle/>
                    <a:p>
                      <a:pPr>
                        <a:lnSpc>
                          <a:spcPct val="100000"/>
                        </a:lnSpc>
                      </a:pPr>
                      <a:r>
                        <a:rPr lang="en-US" sz="1600" dirty="0"/>
                        <a:t>Speaker</a:t>
                      </a:r>
                    </a:p>
                  </a:txBody>
                  <a:tcPr marL="91416" marR="91416" marT="45708" marB="45708"/>
                </a:tc>
                <a:extLst>
                  <a:ext uri="{0D108BD9-81ED-4DB2-BD59-A6C34878D82A}">
                    <a16:rowId xmlns:a16="http://schemas.microsoft.com/office/drawing/2014/main" val="3602420430"/>
                  </a:ext>
                </a:extLst>
              </a:tr>
              <a:tr h="370743">
                <a:tc>
                  <a:txBody>
                    <a:bodyPr/>
                    <a:lstStyle/>
                    <a:p>
                      <a:pPr algn="l">
                        <a:lnSpc>
                          <a:spcPct val="100000"/>
                        </a:lnSpc>
                      </a:pPr>
                      <a:r>
                        <a:rPr lang="en-US" sz="1600" dirty="0"/>
                        <a:t>2:00pm-2:40pm</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Software Development</a:t>
                      </a:r>
                      <a:endParaRPr lang="en-US" sz="1600" dirty="0"/>
                    </a:p>
                  </a:txBody>
                  <a:tcPr marL="91416" marR="91416" marT="45708" marB="45708"/>
                </a:tc>
                <a:tc>
                  <a:txBody>
                    <a:bodyPr/>
                    <a:lstStyle/>
                    <a:p>
                      <a:pPr>
                        <a:lnSpc>
                          <a:spcPct val="100000"/>
                        </a:lnSpc>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18592124"/>
                  </a:ext>
                </a:extLst>
              </a:tr>
              <a:tr h="370743">
                <a:tc>
                  <a:txBody>
                    <a:bodyPr/>
                    <a:lstStyle/>
                    <a:p>
                      <a:pPr algn="l">
                        <a:lnSpc>
                          <a:spcPct val="100000"/>
                        </a:lnSpc>
                      </a:pPr>
                      <a:r>
                        <a:rPr lang="en-US" sz="1600" dirty="0"/>
                        <a:t>2:40pm-3:20pm</a:t>
                      </a:r>
                    </a:p>
                  </a:txBody>
                  <a:tcPr marL="91416" marR="91416" marT="45708" marB="45708"/>
                </a:tc>
                <a:tc>
                  <a:txBody>
                    <a:bodyPr/>
                    <a:lstStyle/>
                    <a:p>
                      <a:pPr>
                        <a:lnSpc>
                          <a:spcPct val="100000"/>
                        </a:lnSpc>
                      </a:pPr>
                      <a:r>
                        <a:rPr lang="en-US" sz="1600" dirty="0"/>
                        <a:t>02</a:t>
                      </a:r>
                    </a:p>
                  </a:txBody>
                  <a:tcPr marL="91416" marR="91416" marT="45708" marB="45708"/>
                </a:tc>
                <a:tc>
                  <a:txBody>
                    <a:bodyPr/>
                    <a:lstStyle/>
                    <a:p>
                      <a:pPr>
                        <a:lnSpc>
                          <a:spcPct val="100000"/>
                        </a:lnSpc>
                      </a:pPr>
                      <a:r>
                        <a:rPr lang="en-US" sz="1600" dirty="0"/>
                        <a:t>Better (Small) Scientific Software Teams</a:t>
                      </a:r>
                    </a:p>
                  </a:txBody>
                  <a:tcPr marL="91416" marR="91416" marT="45708" marB="45708"/>
                </a:tc>
                <a:tc>
                  <a:txBody>
                    <a:bodyPr/>
                    <a:lstStyle/>
                    <a:p>
                      <a:pPr>
                        <a:lnSpc>
                          <a:spcPct val="100000"/>
                        </a:lnSpc>
                      </a:pPr>
                      <a:r>
                        <a:rPr lang="en-US" sz="1600" i="0" dirty="0"/>
                        <a:t>David E. </a:t>
                      </a:r>
                      <a:r>
                        <a:rPr lang="en-US" sz="1600" i="0" dirty="0" err="1"/>
                        <a:t>Bernholdt</a:t>
                      </a:r>
                      <a:r>
                        <a:rPr lang="en-US" sz="1600" i="0" dirty="0"/>
                        <a:t>, ORNL</a:t>
                      </a:r>
                    </a:p>
                  </a:txBody>
                  <a:tcPr marL="91416" marR="91416" marT="45708" marB="45708"/>
                </a:tc>
                <a:extLst>
                  <a:ext uri="{0D108BD9-81ED-4DB2-BD59-A6C34878D82A}">
                    <a16:rowId xmlns:a16="http://schemas.microsoft.com/office/drawing/2014/main" val="2417511484"/>
                  </a:ext>
                </a:extLst>
              </a:tr>
              <a:tr h="578969">
                <a:tc>
                  <a:txBody>
                    <a:bodyPr/>
                    <a:lstStyle/>
                    <a:p>
                      <a:pPr algn="l">
                        <a:lnSpc>
                          <a:spcPct val="100000"/>
                        </a:lnSpc>
                      </a:pPr>
                      <a:r>
                        <a:rPr lang="en-US" sz="1600" dirty="0"/>
                        <a:t>3:20pm-4:00pm</a:t>
                      </a:r>
                    </a:p>
                  </a:txBody>
                  <a:tcPr marL="91416" marR="91416" marT="45708" marB="45708"/>
                </a:tc>
                <a:tc>
                  <a:txBody>
                    <a:bodyPr/>
                    <a:lstStyle/>
                    <a:p>
                      <a:pPr>
                        <a:lnSpc>
                          <a:spcPct val="100000"/>
                        </a:lnSpc>
                      </a:pPr>
                      <a:r>
                        <a:rPr lang="en-US" sz="1600" dirty="0"/>
                        <a:t>03</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David E. </a:t>
                      </a:r>
                      <a:r>
                        <a:rPr lang="en-US" sz="1600" i="0" dirty="0" err="1"/>
                        <a:t>Bernholdt</a:t>
                      </a:r>
                      <a:r>
                        <a:rPr lang="en-US" sz="1600" i="0" dirty="0"/>
                        <a:t>, ORNL</a:t>
                      </a:r>
                    </a:p>
                    <a:p>
                      <a:pPr>
                        <a:lnSpc>
                          <a:spcPct val="100000"/>
                        </a:lnSpc>
                      </a:pPr>
                      <a:endParaRPr lang="en-US" sz="1600" i="0" dirty="0"/>
                    </a:p>
                  </a:txBody>
                  <a:tcPr marL="91416" marR="91416" marT="45708" marB="45708"/>
                </a:tc>
                <a:extLst>
                  <a:ext uri="{0D108BD9-81ED-4DB2-BD59-A6C34878D82A}">
                    <a16:rowId xmlns:a16="http://schemas.microsoft.com/office/drawing/2014/main" val="1408972367"/>
                  </a:ext>
                </a:extLst>
              </a:tr>
              <a:tr h="370743">
                <a:tc>
                  <a:txBody>
                    <a:bodyPr/>
                    <a:lstStyle/>
                    <a:p>
                      <a:pPr algn="l">
                        <a:lnSpc>
                          <a:spcPct val="100000"/>
                        </a:lnSpc>
                      </a:pPr>
                      <a:r>
                        <a:rPr lang="en-US" sz="1600" i="1" dirty="0">
                          <a:solidFill>
                            <a:schemeClr val="tx2"/>
                          </a:solidFill>
                        </a:rPr>
                        <a:t>4:00pm-4:30pm</a:t>
                      </a:r>
                    </a:p>
                  </a:txBody>
                  <a:tcPr marL="91416" marR="91416" marT="45708" marB="45708"/>
                </a:tc>
                <a:tc>
                  <a:txBody>
                    <a:bodyPr/>
                    <a:lstStyle/>
                    <a:p>
                      <a:pPr>
                        <a:lnSpc>
                          <a:spcPct val="100000"/>
                        </a:lnSpc>
                      </a:pPr>
                      <a:endParaRPr lang="en-US" sz="1600" i="1" dirty="0">
                        <a:solidFill>
                          <a:schemeClr val="tx2"/>
                        </a:solidFill>
                      </a:endParaRPr>
                    </a:p>
                  </a:txBody>
                  <a:tcPr marL="91416" marR="91416" marT="45708" marB="45708"/>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marL="91416" marR="91416" marT="45708" marB="45708"/>
                </a:tc>
                <a:tc>
                  <a:txBody>
                    <a:bodyPr/>
                    <a:lstStyle/>
                    <a:p>
                      <a:pPr>
                        <a:lnSpc>
                          <a:spcPct val="100000"/>
                        </a:lnSpc>
                      </a:pPr>
                      <a:endParaRPr lang="en-US" sz="1600" i="1" dirty="0">
                        <a:solidFill>
                          <a:schemeClr val="tx2"/>
                        </a:solidFill>
                      </a:endParaRPr>
                    </a:p>
                  </a:txBody>
                  <a:tcPr marL="91416" marR="91416" marT="45708" marB="45708"/>
                </a:tc>
                <a:extLst>
                  <a:ext uri="{0D108BD9-81ED-4DB2-BD59-A6C34878D82A}">
                    <a16:rowId xmlns:a16="http://schemas.microsoft.com/office/drawing/2014/main" val="1105160419"/>
                  </a:ext>
                </a:extLst>
              </a:tr>
              <a:tr h="370743">
                <a:tc>
                  <a:txBody>
                    <a:bodyPr/>
                    <a:lstStyle/>
                    <a:p>
                      <a:pPr algn="l">
                        <a:lnSpc>
                          <a:spcPct val="100000"/>
                        </a:lnSpc>
                      </a:pPr>
                      <a:r>
                        <a:rPr lang="en-US" sz="1600" dirty="0"/>
                        <a:t>4:30pm-5:15pm</a:t>
                      </a:r>
                    </a:p>
                  </a:txBody>
                  <a:tcPr marL="91416" marR="91416" marT="45708" marB="45708"/>
                </a:tc>
                <a:tc>
                  <a:txBody>
                    <a:bodyPr/>
                    <a:lstStyle/>
                    <a:p>
                      <a:pPr>
                        <a:lnSpc>
                          <a:spcPct val="100000"/>
                        </a:lnSpc>
                      </a:pPr>
                      <a:r>
                        <a:rPr lang="en-US" sz="1600" dirty="0"/>
                        <a:t>04</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Verification &amp; Refactoring</a:t>
                      </a:r>
                      <a:r>
                        <a:rPr lang="en-US" sz="1600" dirty="0"/>
                        <a:t> </a:t>
                      </a:r>
                    </a:p>
                  </a:txBody>
                  <a:tcPr marL="91416" marR="91416" marT="45708" marB="45708"/>
                </a:tc>
                <a:tc>
                  <a:txBody>
                    <a:bodyPr/>
                    <a:lstStyle/>
                    <a:p>
                      <a:pPr>
                        <a:lnSpc>
                          <a:spcPct val="100000"/>
                        </a:lnSpc>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3991164013"/>
                  </a:ext>
                </a:extLst>
              </a:tr>
              <a:tr h="370743">
                <a:tc>
                  <a:txBody>
                    <a:bodyPr/>
                    <a:lstStyle/>
                    <a:p>
                      <a:pPr algn="l">
                        <a:lnSpc>
                          <a:spcPct val="100000"/>
                        </a:lnSpc>
                      </a:pPr>
                      <a:r>
                        <a:rPr lang="en-US" sz="1600" dirty="0"/>
                        <a:t>5:15pm-6:00pm</a:t>
                      </a:r>
                    </a:p>
                  </a:txBody>
                  <a:tcPr marL="91416" marR="91416" marT="45708" marB="45708"/>
                </a:tc>
                <a:tc>
                  <a:txBody>
                    <a:bodyPr/>
                    <a:lstStyle/>
                    <a:p>
                      <a:pPr>
                        <a:lnSpc>
                          <a:spcPct val="100000"/>
                        </a:lnSpc>
                      </a:pPr>
                      <a:r>
                        <a:rPr lang="en-US" sz="1600" dirty="0"/>
                        <a:t>05</a:t>
                      </a:r>
                    </a:p>
                  </a:txBody>
                  <a:tcPr marL="91416" marR="91416" marT="45708" marB="45708"/>
                </a:tc>
                <a:tc>
                  <a:txBody>
                    <a:bodyPr/>
                    <a:lstStyle/>
                    <a:p>
                      <a:pPr>
                        <a:lnSpc>
                          <a:spcPct val="100000"/>
                        </a:lnSpc>
                      </a:pPr>
                      <a:r>
                        <a:rPr lang="en-US" sz="1600" b="0" i="0" u="none" strike="noStrike" kern="1200" dirty="0">
                          <a:solidFill>
                            <a:schemeClr val="dk1"/>
                          </a:solidFill>
                          <a:effectLst/>
                          <a:latin typeface="+mn-lt"/>
                          <a:ea typeface="+mn-ea"/>
                          <a:cs typeface="+mn-cs"/>
                        </a:rPr>
                        <a:t>Git Workflow &amp; Continuous Integration</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Jared O’Neal, ANL</a:t>
                      </a:r>
                    </a:p>
                  </a:txBody>
                  <a:tcPr marL="91416" marR="91416" marT="45708" marB="45708"/>
                </a:tc>
                <a:extLst>
                  <a:ext uri="{0D108BD9-81ED-4DB2-BD59-A6C34878D82A}">
                    <a16:rowId xmlns:a16="http://schemas.microsoft.com/office/drawing/2014/main" val="910718610"/>
                  </a:ext>
                </a:extLst>
              </a:tr>
            </a:tbl>
          </a:graphicData>
        </a:graphic>
      </p:graphicFrame>
      <p:grpSp>
        <p:nvGrpSpPr>
          <p:cNvPr id="5" name="Group 4">
            <a:extLst>
              <a:ext uri="{FF2B5EF4-FFF2-40B4-BE49-F238E27FC236}">
                <a16:creationId xmlns:a16="http://schemas.microsoft.com/office/drawing/2014/main" id="{7B1BED81-00A2-2047-BEF2-E8157A7F5A81}"/>
              </a:ext>
            </a:extLst>
          </p:cNvPr>
          <p:cNvGrpSpPr/>
          <p:nvPr/>
        </p:nvGrpSpPr>
        <p:grpSpPr>
          <a:xfrm>
            <a:off x="79513" y="2612870"/>
            <a:ext cx="12029799" cy="390939"/>
            <a:chOff x="79513" y="1653208"/>
            <a:chExt cx="12029799" cy="390939"/>
          </a:xfrm>
        </p:grpSpPr>
        <p:cxnSp>
          <p:nvCxnSpPr>
            <p:cNvPr id="6" name="Straight Connector 5">
              <a:extLst>
                <a:ext uri="{FF2B5EF4-FFF2-40B4-BE49-F238E27FC236}">
                  <a16:creationId xmlns:a16="http://schemas.microsoft.com/office/drawing/2014/main" id="{88D742E0-469E-044F-8AD5-BF50838D1D79}"/>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F90CCDC1-C9D1-FD4C-8748-30A72DB9228F}"/>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00024FFE-5469-264E-A3F7-D7FB1AC6679B}"/>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grpSp>
        <p:nvGrpSpPr>
          <p:cNvPr id="9" name="Group 8">
            <a:extLst>
              <a:ext uri="{FF2B5EF4-FFF2-40B4-BE49-F238E27FC236}">
                <a16:creationId xmlns:a16="http://schemas.microsoft.com/office/drawing/2014/main" id="{78CA03AB-5778-4806-9CF5-53C42BF8F363}"/>
              </a:ext>
            </a:extLst>
          </p:cNvPr>
          <p:cNvGrpSpPr/>
          <p:nvPr/>
        </p:nvGrpSpPr>
        <p:grpSpPr>
          <a:xfrm>
            <a:off x="3076523" y="4335839"/>
            <a:ext cx="6035778" cy="1496439"/>
            <a:chOff x="6026727" y="4202755"/>
            <a:chExt cx="6035778" cy="1496439"/>
          </a:xfrm>
        </p:grpSpPr>
        <p:pic>
          <p:nvPicPr>
            <p:cNvPr id="10" name="Grafik 9">
              <a:extLst>
                <a:ext uri="{FF2B5EF4-FFF2-40B4-BE49-F238E27FC236}">
                  <a16:creationId xmlns:a16="http://schemas.microsoft.com/office/drawing/2014/main" id="{834C336E-996B-456E-82F6-2CE537544D6A}"/>
                </a:ext>
              </a:extLst>
            </p:cNvPr>
            <p:cNvPicPr>
              <a:picLocks noChangeAspect="1"/>
            </p:cNvPicPr>
            <p:nvPr/>
          </p:nvPicPr>
          <p:blipFill>
            <a:blip r:embed="rId2"/>
            <a:stretch>
              <a:fillRect/>
            </a:stretch>
          </p:blipFill>
          <p:spPr>
            <a:xfrm>
              <a:off x="10566066" y="4202755"/>
              <a:ext cx="1496439" cy="1496439"/>
            </a:xfrm>
            <a:prstGeom prst="rect">
              <a:avLst/>
            </a:prstGeom>
          </p:spPr>
        </p:pic>
        <p:sp>
          <p:nvSpPr>
            <p:cNvPr id="12" name="Rectangle 11">
              <a:extLst>
                <a:ext uri="{FF2B5EF4-FFF2-40B4-BE49-F238E27FC236}">
                  <a16:creationId xmlns:a16="http://schemas.microsoft.com/office/drawing/2014/main" id="{CF577396-933C-4DCB-8090-64D58F438CF5}"/>
                </a:ext>
              </a:extLst>
            </p:cNvPr>
            <p:cNvSpPr/>
            <p:nvPr/>
          </p:nvSpPr>
          <p:spPr>
            <a:xfrm>
              <a:off x="6026727" y="4612420"/>
              <a:ext cx="4539339" cy="769441"/>
            </a:xfrm>
            <a:prstGeom prst="rect">
              <a:avLst/>
            </a:prstGeom>
          </p:spPr>
          <p:txBody>
            <a:bodyPr wrap="square">
              <a:spAutoFit/>
            </a:bodyPr>
            <a:lstStyle/>
            <a:p>
              <a:pPr algn="r"/>
              <a:r>
                <a:rPr lang="en-US" sz="2400" b="1" dirty="0">
                  <a:solidFill>
                    <a:srgbClr val="3E3D40"/>
                  </a:solidFill>
                  <a:latin typeface="Arial" panose="020B0604020202020204" pitchFamily="34" charset="0"/>
                  <a:cs typeface="Arial" panose="020B0604020202020204" pitchFamily="34" charset="0"/>
                </a:rPr>
                <a:t>https://r.isc-hpc.com/tut130</a:t>
              </a:r>
            </a:p>
            <a:p>
              <a:pPr algn="r"/>
              <a:r>
                <a:rPr lang="en-US" sz="2000" dirty="0">
                  <a:solidFill>
                    <a:srgbClr val="FF0000"/>
                  </a:solidFill>
                  <a:latin typeface="Arial" panose="020B0604020202020204" pitchFamily="34" charset="0"/>
                  <a:cs typeface="Arial" panose="020B0604020202020204" pitchFamily="34" charset="0"/>
                </a:rPr>
                <a:t>(Please note the R before our domain)</a:t>
              </a:r>
            </a:p>
          </p:txBody>
        </p:sp>
      </p:grpSp>
    </p:spTree>
    <p:extLst>
      <p:ext uri="{BB962C8B-B14F-4D97-AF65-F5344CB8AC3E}">
        <p14:creationId xmlns:p14="http://schemas.microsoft.com/office/powerpoint/2010/main" val="50707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Content Placeholder 4"/>
          <p:cNvSpPr>
            <a:spLocks noGrp="1"/>
          </p:cNvSpPr>
          <p:nvPr>
            <p:ph idx="1"/>
          </p:nvPr>
        </p:nvSpPr>
        <p:spPr/>
        <p:txBody>
          <a:bodyPr/>
          <a:lstStyle/>
          <a:p>
            <a:r>
              <a:rPr lang="en-US" sz="2800" dirty="0"/>
              <a:t>Reproducibility taxonomies.</a:t>
            </a:r>
          </a:p>
          <a:p>
            <a:r>
              <a:rPr lang="en-US" sz="2800" dirty="0"/>
              <a:t>Increasing focus on reproducibility.</a:t>
            </a:r>
          </a:p>
          <a:p>
            <a:r>
              <a:rPr lang="en-US" sz="2800" dirty="0"/>
              <a:t>Role of better software practices.</a:t>
            </a:r>
          </a:p>
          <a:p>
            <a:r>
              <a:rPr lang="en-US" sz="2800" dirty="0"/>
              <a:t>Publication requirements.</a:t>
            </a:r>
          </a:p>
          <a:p>
            <a:r>
              <a:rPr lang="en-US" sz="2800" dirty="0"/>
              <a:t>Trustworthiness at Scale.</a:t>
            </a:r>
          </a:p>
          <a:p>
            <a:r>
              <a:rPr lang="en-US" sz="2800" dirty="0"/>
              <a:t>Personal Productivity Commitment.</a:t>
            </a:r>
          </a:p>
        </p:txBody>
      </p:sp>
      <p:pic>
        <p:nvPicPr>
          <p:cNvPr id="6" name="Picture 54" descr="New_DOE_Logo_Color_0428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762825" y="1009845"/>
            <a:ext cx="5505979" cy="1222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24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Addressing Confusion in Taxonomies</a:t>
            </a:r>
          </a:p>
        </p:txBody>
      </p:sp>
      <p:sp>
        <p:nvSpPr>
          <p:cNvPr id="6" name="Title 5"/>
          <p:cNvSpPr>
            <a:spLocks noGrp="1"/>
          </p:cNvSpPr>
          <p:nvPr>
            <p:ph type="title"/>
          </p:nvPr>
        </p:nvSpPr>
        <p:spPr/>
        <p:txBody>
          <a:bodyPr>
            <a:normAutofit/>
          </a:bodyPr>
          <a:lstStyle/>
          <a:p>
            <a:r>
              <a:rPr lang="en-US" dirty="0"/>
              <a:t>Reproducible vs Replicable</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138225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6D46EC3-8EAA-5E4C-BA28-B2BE45839E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929" b="39987"/>
          <a:stretch/>
        </p:blipFill>
        <p:spPr>
          <a:xfrm>
            <a:off x="495300" y="0"/>
            <a:ext cx="8203310" cy="5953991"/>
          </a:xfrm>
        </p:spPr>
      </p:pic>
      <p:sp>
        <p:nvSpPr>
          <p:cNvPr id="2" name="Slide Number Placeholder 1">
            <a:extLst>
              <a:ext uri="{FF2B5EF4-FFF2-40B4-BE49-F238E27FC236}">
                <a16:creationId xmlns:a16="http://schemas.microsoft.com/office/drawing/2014/main" id="{24061A5A-2A55-E245-89D5-0BF26399B3B6}"/>
              </a:ext>
            </a:extLst>
          </p:cNvPr>
          <p:cNvSpPr>
            <a:spLocks noGrp="1"/>
          </p:cNvSpPr>
          <p:nvPr>
            <p:ph type="sldNum" sz="quarter" idx="12"/>
          </p:nvPr>
        </p:nvSpPr>
        <p:spPr/>
        <p:txBody>
          <a:bodyPr/>
          <a:lstStyle/>
          <a:p>
            <a:r>
              <a:rPr lang="en-US" dirty="0">
                <a:solidFill>
                  <a:prstClr val="black"/>
                </a:solidFill>
              </a:rPr>
              <a:t> </a:t>
            </a:r>
          </a:p>
        </p:txBody>
      </p:sp>
    </p:spTree>
    <p:extLst>
      <p:ext uri="{BB962C8B-B14F-4D97-AF65-F5344CB8AC3E}">
        <p14:creationId xmlns:p14="http://schemas.microsoft.com/office/powerpoint/2010/main" val="306957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DF80507-8150-4F47-84AC-CDDCD8AC2DC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890" t="40834" r="11280" b="14773"/>
          <a:stretch/>
        </p:blipFill>
        <p:spPr>
          <a:xfrm>
            <a:off x="1674812" y="152400"/>
            <a:ext cx="8258948" cy="5943600"/>
          </a:xfrm>
        </p:spPr>
      </p:pic>
      <p:sp>
        <p:nvSpPr>
          <p:cNvPr id="4" name="Slide Number Placeholder 3">
            <a:extLst>
              <a:ext uri="{FF2B5EF4-FFF2-40B4-BE49-F238E27FC236}">
                <a16:creationId xmlns:a16="http://schemas.microsoft.com/office/drawing/2014/main" id="{9F664AE8-6FA1-3B4A-8986-07A7742C3D1F}"/>
              </a:ext>
            </a:extLst>
          </p:cNvPr>
          <p:cNvSpPr>
            <a:spLocks noGrp="1"/>
          </p:cNvSpPr>
          <p:nvPr>
            <p:ph type="sldNum" sz="quarter" idx="12"/>
          </p:nvPr>
        </p:nvSpPr>
        <p:spPr/>
        <p:txBody>
          <a:bodyPr/>
          <a:lstStyle/>
          <a:p>
            <a:endParaRPr lang="en-US" dirty="0">
              <a:solidFill>
                <a:prstClr val="black"/>
              </a:solidFill>
            </a:endParaRPr>
          </a:p>
        </p:txBody>
      </p:sp>
    </p:spTree>
    <p:extLst>
      <p:ext uri="{BB962C8B-B14F-4D97-AF65-F5344CB8AC3E}">
        <p14:creationId xmlns:p14="http://schemas.microsoft.com/office/powerpoint/2010/main" val="179067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dirty="0"/>
          </a:p>
        </p:txBody>
      </p:sp>
      <p:sp>
        <p:nvSpPr>
          <p:cNvPr id="6" name="Title 5"/>
          <p:cNvSpPr>
            <a:spLocks noGrp="1"/>
          </p:cNvSpPr>
          <p:nvPr>
            <p:ph type="title"/>
          </p:nvPr>
        </p:nvSpPr>
        <p:spPr/>
        <p:txBody>
          <a:bodyPr>
            <a:normAutofit/>
          </a:bodyPr>
          <a:lstStyle/>
          <a:p>
            <a:r>
              <a:rPr lang="en-US" dirty="0"/>
              <a:t>Reproducibility is essential</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7</a:t>
            </a:fld>
            <a:endParaRPr kumimoji="0" lang="en-US" dirty="0">
              <a:solidFill>
                <a:srgbClr val="FFFFFF"/>
              </a:solidFill>
            </a:endParaRPr>
          </a:p>
        </p:txBody>
      </p:sp>
    </p:spTree>
    <p:extLst>
      <p:ext uri="{BB962C8B-B14F-4D97-AF65-F5344CB8AC3E}">
        <p14:creationId xmlns:p14="http://schemas.microsoft.com/office/powerpoint/2010/main" val="298640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911312" y="146694"/>
            <a:ext cx="2971800" cy="510909"/>
          </a:xfrm>
        </p:spPr>
        <p:txBody>
          <a:bodyPr/>
          <a:lstStyle/>
          <a:p>
            <a:pPr algn="l"/>
            <a:r>
              <a:rPr lang="en-US" b="0" dirty="0"/>
              <a:t>Reproducibility</a:t>
            </a:r>
            <a:endParaRPr lang="en-US" sz="1600" b="0" dirty="0"/>
          </a:p>
        </p:txBody>
      </p:sp>
      <p:sp>
        <p:nvSpPr>
          <p:cNvPr id="5" name="Content Placeholder 2"/>
          <p:cNvSpPr txBox="1">
            <a:spLocks/>
          </p:cNvSpPr>
          <p:nvPr/>
        </p:nvSpPr>
        <p:spPr bwMode="auto">
          <a:xfrm>
            <a:off x="6864825" y="101946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pPr marL="171450" indent="0">
              <a:buNone/>
            </a:pPr>
            <a:endParaRPr lang="en-US" b="0" kern="0" dirty="0"/>
          </a:p>
        </p:txBody>
      </p:sp>
      <p:sp>
        <p:nvSpPr>
          <p:cNvPr id="8" name="TextBox 7"/>
          <p:cNvSpPr txBox="1"/>
          <p:nvPr/>
        </p:nvSpPr>
        <p:spPr>
          <a:xfrm>
            <a:off x="619409" y="5898961"/>
            <a:ext cx="8444491" cy="276999"/>
          </a:xfrm>
          <a:prstGeom prst="rect">
            <a:avLst/>
          </a:prstGeom>
          <a:noFill/>
        </p:spPr>
        <p:txBody>
          <a:bodyPr wrap="none" rtlCol="0">
            <a:spAutoFit/>
          </a:bodyPr>
          <a:lstStyle/>
          <a:p>
            <a:r>
              <a:rPr lang="en-US" sz="1200" dirty="0"/>
              <a:t>http://</a:t>
            </a:r>
            <a:r>
              <a:rPr lang="en-US" sz="1200" dirty="0" err="1"/>
              <a:t>www.nytimes.com</a:t>
            </a:r>
            <a:r>
              <a:rPr lang="en-US" sz="1200" dirty="0"/>
              <a:t>/2015/08/28/science/many-social-science-findings-not-as-strong-as-claimed-study-says.html?_r=0</a:t>
            </a:r>
          </a:p>
        </p:txBody>
      </p:sp>
    </p:spTree>
    <p:extLst>
      <p:ext uri="{BB962C8B-B14F-4D97-AF65-F5344CB8AC3E}">
        <p14:creationId xmlns:p14="http://schemas.microsoft.com/office/powerpoint/2010/main" val="22713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892540" cy="4925350"/>
          </a:xfrm>
        </p:spPr>
        <p:txBody>
          <a:bodyPr/>
          <a:lstStyle/>
          <a:p>
            <a:r>
              <a:rPr lang="en-US" dirty="0"/>
              <a:t>Behavior of pure water just above homogeneous nucleation temperature (~ - 40 C/F).</a:t>
            </a:r>
          </a:p>
          <a:p>
            <a:pPr>
              <a:spcBef>
                <a:spcPts val="1800"/>
              </a:spcBef>
            </a:pPr>
            <a:r>
              <a:rPr lang="en-US" dirty="0" err="1"/>
              <a:t>Debenedetti</a:t>
            </a:r>
            <a:r>
              <a:rPr lang="en-US" dirty="0"/>
              <a:t>/Princeton (2009): </a:t>
            </a:r>
          </a:p>
          <a:p>
            <a:pPr lvl="1"/>
            <a:r>
              <a:rPr lang="en-US" dirty="0"/>
              <a:t>2 possible phases: High or low density.</a:t>
            </a:r>
          </a:p>
          <a:p>
            <a:pPr>
              <a:spcBef>
                <a:spcPts val="1800"/>
              </a:spcBef>
            </a:pPr>
            <a:r>
              <a:rPr lang="en-US" dirty="0"/>
              <a:t>Chandler/Berkeley (2011):</a:t>
            </a:r>
          </a:p>
          <a:p>
            <a:pPr lvl="1"/>
            <a:r>
              <a:rPr lang="en-US" dirty="0"/>
              <a:t>Only 1 phase: High density.</a:t>
            </a:r>
          </a:p>
          <a:p>
            <a:pPr>
              <a:spcBef>
                <a:spcPts val="1800"/>
              </a:spcBef>
            </a:pPr>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a:p>
            <a:endParaRPr lang="en-US" dirty="0"/>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225236"/>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653670560"/>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652</TotalTime>
  <Words>1723</Words>
  <Application>Microsoft Office PowerPoint</Application>
  <PresentationFormat>Custom</PresentationFormat>
  <Paragraphs>224</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Black</vt:lpstr>
      <vt:lpstr>Calibri</vt:lpstr>
      <vt:lpstr>Times</vt:lpstr>
      <vt:lpstr>Presentations (Wide Screen)</vt:lpstr>
      <vt:lpstr>Improving Reproducibility Through Better Software Practices</vt:lpstr>
      <vt:lpstr>License, citation, and acknowledgments</vt:lpstr>
      <vt:lpstr>Outline</vt:lpstr>
      <vt:lpstr>Reproducible vs Replicable</vt:lpstr>
      <vt:lpstr>PowerPoint Presentation</vt:lpstr>
      <vt:lpstr>PowerPoint Presentation</vt:lpstr>
      <vt:lpstr>Reproducibility is essential</vt:lpstr>
      <vt:lpstr>Reproducibility</vt:lpstr>
      <vt:lpstr>Computational Science Example</vt:lpstr>
      <vt:lpstr>Computational Science Example</vt:lpstr>
      <vt:lpstr>Productivity and Sustainability</vt:lpstr>
      <vt:lpstr>Objectives</vt:lpstr>
      <vt:lpstr>Tradeoffs: Better, faster, cheaper</vt:lpstr>
      <vt:lpstr>Improved developer productivity</vt:lpstr>
      <vt:lpstr>Improved software sustainability</vt:lpstr>
      <vt:lpstr>Which of These Enhance Reproducibility?</vt:lpstr>
      <vt:lpstr>Incentives To Change</vt:lpstr>
      <vt:lpstr>Reproducibility Terminology</vt:lpstr>
      <vt:lpstr> ACM TOMS Replicated Computational Results (RCR)</vt:lpstr>
      <vt:lpstr>SC18 Reproducibility Initiative</vt:lpstr>
      <vt:lpstr>Coming to Your World Soon: Reproducibility Requirements</vt:lpstr>
      <vt:lpstr>Improving Trustworthiness at Scale</vt:lpstr>
      <vt:lpstr>Reproducibility and Supercomputing</vt:lpstr>
      <vt:lpstr>Sources for meta-computations</vt:lpstr>
      <vt:lpstr>Personal Expectations</vt:lpstr>
      <vt:lpstr>A Few Concrete Recommendations</vt:lpstr>
      <vt:lpstr>(Personal) Productivity++ Initiative Ask: Is My Work _______ ?</vt:lpstr>
      <vt:lpstr>Summary</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187</cp:revision>
  <cp:lastPrinted>2017-11-02T18:35:01Z</cp:lastPrinted>
  <dcterms:created xsi:type="dcterms:W3CDTF">2018-11-06T17:28:56Z</dcterms:created>
  <dcterms:modified xsi:type="dcterms:W3CDTF">2019-06-16T07:39:43Z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