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279" r:id="rId6"/>
    <p:sldId id="447" r:id="rId7"/>
    <p:sldId id="448" r:id="rId8"/>
    <p:sldId id="280" r:id="rId9"/>
    <p:sldId id="334" r:id="rId10"/>
    <p:sldId id="458" r:id="rId11"/>
    <p:sldId id="328" r:id="rId12"/>
    <p:sldId id="299" r:id="rId13"/>
    <p:sldId id="307" r:id="rId14"/>
    <p:sldId id="469" r:id="rId15"/>
    <p:sldId id="470" r:id="rId16"/>
    <p:sldId id="472" r:id="rId17"/>
    <p:sldId id="486" r:id="rId18"/>
    <p:sldId id="293" r:id="rId19"/>
    <p:sldId id="465" r:id="rId20"/>
    <p:sldId id="294" r:id="rId21"/>
    <p:sldId id="295" r:id="rId22"/>
    <p:sldId id="273" r:id="rId23"/>
    <p:sldId id="296" r:id="rId24"/>
    <p:sldId id="261" r:id="rId25"/>
    <p:sldId id="276" r:id="rId26"/>
    <p:sldId id="297" r:id="rId27"/>
    <p:sldId id="278" r:id="rId28"/>
    <p:sldId id="271" r:id="rId29"/>
    <p:sldId id="266" r:id="rId30"/>
    <p:sldId id="275" r:id="rId31"/>
    <p:sldId id="268" r:id="rId32"/>
    <p:sldId id="269" r:id="rId33"/>
    <p:sldId id="488" r:id="rId34"/>
    <p:sldId id="484" r:id="rId35"/>
    <p:sldId id="324"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9" autoAdjust="0"/>
    <p:restoredTop sz="96571" autoAdjust="0"/>
  </p:normalViewPr>
  <p:slideViewPr>
    <p:cSldViewPr snapToGrid="0" showGuides="1">
      <p:cViewPr varScale="1">
        <p:scale>
          <a:sx n="92" d="100"/>
          <a:sy n="92" d="100"/>
        </p:scale>
        <p:origin x="672"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4653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16</a:t>
            </a:fld>
            <a:endParaRPr lang="en-US"/>
          </a:p>
        </p:txBody>
      </p:sp>
    </p:spTree>
    <p:extLst>
      <p:ext uri="{BB962C8B-B14F-4D97-AF65-F5344CB8AC3E}">
        <p14:creationId xmlns:p14="http://schemas.microsoft.com/office/powerpoint/2010/main" val="349260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23</a:t>
            </a:fld>
            <a:endParaRPr lang="en-US"/>
          </a:p>
        </p:txBody>
      </p:sp>
    </p:spTree>
    <p:extLst>
      <p:ext uri="{BB962C8B-B14F-4D97-AF65-F5344CB8AC3E}">
        <p14:creationId xmlns:p14="http://schemas.microsoft.com/office/powerpoint/2010/main" val="201884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a:t>
            </a:r>
            <a:r>
              <a:rPr lang="en-US" dirty="0" err="1"/>
              <a:t>simpleUnsplit</a:t>
            </a:r>
            <a:r>
              <a:rPr lang="en-US" dirty="0"/>
              <a:t> and Unsplit are two different, but similar implementations.  One is fully-featured and the other is lightweight and simple.  This makes the latter useful for development and debugging.  These two are mentioned later in the talk.</a:t>
            </a:r>
          </a:p>
        </p:txBody>
      </p:sp>
      <p:sp>
        <p:nvSpPr>
          <p:cNvPr id="4" name="Slide Number Placeholder 3"/>
          <p:cNvSpPr>
            <a:spLocks noGrp="1"/>
          </p:cNvSpPr>
          <p:nvPr>
            <p:ph type="sldNum" sz="quarter" idx="5"/>
          </p:nvPr>
        </p:nvSpPr>
        <p:spPr/>
        <p:txBody>
          <a:bodyPr/>
          <a:lstStyle/>
          <a:p>
            <a:fld id="{3EAA7A1A-8011-3A42-91B8-EE1BD44E4455}" type="slidenum">
              <a:rPr lang="en-US" smtClean="0"/>
              <a:t>25</a:t>
            </a:fld>
            <a:endParaRPr lang="en-US"/>
          </a:p>
        </p:txBody>
      </p:sp>
    </p:spTree>
    <p:extLst>
      <p:ext uri="{BB962C8B-B14F-4D97-AF65-F5344CB8AC3E}">
        <p14:creationId xmlns:p14="http://schemas.microsoft.com/office/powerpoint/2010/main" val="228425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26</a:t>
            </a:fld>
            <a:endParaRPr lang="en-US"/>
          </a:p>
        </p:txBody>
      </p:sp>
    </p:spTree>
    <p:extLst>
      <p:ext uri="{BB962C8B-B14F-4D97-AF65-F5344CB8AC3E}">
        <p14:creationId xmlns:p14="http://schemas.microsoft.com/office/powerpoint/2010/main" val="4092622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28</a:t>
            </a:fld>
            <a:endParaRPr lang="en-US"/>
          </a:p>
        </p:txBody>
      </p:sp>
    </p:spTree>
    <p:extLst>
      <p:ext uri="{BB962C8B-B14F-4D97-AF65-F5344CB8AC3E}">
        <p14:creationId xmlns:p14="http://schemas.microsoft.com/office/powerpoint/2010/main" val="74238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29</a:t>
            </a:fld>
            <a:endParaRPr lang="en-US"/>
          </a:p>
        </p:txBody>
      </p:sp>
    </p:spTree>
    <p:extLst>
      <p:ext uri="{BB962C8B-B14F-4D97-AF65-F5344CB8AC3E}">
        <p14:creationId xmlns:p14="http://schemas.microsoft.com/office/powerpoint/2010/main" val="86421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30</a:t>
            </a:fld>
            <a:endParaRPr lang="en-US"/>
          </a:p>
        </p:txBody>
      </p:sp>
    </p:spTree>
    <p:extLst>
      <p:ext uri="{BB962C8B-B14F-4D97-AF65-F5344CB8AC3E}">
        <p14:creationId xmlns:p14="http://schemas.microsoft.com/office/powerpoint/2010/main" val="33744323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63255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4"/>
            <a:ext cx="11376442" cy="929742"/>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71498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50"/>
            <a:ext cx="11160961" cy="499715"/>
          </a:xfrm>
        </p:spPr>
        <p:txBody>
          <a:bodyPr bIns="0">
            <a:noAutofit/>
          </a:bodyPr>
          <a:lstStyle>
            <a:lvl1pPr marL="0" indent="0">
              <a:lnSpc>
                <a:spcPct val="90000"/>
              </a:lnSpc>
              <a:spcBef>
                <a:spcPts val="0"/>
              </a:spcBef>
              <a:buNone/>
              <a:defRPr sz="1999" b="1" baseline="0">
                <a:solidFill>
                  <a:schemeClr val="accent2"/>
                </a:solidFill>
              </a:defRPr>
            </a:lvl1pPr>
          </a:lstStyle>
          <a:p>
            <a:r>
              <a:rPr lang="en-US" dirty="0"/>
              <a:t>Slide subtitle optional -  delete as needed</a:t>
            </a:r>
          </a:p>
        </p:txBody>
      </p:sp>
    </p:spTree>
    <p:extLst>
      <p:ext uri="{BB962C8B-B14F-4D97-AF65-F5344CB8AC3E}">
        <p14:creationId xmlns:p14="http://schemas.microsoft.com/office/powerpoint/2010/main" val="2908896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824285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Verification and Refactoring</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8" name="Subtitle 4">
            <a:extLst>
              <a:ext uri="{FF2B5EF4-FFF2-40B4-BE49-F238E27FC236}">
                <a16:creationId xmlns:a16="http://schemas.microsoft.com/office/drawing/2014/main" id="{F0983258-E675-654A-AA6F-4B799EB9C410}"/>
              </a:ext>
            </a:extLst>
          </p:cNvPr>
          <p:cNvSpPr txBox="1">
            <a:spLocks/>
          </p:cNvSpPr>
          <p:nvPr/>
        </p:nvSpPr>
        <p:spPr bwMode="auto">
          <a:xfrm>
            <a:off x="3330032" y="2238362"/>
            <a:ext cx="8292317" cy="2855300"/>
          </a:xfrm>
          <a:prstGeom prst="rect">
            <a:avLst/>
          </a:prstGeom>
          <a:noFill/>
          <a:ln w="9525">
            <a:noFill/>
            <a:miter lim="800000"/>
            <a:headEnd/>
            <a:tailEnd/>
          </a:ln>
        </p:spPr>
        <p:txBody>
          <a:bodyPr vert="horz" wrap="square" lIns="109728"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Better Scientific Software Tutorial</a:t>
            </a:r>
          </a:p>
          <a:p>
            <a:r>
              <a:rPr lang="en-US" dirty="0" err="1"/>
              <a:t>Anshu</a:t>
            </a:r>
            <a:r>
              <a:rPr lang="en-US" dirty="0"/>
              <a:t> Dubey</a:t>
            </a:r>
          </a:p>
          <a:p>
            <a:r>
              <a:rPr lang="en-US" dirty="0"/>
              <a:t>Argonne National Laboratory</a:t>
            </a:r>
          </a:p>
          <a:p>
            <a:r>
              <a:rPr lang="en-US" dirty="0"/>
              <a:t>ISC High Performance Conference</a:t>
            </a:r>
          </a:p>
          <a:p>
            <a:r>
              <a:rPr lang="en-US" dirty="0"/>
              <a:t>June 16, 2019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Workarounds for Granularity</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61068"/>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12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41868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a:t>from Flash</a:t>
            </a:r>
            <a:endParaRPr lang="en-US" dirty="0"/>
          </a:p>
        </p:txBody>
      </p:sp>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27099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46456"/>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3" name="Rectangle 2">
            <a:extLst>
              <a:ext uri="{FF2B5EF4-FFF2-40B4-BE49-F238E27FC236}">
                <a16:creationId xmlns:a16="http://schemas.microsoft.com/office/drawing/2014/main" id="{E2ED8C3F-0057-064B-83AF-0316849A5C6A}"/>
              </a:ext>
            </a:extLst>
          </p:cNvPr>
          <p:cNvSpPr/>
          <p:nvPr/>
        </p:nvSpPr>
        <p:spPr>
          <a:xfrm>
            <a:off x="1901166" y="5997339"/>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Tree>
    <p:extLst>
      <p:ext uri="{BB962C8B-B14F-4D97-AF65-F5344CB8AC3E}">
        <p14:creationId xmlns:p14="http://schemas.microsoft.com/office/powerpoint/2010/main" val="6689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Tree>
    <p:extLst>
      <p:ext uri="{BB962C8B-B14F-4D97-AF65-F5344CB8AC3E}">
        <p14:creationId xmlns:p14="http://schemas.microsoft.com/office/powerpoint/2010/main" val="242687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Selection of tests</a:t>
            </a:r>
          </a:p>
        </p:txBody>
      </p:sp>
      <p:sp>
        <p:nvSpPr>
          <p:cNvPr id="21" name="Content Placeholder 4"/>
          <p:cNvSpPr>
            <a:spLocks noGrp="1"/>
          </p:cNvSpPr>
          <p:nvPr>
            <p:ph sz="quarter" idx="1"/>
          </p:nvPr>
        </p:nvSpPr>
        <p:spPr>
          <a:xfrm>
            <a:off x="880642" y="1012372"/>
            <a:ext cx="8151277" cy="4494629"/>
          </a:xfrm>
        </p:spPr>
        <p:txBody>
          <a:bodyPr>
            <a:normAutofit fontScale="925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p:txBody>
      </p:sp>
    </p:spTree>
    <p:extLst>
      <p:ext uri="{BB962C8B-B14F-4D97-AF65-F5344CB8AC3E}">
        <p14:creationId xmlns:p14="http://schemas.microsoft.com/office/powerpoint/2010/main" val="88975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a:bodyPr>
          <a:lstStyle/>
          <a:p>
            <a:r>
              <a:rPr lang="en-US" dirty="0"/>
              <a:t>Effort spent in devising tests and testing regime are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45705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7F3E3B-8089-3A47-AFE3-819CC2E57B25}"/>
              </a:ext>
            </a:extLst>
          </p:cNvPr>
          <p:cNvSpPr/>
          <p:nvPr/>
        </p:nvSpPr>
        <p:spPr>
          <a:xfrm>
            <a:off x="3762632" y="1066800"/>
            <a:ext cx="8124567" cy="4512256"/>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365760" y="1271904"/>
            <a:ext cx="3122507" cy="4307152"/>
          </a:xfrm>
        </p:spPr>
        <p:txBody>
          <a:bodyPr>
            <a:normAutofit/>
          </a:bodyPr>
          <a:lstStyle/>
          <a:p>
            <a:r>
              <a:rPr lang="en-US" dirty="0"/>
              <a:t>First line of defense – code coverage tools  (demo later)</a:t>
            </a:r>
          </a:p>
          <a:p>
            <a:r>
              <a:rPr lang="en-US" dirty="0"/>
              <a:t>Necessary but not sufficient – don’t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762633" y="1218193"/>
            <a:ext cx="7975600" cy="4414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Tree>
    <p:extLst>
      <p:ext uri="{BB962C8B-B14F-4D97-AF65-F5344CB8AC3E}">
        <p14:creationId xmlns:p14="http://schemas.microsoft.com/office/powerpoint/2010/main" val="22026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nvGraphicFramePr>
        <p:xfrm>
          <a:off x="1752143" y="3581360"/>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a:solidFill>
                            <a:srgbClr val="000000"/>
                          </a:solidFill>
                          <a:effectLst/>
                          <a:latin typeface="Calibri"/>
                        </a:rPr>
                        <a:t>Sedov</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4875529" y="3162370"/>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24747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Testing</a:t>
            </a:r>
          </a:p>
        </p:txBody>
      </p:sp>
      <p:sp>
        <p:nvSpPr>
          <p:cNvPr id="5" name="Content Placeholder 4"/>
          <p:cNvSpPr>
            <a:spLocks noGrp="1"/>
          </p:cNvSpPr>
          <p:nvPr>
            <p:ph sz="quarter" idx="1"/>
          </p:nvPr>
        </p:nvSpPr>
        <p:spPr>
          <a:xfrm>
            <a:off x="5520152" y="1253969"/>
            <a:ext cx="6379056" cy="4434729"/>
          </a:xfrm>
        </p:spPr>
        <p:txBody>
          <a:bodyPr>
            <a:normAutofit/>
          </a:bodyPr>
          <a:lstStyle/>
          <a:p>
            <a:r>
              <a:rPr lang="en-US" dirty="0"/>
              <a:t>Essential for large code</a:t>
            </a:r>
          </a:p>
          <a:p>
            <a:pPr lvl="1"/>
            <a:r>
              <a:rPr lang="en-US" dirty="0"/>
              <a:t>Set up and run tests</a:t>
            </a:r>
          </a:p>
          <a:p>
            <a:pPr lvl="1"/>
            <a:r>
              <a:rPr lang="en-US" dirty="0"/>
              <a:t>Evaluate test results</a:t>
            </a:r>
          </a:p>
          <a:p>
            <a:r>
              <a:rPr lang="en-US" dirty="0"/>
              <a:t>Easy to execute a logical subset of tests</a:t>
            </a:r>
          </a:p>
          <a:p>
            <a:pPr lvl="1"/>
            <a:r>
              <a:rPr lang="en-US" dirty="0"/>
              <a:t>Pre-push</a:t>
            </a:r>
          </a:p>
          <a:p>
            <a:pPr lvl="1"/>
            <a:r>
              <a:rPr lang="en-US" dirty="0"/>
              <a:t>Nightly</a:t>
            </a:r>
          </a:p>
          <a:p>
            <a:r>
              <a:rPr lang="en-US" dirty="0"/>
              <a:t>Automation of test harness is critical for</a:t>
            </a:r>
          </a:p>
          <a:p>
            <a:pPr lvl="1"/>
            <a:r>
              <a:rPr lang="en-US" dirty="0"/>
              <a:t>Long-running test suites</a:t>
            </a:r>
          </a:p>
          <a:p>
            <a:pPr lvl="1"/>
            <a:r>
              <a:rPr lang="en-US" dirty="0"/>
              <a:t>Projects that support many platforms</a:t>
            </a:r>
          </a:p>
        </p:txBody>
      </p:sp>
      <p:sp>
        <p:nvSpPr>
          <p:cNvPr id="6" name="Rectangle 5"/>
          <p:cNvSpPr/>
          <p:nvPr/>
        </p:nvSpPr>
        <p:spPr>
          <a:xfrm>
            <a:off x="1182048" y="3705543"/>
            <a:ext cx="2208772" cy="1721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b="1" dirty="0"/>
              <a:t>Jenkins</a:t>
            </a:r>
          </a:p>
          <a:p>
            <a:pPr algn="ctr"/>
            <a:r>
              <a:rPr lang="en-US" sz="2399" b="1" dirty="0"/>
              <a:t>C-dash</a:t>
            </a:r>
          </a:p>
          <a:p>
            <a:pPr algn="ctr"/>
            <a:r>
              <a:rPr lang="en-US" sz="2399" b="1" dirty="0"/>
              <a:t>Custom</a:t>
            </a:r>
            <a:endParaRPr lang="en-US" dirty="0"/>
          </a:p>
          <a:p>
            <a:pPr algn="ctr"/>
            <a:r>
              <a:rPr lang="en-US" dirty="0"/>
              <a:t>(</a:t>
            </a:r>
            <a:r>
              <a:rPr lang="en-US" dirty="0" err="1"/>
              <a:t>FlashTest</a:t>
            </a:r>
            <a:r>
              <a:rPr lang="en-US" dirty="0"/>
              <a:t>)</a:t>
            </a:r>
          </a:p>
        </p:txBody>
      </p:sp>
      <p:sp>
        <p:nvSpPr>
          <p:cNvPr id="7" name="Content Placeholder 4">
            <a:extLst>
              <a:ext uri="{FF2B5EF4-FFF2-40B4-BE49-F238E27FC236}">
                <a16:creationId xmlns:a16="http://schemas.microsoft.com/office/drawing/2014/main" id="{6CA4D7AB-7F5E-4542-999E-4B8EA5A9F04F}"/>
              </a:ext>
            </a:extLst>
          </p:cNvPr>
          <p:cNvSpPr txBox="1">
            <a:spLocks/>
          </p:cNvSpPr>
          <p:nvPr/>
        </p:nvSpPr>
        <p:spPr bwMode="auto">
          <a:xfrm>
            <a:off x="365760" y="1288272"/>
            <a:ext cx="5035859" cy="2183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Part of ongoing verification</a:t>
            </a:r>
          </a:p>
          <a:p>
            <a:r>
              <a:rPr lang="en-US" dirty="0"/>
              <a:t>Automating is helpful</a:t>
            </a:r>
          </a:p>
          <a:p>
            <a:r>
              <a:rPr lang="en-US" dirty="0"/>
              <a:t>Can be just a script</a:t>
            </a:r>
          </a:p>
          <a:p>
            <a:r>
              <a:rPr lang="en-US" dirty="0"/>
              <a:t>Or a testing harness</a:t>
            </a:r>
          </a:p>
        </p:txBody>
      </p:sp>
    </p:spTree>
    <p:extLst>
      <p:ext uri="{BB962C8B-B14F-4D97-AF65-F5344CB8AC3E}">
        <p14:creationId xmlns:p14="http://schemas.microsoft.com/office/powerpoint/2010/main" val="35938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Autofit/>
          </a:bodyPr>
          <a:lstStyle/>
          <a:p>
            <a:pPr marL="0" indent="0">
              <a:lnSpc>
                <a:spcPct val="100000"/>
              </a:lnSpc>
              <a:buNone/>
            </a:pPr>
            <a:r>
              <a:rPr lang="en-US" sz="2000" b="1" dirty="0"/>
              <a:t>License and Citation</a:t>
            </a:r>
          </a:p>
          <a:p>
            <a:pPr>
              <a:lnSpc>
                <a:spcPct val="100000"/>
              </a:lnSpc>
              <a:spcBef>
                <a:spcPts val="40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pPr>
              <a:lnSpc>
                <a:spcPct val="100000"/>
              </a:lnSpc>
              <a:spcBef>
                <a:spcPts val="400"/>
              </a:spcBef>
            </a:pPr>
            <a:r>
              <a:rPr lang="en-US" sz="2000" dirty="0"/>
              <a:t>Requested citation: </a:t>
            </a:r>
            <a:r>
              <a:rPr lang="en-US" sz="2000" b="1" dirty="0"/>
              <a:t>Anshu Dubey, Verification and Refactoring, in Better Scientific Software Tutorial, ISC High Performance Conference, Frankfurt, Germany, 2019. DOI: </a:t>
            </a:r>
            <a:r>
              <a:rPr lang="en-US" sz="2000" b="1" u="sng" dirty="0">
                <a:hlinkClick r:id="rId4"/>
              </a:rPr>
              <a:t>https://doi.org/10.6084/m9.figshare.8242859</a:t>
            </a:r>
            <a:endParaRPr lang="en-US" b="1" u="sng" dirty="0"/>
          </a:p>
          <a:p>
            <a:pPr>
              <a:lnSpc>
                <a:spcPct val="100000"/>
              </a:lnSpc>
              <a:spcBef>
                <a:spcPts val="400"/>
              </a:spcBef>
            </a:pPr>
            <a:endParaRPr lang="en-US" sz="2000" b="1" u="sng" dirty="0"/>
          </a:p>
          <a:p>
            <a:pPr marL="0" indent="0">
              <a:lnSpc>
                <a:spcPct val="100000"/>
              </a:lnSpc>
              <a:spcBef>
                <a:spcPts val="400"/>
              </a:spcBef>
              <a:buNone/>
            </a:pPr>
            <a:r>
              <a:rPr lang="en-US" sz="2000" b="1" dirty="0"/>
              <a:t>Acknowledgements</a:t>
            </a:r>
          </a:p>
          <a:p>
            <a:pPr>
              <a:lnSpc>
                <a:spcPct val="100000"/>
              </a:lnSpc>
              <a:spcBef>
                <a:spcPts val="40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r>
              <a:rPr lang="en-US" sz="2000" i="1" dirty="0"/>
              <a:t>.</a:t>
            </a:r>
            <a:endParaRPr lang="en-US" sz="2000" dirty="0"/>
          </a:p>
          <a:p>
            <a:pPr>
              <a:lnSpc>
                <a:spcPct val="100000"/>
              </a:lnSpc>
              <a:spcBef>
                <a:spcPts val="400"/>
              </a:spcBef>
            </a:pPr>
            <a:r>
              <a:rPr lang="en-US" sz="2000" dirty="0"/>
              <a:t>This work was performed in part at the Argonne National Laboratory, which is managed by </a:t>
            </a:r>
            <a:r>
              <a:rPr lang="en-US" sz="2000" dirty="0" err="1"/>
              <a:t>UChicago</a:t>
            </a:r>
            <a:r>
              <a:rPr lang="en-US" sz="2000" dirty="0"/>
              <a:t> Argonne, LLC for the U.S. Department of Energy under Contract No. DE-AC02-06CH11357</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340" y="666934"/>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Refactoring</a:t>
            </a:r>
          </a:p>
        </p:txBody>
      </p:sp>
    </p:spTree>
    <p:extLst>
      <p:ext uri="{BB962C8B-B14F-4D97-AF65-F5344CB8AC3E}">
        <p14:creationId xmlns:p14="http://schemas.microsoft.com/office/powerpoint/2010/main" val="414182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778239" y="922389"/>
            <a:ext cx="7974767" cy="5486399"/>
          </a:xfrm>
        </p:spPr>
        <p:txBody>
          <a:bodyPr>
            <a:normAutofit/>
          </a:bodyPr>
          <a:lstStyle/>
          <a:p>
            <a:r>
              <a:rPr lang="en-US" dirty="0"/>
              <a:t>Know why you are refactoring</a:t>
            </a:r>
          </a:p>
          <a:p>
            <a:pPr lvl="1"/>
            <a:r>
              <a:rPr lang="en-US" dirty="0"/>
              <a:t>Is it necessary </a:t>
            </a:r>
          </a:p>
          <a:p>
            <a:pPr lvl="1"/>
            <a:r>
              <a:rPr lang="en-US" dirty="0"/>
              <a:t>Where should the code be after refactoring</a:t>
            </a:r>
          </a:p>
          <a:p>
            <a:r>
              <a:rPr lang="en-US" dirty="0"/>
              <a:t>Know the scope of refactoring</a:t>
            </a:r>
          </a:p>
          <a:p>
            <a:pPr lvl="1"/>
            <a:r>
              <a:rPr lang="en-US" dirty="0"/>
              <a:t>How deep a change</a:t>
            </a:r>
          </a:p>
          <a:p>
            <a:pPr lvl="1"/>
            <a:r>
              <a:rPr lang="en-US" dirty="0"/>
              <a:t>How much code will be affected</a:t>
            </a:r>
          </a:p>
          <a:p>
            <a:r>
              <a:rPr lang="en-US" dirty="0"/>
              <a:t>Estimate the cost</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2"/>
            <a:endParaRPr lang="en-US" dirty="0"/>
          </a:p>
        </p:txBody>
      </p:sp>
      <p:sp>
        <p:nvSpPr>
          <p:cNvPr id="5" name="Slide Number Placeholder 4"/>
          <p:cNvSpPr>
            <a:spLocks noGrp="1"/>
          </p:cNvSpPr>
          <p:nvPr>
            <p:ph type="sldNum" sz="quarter" idx="13"/>
          </p:nvPr>
        </p:nvSpPr>
        <p:spPr>
          <a:xfrm>
            <a:off x="0" y="0"/>
            <a:ext cx="0" cy="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a:p>
        </p:txBody>
      </p:sp>
    </p:spTree>
    <p:extLst>
      <p:ext uri="{BB962C8B-B14F-4D97-AF65-F5344CB8AC3E}">
        <p14:creationId xmlns:p14="http://schemas.microsoft.com/office/powerpoint/2010/main" val="66561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Cost estimation</a:t>
            </a:r>
          </a:p>
        </p:txBody>
      </p:sp>
      <p:sp>
        <p:nvSpPr>
          <p:cNvPr id="3" name="Content Placeholder 2"/>
          <p:cNvSpPr>
            <a:spLocks noGrp="1"/>
          </p:cNvSpPr>
          <p:nvPr>
            <p:ph idx="1"/>
          </p:nvPr>
        </p:nvSpPr>
        <p:spPr/>
        <p:txBody>
          <a:bodyPr/>
          <a:lstStyle/>
          <a:p>
            <a:r>
              <a:rPr lang="en-US" dirty="0"/>
              <a:t>Potential for branch divergence</a:t>
            </a:r>
          </a:p>
          <a:p>
            <a:r>
              <a:rPr lang="en-US" dirty="0"/>
              <a:t>Policies for code modification</a:t>
            </a:r>
          </a:p>
          <a:p>
            <a:pPr lvl="1"/>
            <a:r>
              <a:rPr lang="en-US" dirty="0"/>
              <a:t>Estimate the cost of synchronization</a:t>
            </a:r>
          </a:p>
          <a:p>
            <a:pPr lvl="1"/>
            <a:r>
              <a:rPr lang="en-US" dirty="0"/>
              <a:t>Plan synchronization schedule and account for overheads</a:t>
            </a:r>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accent6">
                    <a:lumMod val="75000"/>
                  </a:schemeClr>
                </a:solidFill>
              </a:rPr>
              <a:t>This is where buy-in from the stake-holders is critical</a:t>
            </a:r>
          </a:p>
          <a:p>
            <a:pPr lvl="1"/>
            <a:endParaRPr lang="en-US" b="1" dirty="0">
              <a:solidFill>
                <a:schemeClr val="accent6">
                  <a:lumMod val="75000"/>
                </a:schemeClr>
              </a:solidFill>
            </a:endParaRPr>
          </a:p>
        </p:txBody>
      </p:sp>
      <p:sp>
        <p:nvSpPr>
          <p:cNvPr id="4" name="Text Placeholder 3"/>
          <p:cNvSpPr>
            <a:spLocks noGrp="1"/>
          </p:cNvSpPr>
          <p:nvPr>
            <p:ph type="body" sz="quarter" idx="12"/>
          </p:nvPr>
        </p:nvSpPr>
        <p:spPr/>
        <p:txBody>
          <a:bodyPr/>
          <a:lstStyle/>
          <a:p>
            <a:r>
              <a:rPr lang="en-US" dirty="0"/>
              <a:t>When development and production co-exist</a:t>
            </a:r>
          </a:p>
        </p:txBody>
      </p:sp>
      <p:sp>
        <p:nvSpPr>
          <p:cNvPr id="5" name="Slide Number Placeholder 4"/>
          <p:cNvSpPr>
            <a:spLocks noGrp="1"/>
          </p:cNvSpPr>
          <p:nvPr>
            <p:ph type="sldNum" sz="quarter" idx="13"/>
          </p:nvPr>
        </p:nvSpPr>
        <p:spPr>
          <a:xfrm>
            <a:off x="0" y="0"/>
            <a:ext cx="0" cy="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a:p>
        </p:txBody>
      </p:sp>
    </p:spTree>
    <p:extLst>
      <p:ext uri="{BB962C8B-B14F-4D97-AF65-F5344CB8AC3E}">
        <p14:creationId xmlns:p14="http://schemas.microsoft.com/office/powerpoint/2010/main" val="3979511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7362" y="1380102"/>
            <a:ext cx="7187874" cy="5070573"/>
          </a:xfrm>
        </p:spPr>
        <p:txBody>
          <a:bodyPr>
            <a:normAutofit/>
          </a:bodyPr>
          <a:lstStyle/>
          <a:p>
            <a:r>
              <a:rPr lang="en-US" sz="2400" dirty="0"/>
              <a:t>Know bounds on acceptable behavior change</a:t>
            </a:r>
          </a:p>
          <a:p>
            <a:r>
              <a:rPr lang="en-US" sz="2400" dirty="0"/>
              <a:t>Know your error bounds</a:t>
            </a:r>
          </a:p>
          <a:p>
            <a:pPr lvl="1"/>
            <a:r>
              <a:rPr lang="en-US" dirty="0"/>
              <a:t>Bitwise reproduction of results unlikely after transition</a:t>
            </a:r>
          </a:p>
          <a:p>
            <a:r>
              <a:rPr lang="en-US" sz="2400" dirty="0"/>
              <a:t>Map from here to there</a:t>
            </a:r>
          </a:p>
          <a:p>
            <a:r>
              <a:rPr lang="en-US" sz="2400" dirty="0"/>
              <a:t>Check for coverage provided by existing tests</a:t>
            </a:r>
          </a:p>
          <a:p>
            <a:r>
              <a:rPr lang="en-US" sz="2400" dirty="0"/>
              <a:t>Develop new tests where there are gaps</a:t>
            </a:r>
          </a:p>
          <a:p>
            <a:pPr marL="0" indent="0" algn="ctr">
              <a:buNone/>
            </a:pPr>
            <a:r>
              <a:rPr lang="en-US" sz="2400" dirty="0">
                <a:solidFill>
                  <a:schemeClr val="accent2"/>
                </a:solidFill>
              </a:rPr>
              <a:t>Incorporate testing overheads into refactor cost estimates</a:t>
            </a:r>
          </a:p>
          <a:p>
            <a:endParaRPr lang="en-US" dirty="0"/>
          </a:p>
        </p:txBody>
      </p:sp>
      <p:sp>
        <p:nvSpPr>
          <p:cNvPr id="4" name="Title 1">
            <a:extLst>
              <a:ext uri="{FF2B5EF4-FFF2-40B4-BE49-F238E27FC236}">
                <a16:creationId xmlns:a16="http://schemas.microsoft.com/office/drawing/2014/main" id="{A6124A80-37E5-9241-AFD0-71BAF257AA5B}"/>
              </a:ext>
            </a:extLst>
          </p:cNvPr>
          <p:cNvSpPr txBox="1">
            <a:spLocks/>
          </p:cNvSpPr>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Before Starting</a:t>
            </a:r>
          </a:p>
        </p:txBody>
      </p:sp>
    </p:spTree>
    <p:extLst>
      <p:ext uri="{BB962C8B-B14F-4D97-AF65-F5344CB8AC3E}">
        <p14:creationId xmlns:p14="http://schemas.microsoft.com/office/powerpoint/2010/main" val="1512123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On ramp plan</a:t>
            </a:r>
          </a:p>
        </p:txBody>
      </p:sp>
      <p:sp>
        <p:nvSpPr>
          <p:cNvPr id="5" name="Slide Number Placeholder 4"/>
          <p:cNvSpPr>
            <a:spLocks noGrp="1"/>
          </p:cNvSpPr>
          <p:nvPr>
            <p:ph type="sldNum" sz="quarter" idx="13"/>
          </p:nvPr>
        </p:nvSpPr>
        <p:spPr>
          <a:xfrm>
            <a:off x="0" y="0"/>
            <a:ext cx="0" cy="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a:p>
        </p:txBody>
      </p:sp>
      <p:sp>
        <p:nvSpPr>
          <p:cNvPr id="38" name="Content Placeholder 2"/>
          <p:cNvSpPr txBox="1">
            <a:spLocks/>
          </p:cNvSpPr>
          <p:nvPr/>
        </p:nvSpPr>
        <p:spPr>
          <a:xfrm>
            <a:off x="2528889" y="5000627"/>
            <a:ext cx="3422648" cy="1476374"/>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Incrementally if at all possible</a:t>
            </a:r>
          </a:p>
          <a:p>
            <a:r>
              <a:rPr lang="en-US" dirty="0"/>
              <a:t>Small components, verified individually</a:t>
            </a:r>
          </a:p>
          <a:p>
            <a:r>
              <a:rPr lang="en-US" dirty="0"/>
              <a:t>Migrated back</a:t>
            </a:r>
            <a:endParaRPr lang="en-US" b="1" dirty="0"/>
          </a:p>
          <a:p>
            <a:endParaRPr lang="en-US" dirty="0"/>
          </a:p>
          <a:p>
            <a:pPr marL="284162" lvl="1" indent="0">
              <a:buNone/>
            </a:pPr>
            <a:endParaRPr lang="en-US" dirty="0"/>
          </a:p>
          <a:p>
            <a:pPr lvl="1"/>
            <a:endParaRPr lang="en-US" dirty="0"/>
          </a:p>
          <a:p>
            <a:pPr lvl="1"/>
            <a:endParaRPr lang="en-US" dirty="0"/>
          </a:p>
        </p:txBody>
      </p:sp>
      <p:sp>
        <p:nvSpPr>
          <p:cNvPr id="48" name="Content Placeholder 2"/>
          <p:cNvSpPr txBox="1">
            <a:spLocks/>
          </p:cNvSpPr>
          <p:nvPr/>
        </p:nvSpPr>
        <p:spPr>
          <a:xfrm>
            <a:off x="6777040" y="4962527"/>
            <a:ext cx="2517773" cy="16192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Alternatively migrate them into new infrastructure</a:t>
            </a:r>
            <a:endParaRPr lang="en-US" b="1" dirty="0"/>
          </a:p>
          <a:p>
            <a:endParaRPr lang="en-US" dirty="0"/>
          </a:p>
          <a:p>
            <a:pPr marL="284162" lvl="1" indent="0">
              <a:buNone/>
            </a:pPr>
            <a:endParaRPr lang="en-US" dirty="0"/>
          </a:p>
          <a:p>
            <a:pPr lvl="1"/>
            <a:endParaRPr lang="en-US" dirty="0"/>
          </a:p>
          <a:p>
            <a:pPr lvl="1"/>
            <a:endParaRPr lang="en-US" dirty="0"/>
          </a:p>
        </p:txBody>
      </p:sp>
      <p:sp>
        <p:nvSpPr>
          <p:cNvPr id="62" name="Rectangle 61"/>
          <p:cNvSpPr>
            <a:spLocks noChangeAspect="1"/>
          </p:cNvSpPr>
          <p:nvPr/>
        </p:nvSpPr>
        <p:spPr>
          <a:xfrm>
            <a:off x="5167312" y="-1038733"/>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a:spLocks/>
          </p:cNvSpPr>
          <p:nvPr/>
        </p:nvSpPr>
        <p:spPr>
          <a:xfrm>
            <a:off x="9111297" y="2486024"/>
            <a:ext cx="1005840" cy="735806"/>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6424285" y="1946792"/>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B722C8-514C-674B-8FB3-AB8A622B54D5}"/>
              </a:ext>
            </a:extLst>
          </p:cNvPr>
          <p:cNvSpPr/>
          <p:nvPr/>
        </p:nvSpPr>
        <p:spPr>
          <a:xfrm>
            <a:off x="2310938" y="212901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2" name="Rectangle 31">
            <a:extLst>
              <a:ext uri="{FF2B5EF4-FFF2-40B4-BE49-F238E27FC236}">
                <a16:creationId xmlns:a16="http://schemas.microsoft.com/office/drawing/2014/main" id="{902A2560-0350-D043-AF38-76FD415C9311}"/>
              </a:ext>
            </a:extLst>
          </p:cNvPr>
          <p:cNvSpPr/>
          <p:nvPr/>
        </p:nvSpPr>
        <p:spPr>
          <a:xfrm>
            <a:off x="3361112" y="213179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Rectangle 32">
            <a:extLst>
              <a:ext uri="{FF2B5EF4-FFF2-40B4-BE49-F238E27FC236}">
                <a16:creationId xmlns:a16="http://schemas.microsoft.com/office/drawing/2014/main" id="{8684F94A-8E76-394B-AD45-DBBF207A8BE6}"/>
              </a:ext>
            </a:extLst>
          </p:cNvPr>
          <p:cNvSpPr/>
          <p:nvPr/>
        </p:nvSpPr>
        <p:spPr>
          <a:xfrm>
            <a:off x="2313713" y="286330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37F8F143-98E7-7E42-B52B-478DF5972F51}"/>
              </a:ext>
            </a:extLst>
          </p:cNvPr>
          <p:cNvSpPr/>
          <p:nvPr/>
        </p:nvSpPr>
        <p:spPr>
          <a:xfrm>
            <a:off x="3363887" y="286607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4" name="Rectangle 43">
            <a:extLst>
              <a:ext uri="{FF2B5EF4-FFF2-40B4-BE49-F238E27FC236}">
                <a16:creationId xmlns:a16="http://schemas.microsoft.com/office/drawing/2014/main" id="{16887F42-82F8-7547-B7B6-0B28508A132D}"/>
              </a:ext>
            </a:extLst>
          </p:cNvPr>
          <p:cNvSpPr/>
          <p:nvPr/>
        </p:nvSpPr>
        <p:spPr>
          <a:xfrm>
            <a:off x="5670232" y="144486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5" name="Rectangle 44">
            <a:extLst>
              <a:ext uri="{FF2B5EF4-FFF2-40B4-BE49-F238E27FC236}">
                <a16:creationId xmlns:a16="http://schemas.microsoft.com/office/drawing/2014/main" id="{029DD99D-D604-E14E-AC2F-1FB01F8E1DB3}"/>
              </a:ext>
            </a:extLst>
          </p:cNvPr>
          <p:cNvSpPr/>
          <p:nvPr/>
        </p:nvSpPr>
        <p:spPr>
          <a:xfrm>
            <a:off x="6720406" y="144764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6" name="Rectangle 45">
            <a:extLst>
              <a:ext uri="{FF2B5EF4-FFF2-40B4-BE49-F238E27FC236}">
                <a16:creationId xmlns:a16="http://schemas.microsoft.com/office/drawing/2014/main" id="{53F0BAC2-23E2-2443-A171-88149324A267}"/>
              </a:ext>
            </a:extLst>
          </p:cNvPr>
          <p:cNvSpPr/>
          <p:nvPr/>
        </p:nvSpPr>
        <p:spPr>
          <a:xfrm>
            <a:off x="5673007" y="217915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7" name="Rectangle 46">
            <a:extLst>
              <a:ext uri="{FF2B5EF4-FFF2-40B4-BE49-F238E27FC236}">
                <a16:creationId xmlns:a16="http://schemas.microsoft.com/office/drawing/2014/main" id="{2083F296-E1DE-AE4C-8E7E-F6181DAA5E00}"/>
              </a:ext>
            </a:extLst>
          </p:cNvPr>
          <p:cNvSpPr/>
          <p:nvPr/>
        </p:nvSpPr>
        <p:spPr>
          <a:xfrm>
            <a:off x="6723181" y="218192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0" name="Rectangle 49">
            <a:extLst>
              <a:ext uri="{FF2B5EF4-FFF2-40B4-BE49-F238E27FC236}">
                <a16:creationId xmlns:a16="http://schemas.microsoft.com/office/drawing/2014/main" id="{D13592CF-05A1-0943-B427-B335DECC4C19}"/>
              </a:ext>
            </a:extLst>
          </p:cNvPr>
          <p:cNvSpPr/>
          <p:nvPr/>
        </p:nvSpPr>
        <p:spPr>
          <a:xfrm>
            <a:off x="750912" y="2129015"/>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4" name="Rectangle 63">
            <a:extLst>
              <a:ext uri="{FF2B5EF4-FFF2-40B4-BE49-F238E27FC236}">
                <a16:creationId xmlns:a16="http://schemas.microsoft.com/office/drawing/2014/main" id="{EFDBAAFB-E542-1A4F-965D-EDBBDD821A8F}"/>
              </a:ext>
            </a:extLst>
          </p:cNvPr>
          <p:cNvSpPr/>
          <p:nvPr/>
        </p:nvSpPr>
        <p:spPr>
          <a:xfrm>
            <a:off x="2310938" y="286607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5" name="Rectangle 64">
            <a:extLst>
              <a:ext uri="{FF2B5EF4-FFF2-40B4-BE49-F238E27FC236}">
                <a16:creationId xmlns:a16="http://schemas.microsoft.com/office/drawing/2014/main" id="{B74F39F8-7556-4540-98E4-58F3E1CDD690}"/>
              </a:ext>
            </a:extLst>
          </p:cNvPr>
          <p:cNvSpPr/>
          <p:nvPr/>
        </p:nvSpPr>
        <p:spPr>
          <a:xfrm>
            <a:off x="3352791" y="2849707"/>
            <a:ext cx="1047404" cy="724912"/>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6" name="Rectangle 65">
            <a:extLst>
              <a:ext uri="{FF2B5EF4-FFF2-40B4-BE49-F238E27FC236}">
                <a16:creationId xmlns:a16="http://schemas.microsoft.com/office/drawing/2014/main" id="{037C2C90-7AAF-9C4A-9C81-6ECAFE0F616A}"/>
              </a:ext>
            </a:extLst>
          </p:cNvPr>
          <p:cNvSpPr/>
          <p:nvPr/>
        </p:nvSpPr>
        <p:spPr>
          <a:xfrm>
            <a:off x="3363887" y="2143377"/>
            <a:ext cx="1047404" cy="724912"/>
          </a:xfrm>
          <a:prstGeom prst="rect">
            <a:avLst/>
          </a:prstGeom>
          <a:solidFill>
            <a:schemeClr val="tx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Rectangle 7">
            <a:extLst>
              <a:ext uri="{FF2B5EF4-FFF2-40B4-BE49-F238E27FC236}">
                <a16:creationId xmlns:a16="http://schemas.microsoft.com/office/drawing/2014/main" id="{C120471F-6A04-FF4D-92D8-D695F80E93E6}"/>
              </a:ext>
            </a:extLst>
          </p:cNvPr>
          <p:cNvSpPr/>
          <p:nvPr/>
        </p:nvSpPr>
        <p:spPr>
          <a:xfrm>
            <a:off x="7767810" y="3056481"/>
            <a:ext cx="2097578" cy="1485456"/>
          </a:xfrm>
          <a:prstGeom prst="rect">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3" name="Rectangle 72">
            <a:extLst>
              <a:ext uri="{FF2B5EF4-FFF2-40B4-BE49-F238E27FC236}">
                <a16:creationId xmlns:a16="http://schemas.microsoft.com/office/drawing/2014/main" id="{943FECC2-B1E2-BE42-8EBE-F638D0A5B32F}"/>
              </a:ext>
            </a:extLst>
          </p:cNvPr>
          <p:cNvSpPr/>
          <p:nvPr/>
        </p:nvSpPr>
        <p:spPr>
          <a:xfrm>
            <a:off x="7777062" y="3064600"/>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4" name="Rectangle 73">
            <a:extLst>
              <a:ext uri="{FF2B5EF4-FFF2-40B4-BE49-F238E27FC236}">
                <a16:creationId xmlns:a16="http://schemas.microsoft.com/office/drawing/2014/main" id="{EC15B652-0F36-4941-96E3-B780222F3624}"/>
              </a:ext>
            </a:extLst>
          </p:cNvPr>
          <p:cNvSpPr/>
          <p:nvPr/>
        </p:nvSpPr>
        <p:spPr>
          <a:xfrm>
            <a:off x="8827236" y="3067375"/>
            <a:ext cx="1047404" cy="724912"/>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5" name="Rectangle 74">
            <a:extLst>
              <a:ext uri="{FF2B5EF4-FFF2-40B4-BE49-F238E27FC236}">
                <a16:creationId xmlns:a16="http://schemas.microsoft.com/office/drawing/2014/main" id="{97A7D01F-2E52-4D4F-8A79-830B1B3C4664}"/>
              </a:ext>
            </a:extLst>
          </p:cNvPr>
          <p:cNvSpPr/>
          <p:nvPr/>
        </p:nvSpPr>
        <p:spPr>
          <a:xfrm>
            <a:off x="7779837" y="379888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6" name="Rectangle 75">
            <a:extLst>
              <a:ext uri="{FF2B5EF4-FFF2-40B4-BE49-F238E27FC236}">
                <a16:creationId xmlns:a16="http://schemas.microsoft.com/office/drawing/2014/main" id="{120ED1E5-DD74-474B-938A-354E1AC92FFD}"/>
              </a:ext>
            </a:extLst>
          </p:cNvPr>
          <p:cNvSpPr/>
          <p:nvPr/>
        </p:nvSpPr>
        <p:spPr>
          <a:xfrm>
            <a:off x="8830011" y="3818285"/>
            <a:ext cx="1047404" cy="724912"/>
          </a:xfrm>
          <a:prstGeom prst="rect">
            <a:avLst/>
          </a:prstGeom>
          <a:solidFill>
            <a:schemeClr val="accent3">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547534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2711 0 " pathEditMode="relative" ptsTypes="AA">
                                      <p:cBhvr>
                                        <p:cTn id="6" dur="2000" fill="hold"/>
                                        <p:tgtEl>
                                          <p:spTgt spid="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 0 L 0.12829 0 " pathEditMode="relative" ptsTypes="AA">
                                      <p:cBhvr>
                                        <p:cTn id="18" dur="2000" fill="hold"/>
                                        <p:tgtEl>
                                          <p:spTgt spid="5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31 -0.01967 L 0.171 0.2382 " pathEditMode="relative" rAng="0" ptsTypes="AA">
                                      <p:cBhvr>
                                        <p:cTn id="38" dur="2000" fill="hold"/>
                                        <p:tgtEl>
                                          <p:spTgt spid="46"/>
                                        </p:tgtEl>
                                        <p:attrNameLst>
                                          <p:attrName>ppt_x</p:attrName>
                                          <p:attrName>ppt_y</p:attrName>
                                        </p:attrNameLst>
                                      </p:cBhvr>
                                      <p:rCtr x="8609" y="1289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0.01016 -0.02199 L 0.17192 0.23635 " pathEditMode="relative" rAng="0" ptsTypes="AA">
                                      <p:cBhvr>
                                        <p:cTn id="46" dur="2000" fill="hold"/>
                                        <p:tgtEl>
                                          <p:spTgt spid="47"/>
                                        </p:tgtEl>
                                        <p:attrNameLst>
                                          <p:attrName>ppt_x</p:attrName>
                                          <p:attrName>ppt_y</p:attrName>
                                        </p:attrNameLst>
                                      </p:cBhvr>
                                      <p:rCtr x="9104" y="1291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1368 -0.02083 L 0.17283 0.23588 " pathEditMode="relative" ptsTypes="AA">
                                      <p:cBhvr>
                                        <p:cTn id="54" dur="2000" fill="hold"/>
                                        <p:tgtEl>
                                          <p:spTgt spid="4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0" nodeType="clickEffect">
                                  <p:stCondLst>
                                    <p:cond delay="0"/>
                                  </p:stCondLst>
                                  <p:childTnLst>
                                    <p:animMotion origin="layout" path="M -0.01042 -0.00996 L 0.17152 0.23078 " pathEditMode="relative" rAng="0" ptsTypes="AA">
                                      <p:cBhvr>
                                        <p:cTn id="62" dur="2000" fill="hold"/>
                                        <p:tgtEl>
                                          <p:spTgt spid="44"/>
                                        </p:tgtEl>
                                        <p:attrNameLst>
                                          <p:attrName>ppt_x</p:attrName>
                                          <p:attrName>ppt_y</p:attrName>
                                        </p:attrNameLst>
                                      </p:cBhvr>
                                      <p:rCtr x="9091" y="12037"/>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animBg="1"/>
      <p:bldP spid="6" grpId="0" animBg="1"/>
      <p:bldP spid="6"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P spid="64" grpId="0" animBg="1"/>
      <p:bldP spid="65" grpId="0" animBg="1"/>
      <p:bldP spid="66" grpId="0" animBg="1"/>
      <p:bldP spid="73" grpId="0" animBg="1"/>
      <p:bldP spid="74" grpId="0" animBg="1"/>
      <p:bldP spid="75" grpId="0" animBg="1"/>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8F7B-5D0E-0248-9403-E1F5589F4875}"/>
              </a:ext>
            </a:extLst>
          </p:cNvPr>
          <p:cNvSpPr>
            <a:spLocks noGrp="1"/>
          </p:cNvSpPr>
          <p:nvPr>
            <p:ph type="title"/>
          </p:nvPr>
        </p:nvSpPr>
        <p:spPr>
          <a:xfrm>
            <a:off x="365760" y="411484"/>
            <a:ext cx="11376442" cy="510909"/>
          </a:xfrm>
        </p:spPr>
        <p:txBody>
          <a:bodyPr/>
          <a:lstStyle/>
          <a:p>
            <a:r>
              <a:rPr lang="en-US" dirty="0"/>
              <a:t>Example FLASH </a:t>
            </a:r>
          </a:p>
        </p:txBody>
      </p:sp>
      <p:pic>
        <p:nvPicPr>
          <p:cNvPr id="8" name="Picture 7">
            <a:extLst>
              <a:ext uri="{FF2B5EF4-FFF2-40B4-BE49-F238E27FC236}">
                <a16:creationId xmlns:a16="http://schemas.microsoft.com/office/drawing/2014/main" id="{0A92200D-A6E5-E747-8D51-5C70806F71A7}"/>
              </a:ext>
            </a:extLst>
          </p:cNvPr>
          <p:cNvPicPr>
            <a:picLocks noChangeAspect="1"/>
          </p:cNvPicPr>
          <p:nvPr/>
        </p:nvPicPr>
        <p:blipFill>
          <a:blip r:embed="rId3"/>
          <a:stretch>
            <a:fillRect/>
          </a:stretch>
        </p:blipFill>
        <p:spPr>
          <a:xfrm>
            <a:off x="4057684" y="850260"/>
            <a:ext cx="7933771" cy="4760263"/>
          </a:xfrm>
          <a:prstGeom prst="rect">
            <a:avLst/>
          </a:prstGeom>
        </p:spPr>
      </p:pic>
      <p:sp>
        <p:nvSpPr>
          <p:cNvPr id="9" name="Content Placeholder 2">
            <a:extLst>
              <a:ext uri="{FF2B5EF4-FFF2-40B4-BE49-F238E27FC236}">
                <a16:creationId xmlns:a16="http://schemas.microsoft.com/office/drawing/2014/main" id="{941C35B3-69AD-0547-96AE-C8B80991B9EE}"/>
              </a:ext>
            </a:extLst>
          </p:cNvPr>
          <p:cNvSpPr>
            <a:spLocks noGrp="1"/>
          </p:cNvSpPr>
          <p:nvPr>
            <p:ph idx="1"/>
          </p:nvPr>
        </p:nvSpPr>
        <p:spPr>
          <a:xfrm>
            <a:off x="609443" y="1878199"/>
            <a:ext cx="11160961" cy="4421624"/>
          </a:xfrm>
        </p:spPr>
        <p:txBody>
          <a:bodyPr/>
          <a:lstStyle/>
          <a:p>
            <a:r>
              <a:rPr lang="en-US" dirty="0"/>
              <a:t>Grid</a:t>
            </a:r>
          </a:p>
          <a:p>
            <a:pPr lvl="1"/>
            <a:r>
              <a:rPr lang="en-US" dirty="0"/>
              <a:t>Manages data</a:t>
            </a:r>
          </a:p>
          <a:p>
            <a:pPr lvl="1"/>
            <a:r>
              <a:rPr lang="en-US" dirty="0"/>
              <a:t>Domain discretization</a:t>
            </a:r>
          </a:p>
          <a:p>
            <a:r>
              <a:rPr lang="en-US" dirty="0"/>
              <a:t>Hydro</a:t>
            </a:r>
          </a:p>
          <a:p>
            <a:pPr lvl="1"/>
            <a:r>
              <a:rPr lang="en-US" dirty="0" err="1">
                <a:latin typeface="American Typewriter" panose="02090604020004020304" pitchFamily="18" charset="77"/>
              </a:rPr>
              <a:t>simpleUnsplit</a:t>
            </a:r>
            <a:endParaRPr lang="en-US" dirty="0">
              <a:latin typeface="American Typewriter" panose="02090604020004020304" pitchFamily="18" charset="77"/>
            </a:endParaRPr>
          </a:p>
          <a:p>
            <a:pPr lvl="1"/>
            <a:r>
              <a:rPr lang="en-US" dirty="0">
                <a:latin typeface="American Typewriter" panose="02090604020004020304" pitchFamily="18" charset="77"/>
              </a:rPr>
              <a:t>Unsplit</a:t>
            </a:r>
          </a:p>
          <a:p>
            <a:r>
              <a:rPr lang="en-US" dirty="0"/>
              <a:t>Driver</a:t>
            </a:r>
          </a:p>
          <a:p>
            <a:pPr lvl="1"/>
            <a:r>
              <a:rPr lang="en-US" dirty="0"/>
              <a:t>Time-stepping</a:t>
            </a:r>
          </a:p>
          <a:p>
            <a:pPr lvl="1"/>
            <a:r>
              <a:rPr lang="en-US" dirty="0"/>
              <a:t>Orchestrates interactions</a:t>
            </a:r>
          </a:p>
          <a:p>
            <a:endParaRPr lang="en-US" dirty="0"/>
          </a:p>
        </p:txBody>
      </p:sp>
    </p:spTree>
    <p:extLst>
      <p:ext uri="{BB962C8B-B14F-4D97-AF65-F5344CB8AC3E}">
        <p14:creationId xmlns:p14="http://schemas.microsoft.com/office/powerpoint/2010/main" val="495524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FLASH5</a:t>
            </a:r>
          </a:p>
        </p:txBody>
      </p:sp>
      <p:sp>
        <p:nvSpPr>
          <p:cNvPr id="4" name="Text Placeholder 3"/>
          <p:cNvSpPr>
            <a:spLocks noGrp="1"/>
          </p:cNvSpPr>
          <p:nvPr>
            <p:ph type="body" sz="quarter" idx="12"/>
          </p:nvPr>
        </p:nvSpPr>
        <p:spPr/>
        <p:txBody>
          <a:bodyPr/>
          <a:lstStyle/>
          <a:p>
            <a:r>
              <a:rPr lang="en-US" dirty="0"/>
              <a:t>Refactoring for Next Generation Hardware</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664949" y="1995768"/>
            <a:ext cx="6145199" cy="3487358"/>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609442" y="2015444"/>
            <a:ext cx="5055507" cy="4943148"/>
          </a:xfrm>
          <a:prstGeom prst="rect">
            <a:avLst/>
          </a:prstGeom>
          <a:noFill/>
        </p:spPr>
        <p:txBody>
          <a:bodyPr wrap="square" rtlCol="0">
            <a:spAutoFit/>
          </a:bodyPr>
          <a:lstStyle/>
          <a:p>
            <a:r>
              <a:rPr lang="en-US" sz="1866" b="1" dirty="0" err="1"/>
              <a:t>AMReX</a:t>
            </a:r>
            <a:r>
              <a:rPr lang="en-US" sz="1866" b="1" dirty="0"/>
              <a:t> - </a:t>
            </a:r>
            <a:r>
              <a:rPr lang="en-US" sz="1866" dirty="0"/>
              <a:t>Lawrence Berkeley National Lab</a:t>
            </a:r>
            <a:endParaRPr lang="en-US" sz="1866" b="1" dirty="0"/>
          </a:p>
          <a:p>
            <a:pPr marL="380905" indent="-380905">
              <a:buFont typeface="Arial" panose="020B0604020202020204" pitchFamily="34" charset="0"/>
              <a:buChar char="•"/>
            </a:pPr>
            <a:r>
              <a:rPr lang="en-US" sz="1866" dirty="0"/>
              <a:t>Designed for </a:t>
            </a:r>
            <a:r>
              <a:rPr lang="en-US" sz="1866" dirty="0" err="1"/>
              <a:t>exascale</a:t>
            </a:r>
            <a:endParaRPr lang="en-US" sz="1866" dirty="0"/>
          </a:p>
          <a:p>
            <a:pPr marL="380905" indent="-380905">
              <a:buFont typeface="Arial" panose="020B0604020202020204" pitchFamily="34" charset="0"/>
              <a:buChar char="•"/>
            </a:pPr>
            <a:r>
              <a:rPr lang="en-US" sz="1866" dirty="0"/>
              <a:t>Node-level heterogeneity</a:t>
            </a:r>
          </a:p>
          <a:p>
            <a:pPr marL="380905" indent="-380905">
              <a:buFont typeface="Arial" panose="020B0604020202020204" pitchFamily="34" charset="0"/>
              <a:buChar char="•"/>
            </a:pPr>
            <a:r>
              <a:rPr lang="en-US" sz="1866" dirty="0"/>
              <a:t>Smart iterators hide parallelization</a:t>
            </a:r>
          </a:p>
          <a:p>
            <a:pPr marL="380905" indent="-380905">
              <a:buFont typeface="Arial" panose="020B0604020202020204" pitchFamily="34" charset="0"/>
              <a:buChar char="•"/>
            </a:pPr>
            <a:endParaRPr lang="en-US" sz="1866" dirty="0"/>
          </a:p>
          <a:p>
            <a:endParaRPr lang="en-US" sz="1866" b="1" dirty="0"/>
          </a:p>
          <a:p>
            <a:r>
              <a:rPr lang="en-US" sz="1866" b="1" dirty="0"/>
              <a:t>Goal</a:t>
            </a:r>
            <a:r>
              <a:rPr lang="en-US" sz="1866" dirty="0"/>
              <a:t>: Replace Paramesh with </a:t>
            </a:r>
            <a:r>
              <a:rPr lang="en-US" sz="1866" dirty="0" err="1"/>
              <a:t>AMReX</a:t>
            </a:r>
            <a:endParaRPr lang="en-US" sz="1866" dirty="0"/>
          </a:p>
          <a:p>
            <a:endParaRPr lang="en-US" sz="1866" dirty="0"/>
          </a:p>
          <a:p>
            <a:r>
              <a:rPr lang="en-US" sz="1866" b="1" dirty="0"/>
              <a:t>Plan</a:t>
            </a:r>
            <a:r>
              <a:rPr lang="en-US" sz="1866" dirty="0"/>
              <a:t>: </a:t>
            </a:r>
          </a:p>
          <a:p>
            <a:pPr marL="380905" indent="-380905">
              <a:buFont typeface="Arial" panose="020B0604020202020204" pitchFamily="34" charset="0"/>
              <a:buChar char="•"/>
            </a:pPr>
            <a:r>
              <a:rPr lang="en-US" sz="1866" dirty="0"/>
              <a:t>Paramesh &amp; </a:t>
            </a:r>
            <a:r>
              <a:rPr lang="en-US" sz="1866" dirty="0" err="1"/>
              <a:t>AMReX</a:t>
            </a:r>
            <a:r>
              <a:rPr lang="en-US" sz="1866" dirty="0"/>
              <a:t> coexist</a:t>
            </a:r>
          </a:p>
          <a:p>
            <a:pPr marL="380905" indent="-380905">
              <a:buFont typeface="Arial" panose="020B0604020202020204" pitchFamily="34" charset="0"/>
              <a:buChar char="•"/>
            </a:pPr>
            <a:r>
              <a:rPr lang="en-US" sz="1866" dirty="0"/>
              <a:t>Adapt interfaces to suit </a:t>
            </a:r>
            <a:r>
              <a:rPr lang="en-US" sz="1866" dirty="0" err="1"/>
              <a:t>AMReX</a:t>
            </a:r>
            <a:endParaRPr lang="en-US" sz="1866" dirty="0"/>
          </a:p>
          <a:p>
            <a:pPr marL="380905" indent="-380905">
              <a:buFont typeface="Arial" panose="020B0604020202020204" pitchFamily="34" charset="0"/>
              <a:buChar char="•"/>
            </a:pPr>
            <a:r>
              <a:rPr lang="en-US" sz="1866" dirty="0"/>
              <a:t>Refactor Paramesh implementation</a:t>
            </a:r>
          </a:p>
          <a:p>
            <a:pPr marL="380905" indent="-380905">
              <a:buFont typeface="Arial" panose="020B0604020202020204" pitchFamily="34" charset="0"/>
              <a:buChar char="•"/>
            </a:pPr>
            <a:r>
              <a:rPr lang="en-US" sz="1866" dirty="0"/>
              <a:t>Compare </a:t>
            </a:r>
            <a:r>
              <a:rPr lang="en-US" sz="1866" dirty="0" err="1"/>
              <a:t>AMReX</a:t>
            </a:r>
            <a:r>
              <a:rPr lang="en-US" sz="1866" dirty="0"/>
              <a:t> implementation against Paramesh implementation</a:t>
            </a:r>
          </a:p>
          <a:p>
            <a:pPr marL="380905" indent="-380905">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703899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2FA2-72C4-7C41-B7F0-91610CDA4FCD}"/>
              </a:ext>
            </a:extLst>
          </p:cNvPr>
          <p:cNvSpPr>
            <a:spLocks noGrp="1"/>
          </p:cNvSpPr>
          <p:nvPr>
            <p:ph type="title"/>
          </p:nvPr>
        </p:nvSpPr>
        <p:spPr>
          <a:xfrm>
            <a:off x="365760" y="411484"/>
            <a:ext cx="11376442" cy="510909"/>
          </a:xfrm>
        </p:spPr>
        <p:txBody>
          <a:bodyPr/>
          <a:lstStyle/>
          <a:p>
            <a:r>
              <a:rPr lang="en-US" dirty="0"/>
              <a:t>Refactoring plan</a:t>
            </a:r>
          </a:p>
        </p:txBody>
      </p:sp>
      <p:sp>
        <p:nvSpPr>
          <p:cNvPr id="3" name="Content Placeholder 2">
            <a:extLst>
              <a:ext uri="{FF2B5EF4-FFF2-40B4-BE49-F238E27FC236}">
                <a16:creationId xmlns:a16="http://schemas.microsoft.com/office/drawing/2014/main" id="{701A886B-5378-AC44-A634-5A0F2DFC4BA7}"/>
              </a:ext>
            </a:extLst>
          </p:cNvPr>
          <p:cNvSpPr>
            <a:spLocks noGrp="1"/>
          </p:cNvSpPr>
          <p:nvPr>
            <p:ph idx="1"/>
          </p:nvPr>
        </p:nvSpPr>
        <p:spPr>
          <a:xfrm>
            <a:off x="542514" y="1273480"/>
            <a:ext cx="5511467" cy="4421624"/>
          </a:xfrm>
        </p:spPr>
        <p:txBody>
          <a:bodyPr/>
          <a:lstStyle/>
          <a:p>
            <a:pPr marL="0" indent="0">
              <a:buNone/>
            </a:pPr>
            <a:r>
              <a:rPr lang="en-US" b="1" dirty="0"/>
              <a:t>Design</a:t>
            </a:r>
          </a:p>
          <a:p>
            <a:r>
              <a:rPr lang="en-US" dirty="0"/>
              <a:t>Degree &amp; scope of change</a:t>
            </a:r>
          </a:p>
          <a:p>
            <a:r>
              <a:rPr lang="en-US" dirty="0"/>
              <a:t>Formulate initial requirements</a:t>
            </a:r>
          </a:p>
          <a:p>
            <a:pPr marL="0" indent="0">
              <a:buNone/>
            </a:pPr>
            <a:r>
              <a:rPr lang="en-US" b="1" dirty="0"/>
              <a:t>Prototyping</a:t>
            </a:r>
          </a:p>
          <a:p>
            <a:r>
              <a:rPr lang="en-US" dirty="0"/>
              <a:t>Explore &amp; test design decisions</a:t>
            </a:r>
          </a:p>
          <a:p>
            <a:r>
              <a:rPr lang="en-US" dirty="0"/>
              <a:t>Update requirements</a:t>
            </a:r>
          </a:p>
          <a:p>
            <a:pPr marL="0" indent="0">
              <a:buNone/>
            </a:pPr>
            <a:r>
              <a:rPr lang="en-US" b="1" dirty="0"/>
              <a:t>Implementation</a:t>
            </a:r>
          </a:p>
          <a:p>
            <a:r>
              <a:rPr lang="en-US" dirty="0"/>
              <a:t>Recover from prototyping</a:t>
            </a:r>
          </a:p>
          <a:p>
            <a:r>
              <a:rPr lang="en-US" dirty="0"/>
              <a:t>Expand &amp; implement design decisions</a:t>
            </a:r>
          </a:p>
        </p:txBody>
      </p:sp>
      <p:pic>
        <p:nvPicPr>
          <p:cNvPr id="6" name="Content Placeholder 6">
            <a:extLst>
              <a:ext uri="{FF2B5EF4-FFF2-40B4-BE49-F238E27FC236}">
                <a16:creationId xmlns:a16="http://schemas.microsoft.com/office/drawing/2014/main" id="{B1335BCA-D8BF-E443-8C8A-0E5C03ACD007}"/>
              </a:ext>
            </a:extLst>
          </p:cNvPr>
          <p:cNvPicPr>
            <a:picLocks noChangeAspect="1"/>
          </p:cNvPicPr>
          <p:nvPr/>
        </p:nvPicPr>
        <p:blipFill>
          <a:blip r:embed="rId2"/>
          <a:stretch>
            <a:fillRect/>
          </a:stretch>
        </p:blipFill>
        <p:spPr>
          <a:xfrm>
            <a:off x="6359035" y="1936883"/>
            <a:ext cx="5451113" cy="3758221"/>
          </a:xfrm>
          <a:prstGeom prst="rect">
            <a:avLst/>
          </a:prstGeom>
        </p:spPr>
      </p:pic>
    </p:spTree>
    <p:extLst>
      <p:ext uri="{BB962C8B-B14F-4D97-AF65-F5344CB8AC3E}">
        <p14:creationId xmlns:p14="http://schemas.microsoft.com/office/powerpoint/2010/main" val="1838018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1 - design</a:t>
            </a:r>
          </a:p>
        </p:txBody>
      </p:sp>
      <p:sp>
        <p:nvSpPr>
          <p:cNvPr id="3" name="Content Placeholder 2"/>
          <p:cNvSpPr>
            <a:spLocks noGrp="1"/>
          </p:cNvSpPr>
          <p:nvPr>
            <p:ph idx="1"/>
          </p:nvPr>
        </p:nvSpPr>
        <p:spPr>
          <a:xfrm>
            <a:off x="609443" y="1864950"/>
            <a:ext cx="11160961" cy="4421624"/>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pPr lvl="1"/>
            <a:r>
              <a:rPr lang="en-US" dirty="0" err="1"/>
              <a:t>AMReX</a:t>
            </a:r>
            <a:r>
              <a:rPr lang="en-US" dirty="0"/>
              <a:t> introduces iterators over blocks/tiles of mesh</a:t>
            </a:r>
          </a:p>
          <a:p>
            <a:pPr lvl="1"/>
            <a:r>
              <a:rPr lang="en-US" dirty="0"/>
              <a:t>Package up block/tile index with associated mesh metadata</a:t>
            </a:r>
          </a:p>
          <a:p>
            <a:r>
              <a:rPr lang="en-US" dirty="0"/>
              <a:t>Minimal prototyping with no verification</a:t>
            </a:r>
          </a:p>
        </p:txBody>
      </p:sp>
      <p:sp>
        <p:nvSpPr>
          <p:cNvPr id="4" name="Text Placeholder 3"/>
          <p:cNvSpPr>
            <a:spLocks noGrp="1"/>
          </p:cNvSpPr>
          <p:nvPr>
            <p:ph type="body" sz="quarter" idx="12"/>
          </p:nvPr>
        </p:nvSpPr>
        <p:spPr/>
        <p:txBody>
          <a:bodyPr/>
          <a:lstStyle/>
          <a:p>
            <a:r>
              <a:rPr lang="en-US" dirty="0"/>
              <a:t>Sit, think, hypothesize, &amp; argue</a:t>
            </a:r>
          </a:p>
        </p:txBody>
      </p:sp>
    </p:spTree>
    <p:extLst>
      <p:ext uri="{BB962C8B-B14F-4D97-AF65-F5344CB8AC3E}">
        <p14:creationId xmlns:p14="http://schemas.microsoft.com/office/powerpoint/2010/main" val="1882395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2 - prototyping</a:t>
            </a:r>
          </a:p>
        </p:txBody>
      </p:sp>
      <p:sp>
        <p:nvSpPr>
          <p:cNvPr id="3" name="Content Placeholder 2"/>
          <p:cNvSpPr>
            <a:spLocks noGrp="1"/>
          </p:cNvSpPr>
          <p:nvPr>
            <p:ph idx="1"/>
          </p:nvPr>
        </p:nvSpPr>
        <p:spPr>
          <a:xfrm>
            <a:off x="609444" y="1878199"/>
            <a:ext cx="6019956" cy="4019681"/>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panose="02090604020004020304" pitchFamily="18" charset="77"/>
              </a:rPr>
              <a:t>simpleUnsplit</a:t>
            </a:r>
            <a:r>
              <a:rPr lang="en-US" dirty="0">
                <a:latin typeface="American Typewriter" panose="02090604020004020304" pitchFamily="18" charset="77"/>
              </a:rPr>
              <a:t> </a:t>
            </a:r>
            <a:r>
              <a:rPr lang="en-US" dirty="0"/>
              <a:t>Hydro unit</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p:txBody>
          <a:bodyPr/>
          <a:lstStyle/>
          <a:p>
            <a:r>
              <a:rPr lang="en-US" dirty="0"/>
              <a:t>Quick, dirty, &amp; light</a:t>
            </a:r>
          </a:p>
        </p:txBody>
      </p:sp>
      <p:sp>
        <p:nvSpPr>
          <p:cNvPr id="7" name="TextBox 6">
            <a:extLst>
              <a:ext uri="{FF2B5EF4-FFF2-40B4-BE49-F238E27FC236}">
                <a16:creationId xmlns:a16="http://schemas.microsoft.com/office/drawing/2014/main" id="{342390D1-BFE9-EC48-990A-5970F5B370EC}"/>
              </a:ext>
            </a:extLst>
          </p:cNvPr>
          <p:cNvSpPr txBox="1"/>
          <p:nvPr/>
        </p:nvSpPr>
        <p:spPr>
          <a:xfrm>
            <a:off x="7115413" y="1878198"/>
            <a:ext cx="4771787" cy="2031325"/>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Single </a:t>
            </a:r>
            <a:r>
              <a:rPr lang="en-US" dirty="0" err="1">
                <a:latin typeface="American Typewriter" panose="02090604020004020304" pitchFamily="18" charset="77"/>
              </a:rPr>
              <a:t>simpleUnsplit</a:t>
            </a:r>
            <a:r>
              <a:rPr lang="en-US" dirty="0"/>
              <a:t> simulation</a:t>
            </a:r>
          </a:p>
          <a:p>
            <a:pPr marL="380905" indent="-380905">
              <a:buFont typeface="Arial" panose="020B0604020202020204" pitchFamily="34" charset="0"/>
              <a:buChar char="•"/>
            </a:pPr>
            <a:r>
              <a:rPr lang="en-US" dirty="0"/>
              <a:t>Quantitative regression test with Paramesh</a:t>
            </a:r>
          </a:p>
          <a:p>
            <a:pPr marL="380905" indent="-380905">
              <a:buFont typeface="Arial" panose="020B0604020202020204" pitchFamily="34" charset="0"/>
              <a:buChar char="•"/>
            </a:pPr>
            <a:r>
              <a:rPr lang="en-US" dirty="0"/>
              <a:t>Proof of concept with </a:t>
            </a:r>
            <a:r>
              <a:rPr lang="en-US" dirty="0" err="1"/>
              <a:t>AMReX</a:t>
            </a:r>
            <a:r>
              <a:rPr lang="en-US" dirty="0"/>
              <a:t> </a:t>
            </a:r>
            <a:r>
              <a:rPr lang="en-US" i="1" dirty="0"/>
              <a:t>via</a:t>
            </a:r>
            <a:r>
              <a:rPr lang="en-US" dirty="0"/>
              <a:t> qualitative comparison with Paramesh</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388900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Verification</a:t>
            </a:r>
          </a:p>
        </p:txBody>
      </p:sp>
    </p:spTree>
    <p:extLst>
      <p:ext uri="{BB962C8B-B14F-4D97-AF65-F5344CB8AC3E}">
        <p14:creationId xmlns:p14="http://schemas.microsoft.com/office/powerpoint/2010/main" val="2476025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3 - implementation</a:t>
            </a:r>
          </a:p>
        </p:txBody>
      </p:sp>
      <p:sp>
        <p:nvSpPr>
          <p:cNvPr id="3" name="Content Placeholder 2"/>
          <p:cNvSpPr>
            <a:spLocks noGrp="1"/>
          </p:cNvSpPr>
          <p:nvPr>
            <p:ph idx="1"/>
          </p:nvPr>
        </p:nvSpPr>
        <p:spPr>
          <a:xfrm>
            <a:off x="348697" y="1668465"/>
            <a:ext cx="6050436" cy="4187321"/>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panose="02090604020004020304" pitchFamily="18" charset="77"/>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p:txBody>
          <a:bodyPr/>
          <a:lstStyle/>
          <a:p>
            <a:r>
              <a:rPr lang="en-US" dirty="0"/>
              <a:t>Toward quantifiable success &amp; Continuous Integration</a:t>
            </a:r>
          </a:p>
        </p:txBody>
      </p:sp>
      <p:sp>
        <p:nvSpPr>
          <p:cNvPr id="7" name="TextBox 6">
            <a:extLst>
              <a:ext uri="{FF2B5EF4-FFF2-40B4-BE49-F238E27FC236}">
                <a16:creationId xmlns:a16="http://schemas.microsoft.com/office/drawing/2014/main" id="{342390D1-BFE9-EC48-990A-5970F5B370EC}"/>
              </a:ext>
            </a:extLst>
          </p:cNvPr>
          <p:cNvSpPr txBox="1"/>
          <p:nvPr/>
        </p:nvSpPr>
        <p:spPr>
          <a:xfrm>
            <a:off x="6399133" y="1846676"/>
            <a:ext cx="5371270" cy="2862322"/>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Git workflow</a:t>
            </a:r>
          </a:p>
          <a:p>
            <a:pPr marL="380905" indent="-380905">
              <a:buFont typeface="Arial" panose="020B0604020202020204" pitchFamily="34" charset="0"/>
              <a:buChar char="•"/>
            </a:pPr>
            <a:r>
              <a:rPr lang="en-US" dirty="0"/>
              <a:t>Grow test suite / CI with Jenkins</a:t>
            </a:r>
          </a:p>
          <a:p>
            <a:pPr marL="380905" indent="-380905">
              <a:buFont typeface="Arial" panose="020B0604020202020204" pitchFamily="34" charset="0"/>
              <a:buChar char="•"/>
            </a:pPr>
            <a:r>
              <a:rPr lang="en-US" dirty="0"/>
              <a:t>Add new feature/test</a:t>
            </a:r>
          </a:p>
          <a:p>
            <a:pPr marL="990352" lvl="1" indent="-380905">
              <a:buFont typeface="Arial" panose="020B0604020202020204" pitchFamily="34" charset="0"/>
              <a:buChar char="•"/>
            </a:pPr>
            <a:r>
              <a:rPr lang="en-US" dirty="0"/>
              <a:t>Create Paramesh baseline with FLASH4.4</a:t>
            </a:r>
          </a:p>
          <a:p>
            <a:pPr marL="990352" lvl="1" indent="-380905">
              <a:buFont typeface="Arial" panose="020B0604020202020204" pitchFamily="34" charset="0"/>
              <a:buChar char="•"/>
            </a:pPr>
            <a:r>
              <a:rPr lang="en-US" dirty="0"/>
              <a:t>Refactor Paramesh implementation</a:t>
            </a:r>
          </a:p>
          <a:p>
            <a:pPr marL="990352" lvl="1" indent="-380905">
              <a:buFont typeface="Arial" panose="020B0604020202020204" pitchFamily="34" charset="0"/>
              <a:buChar char="•"/>
            </a:pPr>
            <a:r>
              <a:rPr lang="en-US" dirty="0"/>
              <a:t>Implement with </a:t>
            </a:r>
            <a:r>
              <a:rPr lang="en-US" dirty="0" err="1"/>
              <a:t>AMReX</a:t>
            </a:r>
            <a:r>
              <a:rPr lang="en-US" dirty="0"/>
              <a:t> &amp; compare against Paramesh baseline</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214922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1797925" y="412269"/>
            <a:ext cx="8529355" cy="485774"/>
          </a:xfrm>
          <a:prstGeom prst="rect">
            <a:avLst/>
          </a:prstGeom>
        </p:spPr>
        <p:txBody>
          <a:bodyPr/>
          <a:lstStyle>
            <a:lvl1pPr defTabSz="859536">
              <a:defRPr sz="3008"/>
            </a:lvl1pPr>
          </a:lstStyle>
          <a:p>
            <a:r>
              <a:t>Other resources</a:t>
            </a:r>
          </a:p>
        </p:txBody>
      </p:sp>
      <p:sp>
        <p:nvSpPr>
          <p:cNvPr id="183" name="Content Placeholder 4"/>
          <p:cNvSpPr txBox="1">
            <a:spLocks noGrp="1"/>
          </p:cNvSpPr>
          <p:nvPr>
            <p:ph type="body" idx="1"/>
          </p:nvPr>
        </p:nvSpPr>
        <p:spPr>
          <a:xfrm>
            <a:off x="1990621" y="1156292"/>
            <a:ext cx="8084747" cy="4768249"/>
          </a:xfrm>
          <a:prstGeom prst="rect">
            <a:avLst/>
          </a:prstGeom>
        </p:spPr>
        <p:txBody>
          <a:bodyPr>
            <a:normAutofit lnSpcReduction="10000"/>
          </a:bodyPr>
          <a:lstStyle/>
          <a:p>
            <a:pPr marL="0" indent="0">
              <a:lnSpc>
                <a:spcPct val="81000"/>
              </a:lnSpc>
              <a:spcBef>
                <a:spcPts val="0"/>
              </a:spcBef>
              <a:buNone/>
              <a:defRPr sz="1500" b="1"/>
            </a:pPr>
            <a:r>
              <a:rPr dirty="0"/>
              <a:t>Software testing levels and definitions:</a:t>
            </a:r>
            <a:endParaRPr sz="2299" dirty="0"/>
          </a:p>
          <a:p>
            <a:pPr marL="0" indent="0">
              <a:lnSpc>
                <a:spcPct val="81000"/>
              </a:lnSpc>
              <a:spcBef>
                <a:spcPts val="0"/>
              </a:spcBef>
              <a:buNone/>
              <a:defRPr sz="1500"/>
            </a:pPr>
            <a:r>
              <a:rPr dirty="0"/>
              <a:t>http://www.tutorialspoint.com/software_testing/software_testing_levels.htm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Working Effectively with Legacy Code</a:t>
            </a:r>
            <a:r>
              <a:rPr b="0" dirty="0"/>
              <a:t>, Michael Feathers.  The legacy software change algorithm described in this book is very straight-forward and powerful for anyone working on a code that has insufficient testing.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Code Complete</a:t>
            </a:r>
            <a:r>
              <a:rPr b="0" dirty="0"/>
              <a:t>, Steve McConnell.  Includes testing advice.</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Organization dedicated to software testing: </a:t>
            </a:r>
            <a:r>
              <a:rPr b="0" dirty="0"/>
              <a:t>https://www.associationforsoftwaretesting.org/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Software Carpentry: </a:t>
            </a:r>
            <a:r>
              <a:rPr b="0" dirty="0"/>
              <a:t>http://katyhuff.github.io/python-testing/</a:t>
            </a:r>
            <a:endParaRPr sz="2299" dirty="0"/>
          </a:p>
          <a:p>
            <a:pPr marL="0" indent="0">
              <a:lnSpc>
                <a:spcPct val="81000"/>
              </a:lnSpc>
              <a:spcBef>
                <a:spcPts val="0"/>
              </a:spcBef>
              <a:buNone/>
              <a:defRPr sz="1500"/>
            </a:pPr>
            <a:r>
              <a:rPr dirty="0"/>
              <a:t>	</a:t>
            </a:r>
            <a:endParaRPr sz="2299" dirty="0"/>
          </a:p>
          <a:p>
            <a:pPr marL="0" indent="0">
              <a:lnSpc>
                <a:spcPct val="81000"/>
              </a:lnSpc>
              <a:spcBef>
                <a:spcPts val="0"/>
              </a:spcBef>
              <a:buNone/>
              <a:defRPr sz="1500" b="1"/>
            </a:pPr>
            <a:r>
              <a:rPr dirty="0"/>
              <a:t>Tutorial from Udacity: </a:t>
            </a:r>
            <a:r>
              <a:rPr b="0" dirty="0"/>
              <a:t>https://www.udacity.com/course/software-testing--cs258</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Papers on testing:</a:t>
            </a:r>
            <a:endParaRPr sz="2299" dirty="0"/>
          </a:p>
          <a:p>
            <a:pPr marL="0" indent="0">
              <a:lnSpc>
                <a:spcPct val="81000"/>
              </a:lnSpc>
              <a:spcBef>
                <a:spcPts val="0"/>
              </a:spcBef>
              <a:buNone/>
              <a:defRPr sz="1500"/>
            </a:pPr>
            <a:r>
              <a:rPr dirty="0"/>
              <a:t>http://www.sciencedirect.com/science/article/pii/S0950584914001232 </a:t>
            </a:r>
            <a:endParaRPr sz="2299" dirty="0"/>
          </a:p>
          <a:p>
            <a:pPr marL="0" indent="0">
              <a:lnSpc>
                <a:spcPct val="81000"/>
              </a:lnSpc>
              <a:spcBef>
                <a:spcPts val="0"/>
              </a:spcBef>
              <a:buNone/>
              <a:defRPr sz="1500"/>
            </a:pPr>
            <a:r>
              <a:rPr dirty="0"/>
              <a:t>https://www.researchgate.net/publication/264697060_Ongoing_verification_of_a_multiphysics_community_code_FLASH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Resources for Trilinos testing:</a:t>
            </a:r>
            <a:endParaRPr sz="2299" dirty="0"/>
          </a:p>
          <a:p>
            <a:pPr marL="0" indent="0">
              <a:lnSpc>
                <a:spcPct val="81000"/>
              </a:lnSpc>
              <a:spcBef>
                <a:spcPts val="0"/>
              </a:spcBef>
              <a:buNone/>
              <a:defRPr sz="1500"/>
            </a:pPr>
            <a:r>
              <a:rPr dirty="0"/>
              <a:t>Trilinos testing policy: https://github.com/trilinos/Trilinos/wiki/Trilinos-Testing-Policy</a:t>
            </a:r>
            <a:endParaRPr sz="2299" dirty="0"/>
          </a:p>
          <a:p>
            <a:pPr marL="0" indent="0">
              <a:lnSpc>
                <a:spcPct val="81000"/>
              </a:lnSpc>
              <a:spcBef>
                <a:spcPts val="0"/>
              </a:spcBef>
              <a:buNone/>
              <a:defRPr sz="1500"/>
            </a:pPr>
            <a:r>
              <a:rPr dirty="0"/>
              <a:t>Trilinos test harness: https://github.com/trilinos/Trilinos/wiki/Policies--%7C-Testing</a:t>
            </a:r>
          </a:p>
        </p:txBody>
      </p:sp>
    </p:spTree>
    <p:extLst>
      <p:ext uri="{BB962C8B-B14F-4D97-AF65-F5344CB8AC3E}">
        <p14:creationId xmlns:p14="http://schemas.microsoft.com/office/powerpoint/2010/main" val="1871828074"/>
      </p:ext>
    </p:extLst>
  </p:cSld>
  <p:clrMapOvr>
    <a:masterClrMapping/>
  </p:clrMapOvr>
  <mc:AlternateContent xmlns:mc="http://schemas.openxmlformats.org/markup-compatibility/2006" xmlns:p14="http://schemas.microsoft.com/office/powerpoint/2010/main">
    <mc:Choice Requires="p14">
      <p:transition spd="slow" p14:dur="2000" advTm="990"/>
    </mc:Choice>
    <mc:Fallback xmlns="">
      <p:transition spd="slow" advTm="99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11" name="Content Placeholder 3">
            <a:extLst>
              <a:ext uri="{FF2B5EF4-FFF2-40B4-BE49-F238E27FC236}">
                <a16:creationId xmlns:a16="http://schemas.microsoft.com/office/drawing/2014/main" id="{1E2A479F-1317-ED40-9D78-A6D130E1FA02}"/>
              </a:ext>
            </a:extLst>
          </p:cNvPr>
          <p:cNvGraphicFramePr>
            <a:graphicFrameLocks/>
          </p:cNvGraphicFramePr>
          <p:nvPr>
            <p:extLst>
              <p:ext uri="{D42A27DB-BD31-4B8C-83A1-F6EECF244321}">
                <p14:modId xmlns:p14="http://schemas.microsoft.com/office/powerpoint/2010/main" val="3011902561"/>
              </p:ext>
            </p:extLst>
          </p:nvPr>
        </p:nvGraphicFramePr>
        <p:xfrm>
          <a:off x="532129" y="1113891"/>
          <a:ext cx="11157544" cy="2803554"/>
        </p:xfrm>
        <a:graphic>
          <a:graphicData uri="http://schemas.openxmlformats.org/drawingml/2006/table">
            <a:tbl>
              <a:tblPr firstRow="1" bandRow="1">
                <a:tableStyleId>{5C22544A-7EE6-4342-B048-85BDC9FD1C3A}</a:tableStyleId>
              </a:tblPr>
              <a:tblGrid>
                <a:gridCol w="1889395">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2:00pm-2:40pm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2:40pm-3:20pm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3:20pm-4:00pm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4:00pm-4:30pm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4:30pm-5:15pm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5:15pm-6:00pm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3359624"/>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49156CF5-1391-4EB1-B388-CE7CE881C663}"/>
              </a:ext>
            </a:extLst>
          </p:cNvPr>
          <p:cNvGrpSpPr/>
          <p:nvPr/>
        </p:nvGrpSpPr>
        <p:grpSpPr>
          <a:xfrm>
            <a:off x="3076523" y="4335839"/>
            <a:ext cx="6035778" cy="1496439"/>
            <a:chOff x="6026727" y="4202755"/>
            <a:chExt cx="6035778" cy="1496439"/>
          </a:xfrm>
        </p:grpSpPr>
        <p:pic>
          <p:nvPicPr>
            <p:cNvPr id="10" name="Grafik 9">
              <a:extLst>
                <a:ext uri="{FF2B5EF4-FFF2-40B4-BE49-F238E27FC236}">
                  <a16:creationId xmlns:a16="http://schemas.microsoft.com/office/drawing/2014/main" id="{64B5A46F-A504-4BA2-9E07-B0801A182243}"/>
                </a:ext>
              </a:extLst>
            </p:cNvPr>
            <p:cNvPicPr>
              <a:picLocks noChangeAspect="1"/>
            </p:cNvPicPr>
            <p:nvPr/>
          </p:nvPicPr>
          <p:blipFill>
            <a:blip r:embed="rId2"/>
            <a:stretch>
              <a:fillRect/>
            </a:stretch>
          </p:blipFill>
          <p:spPr>
            <a:xfrm>
              <a:off x="10566066" y="4202755"/>
              <a:ext cx="1496439" cy="1496439"/>
            </a:xfrm>
            <a:prstGeom prst="rect">
              <a:avLst/>
            </a:prstGeom>
          </p:spPr>
        </p:pic>
        <p:sp>
          <p:nvSpPr>
            <p:cNvPr id="12" name="Rectangle 11">
              <a:extLst>
                <a:ext uri="{FF2B5EF4-FFF2-40B4-BE49-F238E27FC236}">
                  <a16:creationId xmlns:a16="http://schemas.microsoft.com/office/drawing/2014/main" id="{6ABC57E2-8BD7-4332-9E2D-633F3F80C782}"/>
                </a:ext>
              </a:extLst>
            </p:cNvPr>
            <p:cNvSpPr/>
            <p:nvPr/>
          </p:nvSpPr>
          <p:spPr>
            <a:xfrm>
              <a:off x="6026727" y="4612420"/>
              <a:ext cx="4539339" cy="769441"/>
            </a:xfrm>
            <a:prstGeom prst="rect">
              <a:avLst/>
            </a:prstGeom>
          </p:spPr>
          <p:txBody>
            <a:bodyPr wrap="square">
              <a:spAutoFit/>
            </a:bodyPr>
            <a:lstStyle/>
            <a:p>
              <a:pPr algn="r"/>
              <a:r>
                <a:rPr lang="en-US" sz="2400" b="1" dirty="0">
                  <a:solidFill>
                    <a:srgbClr val="3E3D40"/>
                  </a:solidFill>
                  <a:latin typeface="Arial" panose="020B0604020202020204" pitchFamily="34" charset="0"/>
                  <a:cs typeface="Arial" panose="020B0604020202020204" pitchFamily="34" charset="0"/>
                </a:rPr>
                <a:t>https://r.isc-hpc.com/tut130</a:t>
              </a:r>
            </a:p>
            <a:p>
              <a:pPr algn="r"/>
              <a:r>
                <a:rPr lang="en-US" sz="2000" dirty="0">
                  <a:solidFill>
                    <a:srgbClr val="FF0000"/>
                  </a:solidFill>
                  <a:latin typeface="Arial" panose="020B0604020202020204" pitchFamily="34" charset="0"/>
                  <a:cs typeface="Arial" panose="020B0604020202020204" pitchFamily="34" charset="0"/>
                </a:rPr>
                <a:t>(Please note the R before our domain)</a:t>
              </a:r>
            </a:p>
          </p:txBody>
        </p:sp>
      </p:grpSp>
    </p:spTree>
    <p:extLst>
      <p:ext uri="{BB962C8B-B14F-4D97-AF65-F5344CB8AC3E}">
        <p14:creationId xmlns:p14="http://schemas.microsoft.com/office/powerpoint/2010/main" val="15010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pPr lvl="1"/>
            <a:endParaRPr lang="en-US" dirty="0"/>
          </a:p>
        </p:txBody>
      </p:sp>
    </p:spTree>
    <p:extLst>
      <p:ext uri="{BB962C8B-B14F-4D97-AF65-F5344CB8AC3E}">
        <p14:creationId xmlns:p14="http://schemas.microsoft.com/office/powerpoint/2010/main" val="243716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214141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C86-4226-4E4F-AC9C-1BD150357409}"/>
              </a:ext>
            </a:extLst>
          </p:cNvPr>
          <p:cNvSpPr>
            <a:spLocks noGrp="1"/>
          </p:cNvSpPr>
          <p:nvPr>
            <p:ph type="title"/>
          </p:nvPr>
        </p:nvSpPr>
        <p:spPr/>
        <p:txBody>
          <a:bodyPr/>
          <a:lstStyle/>
          <a:p>
            <a:r>
              <a:rPr lang="en-US" dirty="0"/>
              <a:t>Components of Verification</a:t>
            </a:r>
          </a:p>
        </p:txBody>
      </p:sp>
      <p:sp>
        <p:nvSpPr>
          <p:cNvPr id="3" name="Content Placeholder 2">
            <a:extLst>
              <a:ext uri="{FF2B5EF4-FFF2-40B4-BE49-F238E27FC236}">
                <a16:creationId xmlns:a16="http://schemas.microsoft.com/office/drawing/2014/main" id="{DAD56F5A-89FB-5647-B6BB-58E2E45748AC}"/>
              </a:ext>
            </a:extLst>
          </p:cNvPr>
          <p:cNvSpPr>
            <a:spLocks noGrp="1"/>
          </p:cNvSpPr>
          <p:nvPr>
            <p:ph idx="1"/>
          </p:nvPr>
        </p:nvSpPr>
        <p:spPr>
          <a:xfrm>
            <a:off x="365760" y="1192106"/>
            <a:ext cx="11372473" cy="4802294"/>
          </a:xfrm>
        </p:spPr>
        <p:txBody>
          <a:bodyPr/>
          <a:lstStyle/>
          <a:p>
            <a:r>
              <a:rPr lang="en-US" dirty="0"/>
              <a:t>Testing at various granularity</a:t>
            </a:r>
          </a:p>
          <a:p>
            <a:pPr lvl="1"/>
            <a:r>
              <a:rPr lang="en-US" dirty="0"/>
              <a:t>Individual components</a:t>
            </a:r>
          </a:p>
          <a:p>
            <a:pPr lvl="1"/>
            <a:r>
              <a:rPr lang="en-US" dirty="0"/>
              <a:t>Interoperability of components</a:t>
            </a:r>
          </a:p>
          <a:p>
            <a:pPr lvl="1"/>
            <a:r>
              <a:rPr lang="en-US" dirty="0"/>
              <a:t>Convergence, stability and accuracy</a:t>
            </a:r>
          </a:p>
          <a:p>
            <a:r>
              <a:rPr lang="en-US" dirty="0"/>
              <a:t>Validation of individual components</a:t>
            </a:r>
          </a:p>
          <a:p>
            <a:r>
              <a:rPr lang="en-US" dirty="0"/>
              <a:t>Testing practices</a:t>
            </a:r>
          </a:p>
          <a:p>
            <a:r>
              <a:rPr lang="en-US" dirty="0"/>
              <a:t>Error bars</a:t>
            </a:r>
          </a:p>
          <a:p>
            <a:pPr lvl="1"/>
            <a:r>
              <a:rPr lang="en-US" dirty="0"/>
              <a:t>Necessary for differentiating between drift and round-off</a:t>
            </a:r>
          </a:p>
          <a:p>
            <a:r>
              <a:rPr lang="en-US" dirty="0"/>
              <a:t>Selection of tests for coverage</a:t>
            </a:r>
          </a:p>
          <a:p>
            <a:endParaRPr lang="en-US" dirty="0"/>
          </a:p>
          <a:p>
            <a:endParaRPr lang="en-US" dirty="0"/>
          </a:p>
        </p:txBody>
      </p:sp>
    </p:spTree>
    <p:extLst>
      <p:ext uri="{BB962C8B-B14F-4D97-AF65-F5344CB8AC3E}">
        <p14:creationId xmlns:p14="http://schemas.microsoft.com/office/powerpoint/2010/main" val="296390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Definitions</a:t>
            </a:r>
          </a:p>
        </p:txBody>
      </p:sp>
      <p:sp>
        <p:nvSpPr>
          <p:cNvPr id="3" name="Content Placeholder 2"/>
          <p:cNvSpPr>
            <a:spLocks noGrp="1"/>
          </p:cNvSpPr>
          <p:nvPr>
            <p:ph idx="1"/>
          </p:nvPr>
        </p:nvSpPr>
        <p:spPr>
          <a:xfrm>
            <a:off x="365762" y="1615912"/>
            <a:ext cx="4825988" cy="4046724"/>
          </a:xfrm>
        </p:spPr>
        <p:txBody>
          <a:bodyPr>
            <a:normAutofit/>
          </a:bodyPr>
          <a:lstStyle/>
          <a:p>
            <a:r>
              <a:rPr lang="en-US" dirty="0"/>
              <a:t>Unit tests </a:t>
            </a:r>
          </a:p>
          <a:p>
            <a:pPr lvl="1"/>
            <a:r>
              <a:rPr lang="en-US" dirty="0"/>
              <a:t>Test individual functions or classes</a:t>
            </a:r>
          </a:p>
          <a:p>
            <a:r>
              <a:rPr lang="en-US" dirty="0"/>
              <a:t>Integration tests</a:t>
            </a:r>
          </a:p>
          <a:p>
            <a:pPr lvl="1"/>
            <a:r>
              <a:rPr lang="en-US" dirty="0"/>
              <a:t>Test interaction, build complex hierarchy</a:t>
            </a:r>
          </a:p>
          <a:p>
            <a:r>
              <a:rPr lang="en-US" dirty="0"/>
              <a:t>System level tests</a:t>
            </a:r>
          </a:p>
          <a:p>
            <a:pPr lvl="1"/>
            <a:r>
              <a:rPr lang="en-US" dirty="0"/>
              <a:t>At the user interaction level</a:t>
            </a:r>
          </a:p>
          <a:p>
            <a:pPr lvl="1"/>
            <a:endParaRPr lang="en-US" dirty="0"/>
          </a:p>
        </p:txBody>
      </p:sp>
      <p:sp>
        <p:nvSpPr>
          <p:cNvPr id="4" name="Content Placeholder 3">
            <a:extLst>
              <a:ext uri="{FF2B5EF4-FFF2-40B4-BE49-F238E27FC236}">
                <a16:creationId xmlns:a16="http://schemas.microsoft.com/office/drawing/2014/main" id="{73557084-58F6-8B4C-AB04-2B4824FBA527}"/>
              </a:ext>
            </a:extLst>
          </p:cNvPr>
          <p:cNvSpPr txBox="1">
            <a:spLocks/>
          </p:cNvSpPr>
          <p:nvPr/>
        </p:nvSpPr>
        <p:spPr bwMode="auto">
          <a:xfrm>
            <a:off x="5390848" y="1615913"/>
            <a:ext cx="6347388" cy="3852703"/>
          </a:xfrm>
          <a:prstGeom prst="rect">
            <a:avLst/>
          </a:prstGeom>
          <a:noFill/>
          <a:ln w="9525">
            <a:noFill/>
            <a:miter lim="800000"/>
            <a:headEnd/>
            <a:tailEnd/>
          </a:ln>
        </p:spPr>
        <p:txBody>
          <a:bodyPr vert="horz" wrap="square" lIns="91416" tIns="45708" rIns="91416" bIns="45708" numCol="1" anchor="t" anchorCtr="0" compatLnSpc="1">
            <a:prstTxWarp prst="textNoShape">
              <a:avLst/>
            </a:prstTxWarp>
            <a:noAutofit/>
          </a:bodyPr>
          <a:lstStyle>
            <a:lvl1pPr marL="230192" indent="-230192" algn="l" rtl="0" eaLnBrk="1" fontAlgn="base" hangingPunct="1">
              <a:lnSpc>
                <a:spcPct val="90000"/>
              </a:lnSpc>
              <a:spcBef>
                <a:spcPts val="1400"/>
              </a:spcBef>
              <a:spcAft>
                <a:spcPct val="0"/>
              </a:spcAft>
              <a:buClr>
                <a:schemeClr val="tx1"/>
              </a:buClr>
              <a:buFont typeface="Arial" charset="0"/>
              <a:buChar char="•"/>
              <a:defRPr sz="2801" kern="1200">
                <a:solidFill>
                  <a:schemeClr val="tx1"/>
                </a:solidFill>
                <a:latin typeface="Arial" panose="020B0604020202020204" pitchFamily="34" charset="0"/>
                <a:ea typeface="+mn-ea"/>
                <a:cs typeface="Arial" panose="020B0604020202020204" pitchFamily="34" charset="0"/>
              </a:defRPr>
            </a:lvl1pPr>
            <a:lvl2pPr marL="625485" indent="-279405" algn="l" rtl="0" eaLnBrk="1" fontAlgn="base" hangingPunct="1">
              <a:lnSpc>
                <a:spcPct val="90000"/>
              </a:lnSpc>
              <a:spcBef>
                <a:spcPts val="800"/>
              </a:spcBef>
              <a:spcAft>
                <a:spcPct val="0"/>
              </a:spcAft>
              <a:buClr>
                <a:schemeClr val="tx1"/>
              </a:buClr>
              <a:buFont typeface="Arial" charset="0"/>
              <a:buChar char="–"/>
              <a:defRPr sz="2399" kern="1200">
                <a:solidFill>
                  <a:schemeClr val="tx1"/>
                </a:solidFill>
                <a:latin typeface="Arial" panose="020B0604020202020204" pitchFamily="34" charset="0"/>
                <a:ea typeface="+mn-ea"/>
                <a:cs typeface="Arial" panose="020B0604020202020204" pitchFamily="34" charset="0"/>
              </a:defRPr>
            </a:lvl2pPr>
            <a:lvl3pPr marL="914415" indent="-230192"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607" indent="-173041"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49" indent="-222254"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42"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49"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57"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64"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Restart tests</a:t>
            </a:r>
          </a:p>
          <a:p>
            <a:pPr lvl="1"/>
            <a:r>
              <a:rPr lang="en-US" sz="2398" dirty="0"/>
              <a:t>Code starts transparently from a checkpoint</a:t>
            </a:r>
          </a:p>
          <a:p>
            <a:r>
              <a:rPr lang="en-US" sz="2800" dirty="0"/>
              <a:t>Regression (no-change) tests</a:t>
            </a:r>
          </a:p>
          <a:p>
            <a:pPr lvl="1"/>
            <a:r>
              <a:rPr lang="en-US" sz="2398" dirty="0"/>
              <a:t>Compare current observable output to a gold standard</a:t>
            </a:r>
          </a:p>
          <a:p>
            <a:r>
              <a:rPr lang="en-US" sz="2800" dirty="0"/>
              <a:t>Performance tests</a:t>
            </a:r>
          </a:p>
          <a:p>
            <a:pPr lvl="1"/>
            <a:r>
              <a:rPr lang="en-US" sz="2398" dirty="0"/>
              <a:t>Focus on the runtime and resource utilization</a:t>
            </a:r>
          </a:p>
          <a:p>
            <a:pPr marL="0" indent="0">
              <a:buNone/>
            </a:pPr>
            <a:endParaRPr lang="en-US" sz="2800" dirty="0"/>
          </a:p>
        </p:txBody>
      </p:sp>
    </p:spTree>
    <p:extLst>
      <p:ext uri="{BB962C8B-B14F-4D97-AF65-F5344CB8AC3E}">
        <p14:creationId xmlns:p14="http://schemas.microsoft.com/office/powerpoint/2010/main" val="353674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a:t>
            </a:r>
          </a:p>
        </p:txBody>
      </p:sp>
      <p:sp>
        <p:nvSpPr>
          <p:cNvPr id="3" name="Content Placeholder 2"/>
          <p:cNvSpPr>
            <a:spLocks noGrp="1"/>
          </p:cNvSpPr>
          <p:nvPr>
            <p:ph sz="quarter" idx="1"/>
          </p:nvPr>
        </p:nvSpPr>
        <p:spPr>
          <a:xfrm>
            <a:off x="585893" y="1718256"/>
            <a:ext cx="10166773" cy="3886677"/>
          </a:xfrm>
        </p:spPr>
        <p:txBody>
          <a:bodyPr>
            <a:normAutofit/>
          </a:bodyPr>
          <a:lstStyle/>
          <a:p>
            <a:r>
              <a:rPr lang="en-US" dirty="0"/>
              <a:t>Development of tests and diagnostics goes hand-in-hand with code development</a:t>
            </a:r>
          </a:p>
          <a:p>
            <a:pPr lvl="1"/>
            <a:r>
              <a:rPr lang="en-US" dirty="0"/>
              <a:t>Non-trivial to devise good tests, but extremely important</a:t>
            </a:r>
          </a:p>
          <a:p>
            <a:pPr lvl="1"/>
            <a:r>
              <a:rPr lang="en-US" dirty="0"/>
              <a:t>Compare against simpler analytical or semi-analytical solutions</a:t>
            </a:r>
          </a:p>
          <a:p>
            <a:r>
              <a:rPr lang="en-US" dirty="0"/>
              <a:t>When faced with legacy codes with no existing tests</a:t>
            </a:r>
          </a:p>
          <a:p>
            <a:pPr lvl="1"/>
            <a:r>
              <a:rPr lang="en-US" dirty="0"/>
              <a:t>More creative approach becomes necessary</a:t>
            </a:r>
          </a:p>
          <a:p>
            <a:r>
              <a:rPr lang="en-US" dirty="0"/>
              <a:t>Verify correctness</a:t>
            </a:r>
          </a:p>
          <a:p>
            <a:pPr lvl="1"/>
            <a:r>
              <a:rPr lang="en-US" dirty="0"/>
              <a:t>Always inject errors to verify that the test is working</a:t>
            </a:r>
          </a:p>
          <a:p>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75838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5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588</TotalTime>
  <Words>2085</Words>
  <Application>Microsoft Office PowerPoint</Application>
  <PresentationFormat>Custom</PresentationFormat>
  <Paragraphs>390</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American Typewriter</vt:lpstr>
      <vt:lpstr>Arial</vt:lpstr>
      <vt:lpstr>Arial Black</vt:lpstr>
      <vt:lpstr>Calibri</vt:lpstr>
      <vt:lpstr>Wingdings</vt:lpstr>
      <vt:lpstr>Presentations (Wide Screen)</vt:lpstr>
      <vt:lpstr>Verification and Refactoring</vt:lpstr>
      <vt:lpstr>License, citation, and acknowledgements</vt:lpstr>
      <vt:lpstr>Verification</vt:lpstr>
      <vt:lpstr>Verification</vt:lpstr>
      <vt:lpstr>Stages and types of verification</vt:lpstr>
      <vt:lpstr>Components of Verification</vt:lpstr>
      <vt:lpstr>Test Definitions</vt:lpstr>
      <vt:lpstr>Test Development</vt:lpstr>
      <vt:lpstr>Example from E3SM </vt:lpstr>
      <vt:lpstr>Workarounds for Granularity</vt:lpstr>
      <vt:lpstr>Example from FLASH</vt:lpstr>
      <vt:lpstr>Example from Flash</vt:lpstr>
      <vt:lpstr>Example from FLASH</vt:lpstr>
      <vt:lpstr>Example from FLASH</vt:lpstr>
      <vt:lpstr>Selection of tests</vt:lpstr>
      <vt:lpstr>Why not always use the most stringent testing?</vt:lpstr>
      <vt:lpstr>Test Selection</vt:lpstr>
      <vt:lpstr>Example </vt:lpstr>
      <vt:lpstr>Regular Testing</vt:lpstr>
      <vt:lpstr>Refactoring</vt:lpstr>
      <vt:lpstr>Considerations</vt:lpstr>
      <vt:lpstr>Cost estimation</vt:lpstr>
      <vt:lpstr>PowerPoint Presentation</vt:lpstr>
      <vt:lpstr>On ramp plan</vt:lpstr>
      <vt:lpstr>Example FLASH </vt:lpstr>
      <vt:lpstr>FLASH5</vt:lpstr>
      <vt:lpstr>Refactoring plan</vt:lpstr>
      <vt:lpstr>Phase 1 - design</vt:lpstr>
      <vt:lpstr>Phase 2 - prototyping</vt:lpstr>
      <vt:lpstr>Phase 3 - implementation</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179</cp:revision>
  <cp:lastPrinted>2017-11-02T18:35:01Z</cp:lastPrinted>
  <dcterms:created xsi:type="dcterms:W3CDTF">2018-11-06T17:28:56Z</dcterms:created>
  <dcterms:modified xsi:type="dcterms:W3CDTF">2019-06-16T07:38:32Z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