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2"/>
  </p:notesMasterIdLst>
  <p:handoutMasterIdLst>
    <p:handoutMasterId r:id="rId43"/>
  </p:handoutMasterIdLst>
  <p:sldIdLst>
    <p:sldId id="318" r:id="rId5"/>
    <p:sldId id="279"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323" r:id="rId20"/>
    <p:sldId id="269" r:id="rId21"/>
    <p:sldId id="287" r:id="rId22"/>
    <p:sldId id="271" r:id="rId23"/>
    <p:sldId id="322" r:id="rId24"/>
    <p:sldId id="319" r:id="rId25"/>
    <p:sldId id="320" r:id="rId26"/>
    <p:sldId id="272" r:id="rId27"/>
    <p:sldId id="273" r:id="rId28"/>
    <p:sldId id="288" r:id="rId29"/>
    <p:sldId id="282" r:id="rId30"/>
    <p:sldId id="290" r:id="rId31"/>
    <p:sldId id="276" r:id="rId32"/>
    <p:sldId id="327" r:id="rId33"/>
    <p:sldId id="328" r:id="rId34"/>
    <p:sldId id="329" r:id="rId35"/>
    <p:sldId id="275" r:id="rId36"/>
    <p:sldId id="289" r:id="rId37"/>
    <p:sldId id="278" r:id="rId38"/>
    <p:sldId id="324" r:id="rId39"/>
    <p:sldId id="325" r:id="rId40"/>
    <p:sldId id="326" r:id="rId4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autoAdjust="0"/>
    <p:restoredTop sz="96571" autoAdjust="0"/>
  </p:normalViewPr>
  <p:slideViewPr>
    <p:cSldViewPr snapToGrid="0" showGuides="1">
      <p:cViewPr varScale="1">
        <p:scale>
          <a:sx n="90" d="100"/>
          <a:sy n="90" d="100"/>
        </p:scale>
        <p:origin x="232" y="72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8/7/19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8/7/19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it.ly/IDEAS-licensing"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bit.ly/IDEAS-licens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oosealicense.com/appendi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ideas-productivity.org/events/hpc-best-practices-webinars/#webinar02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dwheeler.com/essays/floss-license-slide.html" TargetMode="External"/><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hyperlink" Target="https://en.wikipedia.org/wiki/License_compatibility" TargetMode="External"/><Relationship Id="rId4" Type="http://schemas.openxmlformats.org/officeDocument/2006/relationships/hyperlink" Target="https://commons.wikimedia.org/w/index.php?curid=4106000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it.ly/IDEAS-licens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pdx.org/" TargetMode="External"/><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reativecommons.or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8" Type="http://schemas.openxmlformats.org/officeDocument/2006/relationships/hyperlink" Target="http://softwarefreedom.org/resources/2012/ManagingCopyrightInformation.html" TargetMode="External"/><Relationship Id="rId13" Type="http://schemas.openxmlformats.org/officeDocument/2006/relationships/hyperlink" Target="https://creativecommons.org/" TargetMode="External"/><Relationship Id="rId3" Type="http://schemas.openxmlformats.org/officeDocument/2006/relationships/hyperlink" Target="http://www.fsf.org/licensing/" TargetMode="External"/><Relationship Id="rId7" Type="http://schemas.openxmlformats.org/officeDocument/2006/relationships/hyperlink" Target="https://en.wikipedia.org/wiki/License_compatibility" TargetMode="External"/><Relationship Id="rId12" Type="http://schemas.openxmlformats.org/officeDocument/2006/relationships/hyperlink" Target="http://ebb.org/bkuhn/blog/2014/06/09/do-not-need-cla.html" TargetMode="External"/><Relationship Id="rId2" Type="http://schemas.openxmlformats.org/officeDocument/2006/relationships/hyperlink" Target="https://opensource.org/" TargetMode="External"/><Relationship Id="rId1" Type="http://schemas.openxmlformats.org/officeDocument/2006/relationships/slideLayout" Target="../slideLayouts/slideLayout2.xml"/><Relationship Id="rId6" Type="http://schemas.openxmlformats.org/officeDocument/2006/relationships/hyperlink" Target="http://softwarefreedom.org/" TargetMode="External"/><Relationship Id="rId11" Type="http://schemas.openxmlformats.org/officeDocument/2006/relationships/hyperlink" Target="https://developercertificate.org/" TargetMode="External"/><Relationship Id="rId5" Type="http://schemas.openxmlformats.org/officeDocument/2006/relationships/hyperlink" Target="https://choosealicense.com/appendix/" TargetMode="External"/><Relationship Id="rId10" Type="http://schemas.openxmlformats.org/officeDocument/2006/relationships/hyperlink" Target="http://contributoragreements.org/" TargetMode="External"/><Relationship Id="rId4" Type="http://schemas.openxmlformats.org/officeDocument/2006/relationships/hyperlink" Target="https://choosealicense.com/" TargetMode="External"/><Relationship Id="rId9" Type="http://schemas.openxmlformats.org/officeDocument/2006/relationships/hyperlink" Target="https://spdx.org/" TargetMode="External"/><Relationship Id="rId14" Type="http://schemas.openxmlformats.org/officeDocument/2006/relationships/hyperlink" Target="https://science.energy.gov/~/media/ascr/pdf/research/docs/Doe_lab_developed_software_policy.pdf"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www.qlegal.qmul.ac.uk/" TargetMode="External"/><Relationship Id="rId3" Type="http://schemas.openxmlformats.org/officeDocument/2006/relationships/hyperlink" Target="https://softwaresaved.github.io/software-licensing-workshop/#/15" TargetMode="External"/><Relationship Id="rId7" Type="http://schemas.openxmlformats.org/officeDocument/2006/relationships/hyperlink" Target="http://ifosslawbook.org/" TargetMode="External"/><Relationship Id="rId2" Type="http://schemas.openxmlformats.org/officeDocument/2006/relationships/hyperlink" Target="https://www.software.ac.uk/about/staff/person/neil-chue-hong" TargetMode="External"/><Relationship Id="rId1" Type="http://schemas.openxmlformats.org/officeDocument/2006/relationships/slideLayout" Target="../slideLayouts/slideLayout2.xml"/><Relationship Id="rId6" Type="http://schemas.openxmlformats.org/officeDocument/2006/relationships/hyperlink" Target="https://opensource.guide/legal/" TargetMode="External"/><Relationship Id="rId5" Type="http://schemas.openxmlformats.org/officeDocument/2006/relationships/hyperlink" Target="http://journals.plos.org/ploscompbiol/article?id=10.1371/journal.pcbi.1002598" TargetMode="External"/><Relationship Id="rId10" Type="http://schemas.openxmlformats.org/officeDocument/2006/relationships/hyperlink" Target="http://oss-watch.ac.uk/" TargetMode="External"/><Relationship Id="rId4" Type="http://schemas.openxmlformats.org/officeDocument/2006/relationships/hyperlink" Target="http://www.astrobetter.com/blog/2014/03/10/the-whys-and-hows-of-licensing-scientific-code/" TargetMode="External"/><Relationship Id="rId9" Type="http://schemas.openxmlformats.org/officeDocument/2006/relationships/hyperlink" Target="https://tldrlegal.com/"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hepsoftwarefoundation.org/organization/2017/02/21/licensing.html" TargetMode="External"/><Relationship Id="rId3" Type="http://schemas.openxmlformats.org/officeDocument/2006/relationships/hyperlink" Target="https://janelia-flyem.github.io/licenses.html" TargetMode="External"/><Relationship Id="rId7" Type="http://schemas.openxmlformats.org/officeDocument/2006/relationships/hyperlink" Target="https://hepsoftwarefoundation.org/activities/licensing.html" TargetMode="External"/><Relationship Id="rId12" Type="http://schemas.openxmlformats.org/officeDocument/2006/relationships/hyperlink" Target="https://geant3plus.archive.geant.net/About/Documents/GN3_10_325GEANTIPRPolicyv1.2_30SEP11.pdf"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2.xml"/><Relationship Id="rId6" Type="http://schemas.openxmlformats.org/officeDocument/2006/relationships/hyperlink" Target="https://llvm.org/foundation/relicensing/" TargetMode="External"/><Relationship Id="rId11" Type="http://schemas.openxmlformats.org/officeDocument/2006/relationships/hyperlink" Target="https://github.com/easybuilders/easybuild-framework/issues/335" TargetMode="External"/><Relationship Id="rId5" Type="http://schemas.openxmlformats.org/officeDocument/2006/relationships/hyperlink" Target="https://lwn.net/Articles/701155/" TargetMode="External"/><Relationship Id="rId10" Type="http://schemas.openxmlformats.org/officeDocument/2006/relationships/hyperlink" Target="https://indico.cern.ch/event/727095/contributions/2992610/attachments/1647248/2633145/HSF_Licensing_Intro_2018-05-09.pdf" TargetMode="External"/><Relationship Id="rId4" Type="http://schemas.openxmlformats.org/officeDocument/2006/relationships/hyperlink" Target="https://www.apache.org/legal/resolved.html#category-x" TargetMode="External"/><Relationship Id="rId9" Type="http://schemas.openxmlformats.org/officeDocument/2006/relationships/hyperlink" Target="https://hepsoftwarefoundation.org/organization/2018/05/09/licensing.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opensource.com/article/18/3/patent-grant-mit-license" TargetMode="External"/><Relationship Id="rId7" Type="http://schemas.openxmlformats.org/officeDocument/2006/relationships/hyperlink" Target="https://doc.rust-lang.org/1.4.0/complement-project-faq.html#why-dual-mit/asl2-license?"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2.xml"/><Relationship Id="rId6" Type="http://schemas.openxmlformats.org/officeDocument/2006/relationships/hyperlink" Target="https://mail.mozilla.org/pipermail/rust-dev/2012-November/002664.html" TargetMode="External"/><Relationship Id="rId5" Type="http://schemas.openxmlformats.org/officeDocument/2006/relationships/hyperlink" Target="https://www.theregister.co.uk/2017/09/20/gitlab_suspends_graphql_project_over_facebook_license_terms/" TargetMode="External"/><Relationship Id="rId4" Type="http://schemas.openxmlformats.org/officeDocument/2006/relationships/hyperlink" Target="https://medium.com/@dwalsh.sdlr/reacts-new-mit-license-the-circus-enters-it-s-third-ring-2f1bf989a67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it.ly/IDEAS-licens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An Introduction to Software Licensing</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dirty="0"/>
              <a:t>James </a:t>
            </a:r>
            <a:r>
              <a:rPr lang="en-US" dirty="0" err="1"/>
              <a:t>Willenbring</a:t>
            </a:r>
            <a:br>
              <a:rPr lang="en-US" dirty="0"/>
            </a:br>
            <a:r>
              <a:rPr lang="en-US" sz="1600" dirty="0"/>
              <a:t>Software Engineering and Research Department</a:t>
            </a:r>
            <a:br>
              <a:rPr lang="en-US" sz="1600" dirty="0"/>
            </a:br>
            <a:r>
              <a:rPr lang="en-US" sz="1600" dirty="0"/>
              <a:t>Center for Computing Research</a:t>
            </a:r>
            <a:br>
              <a:rPr lang="en-US" sz="1600" dirty="0"/>
            </a:br>
            <a:r>
              <a:rPr lang="en-US" sz="1600" dirty="0"/>
              <a:t>Sandia National Laboratories</a:t>
            </a:r>
          </a:p>
          <a:p>
            <a:r>
              <a:rPr lang="en-US" dirty="0"/>
              <a:t>David </a:t>
            </a:r>
            <a:r>
              <a:rPr lang="en-US" dirty="0" err="1"/>
              <a:t>Bernholdt</a:t>
            </a:r>
            <a:br>
              <a:rPr lang="en-US" dirty="0"/>
            </a:br>
            <a:r>
              <a:rPr lang="en-US" sz="1600" dirty="0"/>
              <a:t>Oak Ridge National Laboratory</a:t>
            </a:r>
          </a:p>
          <a:p>
            <a:r>
              <a:rPr lang="en-US" dirty="0"/>
              <a:t>Michael </a:t>
            </a:r>
            <a:r>
              <a:rPr lang="en-US" dirty="0" err="1"/>
              <a:t>Heroux</a:t>
            </a:r>
            <a:br>
              <a:rPr lang="en-US" dirty="0"/>
            </a:br>
            <a:r>
              <a:rPr lang="en-US" sz="1600" dirty="0"/>
              <a:t>Sandia National Laboratories</a:t>
            </a:r>
          </a:p>
          <a:p>
            <a:br>
              <a:rPr lang="en-US" sz="1600" dirty="0"/>
            </a:br>
            <a:r>
              <a:rPr lang="en-US" sz="2200" dirty="0"/>
              <a:t>ATPESC 2019</a:t>
            </a:r>
            <a:br>
              <a:rPr lang="en-US" sz="2200" dirty="0"/>
            </a:br>
            <a:r>
              <a:rPr lang="en-US" sz="2200" dirty="0"/>
              <a:t>Q Center, St. Charles, IL (USA)</a:t>
            </a:r>
            <a:br>
              <a:rPr lang="en-US" sz="2200" dirty="0"/>
            </a:br>
            <a:r>
              <a:rPr lang="en-US" sz="2200" dirty="0"/>
              <a:t>8 August 2019</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2" name="TextBox 1">
            <a:extLst>
              <a:ext uri="{FF2B5EF4-FFF2-40B4-BE49-F238E27FC236}">
                <a16:creationId xmlns:a16="http://schemas.microsoft.com/office/drawing/2014/main" id="{F56E7830-3922-437F-AB10-D067470DD3FE}"/>
              </a:ext>
            </a:extLst>
          </p:cNvPr>
          <p:cNvSpPr txBox="1"/>
          <p:nvPr/>
        </p:nvSpPr>
        <p:spPr>
          <a:xfrm>
            <a:off x="8315739" y="3397812"/>
            <a:ext cx="3611218" cy="2646878"/>
          </a:xfrm>
          <a:prstGeom prst="rect">
            <a:avLst/>
          </a:prstGeom>
          <a:noFill/>
          <a:ln w="12700">
            <a:solidFill>
              <a:schemeClr val="tx2"/>
            </a:solidFill>
          </a:ln>
        </p:spPr>
        <p:txBody>
          <a:bodyPr wrap="square" lIns="118872" tIns="91440" rIns="118872" bIns="91440" rtlCol="0" anchor="ctr" anchorCtr="0">
            <a:spAutoFit/>
          </a:bodyPr>
          <a:lstStyle/>
          <a:p>
            <a:pPr algn="l"/>
            <a:r>
              <a:rPr lang="en-US" sz="2000" dirty="0">
                <a:solidFill>
                  <a:schemeClr val="tx2"/>
                </a:solidFill>
              </a:rPr>
              <a:t>Please open the Q&amp;A Google Doc so that I can ask you some questions!</a:t>
            </a:r>
          </a:p>
          <a:p>
            <a:pPr algn="l"/>
            <a:endParaRPr lang="en-US" sz="2000" dirty="0">
              <a:solidFill>
                <a:schemeClr val="tx2"/>
              </a:solidFill>
            </a:endParaRPr>
          </a:p>
          <a:p>
            <a:r>
              <a:rPr lang="en-US" sz="2000" b="1" dirty="0">
                <a:solidFill>
                  <a:schemeClr val="tx2"/>
                </a:solidFill>
                <a:hlinkClick r:id="rId3">
                  <a:extLst>
                    <a:ext uri="{A12FA001-AC4F-418D-AE19-62706E023703}">
                      <ahyp:hlinkClr xmlns:ahyp="http://schemas.microsoft.com/office/drawing/2018/hyperlinkcolor" val="tx"/>
                    </a:ext>
                  </a:extLst>
                </a:hlinkClick>
              </a:rPr>
              <a:t>http://bit.ly/IDEAS-licensing</a:t>
            </a:r>
            <a:endParaRPr lang="en-US" sz="2000" b="1" dirty="0">
              <a:solidFill>
                <a:schemeClr val="tx2"/>
              </a:solidFill>
            </a:endParaRPr>
          </a:p>
          <a:p>
            <a:endParaRPr lang="en-US" sz="2000" dirty="0">
              <a:solidFill>
                <a:schemeClr val="tx2"/>
              </a:solidFill>
            </a:endParaRPr>
          </a:p>
          <a:p>
            <a:r>
              <a:rPr lang="en-US" sz="2000" dirty="0">
                <a:solidFill>
                  <a:schemeClr val="tx2"/>
                </a:solidFill>
              </a:rPr>
              <a:t>(And you’re welcome to ask me questions too)</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derivative work?</a:t>
            </a:r>
            <a:endParaRPr lang="en-US" dirty="0"/>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Basically: modifications to someone else’s software</a:t>
            </a:r>
          </a:p>
          <a:p>
            <a:r>
              <a:rPr lang="en-US" sz="2400" dirty="0"/>
              <a:t>But 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 (more later)</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
        <p:nvSpPr>
          <p:cNvPr id="5" name="TextBox 4">
            <a:extLst>
              <a:ext uri="{FF2B5EF4-FFF2-40B4-BE49-F238E27FC236}">
                <a16:creationId xmlns:a16="http://schemas.microsoft.com/office/drawing/2014/main" id="{6218CD2F-71B9-4463-B441-D2AC49E5C7B2}"/>
              </a:ext>
            </a:extLst>
          </p:cNvPr>
          <p:cNvSpPr txBox="1"/>
          <p:nvPr/>
        </p:nvSpPr>
        <p:spPr>
          <a:xfrm>
            <a:off x="8245799" y="411480"/>
            <a:ext cx="3577266" cy="738664"/>
          </a:xfrm>
          <a:prstGeom prst="rect">
            <a:avLst/>
          </a:prstGeom>
          <a:noFill/>
          <a:ln w="12700">
            <a:solidFill>
              <a:schemeClr val="tx2"/>
            </a:solidFill>
          </a:ln>
        </p:spPr>
        <p:txBody>
          <a:bodyPr wrap="square" lIns="118872" tIns="91440" rIns="118872" bIns="91440" rtlCol="0" anchor="ctr" anchorCtr="0">
            <a:spAutoFit/>
          </a:bodyPr>
          <a:lstStyle/>
          <a:p>
            <a:pPr algn="ctr">
              <a:lnSpc>
                <a:spcPct val="90000"/>
              </a:lnSpc>
            </a:pPr>
            <a:r>
              <a:rPr lang="en-US" sz="2000" dirty="0">
                <a:solidFill>
                  <a:schemeClr val="tx2"/>
                </a:solidFill>
              </a:rPr>
              <a:t>Answer Q2 at </a:t>
            </a:r>
            <a:r>
              <a:rPr lang="en-US" sz="2000" b="1" dirty="0">
                <a:solidFill>
                  <a:schemeClr val="tx2"/>
                </a:solidFill>
                <a:hlinkClick r:id="rId2">
                  <a:extLst>
                    <a:ext uri="{A12FA001-AC4F-418D-AE19-62706E023703}">
                      <ahyp:hlinkClr xmlns:ahyp="http://schemas.microsoft.com/office/drawing/2018/hyperlinkcolor" val="tx"/>
                    </a:ext>
                  </a:extLst>
                </a:hlinkClick>
              </a:rPr>
              <a:t>http://bit.ly/IDEAS-licensing</a:t>
            </a:r>
            <a:endParaRPr lang="en-US" sz="2000" b="1" dirty="0">
              <a:solidFill>
                <a:schemeClr val="tx2"/>
              </a:solidFill>
            </a:endParaRP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Possible alternative: 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951938"/>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a:p>
            <a:r>
              <a:rPr lang="en-US" dirty="0"/>
              <a:t>Expectations of the community you want </a:t>
            </a:r>
            <a:br>
              <a:rPr lang="en-US" dirty="0"/>
            </a:br>
            <a:r>
              <a:rPr lang="en-US" dirty="0"/>
              <a:t>to engage?</a:t>
            </a:r>
            <a:endParaRPr lang="en-US" sz="2400" dirty="0"/>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11141604"/>
              </p:ext>
            </p:extLst>
          </p:nvPr>
        </p:nvGraphicFramePr>
        <p:xfrm>
          <a:off x="787382" y="1242664"/>
          <a:ext cx="10614061" cy="4372672"/>
        </p:xfrm>
        <a:graphic>
          <a:graphicData uri="http://schemas.openxmlformats.org/drawingml/2006/table">
            <a:tbl>
              <a:tblPr firstRow="1" bandRow="1">
                <a:tableStyleId>{5C22544A-7EE6-4342-B048-85BDC9FD1C3A}</a:tableStyleId>
              </a:tblPr>
              <a:tblGrid>
                <a:gridCol w="6467851">
                  <a:extLst>
                    <a:ext uri="{9D8B030D-6E8A-4147-A177-3AD203B41FA5}">
                      <a16:colId xmlns:a16="http://schemas.microsoft.com/office/drawing/2014/main" val="2900655383"/>
                    </a:ext>
                  </a:extLst>
                </a:gridCol>
                <a:gridCol w="1724097">
                  <a:extLst>
                    <a:ext uri="{9D8B030D-6E8A-4147-A177-3AD203B41FA5}">
                      <a16:colId xmlns:a16="http://schemas.microsoft.com/office/drawing/2014/main" val="990930342"/>
                    </a:ext>
                  </a:extLst>
                </a:gridCol>
                <a:gridCol w="1437604">
                  <a:extLst>
                    <a:ext uri="{9D8B030D-6E8A-4147-A177-3AD203B41FA5}">
                      <a16:colId xmlns:a16="http://schemas.microsoft.com/office/drawing/2014/main" val="2083886528"/>
                    </a:ext>
                  </a:extLst>
                </a:gridCol>
                <a:gridCol w="98450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27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216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and 3-Clause licenses</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 v3</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413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 v3</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265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33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3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 2.0</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908665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Affero</a:t>
                      </a:r>
                      <a:r>
                        <a:rPr lang="en-US" sz="1800" dirty="0"/>
                        <a:t> General Public License v3 </a:t>
                      </a:r>
                      <a:r>
                        <a:rPr lang="en-US" sz="1800" i="1" dirty="0"/>
                        <a:t>(network use == distribution)</a:t>
                      </a:r>
                    </a:p>
                  </a:txBody>
                  <a:tcPr/>
                </a:tc>
                <a:tc>
                  <a:txBody>
                    <a:bodyPr/>
                    <a:lstStyle/>
                    <a:p>
                      <a:r>
                        <a:rPr lang="en-US" sz="1800" dirty="0"/>
                        <a:t>Copyleft</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2039585557"/>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7C5-7E8E-44AB-8B41-B49D6A2FFC59}"/>
              </a:ext>
            </a:extLst>
          </p:cNvPr>
          <p:cNvSpPr>
            <a:spLocks noGrp="1"/>
          </p:cNvSpPr>
          <p:nvPr>
            <p:ph type="title"/>
          </p:nvPr>
        </p:nvSpPr>
        <p:spPr/>
        <p:txBody>
          <a:bodyPr/>
          <a:lstStyle/>
          <a:p>
            <a:r>
              <a:rPr lang="en-US" dirty="0"/>
              <a:t>ChooseALicense.com </a:t>
            </a:r>
            <a:br>
              <a:rPr lang="en-US" dirty="0"/>
            </a:br>
            <a:r>
              <a:rPr lang="en-US" dirty="0"/>
              <a:t>(by GitHub)</a:t>
            </a:r>
          </a:p>
        </p:txBody>
      </p:sp>
      <p:sp>
        <p:nvSpPr>
          <p:cNvPr id="6" name="Content Placeholder 5">
            <a:extLst>
              <a:ext uri="{FF2B5EF4-FFF2-40B4-BE49-F238E27FC236}">
                <a16:creationId xmlns:a16="http://schemas.microsoft.com/office/drawing/2014/main" id="{D86F6FA1-BD8F-4C41-9734-53C4789417E4}"/>
              </a:ext>
            </a:extLst>
          </p:cNvPr>
          <p:cNvSpPr>
            <a:spLocks noGrp="1"/>
          </p:cNvSpPr>
          <p:nvPr>
            <p:ph idx="1"/>
          </p:nvPr>
        </p:nvSpPr>
        <p:spPr>
          <a:xfrm>
            <a:off x="365761" y="1737360"/>
            <a:ext cx="5728652" cy="4047778"/>
          </a:xfrm>
        </p:spPr>
        <p:txBody>
          <a:bodyPr/>
          <a:lstStyle/>
          <a:p>
            <a:r>
              <a:rPr lang="en-US" dirty="0"/>
              <a:t>Primarily a decision-tree approach to helping you choose a license</a:t>
            </a:r>
          </a:p>
          <a:p>
            <a:r>
              <a:rPr lang="en-US" dirty="0"/>
              <a:t>But backed by a repository with analysis of 30+ widely used licenses</a:t>
            </a:r>
          </a:p>
          <a:p>
            <a:r>
              <a:rPr lang="en-US" b="1" dirty="0"/>
              <a:t>The easiest way to access the whole list is to go to the “Appendix”</a:t>
            </a:r>
          </a:p>
          <a:p>
            <a:pPr lvl="1"/>
            <a:r>
              <a:rPr lang="en-US" b="1" dirty="0">
                <a:hlinkClick r:id="rId2"/>
              </a:rPr>
              <a:t>https://choosealicense.com/appendix/</a:t>
            </a:r>
            <a:endParaRPr lang="en-US" b="1" dirty="0"/>
          </a:p>
          <a:p>
            <a:pPr lvl="1"/>
            <a:r>
              <a:rPr lang="en-US" dirty="0"/>
              <a:t>A portion of the Appendix is shown at left</a:t>
            </a:r>
          </a:p>
          <a:p>
            <a:r>
              <a:rPr lang="en-US" dirty="0"/>
              <a:t>This is implemented in a GitHub repository with Jekyll, and open to pull requests!</a:t>
            </a:r>
          </a:p>
          <a:p>
            <a:r>
              <a:rPr lang="en-US" dirty="0"/>
              <a:t>Which license may not be your choice</a:t>
            </a:r>
          </a:p>
        </p:txBody>
      </p:sp>
      <p:pic>
        <p:nvPicPr>
          <p:cNvPr id="5" name="Picture 4" descr="A screenshot of a cell phone&#10;&#10;Description automatically generated">
            <a:extLst>
              <a:ext uri="{FF2B5EF4-FFF2-40B4-BE49-F238E27FC236}">
                <a16:creationId xmlns:a16="http://schemas.microsoft.com/office/drawing/2014/main" id="{5FBC082D-4990-4FE2-BA44-4ACCDDF90B03}"/>
              </a:ext>
            </a:extLst>
          </p:cNvPr>
          <p:cNvPicPr>
            <a:picLocks noChangeAspect="1"/>
          </p:cNvPicPr>
          <p:nvPr/>
        </p:nvPicPr>
        <p:blipFill rotWithShape="1">
          <a:blip r:embed="rId3">
            <a:extLst>
              <a:ext uri="{28A0092B-C50C-407E-A947-70E740481C1C}">
                <a14:useLocalDpi xmlns:a14="http://schemas.microsoft.com/office/drawing/2010/main" val="0"/>
              </a:ext>
            </a:extLst>
          </a:blip>
          <a:srcRect l="20913" t="8930" r="21480" b="43163"/>
          <a:stretch/>
        </p:blipFill>
        <p:spPr>
          <a:xfrm>
            <a:off x="5972489" y="0"/>
            <a:ext cx="6216336" cy="6837967"/>
          </a:xfrm>
          <a:prstGeom prst="rect">
            <a:avLst/>
          </a:prstGeom>
        </p:spPr>
      </p:pic>
    </p:spTree>
    <p:extLst>
      <p:ext uri="{BB962C8B-B14F-4D97-AF65-F5344CB8AC3E}">
        <p14:creationId xmlns:p14="http://schemas.microsoft.com/office/powerpoint/2010/main" val="259186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188103622"/>
              </p:ext>
            </p:extLst>
          </p:nvPr>
        </p:nvGraphicFramePr>
        <p:xfrm>
          <a:off x="569995" y="907942"/>
          <a:ext cx="11168238" cy="5165029"/>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Fremium</a:t>
                      </a:r>
                      <a:r>
                        <a:rPr lang="en-US" b="1" dirty="0"/>
                        <a:t>” or “dual licensing” </a:t>
                      </a:r>
                      <a:r>
                        <a:rPr lang="en-US" b="0" dirty="0"/>
                        <a:t>allows free use by some, paid by others</a:t>
                      </a:r>
                      <a:endParaRPr lang="en-US" i="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others to profit from my open source software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pPr>
              <a:spcBef>
                <a:spcPts val="800"/>
              </a:spcBef>
            </a:pPr>
            <a:r>
              <a:rPr lang="en-US" sz="2400" dirty="0"/>
              <a:t>What if you </a:t>
            </a:r>
            <a:r>
              <a:rPr lang="en-US" sz="2400" u="sng" dirty="0"/>
              <a:t>do</a:t>
            </a:r>
            <a:r>
              <a:rPr lang="en-US" sz="2400" dirty="0"/>
              <a:t> want a commercial entity to use your software?</a:t>
            </a:r>
          </a:p>
          <a:p>
            <a:pPr lvl="1"/>
            <a:r>
              <a:rPr lang="en-US" sz="2000" dirty="0"/>
              <a:t>Exposure, broader distribution</a:t>
            </a:r>
          </a:p>
          <a:p>
            <a:pPr>
              <a:spcBef>
                <a:spcPts val="800"/>
              </a:spcBef>
            </a:pPr>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spcBef>
                <a:spcPts val="200"/>
              </a:spcBef>
            </a:pPr>
            <a:r>
              <a:rPr lang="en-US" sz="1800" dirty="0"/>
              <a:t>Lawyers will tend toward a conservative answer: avoid copyleft software</a:t>
            </a:r>
          </a:p>
          <a:p>
            <a:pPr lvl="2">
              <a:spcBef>
                <a:spcPts val="200"/>
              </a:spcBef>
            </a:pPr>
            <a:r>
              <a:rPr lang="en-US" sz="1800" dirty="0">
                <a:solidFill>
                  <a:schemeClr val="accent1"/>
                </a:solidFill>
              </a:rPr>
              <a:t>Experience: some companies will not consider working with copyleft software</a:t>
            </a:r>
          </a:p>
          <a:p>
            <a:pPr lvl="2">
              <a:spcBef>
                <a:spcPts val="200"/>
              </a:spcBef>
            </a:pPr>
            <a:r>
              <a:rPr lang="en-US" sz="1800" dirty="0">
                <a:solidFill>
                  <a:schemeClr val="accent1"/>
                </a:solidFill>
              </a:rPr>
              <a:t>Experience: some companies consider staff working on copyleft software to be “contaminated” and will not allow them work on other software</a:t>
            </a:r>
          </a:p>
          <a:p>
            <a:pPr>
              <a:spcBef>
                <a:spcPts val="800"/>
              </a:spcBef>
            </a:pPr>
            <a:r>
              <a:rPr lang="en-US" dirty="0"/>
              <a:t>Even in non-commercial environments, copyleft may raise compatibility concerns</a:t>
            </a:r>
          </a:p>
        </p:txBody>
      </p:sp>
    </p:spTree>
    <p:extLst>
      <p:ext uri="{BB962C8B-B14F-4D97-AF65-F5344CB8AC3E}">
        <p14:creationId xmlns:p14="http://schemas.microsoft.com/office/powerpoint/2010/main" val="45938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lnSpcReduction="10000"/>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r>
              <a:rPr lang="en-US" dirty="0"/>
              <a:t>Delay public release until you’ve had a reasonable chance to exploit the results of your work</a:t>
            </a:r>
          </a:p>
          <a:p>
            <a:pPr lvl="1"/>
            <a:r>
              <a:rPr lang="en-US" dirty="0"/>
              <a:t>Until initial papers are published</a:t>
            </a:r>
          </a:p>
          <a:p>
            <a:pPr lvl="1"/>
            <a:r>
              <a:rPr lang="en-US" dirty="0"/>
              <a:t>Fixed time period (e.g., one year)</a:t>
            </a:r>
          </a:p>
          <a:p>
            <a:pPr lvl="2"/>
            <a:r>
              <a:rPr lang="en-US" dirty="0"/>
              <a:t>A similar compromise is sometimes used in academic publishing: sponsor may want open access but allow publisher a proprietary exploitation period (often 1 year) before making it openly available</a:t>
            </a:r>
          </a:p>
        </p:txBody>
      </p:sp>
    </p:spTree>
    <p:extLst>
      <p:ext uri="{BB962C8B-B14F-4D97-AF65-F5344CB8AC3E}">
        <p14:creationId xmlns:p14="http://schemas.microsoft.com/office/powerpoint/2010/main" val="331180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B03-6C2B-4495-914D-2820ADBB6B9A}"/>
              </a:ext>
            </a:extLst>
          </p:cNvPr>
          <p:cNvSpPr>
            <a:spLocks noGrp="1"/>
          </p:cNvSpPr>
          <p:nvPr>
            <p:ph type="title"/>
          </p:nvPr>
        </p:nvSpPr>
        <p:spPr>
          <a:xfrm>
            <a:off x="365760" y="411480"/>
            <a:ext cx="11372473" cy="510909"/>
          </a:xfrm>
        </p:spPr>
        <p:txBody>
          <a:bodyPr/>
          <a:lstStyle/>
          <a:p>
            <a:r>
              <a:rPr lang="en-US" dirty="0"/>
              <a:t>Disclaimers, license, citation, and acknowledgements</a:t>
            </a:r>
          </a:p>
        </p:txBody>
      </p:sp>
      <p:sp>
        <p:nvSpPr>
          <p:cNvPr id="3" name="Content Placeholder 2">
            <a:extLst>
              <a:ext uri="{FF2B5EF4-FFF2-40B4-BE49-F238E27FC236}">
                <a16:creationId xmlns:a16="http://schemas.microsoft.com/office/drawing/2014/main" id="{5D8DDED7-5509-45D3-B01E-F80CD01EC406}"/>
              </a:ext>
            </a:extLst>
          </p:cNvPr>
          <p:cNvSpPr>
            <a:spLocks noGrp="1"/>
          </p:cNvSpPr>
          <p:nvPr>
            <p:ph idx="1"/>
          </p:nvPr>
        </p:nvSpPr>
        <p:spPr>
          <a:xfrm>
            <a:off x="365760" y="915340"/>
            <a:ext cx="11478578" cy="4694151"/>
          </a:xfrm>
        </p:spPr>
        <p:txBody>
          <a:bodyPr>
            <a:noAutofit/>
          </a:bodyPr>
          <a:lstStyle/>
          <a:p>
            <a:pPr marL="0" indent="0">
              <a:lnSpc>
                <a:spcPct val="110000"/>
              </a:lnSpc>
              <a:buNone/>
            </a:pPr>
            <a:r>
              <a:rPr lang="en-US" sz="1800" b="1" dirty="0"/>
              <a:t>Disclaimers</a:t>
            </a:r>
          </a:p>
          <a:p>
            <a:pPr>
              <a:lnSpc>
                <a:spcPct val="110000"/>
              </a:lnSpc>
              <a:spcBef>
                <a:spcPts val="200"/>
              </a:spcBef>
            </a:pPr>
            <a:r>
              <a:rPr lang="en-US" sz="1600" u="sng" dirty="0"/>
              <a:t>This is not legal advice</a:t>
            </a:r>
            <a:r>
              <a:rPr lang="en-US" sz="1600" dirty="0"/>
              <a:t> (TINLA). Consult with true experts before making any consequential decisions</a:t>
            </a:r>
          </a:p>
          <a:p>
            <a:pPr>
              <a:lnSpc>
                <a:spcPct val="110000"/>
              </a:lnSpc>
              <a:spcBef>
                <a:spcPts val="200"/>
              </a:spcBef>
            </a:pPr>
            <a:r>
              <a:rPr lang="en-US" sz="1600" dirty="0"/>
              <a:t>Copyright laws differ by country. Some info may be US-centric</a:t>
            </a:r>
          </a:p>
          <a:p>
            <a:pPr marL="0" indent="0">
              <a:lnSpc>
                <a:spcPct val="110000"/>
              </a:lnSpc>
              <a:buNone/>
            </a:pPr>
            <a:r>
              <a:rPr lang="en-US" sz="1800" b="1" dirty="0"/>
              <a:t>License and Citation</a:t>
            </a:r>
          </a:p>
          <a:p>
            <a:pPr>
              <a:lnSpc>
                <a:spcPct val="110000"/>
              </a:lnSpc>
              <a:spcBef>
                <a:spcPts val="2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lnSpc>
                <a:spcPct val="110000"/>
              </a:lnSpc>
              <a:spcBef>
                <a:spcPts val="200"/>
              </a:spcBef>
            </a:pPr>
            <a:r>
              <a:rPr lang="en-US" sz="1600" dirty="0"/>
              <a:t>Requested citation: James </a:t>
            </a:r>
            <a:r>
              <a:rPr lang="en-US" sz="1600" dirty="0" err="1"/>
              <a:t>Willenbring</a:t>
            </a:r>
            <a:r>
              <a:rPr lang="en-US" sz="1600" dirty="0"/>
              <a:t>, David </a:t>
            </a:r>
            <a:r>
              <a:rPr lang="en-US" sz="1600" dirty="0" err="1"/>
              <a:t>Bernholdt</a:t>
            </a:r>
            <a:r>
              <a:rPr lang="en-US" sz="1600" dirty="0"/>
              <a:t> and Michael </a:t>
            </a:r>
            <a:r>
              <a:rPr lang="en-US" sz="1600" dirty="0" err="1"/>
              <a:t>Heroux</a:t>
            </a:r>
            <a:r>
              <a:rPr lang="en-US" sz="1600" dirty="0"/>
              <a:t>, An Introduction to Software Licensing, tutorial, in Argonne Training Program on Extreme-Scale Computing (ATPESC) 2019.</a:t>
            </a:r>
          </a:p>
          <a:p>
            <a:pPr>
              <a:lnSpc>
                <a:spcPct val="110000"/>
              </a:lnSpc>
              <a:spcBef>
                <a:spcPts val="200"/>
              </a:spcBef>
            </a:pPr>
            <a:r>
              <a:rPr lang="en-US" sz="1600" dirty="0"/>
              <a:t>An earlier presentation is archived at </a:t>
            </a:r>
            <a:r>
              <a:rPr lang="en-US" sz="1600" dirty="0">
                <a:hlinkClick r:id="rId4"/>
              </a:rPr>
              <a:t>https://ideas-productivity.org/events/hpc-best-practices-webinars/#webinar024</a:t>
            </a:r>
            <a:endParaRPr lang="en-US" sz="1600" dirty="0"/>
          </a:p>
          <a:p>
            <a:pPr marL="0" indent="0">
              <a:lnSpc>
                <a:spcPct val="110000"/>
              </a:lnSpc>
              <a:buNone/>
            </a:pPr>
            <a:r>
              <a:rPr lang="en-US" sz="1800" b="1" dirty="0"/>
              <a:t>Acknowledgements</a:t>
            </a:r>
          </a:p>
          <a:p>
            <a:pPr>
              <a:lnSpc>
                <a:spcPct val="110000"/>
              </a:lnSpc>
              <a:spcBef>
                <a:spcPts val="2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lnSpc>
                <a:spcPct val="110000"/>
              </a:lnSpc>
              <a:spcBef>
                <a:spcPts val="200"/>
              </a:spcBef>
            </a:pPr>
            <a:r>
              <a:rPr lang="en-US" sz="1600" dirty="0"/>
              <a:t>This work was performed in part at the Oak Ridge National Laboratory, which is managed by UT-Battelle, LLC for the U.S. Department of Energy under Contract No. DE-AC05-00OR22725.</a:t>
            </a:r>
          </a:p>
          <a:p>
            <a:pPr>
              <a:lnSpc>
                <a:spcPct val="110000"/>
              </a:lnSpc>
              <a:spcBef>
                <a:spcPts val="2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SAND2019-9273 TR</a:t>
            </a:r>
          </a:p>
          <a:p>
            <a:pPr>
              <a:lnSpc>
                <a:spcPct val="110000"/>
              </a:lnSpc>
              <a:spcBef>
                <a:spcPts val="200"/>
              </a:spcBef>
            </a:pPr>
            <a:r>
              <a:rPr lang="en-US" sz="1600" dirty="0"/>
              <a:t>Discussions with Todd </a:t>
            </a:r>
            <a:r>
              <a:rPr lang="en-US" sz="1600" dirty="0" err="1"/>
              <a:t>Gamblin</a:t>
            </a:r>
            <a:r>
              <a:rPr lang="en-US" sz="1600" dirty="0"/>
              <a:t>, LLNL</a:t>
            </a:r>
          </a:p>
          <a:p>
            <a:pPr>
              <a:lnSpc>
                <a:spcPct val="110000"/>
              </a:lnSpc>
              <a:spcBef>
                <a:spcPts val="600"/>
              </a:spcBef>
            </a:pPr>
            <a:endParaRPr lang="en-US" sz="1600" dirty="0"/>
          </a:p>
        </p:txBody>
      </p:sp>
      <p:pic>
        <p:nvPicPr>
          <p:cNvPr id="6" name="Picture 2" descr="https://licensebuttons.net/l/by/4.0/88x31.png">
            <a:extLst>
              <a:ext uri="{FF2B5EF4-FFF2-40B4-BE49-F238E27FC236}">
                <a16:creationId xmlns:a16="http://schemas.microsoft.com/office/drawing/2014/main" id="{C3CFEBB7-0EE1-417F-AAE4-49B463ECF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6975" y="1426249"/>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8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B89FE-1C78-488C-960A-DF641AF75FD3}"/>
              </a:ext>
            </a:extLst>
          </p:cNvPr>
          <p:cNvSpPr>
            <a:spLocks noGrp="1"/>
          </p:cNvSpPr>
          <p:nvPr>
            <p:ph type="title"/>
          </p:nvPr>
        </p:nvSpPr>
        <p:spPr/>
        <p:txBody>
          <a:bodyPr/>
          <a:lstStyle/>
          <a:p>
            <a:r>
              <a:rPr lang="en-US" dirty="0"/>
              <a:t>Patent clauses in software licenses</a:t>
            </a:r>
          </a:p>
        </p:txBody>
      </p:sp>
      <p:sp>
        <p:nvSpPr>
          <p:cNvPr id="4" name="Content Placeholder 3">
            <a:extLst>
              <a:ext uri="{FF2B5EF4-FFF2-40B4-BE49-F238E27FC236}">
                <a16:creationId xmlns:a16="http://schemas.microsoft.com/office/drawing/2014/main" id="{BE66A8FF-D25E-4E8B-88EC-45CC638F218C}"/>
              </a:ext>
            </a:extLst>
          </p:cNvPr>
          <p:cNvSpPr>
            <a:spLocks noGrp="1"/>
          </p:cNvSpPr>
          <p:nvPr>
            <p:ph idx="1"/>
          </p:nvPr>
        </p:nvSpPr>
        <p:spPr>
          <a:xfrm>
            <a:off x="365760" y="1353454"/>
            <a:ext cx="11369809" cy="4047778"/>
          </a:xfrm>
        </p:spPr>
        <p:txBody>
          <a:bodyPr/>
          <a:lstStyle/>
          <a:p>
            <a:r>
              <a:rPr lang="en-US" dirty="0"/>
              <a:t>Software patents can be a serious consideration today</a:t>
            </a:r>
          </a:p>
          <a:p>
            <a:pPr lvl="1"/>
            <a:r>
              <a:rPr lang="en-US" dirty="0"/>
              <a:t>Regardless of philosophical arguments for or against, software patents are a reality</a:t>
            </a:r>
          </a:p>
          <a:p>
            <a:pPr lvl="1"/>
            <a:r>
              <a:rPr lang="en-US" dirty="0"/>
              <a:t>If you’re using a piece of software (even open source) that is covered by a patent and you don’t have a license for the patent, you’re infringing</a:t>
            </a:r>
          </a:p>
          <a:p>
            <a:pPr lvl="1"/>
            <a:r>
              <a:rPr lang="en-US" dirty="0"/>
              <a:t>Not being aware of a patent does not excuse the infringement</a:t>
            </a:r>
          </a:p>
          <a:p>
            <a:pPr lvl="1"/>
            <a:r>
              <a:rPr lang="en-US" dirty="0"/>
              <a:t>You can be sued for monetary damages</a:t>
            </a:r>
          </a:p>
          <a:p>
            <a:r>
              <a:rPr lang="en-US" dirty="0"/>
              <a:t>Many common software licenses are silent on patents </a:t>
            </a:r>
          </a:p>
          <a:p>
            <a:pPr lvl="1"/>
            <a:r>
              <a:rPr lang="en-US" dirty="0"/>
              <a:t>Especially older ones (e.g., BSD, GPLv2)</a:t>
            </a:r>
          </a:p>
          <a:p>
            <a:r>
              <a:rPr lang="en-US" dirty="0"/>
              <a:t>Some newer licenses do include patent clauses</a:t>
            </a:r>
          </a:p>
          <a:p>
            <a:pPr lvl="1"/>
            <a:r>
              <a:rPr lang="en-US" dirty="0"/>
              <a:t>Usually a royalty-free license to use patented content (e.g. Apache 2.0, GPLv3)</a:t>
            </a:r>
          </a:p>
          <a:p>
            <a:pPr lvl="1"/>
            <a:r>
              <a:rPr lang="en-US" dirty="0"/>
              <a:t>Some explicitly say that they do not grant any patent rights (e.g., BSD 3-Clause Clear)</a:t>
            </a:r>
          </a:p>
          <a:p>
            <a:pPr lvl="1"/>
            <a:r>
              <a:rPr lang="en-US" dirty="0"/>
              <a:t>Or retaliation clauses: “if you sue me for patent infringement, you can’t use this software”</a:t>
            </a:r>
          </a:p>
        </p:txBody>
      </p:sp>
    </p:spTree>
    <p:extLst>
      <p:ext uri="{BB962C8B-B14F-4D97-AF65-F5344CB8AC3E}">
        <p14:creationId xmlns:p14="http://schemas.microsoft.com/office/powerpoint/2010/main" val="1253936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366-B911-4AD6-88FB-9D6BA7B6D77E}"/>
              </a:ext>
            </a:extLst>
          </p:cNvPr>
          <p:cNvSpPr>
            <a:spLocks noGrp="1"/>
          </p:cNvSpPr>
          <p:nvPr>
            <p:ph type="title"/>
          </p:nvPr>
        </p:nvSpPr>
        <p:spPr/>
        <p:txBody>
          <a:bodyPr/>
          <a:lstStyle/>
          <a:p>
            <a:r>
              <a:rPr lang="en-US" dirty="0"/>
              <a:t>License compatibility</a:t>
            </a:r>
          </a:p>
        </p:txBody>
      </p:sp>
      <p:sp>
        <p:nvSpPr>
          <p:cNvPr id="3" name="Content Placeholder 2">
            <a:extLst>
              <a:ext uri="{FF2B5EF4-FFF2-40B4-BE49-F238E27FC236}">
                <a16:creationId xmlns:a16="http://schemas.microsoft.com/office/drawing/2014/main" id="{26731F0C-74D2-4CA3-B5B0-88C61C3A406C}"/>
              </a:ext>
            </a:extLst>
          </p:cNvPr>
          <p:cNvSpPr>
            <a:spLocks noGrp="1"/>
          </p:cNvSpPr>
          <p:nvPr>
            <p:ph idx="1"/>
          </p:nvPr>
        </p:nvSpPr>
        <p:spPr>
          <a:xfrm>
            <a:off x="365760" y="1290628"/>
            <a:ext cx="11372473" cy="4047778"/>
          </a:xfrm>
        </p:spPr>
        <p:txBody>
          <a:bodyPr/>
          <a:lstStyle/>
          <a:p>
            <a:r>
              <a:rPr lang="en-US" dirty="0"/>
              <a:t>In practice, most software is a </a:t>
            </a:r>
            <a:r>
              <a:rPr lang="en-US" b="1" dirty="0"/>
              <a:t>combined work </a:t>
            </a:r>
            <a:r>
              <a:rPr lang="en-US" dirty="0"/>
              <a:t>of some kind</a:t>
            </a:r>
          </a:p>
          <a:p>
            <a:pPr lvl="1"/>
            <a:r>
              <a:rPr lang="en-US" dirty="0"/>
              <a:t>Multiple packages with (potentially) different licenses (e.g. main package and dependencies)</a:t>
            </a:r>
          </a:p>
          <a:p>
            <a:pPr lvl="1"/>
            <a:r>
              <a:rPr lang="en-US" dirty="0"/>
              <a:t>Do the license terms allow the packages to be distributed (or even used) together?</a:t>
            </a:r>
          </a:p>
          <a:p>
            <a:pPr lvl="1"/>
            <a:r>
              <a:rPr lang="en-US" dirty="0"/>
              <a:t>Is the combined work considered a derived work?</a:t>
            </a:r>
          </a:p>
          <a:p>
            <a:r>
              <a:rPr lang="en-US" dirty="0"/>
              <a:t>Different licenses have different concepts of what constitutes a derived work and how derivatives may or must be licensed</a:t>
            </a:r>
          </a:p>
          <a:p>
            <a:pPr lvl="1"/>
            <a:r>
              <a:rPr lang="en-US" dirty="0"/>
              <a:t>Example: strong copyleft considers linking to produce a derived work, and requires derivatives be distributed under the same license as the original</a:t>
            </a:r>
          </a:p>
          <a:p>
            <a:r>
              <a:rPr lang="en-US" dirty="0"/>
              <a:t>There are different interpretations of what licenses are compatible</a:t>
            </a:r>
          </a:p>
          <a:p>
            <a:pPr lvl="1"/>
            <a:r>
              <a:rPr lang="en-US" dirty="0"/>
              <a:t>Little litigation so far</a:t>
            </a:r>
          </a:p>
          <a:p>
            <a:r>
              <a:rPr lang="en-US" dirty="0"/>
              <a:t>Most significant concerns tend to be about distribution of software</a:t>
            </a:r>
          </a:p>
          <a:p>
            <a:pPr lvl="1"/>
            <a:r>
              <a:rPr lang="en-US" dirty="0"/>
              <a:t>Larger projects starting to pay more attention to his</a:t>
            </a:r>
          </a:p>
        </p:txBody>
      </p:sp>
    </p:spTree>
    <p:extLst>
      <p:ext uri="{BB962C8B-B14F-4D97-AF65-F5344CB8AC3E}">
        <p14:creationId xmlns:p14="http://schemas.microsoft.com/office/powerpoint/2010/main" val="3068881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4E295-6E4D-4725-B58A-43EB18EF1A32}"/>
              </a:ext>
            </a:extLst>
          </p:cNvPr>
          <p:cNvSpPr>
            <a:spLocks noGrp="1"/>
          </p:cNvSpPr>
          <p:nvPr>
            <p:ph type="title"/>
          </p:nvPr>
        </p:nvSpPr>
        <p:spPr/>
        <p:txBody>
          <a:bodyPr/>
          <a:lstStyle/>
          <a:p>
            <a:r>
              <a:rPr lang="en-US" dirty="0"/>
              <a:t>License compatibility in pictures</a:t>
            </a:r>
          </a:p>
        </p:txBody>
      </p:sp>
      <p:pic>
        <p:nvPicPr>
          <p:cNvPr id="4" name="Picture 2" descr="https://upload.wikimedia.org/wikipedia/commons/1/1d/Floss-license-slide-image.png">
            <a:extLst>
              <a:ext uri="{FF2B5EF4-FFF2-40B4-BE49-F238E27FC236}">
                <a16:creationId xmlns:a16="http://schemas.microsoft.com/office/drawing/2014/main" id="{5EE4E1A7-472B-4D84-BD12-61CF1100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97" y="1102518"/>
            <a:ext cx="9624431" cy="3841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B6935C-92B7-41EE-AEC3-DB09109A5234}"/>
              </a:ext>
            </a:extLst>
          </p:cNvPr>
          <p:cNvSpPr/>
          <p:nvPr/>
        </p:nvSpPr>
        <p:spPr>
          <a:xfrm>
            <a:off x="1282197" y="5145260"/>
            <a:ext cx="10458699" cy="1477328"/>
          </a:xfrm>
          <a:prstGeom prst="rect">
            <a:avLst/>
          </a:prstGeom>
        </p:spPr>
        <p:txBody>
          <a:bodyPr wrap="square">
            <a:spAutoFit/>
          </a:bodyPr>
          <a:lstStyle/>
          <a:p>
            <a:r>
              <a:rPr lang="en-US" dirty="0">
                <a:latin typeface="Arial" panose="020B0604020202020204" pitchFamily="34" charset="0"/>
              </a:rPr>
              <a:t>One view of license compatibility between common FOSS software licenses. The arrows denote a one directional compatibility, therefore better compatibility on the left side than on the right side. </a:t>
            </a:r>
            <a:br>
              <a:rPr lang="en-US" dirty="0">
                <a:latin typeface="Arial" panose="020B0604020202020204" pitchFamily="34" charset="0"/>
              </a:rPr>
            </a:br>
            <a:r>
              <a:rPr lang="en-US" i="1" dirty="0"/>
              <a:t>By David A. Wheeler - </a:t>
            </a:r>
            <a:r>
              <a:rPr lang="en-US" i="1" dirty="0">
                <a:hlinkClick r:id="rId3"/>
              </a:rPr>
              <a:t>http://www.dwheeler.com/essays/floss-license-slide.html</a:t>
            </a:r>
            <a:r>
              <a:rPr lang="en-US" i="1" dirty="0"/>
              <a:t>, CC BY-SA 3.0, </a:t>
            </a:r>
            <a:r>
              <a:rPr lang="en-US" i="1" dirty="0">
                <a:hlinkClick r:id="rId4"/>
              </a:rPr>
              <a:t>https://commons.wikimedia.org/w/index.php?curid=41060008</a:t>
            </a:r>
            <a:r>
              <a:rPr lang="en-US" i="1" dirty="0"/>
              <a:t> </a:t>
            </a:r>
            <a:br>
              <a:rPr lang="en-US" i="1" dirty="0"/>
            </a:br>
            <a:r>
              <a:rPr lang="en-US" i="1" dirty="0"/>
              <a:t>via </a:t>
            </a:r>
            <a:r>
              <a:rPr lang="en-US" i="1" dirty="0">
                <a:hlinkClick r:id="rId5"/>
              </a:rPr>
              <a:t>https://en.wikipedia.org/wiki/License_compatibility</a:t>
            </a:r>
            <a:endParaRPr lang="en-US" i="1" dirty="0"/>
          </a:p>
        </p:txBody>
      </p:sp>
    </p:spTree>
    <p:extLst>
      <p:ext uri="{BB962C8B-B14F-4D97-AF65-F5344CB8AC3E}">
        <p14:creationId xmlns:p14="http://schemas.microsoft.com/office/powerpoint/2010/main" val="914043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
        <p:nvSpPr>
          <p:cNvPr id="5" name="TextBox 4">
            <a:extLst>
              <a:ext uri="{FF2B5EF4-FFF2-40B4-BE49-F238E27FC236}">
                <a16:creationId xmlns:a16="http://schemas.microsoft.com/office/drawing/2014/main" id="{CEAFC693-7B4E-46E5-A5FE-68D9A8119B9A}"/>
              </a:ext>
            </a:extLst>
          </p:cNvPr>
          <p:cNvSpPr txBox="1"/>
          <p:nvPr/>
        </p:nvSpPr>
        <p:spPr>
          <a:xfrm>
            <a:off x="780394" y="5977466"/>
            <a:ext cx="3577266" cy="738664"/>
          </a:xfrm>
          <a:prstGeom prst="rect">
            <a:avLst/>
          </a:prstGeom>
          <a:noFill/>
          <a:ln w="12700">
            <a:solidFill>
              <a:schemeClr val="tx2"/>
            </a:solidFill>
          </a:ln>
        </p:spPr>
        <p:txBody>
          <a:bodyPr wrap="square" lIns="118872" tIns="91440" rIns="118872" bIns="91440" rtlCol="0" anchor="ctr" anchorCtr="0">
            <a:spAutoFit/>
          </a:bodyPr>
          <a:lstStyle/>
          <a:p>
            <a:pPr algn="ctr">
              <a:lnSpc>
                <a:spcPct val="90000"/>
              </a:lnSpc>
            </a:pPr>
            <a:r>
              <a:rPr lang="en-US" sz="2000" dirty="0">
                <a:solidFill>
                  <a:schemeClr val="tx2"/>
                </a:solidFill>
              </a:rPr>
              <a:t>Answer Q4 and Q5 at </a:t>
            </a:r>
            <a:r>
              <a:rPr lang="en-US" sz="2000" b="1" dirty="0">
                <a:solidFill>
                  <a:schemeClr val="tx2"/>
                </a:solidFill>
                <a:hlinkClick r:id="rId2">
                  <a:extLst>
                    <a:ext uri="{A12FA001-AC4F-418D-AE19-62706E023703}">
                      <ahyp:hlinkClr xmlns:ahyp="http://schemas.microsoft.com/office/drawing/2018/hyperlinkcolor" val="tx"/>
                    </a:ext>
                  </a:extLst>
                </a:hlinkClick>
              </a:rPr>
              <a:t>http://bit.ly/IDEAS-licensing</a:t>
            </a:r>
            <a:endParaRPr lang="en-US" sz="2000" b="1" dirty="0">
              <a:solidFill>
                <a:schemeClr val="tx2"/>
              </a:solidFill>
            </a:endParaRPr>
          </a:p>
        </p:txBody>
      </p:sp>
    </p:spTree>
    <p:extLst>
      <p:ext uri="{BB962C8B-B14F-4D97-AF65-F5344CB8AC3E}">
        <p14:creationId xmlns:p14="http://schemas.microsoft.com/office/powerpoint/2010/main" val="3367293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a:t>
            </a:r>
          </a:p>
          <a:p>
            <a:pPr marL="0" indent="0">
              <a:spcBef>
                <a:spcPts val="800"/>
              </a:spcBef>
              <a:buNone/>
            </a:pPr>
            <a:r>
              <a:rPr lang="en-US" sz="2200" dirty="0">
                <a:solidFill>
                  <a:schemeClr val="accent1"/>
                </a:solidFill>
              </a:rPr>
              <a:t>Some licenses require attribution, but usually only in source code.</a:t>
            </a:r>
          </a:p>
          <a:p>
            <a:pPr>
              <a:spcBef>
                <a:spcPts val="200"/>
              </a:spcBef>
            </a:pPr>
            <a:r>
              <a:rPr lang="en-US" sz="2000" dirty="0">
                <a:solidFill>
                  <a:schemeClr val="accent1"/>
                </a:solidFill>
              </a:rPr>
              <a:t>Creative Commons licenses can include an attribution clause (see later slide)</a:t>
            </a:r>
          </a:p>
          <a:p>
            <a:pPr marL="0" indent="0">
              <a:spcBef>
                <a:spcPts val="800"/>
              </a:spcBef>
              <a:buNone/>
            </a:pPr>
            <a:r>
              <a:rPr lang="en-US" sz="2200" dirty="0">
                <a:solidFill>
                  <a:schemeClr val="accent1"/>
                </a:solidFill>
              </a:rPr>
              <a:t>Possible alternative: CITATION file?</a:t>
            </a:r>
          </a:p>
        </p:txBody>
      </p:sp>
    </p:spTree>
    <p:extLst>
      <p:ext uri="{BB962C8B-B14F-4D97-AF65-F5344CB8AC3E}">
        <p14:creationId xmlns:p14="http://schemas.microsoft.com/office/powerpoint/2010/main" val="840978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next slide)</a:t>
            </a:r>
          </a:p>
        </p:txBody>
      </p:sp>
    </p:spTree>
    <p:extLst>
      <p:ext uri="{BB962C8B-B14F-4D97-AF65-F5344CB8AC3E}">
        <p14:creationId xmlns:p14="http://schemas.microsoft.com/office/powerpoint/2010/main" val="3969556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the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0380-7CAF-0443-A164-422CD5E2C99C}"/>
              </a:ext>
            </a:extLst>
          </p:cNvPr>
          <p:cNvSpPr>
            <a:spLocks noGrp="1"/>
          </p:cNvSpPr>
          <p:nvPr>
            <p:ph type="title"/>
          </p:nvPr>
        </p:nvSpPr>
        <p:spPr/>
        <p:txBody>
          <a:bodyPr/>
          <a:lstStyle/>
          <a:p>
            <a:r>
              <a:rPr lang="en-US" dirty="0"/>
              <a:t>Changing License Example</a:t>
            </a:r>
          </a:p>
        </p:txBody>
      </p:sp>
      <p:sp>
        <p:nvSpPr>
          <p:cNvPr id="3" name="Content Placeholder 2">
            <a:extLst>
              <a:ext uri="{FF2B5EF4-FFF2-40B4-BE49-F238E27FC236}">
                <a16:creationId xmlns:a16="http://schemas.microsoft.com/office/drawing/2014/main" id="{41A558D2-9764-0B4E-88C8-164A32D4B1BA}"/>
              </a:ext>
            </a:extLst>
          </p:cNvPr>
          <p:cNvSpPr>
            <a:spLocks noGrp="1"/>
          </p:cNvSpPr>
          <p:nvPr>
            <p:ph idx="1"/>
          </p:nvPr>
        </p:nvSpPr>
        <p:spPr/>
        <p:txBody>
          <a:bodyPr/>
          <a:lstStyle/>
          <a:p>
            <a:r>
              <a:rPr lang="en-US" dirty="0"/>
              <a:t>Organization owns copyright for several software packages</a:t>
            </a:r>
          </a:p>
          <a:p>
            <a:pPr lvl="1"/>
            <a:r>
              <a:rPr lang="en-US" dirty="0"/>
              <a:t>Licensed LGPL</a:t>
            </a:r>
          </a:p>
          <a:p>
            <a:r>
              <a:rPr lang="en-US" dirty="0"/>
              <a:t>Authorship agreements were signed at time copyright was asserted</a:t>
            </a:r>
          </a:p>
          <a:p>
            <a:r>
              <a:rPr lang="en-US" dirty="0"/>
              <a:t>Several packages contained third-party source files</a:t>
            </a:r>
          </a:p>
          <a:p>
            <a:pPr lvl="1"/>
            <a:r>
              <a:rPr lang="en-US" dirty="0"/>
              <a:t>A variety of licenses</a:t>
            </a:r>
          </a:p>
          <a:p>
            <a:r>
              <a:rPr lang="en-US" dirty="0"/>
              <a:t>Many packages received contributions from other authors since initial copyright assertion</a:t>
            </a:r>
          </a:p>
          <a:p>
            <a:r>
              <a:rPr lang="en-US" dirty="0"/>
              <a:t>Many prospective (particularly industry) customers were wary of LGPL</a:t>
            </a:r>
          </a:p>
          <a:p>
            <a:pPr lvl="1"/>
            <a:r>
              <a:rPr lang="en-US" dirty="0"/>
              <a:t>Decision was made to relicense to BSD</a:t>
            </a:r>
          </a:p>
        </p:txBody>
      </p:sp>
    </p:spTree>
    <p:extLst>
      <p:ext uri="{BB962C8B-B14F-4D97-AF65-F5344CB8AC3E}">
        <p14:creationId xmlns:p14="http://schemas.microsoft.com/office/powerpoint/2010/main" val="103274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p>
          <a:p>
            <a:pPr marL="0" indent="0">
              <a:spcBef>
                <a:spcPts val="2800"/>
              </a:spcBef>
              <a:buNone/>
            </a:pPr>
            <a:r>
              <a:rPr lang="en-US" b="1" u="sng" dirty="0"/>
              <a:t>There is no universal “right answer”!</a:t>
            </a:r>
          </a:p>
          <a:p>
            <a:pPr marL="0" indent="0">
              <a:spcBef>
                <a:spcPts val="2800"/>
              </a:spcBef>
              <a:buNone/>
            </a:pPr>
            <a:r>
              <a:rPr lang="en-US" b="1" u="sng" dirty="0"/>
              <a:t>The answer may not be your decision.</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p:txBody>
      </p:sp>
    </p:spTree>
    <p:extLst>
      <p:ext uri="{BB962C8B-B14F-4D97-AF65-F5344CB8AC3E}">
        <p14:creationId xmlns:p14="http://schemas.microsoft.com/office/powerpoint/2010/main" val="195915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A8C5-6CE4-F14E-9060-8BDF61678C98}"/>
              </a:ext>
            </a:extLst>
          </p:cNvPr>
          <p:cNvSpPr>
            <a:spLocks noGrp="1"/>
          </p:cNvSpPr>
          <p:nvPr>
            <p:ph type="title"/>
          </p:nvPr>
        </p:nvSpPr>
        <p:spPr/>
        <p:txBody>
          <a:bodyPr/>
          <a:lstStyle/>
          <a:p>
            <a:r>
              <a:rPr lang="en-US" dirty="0"/>
              <a:t>Changing License Example</a:t>
            </a:r>
          </a:p>
        </p:txBody>
      </p:sp>
      <p:sp>
        <p:nvSpPr>
          <p:cNvPr id="3" name="Content Placeholder 2">
            <a:extLst>
              <a:ext uri="{FF2B5EF4-FFF2-40B4-BE49-F238E27FC236}">
                <a16:creationId xmlns:a16="http://schemas.microsoft.com/office/drawing/2014/main" id="{AFD7B252-A55F-3142-BD3C-BCC22820369B}"/>
              </a:ext>
            </a:extLst>
          </p:cNvPr>
          <p:cNvSpPr>
            <a:spLocks noGrp="1"/>
          </p:cNvSpPr>
          <p:nvPr>
            <p:ph idx="1"/>
          </p:nvPr>
        </p:nvSpPr>
        <p:spPr/>
        <p:txBody>
          <a:bodyPr/>
          <a:lstStyle/>
          <a:p>
            <a:r>
              <a:rPr lang="en-US" dirty="0"/>
              <a:t>Contributions were deemed to be substantive or “bug fix”</a:t>
            </a:r>
          </a:p>
          <a:p>
            <a:pPr lvl="1"/>
            <a:r>
              <a:rPr lang="en-US" dirty="0"/>
              <a:t>This was a distinction suggested by a lawyer, every situation will be different</a:t>
            </a:r>
          </a:p>
          <a:p>
            <a:r>
              <a:rPr lang="en-US" dirty="0"/>
              <a:t>All third-party software was judged to have a compatible or incompatible license</a:t>
            </a:r>
          </a:p>
          <a:p>
            <a:r>
              <a:rPr lang="en-US" dirty="0"/>
              <a:t>Most packages were eventually relicensed, a few were not</a:t>
            </a:r>
          </a:p>
          <a:p>
            <a:r>
              <a:rPr lang="en-US" dirty="0"/>
              <a:t>A contributor agreement was adopted after this</a:t>
            </a:r>
          </a:p>
          <a:p>
            <a:pPr lvl="1"/>
            <a:r>
              <a:rPr lang="en-US" dirty="0"/>
              <a:t>Proved challenging in practice and is largely not used.</a:t>
            </a:r>
          </a:p>
          <a:p>
            <a:r>
              <a:rPr lang="en-US" dirty="0"/>
              <a:t>Considered building an agreement into pull-request template</a:t>
            </a:r>
          </a:p>
          <a:p>
            <a:pPr lvl="1"/>
            <a:r>
              <a:rPr lang="en-US" dirty="0"/>
              <a:t>Not clear if that is enforceable</a:t>
            </a:r>
          </a:p>
          <a:p>
            <a:pPr lvl="1"/>
            <a:r>
              <a:rPr lang="en-US" dirty="0"/>
              <a:t>Often people do not have the ability to agree on behalf of their employer</a:t>
            </a:r>
          </a:p>
        </p:txBody>
      </p:sp>
    </p:spTree>
    <p:extLst>
      <p:ext uri="{BB962C8B-B14F-4D97-AF65-F5344CB8AC3E}">
        <p14:creationId xmlns:p14="http://schemas.microsoft.com/office/powerpoint/2010/main" val="2847446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745E-557C-1C4E-89C9-C56B49AA721F}"/>
              </a:ext>
            </a:extLst>
          </p:cNvPr>
          <p:cNvSpPr>
            <a:spLocks noGrp="1"/>
          </p:cNvSpPr>
          <p:nvPr>
            <p:ph type="title"/>
          </p:nvPr>
        </p:nvSpPr>
        <p:spPr/>
        <p:txBody>
          <a:bodyPr/>
          <a:lstStyle/>
          <a:p>
            <a:r>
              <a:rPr lang="en-US" dirty="0"/>
              <a:t>Changing License Example #2</a:t>
            </a:r>
          </a:p>
        </p:txBody>
      </p:sp>
      <p:sp>
        <p:nvSpPr>
          <p:cNvPr id="3" name="Content Placeholder 2">
            <a:extLst>
              <a:ext uri="{FF2B5EF4-FFF2-40B4-BE49-F238E27FC236}">
                <a16:creationId xmlns:a16="http://schemas.microsoft.com/office/drawing/2014/main" id="{0A88B38E-033F-0040-87BE-74F5B9470119}"/>
              </a:ext>
            </a:extLst>
          </p:cNvPr>
          <p:cNvSpPr>
            <a:spLocks noGrp="1"/>
          </p:cNvSpPr>
          <p:nvPr>
            <p:ph idx="1"/>
          </p:nvPr>
        </p:nvSpPr>
        <p:spPr/>
        <p:txBody>
          <a:bodyPr/>
          <a:lstStyle/>
          <a:p>
            <a:r>
              <a:rPr lang="en-US" dirty="0"/>
              <a:t>Another case of moving to a less restrictive license</a:t>
            </a:r>
          </a:p>
          <a:p>
            <a:r>
              <a:rPr lang="en-US" dirty="0"/>
              <a:t>Effort was made to obtain agreement from all 400+ contributors</a:t>
            </a:r>
          </a:p>
          <a:p>
            <a:r>
              <a:rPr lang="en-US" dirty="0"/>
              <a:t>This was successful, except one gentleman had passed away</a:t>
            </a:r>
          </a:p>
          <a:p>
            <a:pPr lvl="1"/>
            <a:r>
              <a:rPr lang="en-US" dirty="0"/>
              <a:t>His contribution was removed from the code base</a:t>
            </a:r>
          </a:p>
          <a:p>
            <a:endParaRPr lang="en-US" dirty="0"/>
          </a:p>
          <a:p>
            <a:r>
              <a:rPr lang="en-US" dirty="0"/>
              <a:t>This was a more careful and exhaustive effort than the first example</a:t>
            </a:r>
          </a:p>
          <a:p>
            <a:pPr lvl="1"/>
            <a:r>
              <a:rPr lang="en-US" dirty="0"/>
              <a:t>Not implying it is better or worse</a:t>
            </a:r>
          </a:p>
        </p:txBody>
      </p:sp>
    </p:spTree>
    <p:extLst>
      <p:ext uri="{BB962C8B-B14F-4D97-AF65-F5344CB8AC3E}">
        <p14:creationId xmlns:p14="http://schemas.microsoft.com/office/powerpoint/2010/main" val="4020359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a:xfrm>
            <a:off x="365760" y="1206618"/>
            <a:ext cx="11369809" cy="4047778"/>
          </a:xfrm>
        </p:spPr>
        <p:txBody>
          <a:bodyPr>
            <a:noAutofit/>
          </a:bodyPr>
          <a:lstStyle/>
          <a:p>
            <a:r>
              <a:rPr lang="en-US" sz="2400" dirty="0"/>
              <a:t>All this does no good if you don’t make the license you’ve chosen clear to all</a:t>
            </a:r>
          </a:p>
          <a:p>
            <a:r>
              <a:rPr lang="en-US" sz="2400" dirty="0"/>
              <a:t>Need to </a:t>
            </a:r>
            <a:r>
              <a:rPr lang="en-US" sz="2400" b="1" dirty="0"/>
              <a:t>assert copyright </a:t>
            </a:r>
            <a:r>
              <a:rPr lang="en-US" sz="2400" dirty="0"/>
              <a:t>and make </a:t>
            </a:r>
            <a:r>
              <a:rPr lang="en-US" sz="2400" b="1" dirty="0"/>
              <a:t>license terms</a:t>
            </a:r>
            <a:r>
              <a:rPr lang="en-US" sz="2400" dirty="0"/>
              <a:t>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 – script updates!</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details</a:t>
            </a:r>
          </a:p>
          <a:p>
            <a:r>
              <a:rPr lang="en-US" dirty="0"/>
              <a:t>Also </a:t>
            </a:r>
            <a:r>
              <a:rPr lang="en-US" dirty="0">
                <a:hlinkClick r:id="rId3"/>
              </a:rPr>
              <a:t>Software Package Data Exchange</a:t>
            </a:r>
            <a:r>
              <a:rPr lang="en-US" dirty="0"/>
              <a:t> (SPDX, emerging standard)</a:t>
            </a:r>
          </a:p>
        </p:txBody>
      </p:sp>
    </p:spTree>
    <p:extLst>
      <p:ext uri="{BB962C8B-B14F-4D97-AF65-F5344CB8AC3E}">
        <p14:creationId xmlns:p14="http://schemas.microsoft.com/office/powerpoint/2010/main" val="998893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licensing of non-software artifacts</a:t>
            </a:r>
            <a:endParaRPr lang="en-US" dirty="0"/>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200" dirty="0">
                <a:hlinkClick r:id="rId2"/>
              </a:rPr>
              <a:t>https://opensource.org</a:t>
            </a:r>
            <a:r>
              <a:rPr lang="en-US" sz="2200" dirty="0"/>
              <a:t> (OSI)</a:t>
            </a:r>
          </a:p>
          <a:p>
            <a:pPr>
              <a:spcBef>
                <a:spcPts val="800"/>
              </a:spcBef>
            </a:pPr>
            <a:r>
              <a:rPr lang="en-US" sz="2200" dirty="0">
                <a:hlinkClick r:id="rId3"/>
              </a:rPr>
              <a:t>http://www.fsf.org/licensing/</a:t>
            </a:r>
            <a:r>
              <a:rPr lang="en-US" sz="2200" dirty="0"/>
              <a:t> (FSF)</a:t>
            </a:r>
          </a:p>
          <a:p>
            <a:pPr>
              <a:spcBef>
                <a:spcPts val="800"/>
              </a:spcBef>
            </a:pPr>
            <a:r>
              <a:rPr lang="en-US" sz="2200" dirty="0">
                <a:hlinkClick r:id="rId4"/>
              </a:rPr>
              <a:t>https://choosealicense.com</a:t>
            </a:r>
            <a:r>
              <a:rPr lang="en-US" sz="2200" dirty="0"/>
              <a:t>, </a:t>
            </a:r>
            <a:r>
              <a:rPr lang="en-US" sz="2200" dirty="0">
                <a:hlinkClick r:id="rId5"/>
              </a:rPr>
              <a:t>https://choosealicense.com/appendix/</a:t>
            </a:r>
            <a:r>
              <a:rPr lang="en-US" sz="2200" dirty="0"/>
              <a:t> (GitHub)</a:t>
            </a:r>
          </a:p>
          <a:p>
            <a:pPr>
              <a:spcBef>
                <a:spcPts val="800"/>
              </a:spcBef>
            </a:pPr>
            <a:r>
              <a:rPr lang="en-US" sz="2200" dirty="0">
                <a:hlinkClick r:id="rId6"/>
              </a:rPr>
              <a:t>Software Freedom Law Center</a:t>
            </a:r>
            <a:r>
              <a:rPr lang="en-US" sz="2200" dirty="0"/>
              <a:t> (SFLC)</a:t>
            </a:r>
          </a:p>
          <a:p>
            <a:pPr>
              <a:spcBef>
                <a:spcPts val="800"/>
              </a:spcBef>
            </a:pPr>
            <a:r>
              <a:rPr lang="en-US" sz="2200" dirty="0">
                <a:hlinkClick r:id="rId7"/>
              </a:rPr>
              <a:t>https://en.wikipedia.org/wiki/License_compatibility</a:t>
            </a:r>
            <a:endParaRPr lang="en-US" sz="2200" dirty="0"/>
          </a:p>
          <a:p>
            <a:pPr>
              <a:spcBef>
                <a:spcPts val="800"/>
              </a:spcBef>
            </a:pPr>
            <a:r>
              <a:rPr lang="en-US" sz="2200" dirty="0">
                <a:hlinkClick r:id="rId8"/>
              </a:rPr>
              <a:t>Managing Copyright Information within a Free Software Project</a:t>
            </a:r>
            <a:endParaRPr lang="en-US" sz="2200" dirty="0"/>
          </a:p>
          <a:p>
            <a:pPr>
              <a:spcBef>
                <a:spcPts val="800"/>
              </a:spcBef>
            </a:pPr>
            <a:r>
              <a:rPr lang="en-US" sz="2200" dirty="0">
                <a:hlinkClick r:id="rId9"/>
              </a:rPr>
              <a:t>Software Package Data Exchange</a:t>
            </a:r>
            <a:r>
              <a:rPr lang="en-US" sz="2200" dirty="0"/>
              <a:t> (SPDX, emerging standard)</a:t>
            </a:r>
          </a:p>
          <a:p>
            <a:pPr>
              <a:spcBef>
                <a:spcPts val="800"/>
              </a:spcBef>
            </a:pPr>
            <a:r>
              <a:rPr lang="en-US" sz="2200" dirty="0">
                <a:hlinkClick r:id="rId10"/>
              </a:rPr>
              <a:t>http://contributoragreements.org/</a:t>
            </a:r>
            <a:r>
              <a:rPr lang="en-US" sz="2200" dirty="0"/>
              <a:t>, </a:t>
            </a:r>
            <a:r>
              <a:rPr lang="en-US" sz="2200" dirty="0">
                <a:hlinkClick r:id="rId11"/>
              </a:rPr>
              <a:t>https://developercertificate.org/</a:t>
            </a:r>
            <a:r>
              <a:rPr lang="en-US" sz="2200" dirty="0"/>
              <a:t> and </a:t>
            </a:r>
            <a:r>
              <a:rPr lang="en-US" sz="2200" dirty="0">
                <a:hlinkClick r:id="rId12"/>
              </a:rPr>
              <a:t>http://ebb.org/bkuhn/blog/2014/06/09/do-not-need-cla.html</a:t>
            </a:r>
            <a:endParaRPr lang="en-US" sz="2200" dirty="0"/>
          </a:p>
          <a:p>
            <a:pPr>
              <a:spcBef>
                <a:spcPts val="800"/>
              </a:spcBef>
            </a:pPr>
            <a:r>
              <a:rPr lang="en-US" sz="2200" dirty="0">
                <a:hlinkClick r:id="rId13"/>
              </a:rPr>
              <a:t>https://creativecommons.org</a:t>
            </a:r>
            <a:r>
              <a:rPr lang="en-US" sz="2200" dirty="0"/>
              <a:t> (CC)</a:t>
            </a:r>
          </a:p>
          <a:p>
            <a:pPr>
              <a:spcBef>
                <a:spcPts val="800"/>
              </a:spcBef>
            </a:pPr>
            <a:r>
              <a:rPr lang="en-US" sz="2200" dirty="0">
                <a:hlinkClick r:id="rId14"/>
              </a:rPr>
              <a:t>US DOE ASCR (open source) software policy</a:t>
            </a:r>
            <a:endParaRPr lang="en-US" sz="2200" dirty="0"/>
          </a:p>
          <a:p>
            <a:pPr>
              <a:spcBef>
                <a:spcPts val="800"/>
              </a:spcBef>
            </a:pPr>
            <a:r>
              <a:rPr lang="en-US" sz="2200" dirty="0">
                <a:solidFill>
                  <a:schemeClr val="accent1"/>
                </a:solidFill>
              </a:rPr>
              <a:t>Your institution’s Technology Transfer Office (or equivalent)</a:t>
            </a:r>
          </a:p>
          <a:p>
            <a:pPr>
              <a:spcBef>
                <a:spcPts val="800"/>
              </a:spcBef>
            </a:pPr>
            <a:r>
              <a:rPr lang="en-US" sz="2200" dirty="0">
                <a:solidFill>
                  <a:schemeClr val="accent1"/>
                </a:solidFill>
              </a:rPr>
              <a:t>An Intellectual Property Lawyer (knowledgeable in software)</a:t>
            </a:r>
          </a:p>
          <a:p>
            <a:pPr>
              <a:spcBef>
                <a:spcPts val="800"/>
              </a:spcBef>
            </a:pPr>
            <a:r>
              <a:rPr lang="en-US" sz="2200" dirty="0"/>
              <a:t>Talk to colleagues and learn from their experiences</a:t>
            </a:r>
          </a:p>
        </p:txBody>
      </p:sp>
    </p:spTree>
    <p:extLst>
      <p:ext uri="{BB962C8B-B14F-4D97-AF65-F5344CB8AC3E}">
        <p14:creationId xmlns:p14="http://schemas.microsoft.com/office/powerpoint/2010/main" val="206852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(1/3)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399434"/>
            <a:ext cx="11369809" cy="4047778"/>
          </a:xfrm>
        </p:spPr>
        <p:txBody>
          <a:bodyPr/>
          <a:lstStyle/>
          <a:p>
            <a:pPr marL="0" indent="0">
              <a:buNone/>
            </a:pPr>
            <a:r>
              <a:rPr lang="en-US" i="1" dirty="0"/>
              <a:t>I have not yet studied these carefully myself, but I trust the people who recommend them.</a:t>
            </a:r>
          </a:p>
          <a:p>
            <a:r>
              <a:rPr lang="en-US" dirty="0">
                <a:hlinkClick r:id="rId2"/>
              </a:rPr>
              <a:t>Neil </a:t>
            </a:r>
            <a:r>
              <a:rPr lang="en-US" dirty="0" err="1">
                <a:hlinkClick r:id="rId2"/>
              </a:rPr>
              <a:t>Chue</a:t>
            </a:r>
            <a:r>
              <a:rPr lang="en-US" dirty="0">
                <a:hlinkClick r:id="rId2"/>
              </a:rPr>
              <a:t> Hong</a:t>
            </a:r>
            <a:r>
              <a:rPr lang="en-US" dirty="0"/>
              <a:t> (Software Sustainability Institute) from his tutorial </a:t>
            </a:r>
            <a:r>
              <a:rPr lang="en-US" dirty="0">
                <a:hlinkClick r:id="rId3"/>
              </a:rPr>
              <a:t>An Introduction to Software Licensing</a:t>
            </a:r>
            <a:r>
              <a:rPr lang="en-US" dirty="0"/>
              <a:t> (yes, the same title as this presentation, but developed completely independently)</a:t>
            </a:r>
          </a:p>
          <a:p>
            <a:pPr lvl="1"/>
            <a:r>
              <a:rPr lang="en-US" dirty="0">
                <a:hlinkClick r:id="rId4"/>
              </a:rPr>
              <a:t>The Whys and </a:t>
            </a:r>
            <a:r>
              <a:rPr lang="en-US" dirty="0" err="1">
                <a:hlinkClick r:id="rId4"/>
              </a:rPr>
              <a:t>Hows</a:t>
            </a:r>
            <a:r>
              <a:rPr lang="en-US" dirty="0">
                <a:hlinkClick r:id="rId4"/>
              </a:rPr>
              <a:t> of Licensing Scientific Code</a:t>
            </a:r>
            <a:endParaRPr lang="en-US" dirty="0"/>
          </a:p>
          <a:p>
            <a:pPr lvl="1"/>
            <a:r>
              <a:rPr lang="en-US" dirty="0">
                <a:hlinkClick r:id="rId5"/>
              </a:rPr>
              <a:t>A Quick Guide to Software Licensing for the Scientist-Programmer</a:t>
            </a:r>
            <a:endParaRPr lang="en-US" dirty="0"/>
          </a:p>
          <a:p>
            <a:pPr lvl="1"/>
            <a:r>
              <a:rPr lang="en-US" dirty="0">
                <a:hlinkClick r:id="rId6"/>
              </a:rPr>
              <a:t>The Legal Side to Open Source</a:t>
            </a:r>
            <a:endParaRPr lang="en-US" dirty="0"/>
          </a:p>
          <a:p>
            <a:pPr lvl="1"/>
            <a:r>
              <a:rPr lang="en-US" dirty="0">
                <a:hlinkClick r:id="rId7"/>
              </a:rPr>
              <a:t>The International Free and Open Source Lawbook</a:t>
            </a:r>
            <a:endParaRPr lang="en-US" dirty="0"/>
          </a:p>
          <a:p>
            <a:pPr lvl="1"/>
            <a:r>
              <a:rPr lang="en-US" dirty="0">
                <a:hlinkClick r:id="rId8"/>
              </a:rPr>
              <a:t>qLegal: advice for tech start-ups + entrepreneurs</a:t>
            </a:r>
            <a:endParaRPr lang="en-US" dirty="0"/>
          </a:p>
          <a:p>
            <a:pPr lvl="1"/>
            <a:r>
              <a:rPr lang="en-US" dirty="0">
                <a:hlinkClick r:id="rId9"/>
              </a:rPr>
              <a:t>tl;dr legal: Software Licenses in Plain English</a:t>
            </a:r>
            <a:endParaRPr lang="en-US" dirty="0"/>
          </a:p>
          <a:p>
            <a:pPr lvl="1"/>
            <a:r>
              <a:rPr lang="en-US" dirty="0">
                <a:hlinkClick r:id="rId10"/>
              </a:rPr>
              <a:t>Open Source Software Watch</a:t>
            </a:r>
            <a:endParaRPr lang="en-US" dirty="0"/>
          </a:p>
        </p:txBody>
      </p:sp>
    </p:spTree>
    <p:extLst>
      <p:ext uri="{BB962C8B-B14F-4D97-AF65-F5344CB8AC3E}">
        <p14:creationId xmlns:p14="http://schemas.microsoft.com/office/powerpoint/2010/main" val="2921106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(2/3)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hlinkClick r:id="rId2"/>
              </a:rPr>
              <a:t>Todd </a:t>
            </a:r>
            <a:r>
              <a:rPr lang="en-US" dirty="0" err="1">
                <a:hlinkClick r:id="rId2"/>
              </a:rPr>
              <a:t>Gamblin</a:t>
            </a:r>
            <a:r>
              <a:rPr lang="en-US" dirty="0"/>
              <a:t> (LLNL) </a:t>
            </a:r>
          </a:p>
          <a:p>
            <a:pPr lvl="1"/>
            <a:r>
              <a:rPr lang="en-US" dirty="0"/>
              <a:t>License compatibility resources</a:t>
            </a:r>
          </a:p>
          <a:p>
            <a:pPr lvl="2"/>
            <a:r>
              <a:rPr lang="en-US" dirty="0">
                <a:hlinkClick r:id="rId3"/>
              </a:rPr>
              <a:t>Open Source Licenses and their Compatibility</a:t>
            </a:r>
            <a:endParaRPr lang="en-US" dirty="0"/>
          </a:p>
          <a:p>
            <a:pPr lvl="2"/>
            <a:r>
              <a:rPr lang="en-US" dirty="0">
                <a:hlinkClick r:id="rId4"/>
              </a:rPr>
              <a:t>Which Licenses May Not be Included within Apache Products?</a:t>
            </a:r>
            <a:endParaRPr lang="en-US" dirty="0"/>
          </a:p>
          <a:p>
            <a:pPr lvl="1"/>
            <a:r>
              <a:rPr lang="en-US" dirty="0"/>
              <a:t>(Re-) Licensing considerations of various organizations</a:t>
            </a:r>
          </a:p>
          <a:p>
            <a:pPr lvl="2"/>
            <a:r>
              <a:rPr lang="en-US" dirty="0">
                <a:hlinkClick r:id="rId5"/>
              </a:rPr>
              <a:t>LLVM Contemplates Relicensing</a:t>
            </a:r>
            <a:r>
              <a:rPr lang="en-US" dirty="0"/>
              <a:t>, </a:t>
            </a:r>
            <a:r>
              <a:rPr lang="en-US" dirty="0">
                <a:hlinkClick r:id="rId6"/>
              </a:rPr>
              <a:t>LLVM Relicensing Effort</a:t>
            </a:r>
            <a:endParaRPr lang="en-US" dirty="0"/>
          </a:p>
          <a:p>
            <a:pPr lvl="2"/>
            <a:r>
              <a:rPr lang="en-US" dirty="0"/>
              <a:t>HEP Software Foundation </a:t>
            </a:r>
            <a:r>
              <a:rPr lang="en-US" dirty="0">
                <a:hlinkClick r:id="rId7"/>
              </a:rPr>
              <a:t>licensing working group</a:t>
            </a:r>
            <a:r>
              <a:rPr lang="en-US" dirty="0"/>
              <a:t>, particularly:</a:t>
            </a:r>
          </a:p>
          <a:p>
            <a:pPr lvl="3"/>
            <a:r>
              <a:rPr lang="en-US" dirty="0">
                <a:hlinkClick r:id="rId8"/>
              </a:rPr>
              <a:t>https://hepsoftwarefoundation.org/organization/2017/02/21/licensing.html</a:t>
            </a:r>
            <a:endParaRPr lang="en-US" dirty="0"/>
          </a:p>
          <a:p>
            <a:pPr lvl="3"/>
            <a:r>
              <a:rPr lang="en-US" dirty="0">
                <a:hlinkClick r:id="rId9"/>
              </a:rPr>
              <a:t>https://hepsoftwarefoundation.org/organization/2018/05/09/licensing.html</a:t>
            </a:r>
            <a:r>
              <a:rPr lang="en-US" dirty="0"/>
              <a:t> included this </a:t>
            </a:r>
            <a:r>
              <a:rPr lang="en-US" dirty="0">
                <a:hlinkClick r:id="rId10"/>
              </a:rPr>
              <a:t>Update on Software Licensing</a:t>
            </a:r>
            <a:endParaRPr lang="en-US" dirty="0"/>
          </a:p>
          <a:p>
            <a:pPr lvl="2"/>
            <a:r>
              <a:rPr lang="en-US" dirty="0"/>
              <a:t>EasyBuild: </a:t>
            </a:r>
            <a:r>
              <a:rPr lang="en-US" dirty="0">
                <a:hlinkClick r:id="rId11"/>
              </a:rPr>
              <a:t>GPLv2 licensing is a big issue, consider relicensing to BSD</a:t>
            </a:r>
            <a:endParaRPr lang="en-US" dirty="0"/>
          </a:p>
          <a:p>
            <a:pPr lvl="2"/>
            <a:r>
              <a:rPr lang="en-US" dirty="0">
                <a:hlinkClick r:id="rId12"/>
              </a:rPr>
              <a:t>GEANT Intellectual Property Rights Policy</a:t>
            </a:r>
            <a:endParaRPr lang="en-US" dirty="0"/>
          </a:p>
        </p:txBody>
      </p:sp>
    </p:spTree>
    <p:extLst>
      <p:ext uri="{BB962C8B-B14F-4D97-AF65-F5344CB8AC3E}">
        <p14:creationId xmlns:p14="http://schemas.microsoft.com/office/powerpoint/2010/main" val="1023085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(3/3)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t>More from </a:t>
            </a:r>
            <a:r>
              <a:rPr lang="en-US" dirty="0">
                <a:hlinkClick r:id="rId2"/>
              </a:rPr>
              <a:t>Todd </a:t>
            </a:r>
            <a:r>
              <a:rPr lang="en-US" dirty="0" err="1">
                <a:hlinkClick r:id="rId2"/>
              </a:rPr>
              <a:t>Gamblin</a:t>
            </a:r>
            <a:r>
              <a:rPr lang="en-US" dirty="0"/>
              <a:t> (LLNL) </a:t>
            </a:r>
          </a:p>
          <a:p>
            <a:pPr lvl="1"/>
            <a:r>
              <a:rPr lang="en-US" dirty="0"/>
              <a:t>Patents in software licenses</a:t>
            </a:r>
          </a:p>
          <a:p>
            <a:pPr lvl="2"/>
            <a:r>
              <a:rPr lang="en-US" dirty="0">
                <a:hlinkClick r:id="rId3"/>
              </a:rPr>
              <a:t>Why so little love for the patent grant in the MIT License?</a:t>
            </a:r>
            <a:endParaRPr lang="en-US" dirty="0"/>
          </a:p>
          <a:p>
            <a:pPr lvl="2"/>
            <a:r>
              <a:rPr lang="en-US" dirty="0">
                <a:hlinkClick r:id="rId4"/>
              </a:rPr>
              <a:t>React’s New MIT License: The Circus Enters Its Third Ring</a:t>
            </a:r>
            <a:endParaRPr lang="en-US" dirty="0"/>
          </a:p>
          <a:p>
            <a:pPr lvl="2"/>
            <a:r>
              <a:rPr lang="en-US" dirty="0">
                <a:hlinkClick r:id="rId5"/>
              </a:rPr>
              <a:t>GitLab freezes </a:t>
            </a:r>
            <a:r>
              <a:rPr lang="en-US" dirty="0" err="1">
                <a:hlinkClick r:id="rId5"/>
              </a:rPr>
              <a:t>GraphQL</a:t>
            </a:r>
            <a:r>
              <a:rPr lang="en-US" dirty="0">
                <a:hlinkClick r:id="rId5"/>
              </a:rPr>
              <a:t> project amid looming Facebook patent fears</a:t>
            </a:r>
            <a:endParaRPr lang="en-US" dirty="0"/>
          </a:p>
          <a:p>
            <a:pPr lvl="2"/>
            <a:r>
              <a:rPr lang="en-US" dirty="0"/>
              <a:t>Rust: </a:t>
            </a:r>
            <a:r>
              <a:rPr lang="en-US" dirty="0">
                <a:hlinkClick r:id="rId6"/>
              </a:rPr>
              <a:t>Rust license changing (very slightly)</a:t>
            </a:r>
            <a:r>
              <a:rPr lang="en-US" dirty="0"/>
              <a:t>, </a:t>
            </a:r>
            <a:r>
              <a:rPr lang="en-US" dirty="0">
                <a:hlinkClick r:id="rId7"/>
              </a:rPr>
              <a:t>Why dual MIT/ASL2 license?</a:t>
            </a:r>
            <a:endParaRPr lang="en-US" dirty="0"/>
          </a:p>
        </p:txBody>
      </p:sp>
    </p:spTree>
    <p:extLst>
      <p:ext uri="{BB962C8B-B14F-4D97-AF65-F5344CB8AC3E}">
        <p14:creationId xmlns:p14="http://schemas.microsoft.com/office/powerpoint/2010/main" val="413632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patents, trademarks, and licenses</a:t>
            </a:r>
          </a:p>
        </p:txBody>
      </p:sp>
      <p:sp>
        <p:nvSpPr>
          <p:cNvPr id="4" name="Content Placeholder 3"/>
          <p:cNvSpPr>
            <a:spLocks noGrp="1"/>
          </p:cNvSpPr>
          <p:nvPr>
            <p:ph sz="quarter" idx="1"/>
          </p:nvPr>
        </p:nvSpPr>
        <p:spPr/>
        <p:txBody>
          <a:bodyPr/>
          <a:lstStyle/>
          <a:p>
            <a:r>
              <a:rPr lang="en-US" b="1" dirty="0"/>
              <a:t>Copyright</a:t>
            </a:r>
            <a:r>
              <a:rPr lang="en-US" dirty="0"/>
              <a:t> grants the creator of an </a:t>
            </a:r>
            <a:r>
              <a:rPr lang="en-US" b="1" dirty="0"/>
              <a:t>original work </a:t>
            </a:r>
            <a:r>
              <a:rPr lang="en-US" dirty="0"/>
              <a:t>exclusive rights to its use and distribution, including limits on derivative works</a:t>
            </a:r>
          </a:p>
          <a:p>
            <a:r>
              <a:rPr lang="en-US" dirty="0"/>
              <a:t>A </a:t>
            </a:r>
            <a:r>
              <a:rPr lang="en-US" b="1" dirty="0"/>
              <a:t>patent</a:t>
            </a:r>
            <a:r>
              <a:rPr lang="en-US" dirty="0"/>
              <a:t> grants the inventor of </a:t>
            </a:r>
            <a:r>
              <a:rPr lang="en-US" b="1" dirty="0"/>
              <a:t>something new, useful, and non-obvious </a:t>
            </a:r>
            <a:r>
              <a:rPr lang="en-US" dirty="0"/>
              <a:t>the rights to its production, use, and distribution</a:t>
            </a:r>
          </a:p>
          <a:p>
            <a:r>
              <a:rPr lang="en-US" dirty="0"/>
              <a:t>A </a:t>
            </a:r>
            <a:r>
              <a:rPr lang="en-US" b="1" dirty="0"/>
              <a:t>trademark</a:t>
            </a:r>
            <a:r>
              <a:rPr lang="en-US" dirty="0"/>
              <a:t> is a </a:t>
            </a:r>
            <a:r>
              <a:rPr lang="en-US" b="1" dirty="0"/>
              <a:t>sign, design, or expression </a:t>
            </a:r>
            <a:r>
              <a:rPr lang="en-US" dirty="0"/>
              <a:t>which identifies products or services</a:t>
            </a:r>
            <a:r>
              <a:rPr lang="en-US" b="1" dirty="0"/>
              <a:t> </a:t>
            </a:r>
            <a:r>
              <a:rPr lang="en-US" dirty="0"/>
              <a:t>from a particular source, as distinguished from other sources</a:t>
            </a:r>
          </a:p>
          <a:p>
            <a:r>
              <a:rPr lang="en-US" b="1" dirty="0"/>
              <a:t>Licenses</a:t>
            </a:r>
            <a:r>
              <a:rPr lang="en-US" dirty="0"/>
              <a:t> are used to transfer (selected) rights in a work, invention, or mark from one party to another</a:t>
            </a:r>
          </a:p>
          <a:p>
            <a:pPr lvl="1"/>
            <a:r>
              <a:rPr lang="en-US" dirty="0"/>
              <a:t>Software licenses are mostly about copyright, but can contain clauses on patents and trademarks too</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software starts out copyrighted</a:t>
            </a:r>
          </a:p>
        </p:txBody>
      </p:sp>
      <p:sp>
        <p:nvSpPr>
          <p:cNvPr id="4" name="Content Placeholder 3"/>
          <p:cNvSpPr>
            <a:spLocks noGrp="1"/>
          </p:cNvSpPr>
          <p:nvPr>
            <p:ph sz="quarter" idx="1"/>
          </p:nvPr>
        </p:nvSpPr>
        <p:spPr>
          <a:xfrm>
            <a:off x="365760" y="1280166"/>
            <a:ext cx="11369809" cy="4047778"/>
          </a:xfrm>
        </p:spPr>
        <p:txBody>
          <a:bodyPr/>
          <a:lstStyle/>
          <a:p>
            <a:r>
              <a:rPr lang="en-US" dirty="0"/>
              <a:t>Under the law, the software you write is subject to </a:t>
            </a:r>
            <a:r>
              <a:rPr lang="en-US" b="1" dirty="0"/>
              <a:t>copyright on creation</a:t>
            </a:r>
          </a:p>
          <a:p>
            <a:pPr lvl="1"/>
            <a:r>
              <a:rPr lang="en-US" dirty="0"/>
              <a:t>You don’t have to do anything special to claim copyright</a:t>
            </a:r>
          </a:p>
          <a:p>
            <a:pPr lvl="1"/>
            <a:r>
              <a:rPr lang="en-US" dirty="0"/>
              <a:t>Unless you specify some license, all rights are reserved to the owner of the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pPr lvl="1"/>
            <a:r>
              <a:rPr lang="en-US" dirty="0">
                <a:solidFill>
                  <a:schemeClr val="tx2"/>
                </a:solidFill>
              </a:rPr>
              <a:t>Question 1: Who owns the rights in the work you create?</a:t>
            </a:r>
          </a:p>
          <a:p>
            <a:pPr lvl="1"/>
            <a:r>
              <a:rPr lang="en-US" dirty="0">
                <a:solidFill>
                  <a:schemeClr val="tx2"/>
                </a:solidFill>
              </a:rPr>
              <a:t>Homework: Find out!</a:t>
            </a:r>
          </a:p>
          <a:p>
            <a:pPr lvl="1"/>
            <a:r>
              <a:rPr lang="en-US" dirty="0"/>
              <a:t>If your employer owns the copyright, you probably have to get formal permission to license and distribute your software</a:t>
            </a:r>
          </a:p>
          <a:p>
            <a:r>
              <a:rPr lang="en-US" dirty="0"/>
              <a:t>Exception: Works created by the US government cannot be copyrighted</a:t>
            </a:r>
          </a:p>
          <a:p>
            <a:pPr lvl="1"/>
            <a:r>
              <a:rPr lang="en-US" dirty="0"/>
              <a:t>They are considered to be in the public domain</a:t>
            </a:r>
          </a:p>
          <a:p>
            <a:pPr lvl="2"/>
            <a:r>
              <a:rPr lang="en-US" dirty="0">
                <a:solidFill>
                  <a:schemeClr val="tx2"/>
                </a:solidFill>
              </a:rPr>
              <a:t>Comment: Originally to ensure public access to the US legal code</a:t>
            </a:r>
          </a:p>
        </p:txBody>
      </p:sp>
      <p:sp>
        <p:nvSpPr>
          <p:cNvPr id="3" name="TextBox 2">
            <a:extLst>
              <a:ext uri="{FF2B5EF4-FFF2-40B4-BE49-F238E27FC236}">
                <a16:creationId xmlns:a16="http://schemas.microsoft.com/office/drawing/2014/main" id="{98D146F3-3F0B-491F-A16B-F0A69EA917BD}"/>
              </a:ext>
            </a:extLst>
          </p:cNvPr>
          <p:cNvSpPr txBox="1"/>
          <p:nvPr/>
        </p:nvSpPr>
        <p:spPr>
          <a:xfrm>
            <a:off x="8158303" y="3469388"/>
            <a:ext cx="3577266" cy="738664"/>
          </a:xfrm>
          <a:prstGeom prst="rect">
            <a:avLst/>
          </a:prstGeom>
          <a:noFill/>
          <a:ln w="12700">
            <a:solidFill>
              <a:schemeClr val="tx2"/>
            </a:solidFill>
          </a:ln>
        </p:spPr>
        <p:txBody>
          <a:bodyPr wrap="square" lIns="118872" tIns="91440" rIns="118872" bIns="91440" rtlCol="0" anchor="ctr" anchorCtr="0">
            <a:spAutoFit/>
          </a:bodyPr>
          <a:lstStyle/>
          <a:p>
            <a:pPr algn="ctr">
              <a:lnSpc>
                <a:spcPct val="90000"/>
              </a:lnSpc>
            </a:pPr>
            <a:r>
              <a:rPr lang="en-US" sz="2000" dirty="0">
                <a:solidFill>
                  <a:schemeClr val="tx2"/>
                </a:solidFill>
              </a:rPr>
              <a:t>Answer Q1 at </a:t>
            </a:r>
            <a:r>
              <a:rPr lang="en-US" sz="2000" b="1" dirty="0">
                <a:solidFill>
                  <a:schemeClr val="tx2"/>
                </a:solidFill>
                <a:hlinkClick r:id="rId2">
                  <a:extLst>
                    <a:ext uri="{A12FA001-AC4F-418D-AE19-62706E023703}">
                      <ahyp:hlinkClr xmlns:ahyp="http://schemas.microsoft.com/office/drawing/2018/hyperlinkcolor" val="tx"/>
                    </a:ext>
                  </a:extLst>
                </a:hlinkClick>
              </a:rPr>
              <a:t>http://bit.ly/IDEAS-licensing</a:t>
            </a:r>
            <a:endParaRPr lang="en-US" sz="2000" b="1" dirty="0">
              <a:solidFill>
                <a:schemeClr val="tx2"/>
              </a:solidFill>
            </a:endParaRP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541026" y="3738377"/>
            <a:ext cx="3442053" cy="1631216"/>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dirty="0">
                <a:solidFill>
                  <a:schemeClr val="accent1"/>
                </a:solidFill>
              </a:rPr>
              <a:t>Nothing in the definition of free or open source software prevents you from making money from it! (more later)</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 for most purposes</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Permissive vs copyleft OS licenses</a:t>
            </a:r>
            <a:endParaRPr lang="en-US" dirty="0"/>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4653</TotalTime>
  <Words>3951</Words>
  <Application>Microsoft Macintosh PowerPoint</Application>
  <PresentationFormat>Custom</PresentationFormat>
  <Paragraphs>411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Arial Black</vt:lpstr>
      <vt:lpstr>Calibri</vt:lpstr>
      <vt:lpstr>Presentations (Wide Screen)</vt:lpstr>
      <vt:lpstr>An Introduction to Software Licensing</vt:lpstr>
      <vt:lpstr>Disclaimers, license, citation, and acknowledgements</vt:lpstr>
      <vt:lpstr>Bottom line up front</vt:lpstr>
      <vt:lpstr>Some terminology and background</vt:lpstr>
      <vt:lpstr>Copyright, patents, trademarks, and licenses</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ChooseALicense.com  (by GitHub)</vt:lpstr>
      <vt:lpstr>Consideration: Software business models</vt:lpstr>
      <vt:lpstr>Consideration: Don’t want others to profit from my open source software</vt:lpstr>
      <vt:lpstr>Consideration: Protecting my intellectual property</vt:lpstr>
      <vt:lpstr>Patent clauses in software licenses</vt:lpstr>
      <vt:lpstr>License compatibility</vt:lpstr>
      <vt:lpstr>License compatibility in pictures</vt:lpstr>
      <vt:lpstr>Considerations favoring open source</vt:lpstr>
      <vt:lpstr>A few more points about our real-world example</vt:lpstr>
      <vt:lpstr>Why are these Clauses Included?</vt:lpstr>
      <vt:lpstr>Some related matters</vt:lpstr>
      <vt:lpstr>Software Licenses Can be Changed</vt:lpstr>
      <vt:lpstr>Accepting code contributions</vt:lpstr>
      <vt:lpstr>Changing License Example</vt:lpstr>
      <vt:lpstr>Changing License Example</vt:lpstr>
      <vt:lpstr>Changing License Example #2</vt:lpstr>
      <vt:lpstr>Managing copyright notices in software</vt:lpstr>
      <vt:lpstr>Open licensing of non-software artifacts</vt:lpstr>
      <vt:lpstr>Resources</vt:lpstr>
      <vt:lpstr>Additional Resources Recommended by Others (1/3)</vt:lpstr>
      <vt:lpstr>Additional Resources Recommended by Others (2/3)</vt:lpstr>
      <vt:lpstr>Additional Resources Recommended by Others (3/3)</vt:lpstr>
    </vt:vector>
  </TitlesOfParts>
  <Company>ORNL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285</cp:revision>
  <cp:lastPrinted>2017-11-02T18:35:01Z</cp:lastPrinted>
  <dcterms:created xsi:type="dcterms:W3CDTF">2018-11-06T17:28:56Z</dcterms:created>
  <dcterms:modified xsi:type="dcterms:W3CDTF">2019-08-07T18:19:15Z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