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5"/>
  </p:notesMasterIdLst>
  <p:handoutMasterIdLst>
    <p:handoutMasterId r:id="rId46"/>
  </p:handoutMasterIdLst>
  <p:sldIdLst>
    <p:sldId id="256" r:id="rId5"/>
    <p:sldId id="288" r:id="rId6"/>
    <p:sldId id="337" r:id="rId7"/>
    <p:sldId id="257" r:id="rId8"/>
    <p:sldId id="336" r:id="rId9"/>
    <p:sldId id="261" r:id="rId10"/>
    <p:sldId id="338" r:id="rId11"/>
    <p:sldId id="263" r:id="rId12"/>
    <p:sldId id="270" r:id="rId13"/>
    <p:sldId id="339" r:id="rId14"/>
    <p:sldId id="265" r:id="rId15"/>
    <p:sldId id="275" r:id="rId16"/>
    <p:sldId id="340" r:id="rId17"/>
    <p:sldId id="277" r:id="rId18"/>
    <p:sldId id="349" r:id="rId19"/>
    <p:sldId id="342" r:id="rId20"/>
    <p:sldId id="495" r:id="rId21"/>
    <p:sldId id="343" r:id="rId22"/>
    <p:sldId id="274" r:id="rId23"/>
    <p:sldId id="271" r:id="rId24"/>
    <p:sldId id="344" r:id="rId25"/>
    <p:sldId id="345" r:id="rId26"/>
    <p:sldId id="346" r:id="rId27"/>
    <p:sldId id="347" r:id="rId28"/>
    <p:sldId id="348" r:id="rId29"/>
    <p:sldId id="286" r:id="rId30"/>
    <p:sldId id="496" r:id="rId31"/>
    <p:sldId id="266" r:id="rId32"/>
    <p:sldId id="497" r:id="rId33"/>
    <p:sldId id="268" r:id="rId34"/>
    <p:sldId id="269" r:id="rId35"/>
    <p:sldId id="488" r:id="rId36"/>
    <p:sldId id="259" r:id="rId37"/>
    <p:sldId id="506" r:id="rId38"/>
    <p:sldId id="507" r:id="rId39"/>
    <p:sldId id="508" r:id="rId40"/>
    <p:sldId id="509" r:id="rId41"/>
    <p:sldId id="510" r:id="rId42"/>
    <p:sldId id="511" r:id="rId43"/>
    <p:sldId id="260" r:id="rId4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53" autoAdjust="0"/>
    <p:restoredTop sz="96571" autoAdjust="0"/>
  </p:normalViewPr>
  <p:slideViewPr>
    <p:cSldViewPr snapToGrid="0" showGuides="1">
      <p:cViewPr varScale="1">
        <p:scale>
          <a:sx n="127" d="100"/>
          <a:sy n="127" d="100"/>
        </p:scale>
        <p:origin x="424"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8/7/19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8/7/19</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Designed to be 45 Minute Talk.  I hope for 30 minutes for RE and 15 for TDD.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 I have explicitly designed the RE portion of this talk to avoid using the terms plan-based or agile until the very end.  This choose was made as these terms tend to polarize the population and could therefore using these terms could have the unfortunate side effect of bringing out biases and closing off people’s minds.</a:t>
            </a:r>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3389967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274098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that </a:t>
            </a:r>
            <a:r>
              <a:rPr lang="en-US" dirty="0" err="1"/>
              <a:t>simpleUnsplit</a:t>
            </a:r>
            <a:r>
              <a:rPr lang="en-US" dirty="0"/>
              <a:t> and Unsplit are two different, but similar implementations.  One is fully-featured and the other is lightweight and simple.  This makes the latter useful for development and debugging.  These two are mentioned later in the talk.</a:t>
            </a:r>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3166352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28</a:t>
            </a:fld>
            <a:endParaRPr lang="en-US"/>
          </a:p>
        </p:txBody>
      </p:sp>
    </p:spTree>
    <p:extLst>
      <p:ext uri="{BB962C8B-B14F-4D97-AF65-F5344CB8AC3E}">
        <p14:creationId xmlns:p14="http://schemas.microsoft.com/office/powerpoint/2010/main" val="75874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Paramesh/</a:t>
            </a:r>
            <a:r>
              <a:rPr lang="en-US" dirty="0" err="1"/>
              <a:t>AMReX</a:t>
            </a:r>
            <a:r>
              <a:rPr lang="en-US" dirty="0"/>
              <a:t> constraints inform what we can implement and therefore offer clients through the interface.</a:t>
            </a:r>
          </a:p>
          <a:p>
            <a:endParaRPr lang="en-US" dirty="0"/>
          </a:p>
          <a:p>
            <a:r>
              <a:rPr lang="en-US" dirty="0"/>
              <a:t>The coupling to Hydro explains what is needed from Grid and how it must be requested.</a:t>
            </a:r>
          </a:p>
          <a:p>
            <a:endParaRPr lang="en-US" dirty="0"/>
          </a:p>
          <a:p>
            <a:r>
              <a:rPr lang="en-US" dirty="0"/>
              <a:t>The point is that we are looking at both sides of the interface to determine what shape it can </a:t>
            </a:r>
            <a:r>
              <a:rPr lang="en-US" dirty="0" err="1"/>
              <a:t>tak</a:t>
            </a:r>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30</a:t>
            </a:fld>
            <a:endParaRPr lang="en-US"/>
          </a:p>
        </p:txBody>
      </p:sp>
    </p:spTree>
    <p:extLst>
      <p:ext uri="{BB962C8B-B14F-4D97-AF65-F5344CB8AC3E}">
        <p14:creationId xmlns:p14="http://schemas.microsoft.com/office/powerpoint/2010/main" val="2186339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Prototyping is a first level stress testing of our design decisions and interface.  To be an effective stress test, we should have likely expanded further out to capture more use cases of our interface.  That said, Klaus and </a:t>
            </a:r>
            <a:r>
              <a:rPr lang="en-US" dirty="0" err="1"/>
              <a:t>Anshu</a:t>
            </a:r>
            <a:r>
              <a:rPr lang="en-US" dirty="0"/>
              <a:t> are already aware of these use cases and could have known that the limited scope of this phase was reasonably stressful and therefore informative.</a:t>
            </a:r>
          </a:p>
          <a:p>
            <a:endParaRPr lang="en-US" dirty="0"/>
          </a:p>
          <a:p>
            <a:r>
              <a:rPr lang="en-US" dirty="0"/>
              <a:t>Implementing with Hydro let us discover common usage patterns to build a gut-level understanding of whether or not the interface was a natural fit for the application.</a:t>
            </a:r>
          </a:p>
          <a:p>
            <a:endParaRPr lang="en-US" dirty="0"/>
          </a:p>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31</a:t>
            </a:fld>
            <a:endParaRPr lang="en-US"/>
          </a:p>
        </p:txBody>
      </p:sp>
    </p:spTree>
    <p:extLst>
      <p:ext uri="{BB962C8B-B14F-4D97-AF65-F5344CB8AC3E}">
        <p14:creationId xmlns:p14="http://schemas.microsoft.com/office/powerpoint/2010/main" val="2611467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of hybrid method was first and foremost to build a proof of concept that worked on system-level tests.  It was also a means to test out the design decisions and the efficiency of the associated implementations at a larger grained level.  This is in contrast to the forward engineering being done by me at the level of routines, units, and </a:t>
            </a:r>
            <a:r>
              <a:rPr lang="en-US" dirty="0" err="1"/>
              <a:t>unittests</a:t>
            </a:r>
            <a:r>
              <a:rPr lang="en-US" dirty="0"/>
              <a:t>.</a:t>
            </a:r>
          </a:p>
          <a:p>
            <a:endParaRPr lang="en-US" dirty="0"/>
          </a:p>
          <a:p>
            <a:r>
              <a:rPr lang="en-US" dirty="0"/>
              <a:t>Adding new features or capabilities grew test </a:t>
            </a:r>
            <a:r>
              <a:rPr lang="en-US" dirty="0" err="1"/>
              <a:t>suite.s</a:t>
            </a:r>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32</a:t>
            </a:fld>
            <a:endParaRPr lang="en-US"/>
          </a:p>
        </p:txBody>
      </p:sp>
    </p:spTree>
    <p:extLst>
      <p:ext uri="{BB962C8B-B14F-4D97-AF65-F5344CB8AC3E}">
        <p14:creationId xmlns:p14="http://schemas.microsoft.com/office/powerpoint/2010/main" val="4165115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
        <p:nvSpPr>
          <p:cNvPr id="5" name="Rectangle 256">
            <a:extLst>
              <a:ext uri="{FF2B5EF4-FFF2-40B4-BE49-F238E27FC236}">
                <a16:creationId xmlns:a16="http://schemas.microsoft.com/office/drawing/2014/main" id="{EE720EB5-7D4C-4C44-852F-9ED2AE53B271}"/>
              </a:ext>
            </a:extLst>
          </p:cNvPr>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ATPESC</a:t>
            </a:r>
            <a:r>
              <a:rPr lang="en-US" sz="1000" baseline="0" dirty="0">
                <a:solidFill>
                  <a:schemeClr val="tx1"/>
                </a:solidFill>
                <a:latin typeface="Arial" pitchFamily="34" charset="0"/>
                <a:cs typeface="Arial" pitchFamily="34" charset="0"/>
              </a:rPr>
              <a:t> 2019, July 28 </a:t>
            </a:r>
            <a:r>
              <a:rPr lang="mr-IN" sz="1000" baseline="0" dirty="0">
                <a:solidFill>
                  <a:schemeClr val="tx1"/>
                </a:solidFill>
                <a:latin typeface="Arial" pitchFamily="34" charset="0"/>
                <a:cs typeface="Arial" pitchFamily="34" charset="0"/>
              </a:rPr>
              <a:t>–</a:t>
            </a:r>
            <a:r>
              <a:rPr lang="en-US" sz="1000" baseline="0" dirty="0">
                <a:solidFill>
                  <a:schemeClr val="tx1"/>
                </a:solidFill>
                <a:latin typeface="Arial" pitchFamily="34" charset="0"/>
                <a:cs typeface="Arial" pitchFamily="34" charset="0"/>
              </a:rPr>
              <a:t> August 9, 2019</a:t>
            </a:r>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411484"/>
            <a:ext cx="11376442" cy="929742"/>
          </a:xfrm>
        </p:spPr>
        <p:txBody>
          <a:bodyPr/>
          <a:lstStyle>
            <a:lvl1pPr>
              <a:defRPr b="1"/>
            </a:lvl1pPr>
          </a:lstStyle>
          <a:p>
            <a:r>
              <a:rPr lang="en-US" dirty="0"/>
              <a:t>BASIC CONTENT SLIDE</a:t>
            </a:r>
            <a:br>
              <a:rPr lang="en-US" dirty="0"/>
            </a:br>
            <a:r>
              <a:rPr lang="en-US" dirty="0"/>
              <a:t>one or two lines for headline</a:t>
            </a:r>
          </a:p>
        </p:txBody>
      </p:sp>
      <p:sp>
        <p:nvSpPr>
          <p:cNvPr id="3" name="Content Placeholder 2"/>
          <p:cNvSpPr>
            <a:spLocks noGrp="1"/>
          </p:cNvSpPr>
          <p:nvPr>
            <p:ph idx="1" hasCustomPrompt="1"/>
          </p:nvPr>
        </p:nvSpPr>
        <p:spPr>
          <a:xfrm>
            <a:off x="609442" y="171498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50"/>
            <a:ext cx="11160961" cy="499715"/>
          </a:xfrm>
        </p:spPr>
        <p:txBody>
          <a:bodyPr bIns="0">
            <a:noAutofit/>
          </a:bodyPr>
          <a:lstStyle>
            <a:lvl1pPr marL="0" indent="0">
              <a:lnSpc>
                <a:spcPct val="90000"/>
              </a:lnSpc>
              <a:spcBef>
                <a:spcPts val="0"/>
              </a:spcBef>
              <a:buNone/>
              <a:defRPr sz="1999" b="1" baseline="0">
                <a:solidFill>
                  <a:schemeClr val="accent2"/>
                </a:solidFill>
              </a:defRPr>
            </a:lvl1pPr>
          </a:lstStyle>
          <a:p>
            <a:r>
              <a:rPr lang="en-US" dirty="0"/>
              <a:t>Slide subtitle optional -  delete as needed</a:t>
            </a:r>
          </a:p>
        </p:txBody>
      </p:sp>
    </p:spTree>
    <p:extLst>
      <p:ext uri="{BB962C8B-B14F-4D97-AF65-F5344CB8AC3E}">
        <p14:creationId xmlns:p14="http://schemas.microsoft.com/office/powerpoint/2010/main" val="17496160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28230112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83513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1" name="Picture 10">
            <a:extLst>
              <a:ext uri="{FF2B5EF4-FFF2-40B4-BE49-F238E27FC236}">
                <a16:creationId xmlns:a16="http://schemas.microsoft.com/office/drawing/2014/main" id="{02C6B9F8-98AF-164B-B6CF-8BEC2DE2778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641020" y="6194027"/>
            <a:ext cx="1836135" cy="498889"/>
          </a:xfrm>
          <a:prstGeom prst="rect">
            <a:avLst/>
          </a:prstGeom>
        </p:spPr>
      </p:pic>
      <p:sp>
        <p:nvSpPr>
          <p:cNvPr id="12" name="Rectangle 256">
            <a:extLst>
              <a:ext uri="{FF2B5EF4-FFF2-40B4-BE49-F238E27FC236}">
                <a16:creationId xmlns:a16="http://schemas.microsoft.com/office/drawing/2014/main" id="{82688B35-F4D4-9844-AE34-BABAEA3588C3}"/>
              </a:ext>
            </a:extLst>
          </p:cNvPr>
          <p:cNvSpPr txBox="1">
            <a:spLocks noChangeArrowheads="1"/>
          </p:cNvSpPr>
          <p:nvPr userDrawn="1"/>
        </p:nvSpPr>
        <p:spPr>
          <a:xfrm>
            <a:off x="363827" y="6477581"/>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ATPESC</a:t>
            </a:r>
            <a:r>
              <a:rPr lang="en-US" sz="1000" baseline="0" dirty="0">
                <a:solidFill>
                  <a:schemeClr val="tx1"/>
                </a:solidFill>
                <a:latin typeface="Arial" pitchFamily="34" charset="0"/>
                <a:cs typeface="Arial" pitchFamily="34" charset="0"/>
              </a:rPr>
              <a:t> 2019, July 28 </a:t>
            </a:r>
            <a:r>
              <a:rPr lang="mr-IN" sz="1000" baseline="0" dirty="0">
                <a:solidFill>
                  <a:schemeClr val="tx1"/>
                </a:solidFill>
                <a:latin typeface="Arial" pitchFamily="34" charset="0"/>
                <a:cs typeface="Arial" pitchFamily="34" charset="0"/>
              </a:rPr>
              <a:t>–</a:t>
            </a:r>
            <a:r>
              <a:rPr lang="en-US" sz="1000" baseline="0" dirty="0">
                <a:solidFill>
                  <a:schemeClr val="tx1"/>
                </a:solidFill>
                <a:latin typeface="Arial" pitchFamily="34" charset="0"/>
                <a:cs typeface="Arial" pitchFamily="34" charset="0"/>
              </a:rPr>
              <a:t> August 9, 2019</a:t>
            </a:r>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3" r:id="rId9"/>
  </p:sldLayoutIdLst>
  <p:hf sldNum="0"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doi.org/10.6084/m9.figshare.9272813"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hyperlink" Target="https://en.wikipedia.org/wiki/ROBODoc" TargetMode="External"/><Relationship Id="rId3" Type="http://schemas.openxmlformats.org/officeDocument/2006/relationships/hyperlink" Target="https://en.wikipedia.org/wiki/NDoc" TargetMode="External"/><Relationship Id="rId7" Type="http://schemas.openxmlformats.org/officeDocument/2006/relationships/hyperlink" Target="https://en.wikipedia.org/wiki/Sandcastle_(software)" TargetMode="External"/><Relationship Id="rId2" Type="http://schemas.openxmlformats.org/officeDocument/2006/relationships/hyperlink" Target="https://en.wikipedia.org/wiki/Doxygen" TargetMode="External"/><Relationship Id="rId1" Type="http://schemas.openxmlformats.org/officeDocument/2006/relationships/slideLayout" Target="../slideLayouts/slideLayout7.xml"/><Relationship Id="rId6" Type="http://schemas.openxmlformats.org/officeDocument/2006/relationships/hyperlink" Target="https://en.wikipedia.org/wiki/EiffelStudio" TargetMode="External"/><Relationship Id="rId5" Type="http://schemas.openxmlformats.org/officeDocument/2006/relationships/hyperlink" Target="https://en.wikipedia.org/wiki/Javadoc" TargetMode="External"/><Relationship Id="rId10" Type="http://schemas.openxmlformats.org/officeDocument/2006/relationships/hyperlink" Target="https://en.wikipedia.org/wiki/TwinText" TargetMode="External"/><Relationship Id="rId4" Type="http://schemas.openxmlformats.org/officeDocument/2006/relationships/hyperlink" Target="https://en.wikipedia.org/wiki/Visual_Expert" TargetMode="External"/><Relationship Id="rId9" Type="http://schemas.openxmlformats.org/officeDocument/2006/relationships/hyperlink" Target="https://en.wikipedia.org/wiki/Plain_Old_Documentation"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flash.uchicago.edu/site/flashcode/user_support/robodoc-FLASH4_4p6/" TargetMode="External"/><Relationship Id="rId2" Type="http://schemas.openxmlformats.org/officeDocument/2006/relationships/hyperlink" Target="http://flash.uchicago.edu/site/flashcode/user_support/flash4_ug_4p4/" TargetMode="External"/><Relationship Id="rId1" Type="http://schemas.openxmlformats.org/officeDocument/2006/relationships/slideLayout" Target="../slideLayouts/slideLayout7.xml"/><Relationship Id="rId4" Type="http://schemas.openxmlformats.org/officeDocument/2006/relationships/hyperlink" Target="http://flash.uchicago.edu/site/flashcode/user_support/tips_arch.txt"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flash.uchicago.edu/site/flashcode/user_support/robodoc-FLASH4_4p6/" TargetMode="External"/><Relationship Id="rId2" Type="http://schemas.openxmlformats.org/officeDocument/2006/relationships/hyperlink" Target="http://flash.uchicago.edu/site/flashcode/user_support/flash4_ug_4p4/"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ea typeface="Arial" charset="0"/>
                <a:cs typeface="Arial" charset="0"/>
              </a:rPr>
              <a:t>Software Refactoring and Documentation</a:t>
            </a:r>
            <a:endParaRPr lang="en-US" dirty="0"/>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p:txBody>
          <a:bodyPr/>
          <a:lstStyle/>
          <a:p>
            <a:pPr>
              <a:spcBef>
                <a:spcPts val="2400"/>
              </a:spcBef>
            </a:pPr>
            <a:r>
              <a:rPr lang="en-US" dirty="0"/>
              <a:t>ATPESC 2019</a:t>
            </a:r>
          </a:p>
          <a:p>
            <a:pPr>
              <a:lnSpc>
                <a:spcPct val="100000"/>
              </a:lnSpc>
              <a:spcBef>
                <a:spcPts val="2400"/>
              </a:spcBef>
            </a:pPr>
            <a:r>
              <a:rPr lang="en-US" sz="2000" dirty="0" err="1"/>
              <a:t>Anshu</a:t>
            </a:r>
            <a:r>
              <a:rPr lang="en-US" sz="2000" dirty="0"/>
              <a:t> Dubey</a:t>
            </a:r>
          </a:p>
          <a:p>
            <a:pPr>
              <a:lnSpc>
                <a:spcPct val="100000"/>
              </a:lnSpc>
              <a:spcBef>
                <a:spcPts val="0"/>
              </a:spcBef>
            </a:pPr>
            <a:r>
              <a:rPr lang="en-US" sz="2000" dirty="0"/>
              <a:t>Computer Scientist </a:t>
            </a:r>
          </a:p>
          <a:p>
            <a:pPr>
              <a:lnSpc>
                <a:spcPct val="100000"/>
              </a:lnSpc>
              <a:spcBef>
                <a:spcPts val="0"/>
              </a:spcBef>
            </a:pPr>
            <a:r>
              <a:rPr lang="en-US" sz="2000" dirty="0"/>
              <a:t>Mathematics and Computer Science Division</a:t>
            </a:r>
          </a:p>
          <a:p>
            <a:pPr>
              <a:spcBef>
                <a:spcPts val="2400"/>
              </a:spcBef>
            </a:pPr>
            <a:r>
              <a:rPr lang="en-US" sz="2000" dirty="0"/>
              <a:t>Q Center, St. Charles, IL (USA)</a:t>
            </a:r>
            <a:br>
              <a:rPr lang="en-US" sz="2000" dirty="0"/>
            </a:br>
            <a:r>
              <a:rPr lang="en-US" sz="2000" dirty="0"/>
              <a:t>July 28 – August 9, 2019</a:t>
            </a:r>
          </a:p>
          <a:p>
            <a:pPr>
              <a:spcBef>
                <a:spcPts val="2400"/>
              </a:spcBef>
            </a:pPr>
            <a:endParaRPr lang="en-US" dirty="0"/>
          </a:p>
        </p:txBody>
      </p:sp>
    </p:spTree>
    <p:extLst>
      <p:ext uri="{BB962C8B-B14F-4D97-AF65-F5344CB8AC3E}">
        <p14:creationId xmlns:p14="http://schemas.microsoft.com/office/powerpoint/2010/main" val="3813288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Reasons for refactoring</a:t>
            </a:r>
          </a:p>
        </p:txBody>
      </p:sp>
      <p:sp>
        <p:nvSpPr>
          <p:cNvPr id="3" name="Content Placeholder 2"/>
          <p:cNvSpPr>
            <a:spLocks noGrp="1"/>
          </p:cNvSpPr>
          <p:nvPr>
            <p:ph idx="1"/>
          </p:nvPr>
        </p:nvSpPr>
        <p:spPr>
          <a:xfrm>
            <a:off x="1979613" y="1699995"/>
            <a:ext cx="8020050" cy="665380"/>
          </a:xfrm>
        </p:spPr>
        <p:txBody>
          <a:bodyPr/>
          <a:lstStyle/>
          <a:p>
            <a:pPr marL="0" indent="0">
              <a:buNone/>
            </a:pPr>
            <a:r>
              <a:rPr lang="en-US" b="1" dirty="0"/>
              <a:t>Transition from vector to </a:t>
            </a:r>
            <a:r>
              <a:rPr lang="en-US" b="1" dirty="0" err="1"/>
              <a:t>risc</a:t>
            </a:r>
            <a:r>
              <a:rPr lang="en-US" b="1" dirty="0"/>
              <a:t> machines</a:t>
            </a:r>
          </a:p>
          <a:p>
            <a:pPr lvl="1"/>
            <a:endParaRPr lang="en-US" b="1" dirty="0"/>
          </a:p>
        </p:txBody>
      </p:sp>
      <p:sp>
        <p:nvSpPr>
          <p:cNvPr id="4" name="Text Placeholder 3"/>
          <p:cNvSpPr>
            <a:spLocks noGrp="1"/>
          </p:cNvSpPr>
          <p:nvPr>
            <p:ph type="body" sz="quarter" idx="12"/>
          </p:nvPr>
        </p:nvSpPr>
        <p:spPr/>
        <p:txBody>
          <a:bodyPr/>
          <a:lstStyle/>
          <a:p>
            <a:r>
              <a:rPr lang="en-US" dirty="0"/>
              <a:t>The big one these days is change in platforms</a:t>
            </a:r>
          </a:p>
        </p:txBody>
      </p:sp>
      <p:grpSp>
        <p:nvGrpSpPr>
          <p:cNvPr id="24" name="Group 23"/>
          <p:cNvGrpSpPr/>
          <p:nvPr/>
        </p:nvGrpSpPr>
        <p:grpSpPr>
          <a:xfrm>
            <a:off x="2284412" y="2501900"/>
            <a:ext cx="6248400" cy="1739900"/>
            <a:chOff x="777875" y="2994025"/>
            <a:chExt cx="6248400" cy="1739900"/>
          </a:xfrm>
        </p:grpSpPr>
        <p:grpSp>
          <p:nvGrpSpPr>
            <p:cNvPr id="10" name="Group 9"/>
            <p:cNvGrpSpPr/>
            <p:nvPr/>
          </p:nvGrpSpPr>
          <p:grpSpPr>
            <a:xfrm>
              <a:off x="777875" y="3000375"/>
              <a:ext cx="1746250" cy="1730375"/>
              <a:chOff x="777875" y="2508250"/>
              <a:chExt cx="1746250" cy="1730375"/>
            </a:xfrm>
          </p:grpSpPr>
          <p:sp>
            <p:nvSpPr>
              <p:cNvPr id="6" name="Rectangle 5"/>
              <p:cNvSpPr/>
              <p:nvPr/>
            </p:nvSpPr>
            <p:spPr>
              <a:xfrm>
                <a:off x="1952625" y="2508250"/>
                <a:ext cx="571500" cy="1730375"/>
              </a:xfrm>
              <a:prstGeom prst="rect">
                <a:avLst/>
              </a:prstGeom>
              <a:solidFill>
                <a:schemeClr val="bg2">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op1</a:t>
                </a:r>
              </a:p>
            </p:txBody>
          </p:sp>
          <p:sp>
            <p:nvSpPr>
              <p:cNvPr id="9" name="Right Arrow 8"/>
              <p:cNvSpPr/>
              <p:nvPr/>
            </p:nvSpPr>
            <p:spPr>
              <a:xfrm>
                <a:off x="777875" y="3063875"/>
                <a:ext cx="1174750" cy="714375"/>
              </a:xfrm>
              <a:prstGeom prst="rightArrow">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vector</a:t>
                </a:r>
              </a:p>
            </p:txBody>
          </p:sp>
        </p:grpSp>
        <p:grpSp>
          <p:nvGrpSpPr>
            <p:cNvPr id="11" name="Group 10"/>
            <p:cNvGrpSpPr/>
            <p:nvPr/>
          </p:nvGrpSpPr>
          <p:grpSpPr>
            <a:xfrm>
              <a:off x="2533650" y="2994025"/>
              <a:ext cx="1492250" cy="1730375"/>
              <a:chOff x="1031875" y="2508250"/>
              <a:chExt cx="1492250" cy="1730375"/>
            </a:xfrm>
          </p:grpSpPr>
          <p:sp>
            <p:nvSpPr>
              <p:cNvPr id="12" name="Rectangle 11"/>
              <p:cNvSpPr/>
              <p:nvPr/>
            </p:nvSpPr>
            <p:spPr>
              <a:xfrm>
                <a:off x="1952625" y="2508250"/>
                <a:ext cx="571500" cy="1730375"/>
              </a:xfrm>
              <a:prstGeom prst="rect">
                <a:avLst/>
              </a:prstGeom>
              <a:solidFill>
                <a:schemeClr val="bg2">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op2</a:t>
                </a:r>
              </a:p>
            </p:txBody>
          </p:sp>
          <p:sp>
            <p:nvSpPr>
              <p:cNvPr id="13" name="Right Arrow 12"/>
              <p:cNvSpPr/>
              <p:nvPr/>
            </p:nvSpPr>
            <p:spPr>
              <a:xfrm>
                <a:off x="1031875" y="3063875"/>
                <a:ext cx="920750" cy="650875"/>
              </a:xfrm>
              <a:prstGeom prst="rightArrow">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5534025" y="2994025"/>
              <a:ext cx="1492250" cy="1730375"/>
              <a:chOff x="1031875" y="2508250"/>
              <a:chExt cx="1492250" cy="1730375"/>
            </a:xfrm>
          </p:grpSpPr>
          <p:sp>
            <p:nvSpPr>
              <p:cNvPr id="15" name="Rectangle 14"/>
              <p:cNvSpPr/>
              <p:nvPr/>
            </p:nvSpPr>
            <p:spPr>
              <a:xfrm>
                <a:off x="1952625" y="2508250"/>
                <a:ext cx="571500" cy="1730375"/>
              </a:xfrm>
              <a:prstGeom prst="rect">
                <a:avLst/>
              </a:prstGeom>
              <a:solidFill>
                <a:schemeClr val="bg2">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op4</a:t>
                </a:r>
              </a:p>
            </p:txBody>
          </p:sp>
          <p:sp>
            <p:nvSpPr>
              <p:cNvPr id="16" name="Right Arrow 15"/>
              <p:cNvSpPr/>
              <p:nvPr/>
            </p:nvSpPr>
            <p:spPr>
              <a:xfrm>
                <a:off x="1031875" y="3063875"/>
                <a:ext cx="920750" cy="650875"/>
              </a:xfrm>
              <a:prstGeom prst="rightArrow">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035425" y="3003550"/>
              <a:ext cx="1492250" cy="1730375"/>
              <a:chOff x="1031875" y="2508250"/>
              <a:chExt cx="1492250" cy="1730375"/>
            </a:xfrm>
          </p:grpSpPr>
          <p:sp>
            <p:nvSpPr>
              <p:cNvPr id="18" name="Rectangle 17"/>
              <p:cNvSpPr/>
              <p:nvPr/>
            </p:nvSpPr>
            <p:spPr>
              <a:xfrm>
                <a:off x="1952625" y="2508250"/>
                <a:ext cx="571500" cy="1730375"/>
              </a:xfrm>
              <a:prstGeom prst="rect">
                <a:avLst/>
              </a:prstGeom>
              <a:solidFill>
                <a:schemeClr val="bg2">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op3</a:t>
                </a:r>
              </a:p>
            </p:txBody>
          </p:sp>
          <p:sp>
            <p:nvSpPr>
              <p:cNvPr id="19" name="Right Arrow 18"/>
              <p:cNvSpPr/>
              <p:nvPr/>
            </p:nvSpPr>
            <p:spPr>
              <a:xfrm>
                <a:off x="1031875" y="3063875"/>
                <a:ext cx="920750" cy="650875"/>
              </a:xfrm>
              <a:prstGeom prst="rightArrow">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25" name="Content Placeholder 2"/>
          <p:cNvSpPr txBox="1">
            <a:spLocks/>
          </p:cNvSpPr>
          <p:nvPr/>
        </p:nvSpPr>
        <p:spPr>
          <a:xfrm>
            <a:off x="2122489" y="4366996"/>
            <a:ext cx="6051549" cy="2332255"/>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t>For vector processors </a:t>
            </a:r>
          </a:p>
          <a:p>
            <a:r>
              <a:rPr lang="en-US" dirty="0"/>
              <a:t>Data structures needed to be long vectors</a:t>
            </a:r>
          </a:p>
          <a:p>
            <a:pPr lvl="1"/>
            <a:r>
              <a:rPr lang="en-US" dirty="0"/>
              <a:t>Longer =&gt; better</a:t>
            </a:r>
          </a:p>
          <a:p>
            <a:r>
              <a:rPr lang="en-US" dirty="0"/>
              <a:t>Spatial or temporal locality had no importance</a:t>
            </a:r>
          </a:p>
          <a:p>
            <a:pPr lvl="1"/>
            <a:r>
              <a:rPr lang="en-US" dirty="0"/>
              <a:t>Memory access was flat</a:t>
            </a:r>
          </a:p>
          <a:p>
            <a:pPr lvl="2"/>
            <a:r>
              <a:rPr lang="en-US" dirty="0"/>
              <a:t>Interleaving banks for better performance</a:t>
            </a:r>
          </a:p>
          <a:p>
            <a:pPr lvl="1"/>
            <a:endParaRPr lang="en-US" dirty="0"/>
          </a:p>
          <a:p>
            <a:pPr lvl="1"/>
            <a:endParaRPr lang="en-US" dirty="0"/>
          </a:p>
          <a:p>
            <a:pPr marL="0" indent="0">
              <a:buNone/>
            </a:pPr>
            <a:endParaRPr lang="en-US" dirty="0"/>
          </a:p>
          <a:p>
            <a:pPr marL="0" indent="0">
              <a:buNone/>
            </a:pPr>
            <a:endParaRPr lang="en-US" dirty="0"/>
          </a:p>
          <a:p>
            <a:endParaRPr lang="en-US" dirty="0"/>
          </a:p>
          <a:p>
            <a:pPr marL="284162"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42655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Reasons for refactoring</a:t>
            </a:r>
          </a:p>
        </p:txBody>
      </p:sp>
      <p:sp>
        <p:nvSpPr>
          <p:cNvPr id="4" name="Text Placeholder 3"/>
          <p:cNvSpPr>
            <a:spLocks noGrp="1"/>
          </p:cNvSpPr>
          <p:nvPr>
            <p:ph type="body" sz="quarter" idx="12"/>
          </p:nvPr>
        </p:nvSpPr>
        <p:spPr>
          <a:xfrm>
            <a:off x="581241" y="974156"/>
            <a:ext cx="11160961" cy="499715"/>
          </a:xfrm>
        </p:spPr>
        <p:txBody>
          <a:bodyPr/>
          <a:lstStyle/>
          <a:p>
            <a:r>
              <a:rPr lang="en-US" dirty="0"/>
              <a:t>The big one these days is change in platforms</a:t>
            </a:r>
          </a:p>
        </p:txBody>
      </p:sp>
      <p:grpSp>
        <p:nvGrpSpPr>
          <p:cNvPr id="8" name="Group 7"/>
          <p:cNvGrpSpPr/>
          <p:nvPr/>
        </p:nvGrpSpPr>
        <p:grpSpPr>
          <a:xfrm>
            <a:off x="6161721" y="1428653"/>
            <a:ext cx="4553119" cy="1217831"/>
            <a:chOff x="2778125" y="4953000"/>
            <a:chExt cx="4553119" cy="1217831"/>
          </a:xfrm>
        </p:grpSpPr>
        <p:sp>
          <p:nvSpPr>
            <p:cNvPr id="20" name="Rectangle 19"/>
            <p:cNvSpPr/>
            <p:nvPr/>
          </p:nvSpPr>
          <p:spPr>
            <a:xfrm>
              <a:off x="2778125" y="4953000"/>
              <a:ext cx="1190625" cy="1111250"/>
            </a:xfrm>
            <a:prstGeom prst="rect">
              <a:avLst/>
            </a:prstGeom>
            <a:solidFill>
              <a:schemeClr val="bg2">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op1, op2, op3, op4</a:t>
              </a:r>
            </a:p>
          </p:txBody>
        </p:sp>
        <p:sp>
          <p:nvSpPr>
            <p:cNvPr id="21" name="Right Arrow 20"/>
            <p:cNvSpPr/>
            <p:nvPr/>
          </p:nvSpPr>
          <p:spPr>
            <a:xfrm>
              <a:off x="3940175" y="5019676"/>
              <a:ext cx="504825" cy="330200"/>
            </a:xfrm>
            <a:prstGeom prst="rightArrow">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Left Arrow 21"/>
            <p:cNvSpPr/>
            <p:nvPr/>
          </p:nvSpPr>
          <p:spPr>
            <a:xfrm>
              <a:off x="3968750" y="5635625"/>
              <a:ext cx="444500" cy="285750"/>
            </a:xfrm>
            <a:prstGeom prst="leftArrow">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4556125" y="5524500"/>
              <a:ext cx="2775119" cy="646331"/>
            </a:xfrm>
            <a:prstGeom prst="rect">
              <a:avLst/>
            </a:prstGeom>
            <a:noFill/>
          </p:spPr>
          <p:txBody>
            <a:bodyPr wrap="none" rtlCol="0">
              <a:spAutoFit/>
            </a:bodyPr>
            <a:lstStyle/>
            <a:p>
              <a:r>
                <a:rPr lang="en-US" dirty="0"/>
                <a:t>small chunk that could fit </a:t>
              </a:r>
            </a:p>
            <a:p>
              <a:r>
                <a:rPr lang="en-US" dirty="0"/>
                <a:t>In the cache</a:t>
              </a:r>
            </a:p>
          </p:txBody>
        </p:sp>
      </p:grpSp>
      <p:sp>
        <p:nvSpPr>
          <p:cNvPr id="7" name="Content Placeholder 6"/>
          <p:cNvSpPr>
            <a:spLocks noGrp="1"/>
          </p:cNvSpPr>
          <p:nvPr>
            <p:ph idx="1"/>
          </p:nvPr>
        </p:nvSpPr>
        <p:spPr>
          <a:xfrm>
            <a:off x="890115" y="2094032"/>
            <a:ext cx="8253885" cy="3976027"/>
          </a:xfrm>
        </p:spPr>
        <p:txBody>
          <a:bodyPr>
            <a:normAutofit/>
          </a:bodyPr>
          <a:lstStyle/>
          <a:p>
            <a:pPr marL="0" indent="0">
              <a:buNone/>
            </a:pPr>
            <a:r>
              <a:rPr lang="en-US" b="1" dirty="0"/>
              <a:t>For </a:t>
            </a:r>
            <a:r>
              <a:rPr lang="en-US" b="1" dirty="0" err="1"/>
              <a:t>risc</a:t>
            </a:r>
            <a:r>
              <a:rPr lang="en-US" b="1" dirty="0"/>
              <a:t> processors</a:t>
            </a:r>
          </a:p>
          <a:p>
            <a:r>
              <a:rPr lang="en-US" dirty="0"/>
              <a:t>Memory has hierarchy</a:t>
            </a:r>
          </a:p>
          <a:p>
            <a:pPr lvl="1"/>
            <a:r>
              <a:rPr lang="en-US" dirty="0"/>
              <a:t>Closer and smaller =&gt; faster access </a:t>
            </a:r>
          </a:p>
          <a:p>
            <a:pPr lvl="1"/>
            <a:r>
              <a:rPr lang="en-US" dirty="0"/>
              <a:t>Small working sets that can persist in the closest memory preferable</a:t>
            </a:r>
          </a:p>
          <a:p>
            <a:pPr lvl="1"/>
            <a:r>
              <a:rPr lang="en-US" dirty="0"/>
              <a:t>Makes spatial and temporal locality important</a:t>
            </a:r>
          </a:p>
          <a:p>
            <a:r>
              <a:rPr lang="en-US" dirty="0"/>
              <a:t>Data structures that enable formation of small working sets on which multiple operations can be performed are better</a:t>
            </a:r>
          </a:p>
        </p:txBody>
      </p:sp>
      <p:sp>
        <p:nvSpPr>
          <p:cNvPr id="24" name="Content Placeholder 2"/>
          <p:cNvSpPr txBox="1">
            <a:spLocks/>
          </p:cNvSpPr>
          <p:nvPr/>
        </p:nvSpPr>
        <p:spPr>
          <a:xfrm>
            <a:off x="1385888" y="1428653"/>
            <a:ext cx="8020050" cy="665380"/>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t>Transition from vector to </a:t>
            </a:r>
            <a:r>
              <a:rPr lang="en-US" b="1" dirty="0" err="1"/>
              <a:t>risc</a:t>
            </a:r>
            <a:r>
              <a:rPr lang="en-US" b="1" dirty="0"/>
              <a:t> machines</a:t>
            </a:r>
          </a:p>
          <a:p>
            <a:pPr lvl="1"/>
            <a:endParaRPr lang="en-US" b="1" dirty="0"/>
          </a:p>
        </p:txBody>
      </p:sp>
    </p:spTree>
    <p:extLst>
      <p:ext uri="{BB962C8B-B14F-4D97-AF65-F5344CB8AC3E}">
        <p14:creationId xmlns:p14="http://schemas.microsoft.com/office/powerpoint/2010/main" val="428920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Cost estimation</a:t>
            </a:r>
          </a:p>
        </p:txBody>
      </p:sp>
      <p:sp>
        <p:nvSpPr>
          <p:cNvPr id="3" name="Content Placeholder 2"/>
          <p:cNvSpPr>
            <a:spLocks noGrp="1"/>
          </p:cNvSpPr>
          <p:nvPr>
            <p:ph idx="1"/>
          </p:nvPr>
        </p:nvSpPr>
        <p:spPr>
          <a:xfrm>
            <a:off x="609442" y="1699995"/>
            <a:ext cx="5752447" cy="4506252"/>
          </a:xfrm>
        </p:spPr>
        <p:txBody>
          <a:bodyPr>
            <a:normAutofit/>
          </a:bodyPr>
          <a:lstStyle/>
          <a:p>
            <a:r>
              <a:rPr lang="en-US" dirty="0"/>
              <a:t>Can be costly itself if the project is large</a:t>
            </a:r>
          </a:p>
          <a:p>
            <a:endParaRPr lang="en-US" dirty="0"/>
          </a:p>
          <a:p>
            <a:r>
              <a:rPr lang="en-US" dirty="0"/>
              <a:t>Most projects do a terrible job of estimation</a:t>
            </a:r>
          </a:p>
          <a:p>
            <a:pPr lvl="1"/>
            <a:r>
              <a:rPr lang="en-US" dirty="0"/>
              <a:t>Insufficient understanding of code complexity</a:t>
            </a:r>
          </a:p>
          <a:p>
            <a:pPr lvl="1"/>
            <a:r>
              <a:rPr lang="en-US" dirty="0"/>
              <a:t>Insufficient provisioning for verification and obstacles</a:t>
            </a:r>
          </a:p>
          <a:p>
            <a:pPr lvl="1"/>
            <a:r>
              <a:rPr lang="en-US" dirty="0"/>
              <a:t>Refactoring often overruns in both time and budget</a:t>
            </a:r>
          </a:p>
          <a:p>
            <a:pPr lvl="1"/>
            <a:endParaRPr lang="en-US" dirty="0"/>
          </a:p>
          <a:p>
            <a:endParaRPr lang="en-US" dirty="0"/>
          </a:p>
          <a:p>
            <a:pPr marL="0" indent="0">
              <a:buNone/>
            </a:pPr>
            <a:endParaRPr lang="en-US" dirty="0"/>
          </a:p>
        </p:txBody>
      </p:sp>
      <p:sp>
        <p:nvSpPr>
          <p:cNvPr id="4" name="Text Placeholder 3"/>
          <p:cNvSpPr>
            <a:spLocks noGrp="1"/>
          </p:cNvSpPr>
          <p:nvPr>
            <p:ph type="body" sz="quarter" idx="12"/>
          </p:nvPr>
        </p:nvSpPr>
        <p:spPr/>
        <p:txBody>
          <a:bodyPr/>
          <a:lstStyle/>
          <a:p>
            <a:r>
              <a:rPr lang="en-US" dirty="0"/>
              <a:t>The biggest potential pitfall</a:t>
            </a:r>
          </a:p>
        </p:txBody>
      </p:sp>
      <p:sp>
        <p:nvSpPr>
          <p:cNvPr id="6" name="Content Placeholder 2">
            <a:extLst>
              <a:ext uri="{FF2B5EF4-FFF2-40B4-BE49-F238E27FC236}">
                <a16:creationId xmlns:a16="http://schemas.microsoft.com/office/drawing/2014/main" id="{42AAC783-FDCA-CE4D-83A2-2FB363F1B86A}"/>
              </a:ext>
            </a:extLst>
          </p:cNvPr>
          <p:cNvSpPr txBox="1">
            <a:spLocks/>
          </p:cNvSpPr>
          <p:nvPr/>
        </p:nvSpPr>
        <p:spPr bwMode="auto">
          <a:xfrm>
            <a:off x="6361889" y="1452823"/>
            <a:ext cx="5752447" cy="4506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r>
              <a:rPr lang="en-US" dirty="0"/>
              <a:t>Factors that can help</a:t>
            </a:r>
          </a:p>
          <a:p>
            <a:pPr lvl="1"/>
            <a:r>
              <a:rPr lang="en-US" dirty="0"/>
              <a:t>Knowing the scope and sticking to it</a:t>
            </a:r>
          </a:p>
          <a:p>
            <a:pPr lvl="2"/>
            <a:r>
              <a:rPr lang="en-US" dirty="0"/>
              <a:t>If there is change in scope estimate again</a:t>
            </a:r>
          </a:p>
          <a:p>
            <a:pPr lvl="1"/>
            <a:r>
              <a:rPr lang="en-US" dirty="0"/>
              <a:t>Plan for all stages of the process with contingency factors built-in</a:t>
            </a:r>
          </a:p>
          <a:p>
            <a:pPr lvl="1"/>
            <a:r>
              <a:rPr lang="en-US" dirty="0"/>
              <a:t>Make provision for developing tests and other forms of verification</a:t>
            </a:r>
          </a:p>
          <a:p>
            <a:pPr lvl="2"/>
            <a:r>
              <a:rPr lang="en-US" dirty="0"/>
              <a:t>Can be nearly as much or more work than the code change</a:t>
            </a:r>
          </a:p>
          <a:p>
            <a:pPr lvl="2"/>
            <a:r>
              <a:rPr lang="en-US" dirty="0"/>
              <a:t>Insufficient verification incurs technical debt</a:t>
            </a:r>
          </a:p>
          <a:p>
            <a:endParaRPr lang="en-US" dirty="0"/>
          </a:p>
          <a:p>
            <a:pPr marL="0" indent="0">
              <a:buFont typeface="Arial" charset="0"/>
              <a:buNone/>
            </a:pPr>
            <a:endParaRPr lang="en-US" dirty="0"/>
          </a:p>
        </p:txBody>
      </p:sp>
    </p:spTree>
    <p:extLst>
      <p:ext uri="{BB962C8B-B14F-4D97-AF65-F5344CB8AC3E}">
        <p14:creationId xmlns:p14="http://schemas.microsoft.com/office/powerpoint/2010/main" val="9488055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Cost estimation</a:t>
            </a:r>
          </a:p>
        </p:txBody>
      </p:sp>
      <p:sp>
        <p:nvSpPr>
          <p:cNvPr id="3" name="Content Placeholder 2"/>
          <p:cNvSpPr>
            <a:spLocks noGrp="1"/>
          </p:cNvSpPr>
          <p:nvPr>
            <p:ph idx="1"/>
          </p:nvPr>
        </p:nvSpPr>
        <p:spPr/>
        <p:txBody>
          <a:bodyPr>
            <a:normAutofit fontScale="92500" lnSpcReduction="10000"/>
          </a:bodyPr>
          <a:lstStyle/>
          <a:p>
            <a:r>
              <a:rPr lang="en-US" dirty="0"/>
              <a:t>Potential for branch divergence</a:t>
            </a:r>
          </a:p>
          <a:p>
            <a:endParaRPr lang="en-US" dirty="0"/>
          </a:p>
          <a:p>
            <a:r>
              <a:rPr lang="en-US" dirty="0"/>
              <a:t>Policies for code modification</a:t>
            </a:r>
          </a:p>
          <a:p>
            <a:pPr lvl="1"/>
            <a:r>
              <a:rPr lang="en-US" dirty="0"/>
              <a:t>Estimate the cost of synchronization</a:t>
            </a:r>
          </a:p>
          <a:p>
            <a:pPr lvl="1"/>
            <a:r>
              <a:rPr lang="en-US" dirty="0"/>
              <a:t>Plan synchronization schedule and account for overheads</a:t>
            </a:r>
          </a:p>
          <a:p>
            <a:pPr lvl="1"/>
            <a:endParaRPr lang="en-US" dirty="0"/>
          </a:p>
          <a:p>
            <a:r>
              <a:rPr lang="en-US" dirty="0"/>
              <a:t>Anticipate production disruption </a:t>
            </a:r>
          </a:p>
          <a:p>
            <a:pPr lvl="1"/>
            <a:r>
              <a:rPr lang="en-US" dirty="0"/>
              <a:t>From code freeze due to merges</a:t>
            </a:r>
          </a:p>
          <a:p>
            <a:pPr lvl="1"/>
            <a:r>
              <a:rPr lang="en-US" dirty="0"/>
              <a:t>Account for resources for quick resolution of merge issues</a:t>
            </a:r>
          </a:p>
          <a:p>
            <a:pPr lvl="1"/>
            <a:endParaRPr lang="en-US" dirty="0"/>
          </a:p>
          <a:p>
            <a:pPr marL="0" indent="0">
              <a:buNone/>
            </a:pPr>
            <a:r>
              <a:rPr lang="en-US" b="1" dirty="0">
                <a:solidFill>
                  <a:schemeClr val="accent6">
                    <a:lumMod val="75000"/>
                  </a:schemeClr>
                </a:solidFill>
              </a:rPr>
              <a:t>This is where buy-in from the stake-holders is critical</a:t>
            </a:r>
          </a:p>
          <a:p>
            <a:pPr lvl="1"/>
            <a:endParaRPr lang="en-US" b="1" dirty="0">
              <a:solidFill>
                <a:schemeClr val="accent6">
                  <a:lumMod val="75000"/>
                </a:schemeClr>
              </a:solidFill>
            </a:endParaRPr>
          </a:p>
        </p:txBody>
      </p:sp>
      <p:sp>
        <p:nvSpPr>
          <p:cNvPr id="4" name="Text Placeholder 3"/>
          <p:cNvSpPr>
            <a:spLocks noGrp="1"/>
          </p:cNvSpPr>
          <p:nvPr>
            <p:ph type="body" sz="quarter" idx="12"/>
          </p:nvPr>
        </p:nvSpPr>
        <p:spPr/>
        <p:txBody>
          <a:bodyPr/>
          <a:lstStyle/>
          <a:p>
            <a:r>
              <a:rPr lang="en-US" dirty="0"/>
              <a:t>When development and production co-exist</a:t>
            </a:r>
          </a:p>
        </p:txBody>
      </p:sp>
    </p:spTree>
    <p:extLst>
      <p:ext uri="{BB962C8B-B14F-4D97-AF65-F5344CB8AC3E}">
        <p14:creationId xmlns:p14="http://schemas.microsoft.com/office/powerpoint/2010/main" val="3171150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A7F5CDB-1DF2-6040-88DC-817DEA6FB94D}"/>
              </a:ext>
            </a:extLst>
          </p:cNvPr>
          <p:cNvSpPr/>
          <p:nvPr/>
        </p:nvSpPr>
        <p:spPr>
          <a:xfrm>
            <a:off x="5938837" y="1639461"/>
            <a:ext cx="1841500" cy="1444625"/>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65760" y="411480"/>
            <a:ext cx="11376442" cy="510909"/>
          </a:xfrm>
        </p:spPr>
        <p:txBody>
          <a:bodyPr/>
          <a:lstStyle/>
          <a:p>
            <a:r>
              <a:rPr lang="en-US" dirty="0"/>
              <a:t>On ramp plan</a:t>
            </a:r>
          </a:p>
        </p:txBody>
      </p:sp>
      <p:sp>
        <p:nvSpPr>
          <p:cNvPr id="4" name="Text Placeholder 3"/>
          <p:cNvSpPr>
            <a:spLocks noGrp="1"/>
          </p:cNvSpPr>
          <p:nvPr>
            <p:ph type="body" sz="quarter" idx="12"/>
          </p:nvPr>
        </p:nvSpPr>
        <p:spPr/>
        <p:txBody>
          <a:bodyPr/>
          <a:lstStyle/>
          <a:p>
            <a:r>
              <a:rPr lang="en-US" dirty="0"/>
              <a:t>Proportionate to the scope</a:t>
            </a:r>
          </a:p>
        </p:txBody>
      </p:sp>
      <p:sp>
        <p:nvSpPr>
          <p:cNvPr id="11" name="TextBox 10"/>
          <p:cNvSpPr txBox="1"/>
          <p:nvPr/>
        </p:nvSpPr>
        <p:spPr>
          <a:xfrm>
            <a:off x="8507412" y="4286251"/>
            <a:ext cx="1158875" cy="830997"/>
          </a:xfrm>
          <a:prstGeom prst="rect">
            <a:avLst/>
          </a:prstGeom>
          <a:noFill/>
        </p:spPr>
        <p:txBody>
          <a:bodyPr wrap="square" rtlCol="0">
            <a:spAutoFit/>
          </a:bodyPr>
          <a:lstStyle/>
          <a:p>
            <a:r>
              <a:rPr lang="en-US" sz="2400" b="1" dirty="0"/>
              <a:t>Bad idea</a:t>
            </a:r>
          </a:p>
        </p:txBody>
      </p:sp>
      <p:grpSp>
        <p:nvGrpSpPr>
          <p:cNvPr id="22" name="Group 21"/>
          <p:cNvGrpSpPr/>
          <p:nvPr/>
        </p:nvGrpSpPr>
        <p:grpSpPr>
          <a:xfrm>
            <a:off x="2547937" y="1676400"/>
            <a:ext cx="4660900" cy="1444625"/>
            <a:chOff x="1311275" y="3946525"/>
            <a:chExt cx="4660900" cy="1444625"/>
          </a:xfrm>
        </p:grpSpPr>
        <p:sp>
          <p:nvSpPr>
            <p:cNvPr id="12" name="Rectangle 11"/>
            <p:cNvSpPr/>
            <p:nvPr/>
          </p:nvSpPr>
          <p:spPr>
            <a:xfrm>
              <a:off x="1311275" y="3946525"/>
              <a:ext cx="1841500" cy="1444625"/>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953000" y="4127500"/>
              <a:ext cx="301625" cy="26987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232400" y="4867275"/>
              <a:ext cx="301625" cy="26987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670550" y="4575175"/>
              <a:ext cx="301625" cy="26987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648325" y="4219575"/>
              <a:ext cx="301625" cy="26987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a:off x="3263900" y="4279900"/>
              <a:ext cx="1275347" cy="877332"/>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sp>
        <p:nvSpPr>
          <p:cNvPr id="23" name="TextBox 22"/>
          <p:cNvSpPr txBox="1"/>
          <p:nvPr/>
        </p:nvSpPr>
        <p:spPr>
          <a:xfrm>
            <a:off x="8278812" y="1946276"/>
            <a:ext cx="1158875" cy="830997"/>
          </a:xfrm>
          <a:prstGeom prst="rect">
            <a:avLst/>
          </a:prstGeom>
          <a:noFill/>
        </p:spPr>
        <p:txBody>
          <a:bodyPr wrap="square" rtlCol="0">
            <a:spAutoFit/>
          </a:bodyPr>
          <a:lstStyle/>
          <a:p>
            <a:r>
              <a:rPr lang="en-US" sz="2400" b="1" dirty="0"/>
              <a:t>May be OK</a:t>
            </a:r>
          </a:p>
        </p:txBody>
      </p:sp>
      <p:grpSp>
        <p:nvGrpSpPr>
          <p:cNvPr id="26" name="Group 25"/>
          <p:cNvGrpSpPr/>
          <p:nvPr/>
        </p:nvGrpSpPr>
        <p:grpSpPr>
          <a:xfrm>
            <a:off x="2681288" y="4025901"/>
            <a:ext cx="5216525" cy="1450975"/>
            <a:chOff x="1317625" y="1803400"/>
            <a:chExt cx="5216525" cy="1450975"/>
          </a:xfrm>
        </p:grpSpPr>
        <p:sp>
          <p:nvSpPr>
            <p:cNvPr id="7" name="Rectangle 6"/>
            <p:cNvSpPr/>
            <p:nvPr/>
          </p:nvSpPr>
          <p:spPr>
            <a:xfrm>
              <a:off x="1317625" y="1809750"/>
              <a:ext cx="1841500" cy="1444625"/>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p:cNvGrpSpPr/>
            <p:nvPr/>
          </p:nvGrpSpPr>
          <p:grpSpPr>
            <a:xfrm>
              <a:off x="3333750" y="2238375"/>
              <a:ext cx="1275347" cy="877332"/>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5" name="Rectangle 24"/>
            <p:cNvSpPr/>
            <p:nvPr/>
          </p:nvSpPr>
          <p:spPr>
            <a:xfrm>
              <a:off x="4692650" y="1803400"/>
              <a:ext cx="1841500" cy="1444625"/>
            </a:xfrm>
            <a:prstGeom prst="rect">
              <a:avLst/>
            </a:prstGeom>
            <a:solidFill>
              <a:schemeClr val="accent1">
                <a:lumMod val="75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403254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On ramp plan</a:t>
            </a:r>
          </a:p>
        </p:txBody>
      </p:sp>
      <p:sp>
        <p:nvSpPr>
          <p:cNvPr id="4" name="Text Placeholder 3"/>
          <p:cNvSpPr>
            <a:spLocks noGrp="1"/>
          </p:cNvSpPr>
          <p:nvPr>
            <p:ph type="body" sz="quarter" idx="12"/>
          </p:nvPr>
        </p:nvSpPr>
        <p:spPr/>
        <p:txBody>
          <a:bodyPr/>
          <a:lstStyle/>
          <a:p>
            <a:r>
              <a:rPr lang="en-US" dirty="0"/>
              <a:t>So how should it be done</a:t>
            </a:r>
          </a:p>
        </p:txBody>
      </p:sp>
      <p:sp>
        <p:nvSpPr>
          <p:cNvPr id="38" name="Content Placeholder 2"/>
          <p:cNvSpPr txBox="1">
            <a:spLocks/>
          </p:cNvSpPr>
          <p:nvPr/>
        </p:nvSpPr>
        <p:spPr>
          <a:xfrm>
            <a:off x="2528889" y="5000627"/>
            <a:ext cx="3422648" cy="1476374"/>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Incrementally if at all possible</a:t>
            </a:r>
          </a:p>
          <a:p>
            <a:r>
              <a:rPr lang="en-US" dirty="0"/>
              <a:t>Small components, verified individually</a:t>
            </a:r>
          </a:p>
          <a:p>
            <a:r>
              <a:rPr lang="en-US" dirty="0"/>
              <a:t>Migrated back</a:t>
            </a:r>
            <a:endParaRPr lang="en-US" b="1" dirty="0"/>
          </a:p>
          <a:p>
            <a:endParaRPr lang="en-US" dirty="0"/>
          </a:p>
          <a:p>
            <a:pPr marL="284162" lvl="1" indent="0">
              <a:buNone/>
            </a:pPr>
            <a:endParaRPr lang="en-US" dirty="0"/>
          </a:p>
          <a:p>
            <a:pPr lvl="1"/>
            <a:endParaRPr lang="en-US" dirty="0"/>
          </a:p>
          <a:p>
            <a:pPr lvl="1"/>
            <a:endParaRPr lang="en-US" dirty="0"/>
          </a:p>
        </p:txBody>
      </p:sp>
      <p:sp>
        <p:nvSpPr>
          <p:cNvPr id="48" name="Content Placeholder 2"/>
          <p:cNvSpPr txBox="1">
            <a:spLocks/>
          </p:cNvSpPr>
          <p:nvPr/>
        </p:nvSpPr>
        <p:spPr>
          <a:xfrm>
            <a:off x="6777040" y="4962527"/>
            <a:ext cx="2517773" cy="1619249"/>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Alternatively migrate them into new infrastructure</a:t>
            </a:r>
            <a:endParaRPr lang="en-US" b="1" dirty="0"/>
          </a:p>
          <a:p>
            <a:endParaRPr lang="en-US" dirty="0"/>
          </a:p>
          <a:p>
            <a:pPr marL="284162" lvl="1" indent="0">
              <a:buNone/>
            </a:pPr>
            <a:endParaRPr lang="en-US" dirty="0"/>
          </a:p>
          <a:p>
            <a:pPr lvl="1"/>
            <a:endParaRPr lang="en-US" dirty="0"/>
          </a:p>
          <a:p>
            <a:pPr lvl="1"/>
            <a:endParaRPr lang="en-US" dirty="0"/>
          </a:p>
        </p:txBody>
      </p:sp>
      <p:sp>
        <p:nvSpPr>
          <p:cNvPr id="62" name="Rectangle 61"/>
          <p:cNvSpPr>
            <a:spLocks noChangeAspect="1"/>
          </p:cNvSpPr>
          <p:nvPr/>
        </p:nvSpPr>
        <p:spPr>
          <a:xfrm>
            <a:off x="5167312" y="-1038733"/>
            <a:ext cx="1005840" cy="697598"/>
          </a:xfrm>
          <a:prstGeom prst="rect">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a:spLocks/>
          </p:cNvSpPr>
          <p:nvPr/>
        </p:nvSpPr>
        <p:spPr>
          <a:xfrm>
            <a:off x="9111297" y="2486024"/>
            <a:ext cx="1005840" cy="735806"/>
          </a:xfrm>
          <a:prstGeom prst="rect">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a:spLocks noChangeAspect="1"/>
          </p:cNvSpPr>
          <p:nvPr/>
        </p:nvSpPr>
        <p:spPr>
          <a:xfrm>
            <a:off x="6424285" y="1946792"/>
            <a:ext cx="1005840" cy="697598"/>
          </a:xfrm>
          <a:prstGeom prst="rect">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B722C8-514C-674B-8FB3-AB8A622B54D5}"/>
              </a:ext>
            </a:extLst>
          </p:cNvPr>
          <p:cNvSpPr/>
          <p:nvPr/>
        </p:nvSpPr>
        <p:spPr>
          <a:xfrm>
            <a:off x="2310938" y="2129015"/>
            <a:ext cx="1047404" cy="724912"/>
          </a:xfrm>
          <a:prstGeom prst="rect">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2" name="Rectangle 31">
            <a:extLst>
              <a:ext uri="{FF2B5EF4-FFF2-40B4-BE49-F238E27FC236}">
                <a16:creationId xmlns:a16="http://schemas.microsoft.com/office/drawing/2014/main" id="{902A2560-0350-D043-AF38-76FD415C9311}"/>
              </a:ext>
            </a:extLst>
          </p:cNvPr>
          <p:cNvSpPr/>
          <p:nvPr/>
        </p:nvSpPr>
        <p:spPr>
          <a:xfrm>
            <a:off x="3361112" y="2131790"/>
            <a:ext cx="1047404" cy="724912"/>
          </a:xfrm>
          <a:prstGeom prst="rect">
            <a:avLst/>
          </a:prstGeom>
          <a:solidFill>
            <a:schemeClr val="accent2">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Rectangle 32">
            <a:extLst>
              <a:ext uri="{FF2B5EF4-FFF2-40B4-BE49-F238E27FC236}">
                <a16:creationId xmlns:a16="http://schemas.microsoft.com/office/drawing/2014/main" id="{8684F94A-8E76-394B-AD45-DBBF207A8BE6}"/>
              </a:ext>
            </a:extLst>
          </p:cNvPr>
          <p:cNvSpPr/>
          <p:nvPr/>
        </p:nvSpPr>
        <p:spPr>
          <a:xfrm>
            <a:off x="2313713" y="2863300"/>
            <a:ext cx="1047404" cy="724912"/>
          </a:xfrm>
          <a:prstGeom prst="rect">
            <a:avLst/>
          </a:prstGeom>
          <a:solidFill>
            <a:schemeClr val="accent2">
              <a:lumMod val="5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37F8F143-98E7-7E42-B52B-478DF5972F51}"/>
              </a:ext>
            </a:extLst>
          </p:cNvPr>
          <p:cNvSpPr/>
          <p:nvPr/>
        </p:nvSpPr>
        <p:spPr>
          <a:xfrm>
            <a:off x="3363887" y="2866075"/>
            <a:ext cx="1047404" cy="724912"/>
          </a:xfrm>
          <a:prstGeom prst="rect">
            <a:avLst/>
          </a:prstGeom>
          <a:solidFill>
            <a:schemeClr val="accent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4" name="Rectangle 43">
            <a:extLst>
              <a:ext uri="{FF2B5EF4-FFF2-40B4-BE49-F238E27FC236}">
                <a16:creationId xmlns:a16="http://schemas.microsoft.com/office/drawing/2014/main" id="{16887F42-82F8-7547-B7B6-0B28508A132D}"/>
              </a:ext>
            </a:extLst>
          </p:cNvPr>
          <p:cNvSpPr/>
          <p:nvPr/>
        </p:nvSpPr>
        <p:spPr>
          <a:xfrm>
            <a:off x="5670232" y="1444865"/>
            <a:ext cx="1047404" cy="724912"/>
          </a:xfrm>
          <a:prstGeom prst="rect">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5" name="Rectangle 44">
            <a:extLst>
              <a:ext uri="{FF2B5EF4-FFF2-40B4-BE49-F238E27FC236}">
                <a16:creationId xmlns:a16="http://schemas.microsoft.com/office/drawing/2014/main" id="{029DD99D-D604-E14E-AC2F-1FB01F8E1DB3}"/>
              </a:ext>
            </a:extLst>
          </p:cNvPr>
          <p:cNvSpPr/>
          <p:nvPr/>
        </p:nvSpPr>
        <p:spPr>
          <a:xfrm>
            <a:off x="6720406" y="1447640"/>
            <a:ext cx="1047404" cy="724912"/>
          </a:xfrm>
          <a:prstGeom prst="rect">
            <a:avLst/>
          </a:prstGeom>
          <a:solidFill>
            <a:schemeClr val="accent2">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6" name="Rectangle 45">
            <a:extLst>
              <a:ext uri="{FF2B5EF4-FFF2-40B4-BE49-F238E27FC236}">
                <a16:creationId xmlns:a16="http://schemas.microsoft.com/office/drawing/2014/main" id="{53F0BAC2-23E2-2443-A171-88149324A267}"/>
              </a:ext>
            </a:extLst>
          </p:cNvPr>
          <p:cNvSpPr/>
          <p:nvPr/>
        </p:nvSpPr>
        <p:spPr>
          <a:xfrm>
            <a:off x="5673007" y="2179150"/>
            <a:ext cx="1047404" cy="724912"/>
          </a:xfrm>
          <a:prstGeom prst="rect">
            <a:avLst/>
          </a:prstGeom>
          <a:solidFill>
            <a:schemeClr val="accent2">
              <a:lumMod val="5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7" name="Rectangle 46">
            <a:extLst>
              <a:ext uri="{FF2B5EF4-FFF2-40B4-BE49-F238E27FC236}">
                <a16:creationId xmlns:a16="http://schemas.microsoft.com/office/drawing/2014/main" id="{2083F296-E1DE-AE4C-8E7E-F6181DAA5E00}"/>
              </a:ext>
            </a:extLst>
          </p:cNvPr>
          <p:cNvSpPr/>
          <p:nvPr/>
        </p:nvSpPr>
        <p:spPr>
          <a:xfrm>
            <a:off x="6723181" y="2181925"/>
            <a:ext cx="1047404" cy="724912"/>
          </a:xfrm>
          <a:prstGeom prst="rect">
            <a:avLst/>
          </a:prstGeom>
          <a:solidFill>
            <a:schemeClr val="accent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0" name="Rectangle 49">
            <a:extLst>
              <a:ext uri="{FF2B5EF4-FFF2-40B4-BE49-F238E27FC236}">
                <a16:creationId xmlns:a16="http://schemas.microsoft.com/office/drawing/2014/main" id="{D13592CF-05A1-0943-B427-B335DECC4C19}"/>
              </a:ext>
            </a:extLst>
          </p:cNvPr>
          <p:cNvSpPr/>
          <p:nvPr/>
        </p:nvSpPr>
        <p:spPr>
          <a:xfrm>
            <a:off x="750912" y="2129015"/>
            <a:ext cx="1047404" cy="724912"/>
          </a:xfrm>
          <a:prstGeom prst="rect">
            <a:avLst/>
          </a:prstGeom>
          <a:solidFill>
            <a:schemeClr val="accent3"/>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64" name="Rectangle 63">
            <a:extLst>
              <a:ext uri="{FF2B5EF4-FFF2-40B4-BE49-F238E27FC236}">
                <a16:creationId xmlns:a16="http://schemas.microsoft.com/office/drawing/2014/main" id="{EFDBAAFB-E542-1A4F-965D-EDBBDD821A8F}"/>
              </a:ext>
            </a:extLst>
          </p:cNvPr>
          <p:cNvSpPr/>
          <p:nvPr/>
        </p:nvSpPr>
        <p:spPr>
          <a:xfrm>
            <a:off x="2310938" y="2866075"/>
            <a:ext cx="1047404" cy="724912"/>
          </a:xfrm>
          <a:prstGeom prst="rect">
            <a:avLst/>
          </a:prstGeom>
          <a:solidFill>
            <a:schemeClr val="tx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65" name="Rectangle 64">
            <a:extLst>
              <a:ext uri="{FF2B5EF4-FFF2-40B4-BE49-F238E27FC236}">
                <a16:creationId xmlns:a16="http://schemas.microsoft.com/office/drawing/2014/main" id="{B74F39F8-7556-4540-98E4-58F3E1CDD690}"/>
              </a:ext>
            </a:extLst>
          </p:cNvPr>
          <p:cNvSpPr/>
          <p:nvPr/>
        </p:nvSpPr>
        <p:spPr>
          <a:xfrm>
            <a:off x="3352791" y="2849707"/>
            <a:ext cx="1047404" cy="724912"/>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66" name="Rectangle 65">
            <a:extLst>
              <a:ext uri="{FF2B5EF4-FFF2-40B4-BE49-F238E27FC236}">
                <a16:creationId xmlns:a16="http://schemas.microsoft.com/office/drawing/2014/main" id="{037C2C90-7AAF-9C4A-9C81-6ECAFE0F616A}"/>
              </a:ext>
            </a:extLst>
          </p:cNvPr>
          <p:cNvSpPr/>
          <p:nvPr/>
        </p:nvSpPr>
        <p:spPr>
          <a:xfrm>
            <a:off x="3363887" y="2143377"/>
            <a:ext cx="1047404" cy="724912"/>
          </a:xfrm>
          <a:prstGeom prst="rect">
            <a:avLst/>
          </a:prstGeom>
          <a:solidFill>
            <a:schemeClr val="tx2">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Rectangle 7">
            <a:extLst>
              <a:ext uri="{FF2B5EF4-FFF2-40B4-BE49-F238E27FC236}">
                <a16:creationId xmlns:a16="http://schemas.microsoft.com/office/drawing/2014/main" id="{C120471F-6A04-FF4D-92D8-D695F80E93E6}"/>
              </a:ext>
            </a:extLst>
          </p:cNvPr>
          <p:cNvSpPr/>
          <p:nvPr/>
        </p:nvSpPr>
        <p:spPr>
          <a:xfrm>
            <a:off x="7767810" y="3056481"/>
            <a:ext cx="2097578" cy="1485456"/>
          </a:xfrm>
          <a:prstGeom prst="rect">
            <a:avLst/>
          </a:prstGeom>
          <a:solidFill>
            <a:schemeClr val="bg2"/>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3" name="Rectangle 72">
            <a:extLst>
              <a:ext uri="{FF2B5EF4-FFF2-40B4-BE49-F238E27FC236}">
                <a16:creationId xmlns:a16="http://schemas.microsoft.com/office/drawing/2014/main" id="{943FECC2-B1E2-BE42-8EBE-F638D0A5B32F}"/>
              </a:ext>
            </a:extLst>
          </p:cNvPr>
          <p:cNvSpPr/>
          <p:nvPr/>
        </p:nvSpPr>
        <p:spPr>
          <a:xfrm>
            <a:off x="7777062" y="3064600"/>
            <a:ext cx="1047404" cy="724912"/>
          </a:xfrm>
          <a:prstGeom prst="rect">
            <a:avLst/>
          </a:prstGeom>
          <a:solidFill>
            <a:schemeClr val="accent3"/>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4" name="Rectangle 73">
            <a:extLst>
              <a:ext uri="{FF2B5EF4-FFF2-40B4-BE49-F238E27FC236}">
                <a16:creationId xmlns:a16="http://schemas.microsoft.com/office/drawing/2014/main" id="{EC15B652-0F36-4941-96E3-B780222F3624}"/>
              </a:ext>
            </a:extLst>
          </p:cNvPr>
          <p:cNvSpPr/>
          <p:nvPr/>
        </p:nvSpPr>
        <p:spPr>
          <a:xfrm>
            <a:off x="8827236" y="3067375"/>
            <a:ext cx="1047404" cy="724912"/>
          </a:xfrm>
          <a:prstGeom prst="rect">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5" name="Rectangle 74">
            <a:extLst>
              <a:ext uri="{FF2B5EF4-FFF2-40B4-BE49-F238E27FC236}">
                <a16:creationId xmlns:a16="http://schemas.microsoft.com/office/drawing/2014/main" id="{97A7D01F-2E52-4D4F-8A79-830B1B3C4664}"/>
              </a:ext>
            </a:extLst>
          </p:cNvPr>
          <p:cNvSpPr/>
          <p:nvPr/>
        </p:nvSpPr>
        <p:spPr>
          <a:xfrm>
            <a:off x="7779837" y="3798885"/>
            <a:ext cx="1047404" cy="724912"/>
          </a:xfrm>
          <a:prstGeom prst="rect">
            <a:avLst/>
          </a:prstGeom>
          <a:solidFill>
            <a:schemeClr val="tx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6" name="Rectangle 75">
            <a:extLst>
              <a:ext uri="{FF2B5EF4-FFF2-40B4-BE49-F238E27FC236}">
                <a16:creationId xmlns:a16="http://schemas.microsoft.com/office/drawing/2014/main" id="{120ED1E5-DD74-474B-938A-354E1AC92FFD}"/>
              </a:ext>
            </a:extLst>
          </p:cNvPr>
          <p:cNvSpPr/>
          <p:nvPr/>
        </p:nvSpPr>
        <p:spPr>
          <a:xfrm>
            <a:off x="8830011" y="3818285"/>
            <a:ext cx="1047404" cy="724912"/>
          </a:xfrm>
          <a:prstGeom prst="rect">
            <a:avLst/>
          </a:prstGeom>
          <a:solidFill>
            <a:schemeClr val="accent3">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Tree>
    <p:extLst>
      <p:ext uri="{BB962C8B-B14F-4D97-AF65-F5344CB8AC3E}">
        <p14:creationId xmlns:p14="http://schemas.microsoft.com/office/powerpoint/2010/main" val="2276492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12711 0 " pathEditMode="relative" ptsTypes="AA">
                                      <p:cBhvr>
                                        <p:cTn id="6" dur="2000" fill="hold"/>
                                        <p:tgtEl>
                                          <p:spTgt spid="6"/>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0 0 L 0.12829 0 " pathEditMode="relative" ptsTypes="AA">
                                      <p:cBhvr>
                                        <p:cTn id="18" dur="2000" fill="hold"/>
                                        <p:tgtEl>
                                          <p:spTgt spid="50"/>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0.00131 -0.01967 L 0.171 0.2382 " pathEditMode="relative" rAng="0" ptsTypes="AA">
                                      <p:cBhvr>
                                        <p:cTn id="38" dur="2000" fill="hold"/>
                                        <p:tgtEl>
                                          <p:spTgt spid="46"/>
                                        </p:tgtEl>
                                        <p:attrNameLst>
                                          <p:attrName>ppt_x</p:attrName>
                                          <p:attrName>ppt_y</p:attrName>
                                        </p:attrNameLst>
                                      </p:cBhvr>
                                      <p:rCtr x="8609" y="12894"/>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0" nodeType="clickEffect">
                                  <p:stCondLst>
                                    <p:cond delay="0"/>
                                  </p:stCondLst>
                                  <p:childTnLst>
                                    <p:animMotion origin="layout" path="M -0.01016 -0.02199 L 0.17192 0.23635 " pathEditMode="relative" rAng="0" ptsTypes="AA">
                                      <p:cBhvr>
                                        <p:cTn id="46" dur="2000" fill="hold"/>
                                        <p:tgtEl>
                                          <p:spTgt spid="47"/>
                                        </p:tgtEl>
                                        <p:attrNameLst>
                                          <p:attrName>ppt_x</p:attrName>
                                          <p:attrName>ppt_y</p:attrName>
                                        </p:attrNameLst>
                                      </p:cBhvr>
                                      <p:rCtr x="9104" y="12917"/>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0" nodeType="clickEffect">
                                  <p:stCondLst>
                                    <p:cond delay="0"/>
                                  </p:stCondLst>
                                  <p:childTnLst>
                                    <p:animMotion origin="layout" path="M -0.01368 -0.02083 L 0.17283 0.23588 " pathEditMode="relative" ptsTypes="AA">
                                      <p:cBhvr>
                                        <p:cTn id="54" dur="2000" fill="hold"/>
                                        <p:tgtEl>
                                          <p:spTgt spid="4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0" nodeType="clickEffect">
                                  <p:stCondLst>
                                    <p:cond delay="0"/>
                                  </p:stCondLst>
                                  <p:childTnLst>
                                    <p:animMotion origin="layout" path="M -0.01042 -0.00996 L 0.17152 0.23078 " pathEditMode="relative" rAng="0" ptsTypes="AA">
                                      <p:cBhvr>
                                        <p:cTn id="62" dur="2000" fill="hold"/>
                                        <p:tgtEl>
                                          <p:spTgt spid="44"/>
                                        </p:tgtEl>
                                        <p:attrNameLst>
                                          <p:attrName>ppt_x</p:attrName>
                                          <p:attrName>ppt_y</p:attrName>
                                        </p:attrNameLst>
                                      </p:cBhvr>
                                      <p:rCtr x="9091" y="12037"/>
                                    </p:animMotion>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grpId="1"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30" grpId="0" animBg="1"/>
      <p:bldP spid="6" grpId="0" animBg="1"/>
      <p:bldP spid="6" grpId="1" animBg="1"/>
      <p:bldP spid="44" grpId="0" animBg="1"/>
      <p:bldP spid="44" grpId="1" animBg="1"/>
      <p:bldP spid="45" grpId="0" animBg="1"/>
      <p:bldP spid="45" grpId="1" animBg="1"/>
      <p:bldP spid="46" grpId="0" animBg="1"/>
      <p:bldP spid="46" grpId="1" animBg="1"/>
      <p:bldP spid="47" grpId="0" animBg="1"/>
      <p:bldP spid="47" grpId="1" animBg="1"/>
      <p:bldP spid="50" grpId="0" animBg="1"/>
      <p:bldP spid="50" grpId="1" animBg="1"/>
      <p:bldP spid="64" grpId="0" animBg="1"/>
      <p:bldP spid="65" grpId="0" animBg="1"/>
      <p:bldP spid="66" grpId="0" animBg="1"/>
      <p:bldP spid="73" grpId="0" animBg="1"/>
      <p:bldP spid="74" grpId="0" animBg="1"/>
      <p:bldP spid="75" grpId="0" animBg="1"/>
      <p:bldP spid="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verification</a:t>
            </a:r>
          </a:p>
        </p:txBody>
      </p:sp>
      <p:sp>
        <p:nvSpPr>
          <p:cNvPr id="3" name="Content Placeholder 2"/>
          <p:cNvSpPr>
            <a:spLocks noGrp="1"/>
          </p:cNvSpPr>
          <p:nvPr>
            <p:ph idx="1"/>
          </p:nvPr>
        </p:nvSpPr>
        <p:spPr>
          <a:xfrm>
            <a:off x="243168" y="1722137"/>
            <a:ext cx="5810813" cy="4440506"/>
          </a:xfrm>
        </p:spPr>
        <p:txBody>
          <a:bodyPr>
            <a:normAutofit/>
          </a:bodyPr>
          <a:lstStyle/>
          <a:p>
            <a:r>
              <a:rPr lang="en-US" dirty="0"/>
              <a:t>Understand the verification needs during transition</a:t>
            </a:r>
          </a:p>
          <a:p>
            <a:r>
              <a:rPr lang="en-US" dirty="0"/>
              <a:t>Map from here to there</a:t>
            </a:r>
          </a:p>
          <a:p>
            <a:r>
              <a:rPr lang="en-US" dirty="0"/>
              <a:t>Know your error bounds</a:t>
            </a:r>
          </a:p>
          <a:p>
            <a:pPr lvl="1"/>
            <a:r>
              <a:rPr lang="en-US" dirty="0"/>
              <a:t>Bitwise reproduction of results unlikely after transition</a:t>
            </a:r>
          </a:p>
          <a:p>
            <a:pPr marL="0" indent="0">
              <a:buNone/>
            </a:pPr>
            <a:endParaRPr lang="en-US" dirty="0"/>
          </a:p>
        </p:txBody>
      </p:sp>
      <p:sp>
        <p:nvSpPr>
          <p:cNvPr id="4" name="Text Placeholder 3"/>
          <p:cNvSpPr>
            <a:spLocks noGrp="1"/>
          </p:cNvSpPr>
          <p:nvPr>
            <p:ph type="body" sz="quarter" idx="12"/>
          </p:nvPr>
        </p:nvSpPr>
        <p:spPr/>
        <p:txBody>
          <a:bodyPr/>
          <a:lstStyle/>
          <a:p>
            <a:r>
              <a:rPr lang="en-US" dirty="0"/>
              <a:t>Critical component of refactoring</a:t>
            </a:r>
          </a:p>
        </p:txBody>
      </p:sp>
      <p:sp>
        <p:nvSpPr>
          <p:cNvPr id="7" name="Content Placeholder 2">
            <a:extLst>
              <a:ext uri="{FF2B5EF4-FFF2-40B4-BE49-F238E27FC236}">
                <a16:creationId xmlns:a16="http://schemas.microsoft.com/office/drawing/2014/main" id="{729FFB5E-71A3-9240-96AC-4715EB278697}"/>
              </a:ext>
            </a:extLst>
          </p:cNvPr>
          <p:cNvSpPr txBox="1">
            <a:spLocks/>
          </p:cNvSpPr>
          <p:nvPr/>
        </p:nvSpPr>
        <p:spPr bwMode="auto">
          <a:xfrm>
            <a:off x="6053981" y="1668464"/>
            <a:ext cx="5810813" cy="44405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Check for coverage provided by existing tests</a:t>
            </a:r>
          </a:p>
          <a:p>
            <a:r>
              <a:rPr lang="en-US" dirty="0"/>
              <a:t>Develop new tests where there are gaps</a:t>
            </a:r>
          </a:p>
          <a:p>
            <a:r>
              <a:rPr lang="en-US" dirty="0"/>
              <a:t>Make sure tests exist at different granularities</a:t>
            </a:r>
          </a:p>
          <a:p>
            <a:pPr lvl="1"/>
            <a:r>
              <a:rPr lang="en-US" dirty="0"/>
              <a:t>There should definitely be demanding integration and system level tests</a:t>
            </a:r>
          </a:p>
          <a:p>
            <a:endParaRPr lang="en-US" dirty="0"/>
          </a:p>
        </p:txBody>
      </p:sp>
    </p:spTree>
    <p:extLst>
      <p:ext uri="{BB962C8B-B14F-4D97-AF65-F5344CB8AC3E}">
        <p14:creationId xmlns:p14="http://schemas.microsoft.com/office/powerpoint/2010/main" val="3900487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factoring"/>
          <p:cNvSpPr txBox="1">
            <a:spLocks noGrp="1"/>
          </p:cNvSpPr>
          <p:nvPr>
            <p:ph type="title"/>
          </p:nvPr>
        </p:nvSpPr>
        <p:spPr>
          <a:xfrm>
            <a:off x="365760" y="411480"/>
            <a:ext cx="11372473" cy="485774"/>
          </a:xfrm>
          <a:prstGeom prst="rect">
            <a:avLst/>
          </a:prstGeom>
        </p:spPr>
        <p:txBody>
          <a:bodyPr/>
          <a:lstStyle>
            <a:lvl1pPr defTabSz="859536">
              <a:defRPr sz="3008"/>
            </a:lvl1pPr>
          </a:lstStyle>
          <a:p>
            <a:r>
              <a:rPr dirty="0"/>
              <a:t>Refactoring</a:t>
            </a:r>
          </a:p>
        </p:txBody>
      </p:sp>
      <p:sp>
        <p:nvSpPr>
          <p:cNvPr id="182" name="Toy workflow with testing"/>
          <p:cNvSpPr txBox="1"/>
          <p:nvPr/>
        </p:nvSpPr>
        <p:spPr>
          <a:xfrm>
            <a:off x="1941989" y="1624891"/>
            <a:ext cx="2978570"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a:lvl1pPr>
          </a:lstStyle>
          <a:p>
            <a:r>
              <a:rPr lang="en-US" dirty="0"/>
              <a:t>W</a:t>
            </a:r>
            <a:r>
              <a:rPr dirty="0"/>
              <a:t>orkflow with testing</a:t>
            </a:r>
          </a:p>
        </p:txBody>
      </p:sp>
      <p:pic>
        <p:nvPicPr>
          <p:cNvPr id="2" name="Picture 1" descr="RefactorFlowChart_v1.pdf"/>
          <p:cNvPicPr>
            <a:picLocks noChangeAspect="1"/>
          </p:cNvPicPr>
          <p:nvPr/>
        </p:nvPicPr>
        <p:blipFill rotWithShape="1">
          <a:blip r:embed="rId3">
            <a:extLst>
              <a:ext uri="{28A0092B-C50C-407E-A947-70E740481C1C}">
                <a14:useLocalDpi xmlns:a14="http://schemas.microsoft.com/office/drawing/2010/main" val="0"/>
              </a:ext>
            </a:extLst>
          </a:blip>
          <a:srcRect l="30981" r="30196"/>
          <a:stretch/>
        </p:blipFill>
        <p:spPr>
          <a:xfrm rot="16200000">
            <a:off x="4843464" y="-856923"/>
            <a:ext cx="2501899" cy="8339663"/>
          </a:xfrm>
          <a:prstGeom prst="rect">
            <a:avLst/>
          </a:prstGeom>
        </p:spPr>
      </p:pic>
    </p:spTree>
    <p:extLst>
      <p:ext uri="{BB962C8B-B14F-4D97-AF65-F5344CB8AC3E}">
        <p14:creationId xmlns:p14="http://schemas.microsoft.com/office/powerpoint/2010/main" val="1233396239"/>
      </p:ext>
    </p:extLst>
  </p:cSld>
  <p:clrMapOvr>
    <a:masterClrMapping/>
  </p:clrMapOvr>
  <mc:AlternateContent xmlns:mc="http://schemas.openxmlformats.org/markup-compatibility/2006" xmlns:p14="http://schemas.microsoft.com/office/powerpoint/2010/main">
    <mc:Choice Requires="p14">
      <p:transition spd="slow" p14:dur="2000" advTm="190985"/>
    </mc:Choice>
    <mc:Fallback xmlns="">
      <p:transition spd="slow" advTm="19098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Implementation</a:t>
            </a:r>
          </a:p>
        </p:txBody>
      </p:sp>
      <p:sp>
        <p:nvSpPr>
          <p:cNvPr id="3" name="Content Placeholder 2"/>
          <p:cNvSpPr>
            <a:spLocks noGrp="1"/>
          </p:cNvSpPr>
          <p:nvPr>
            <p:ph idx="1"/>
          </p:nvPr>
        </p:nvSpPr>
        <p:spPr>
          <a:xfrm>
            <a:off x="581241" y="1418606"/>
            <a:ext cx="11160961" cy="4422776"/>
          </a:xfrm>
        </p:spPr>
        <p:txBody>
          <a:bodyPr/>
          <a:lstStyle/>
          <a:p>
            <a:r>
              <a:rPr lang="en-US" dirty="0"/>
              <a:t>Developers (hopefully) know what the end code should be</a:t>
            </a:r>
          </a:p>
          <a:p>
            <a:pPr lvl="1"/>
            <a:r>
              <a:rPr lang="en-US" dirty="0"/>
              <a:t>They will do the code implementation</a:t>
            </a:r>
          </a:p>
          <a:p>
            <a:pPr marL="0" indent="0">
              <a:buNone/>
            </a:pPr>
            <a:r>
              <a:rPr lang="en-US" b="1" dirty="0"/>
              <a:t>Process and policies are important</a:t>
            </a:r>
            <a:endParaRPr lang="en-US" dirty="0"/>
          </a:p>
          <a:p>
            <a:r>
              <a:rPr lang="en-US" dirty="0"/>
              <a:t>Managing co-existence of production and development</a:t>
            </a:r>
          </a:p>
          <a:p>
            <a:r>
              <a:rPr lang="en-US" dirty="0"/>
              <a:t>Managing branch divergence</a:t>
            </a:r>
          </a:p>
          <a:p>
            <a:r>
              <a:rPr lang="en-US" dirty="0"/>
              <a:t>Any code pruning</a:t>
            </a:r>
          </a:p>
          <a:p>
            <a:r>
              <a:rPr lang="en-US" dirty="0"/>
              <a:t>Schedule of testing</a:t>
            </a:r>
          </a:p>
          <a:p>
            <a:r>
              <a:rPr lang="en-US" dirty="0"/>
              <a:t>Schedule of integration and release</a:t>
            </a:r>
          </a:p>
          <a:p>
            <a:pPr lvl="1"/>
            <a:r>
              <a:rPr lang="en-US" dirty="0"/>
              <a:t>Release may be external or just to the internal users</a:t>
            </a:r>
          </a:p>
        </p:txBody>
      </p:sp>
      <p:sp>
        <p:nvSpPr>
          <p:cNvPr id="4" name="Text Placeholder 3"/>
          <p:cNvSpPr>
            <a:spLocks noGrp="1"/>
          </p:cNvSpPr>
          <p:nvPr>
            <p:ph type="body" sz="quarter" idx="12"/>
          </p:nvPr>
        </p:nvSpPr>
        <p:spPr/>
        <p:txBody>
          <a:bodyPr/>
          <a:lstStyle/>
          <a:p>
            <a:r>
              <a:rPr lang="en-US" dirty="0"/>
              <a:t>Procedures and policies</a:t>
            </a:r>
          </a:p>
        </p:txBody>
      </p:sp>
    </p:spTree>
    <p:extLst>
      <p:ext uri="{BB962C8B-B14F-4D97-AF65-F5344CB8AC3E}">
        <p14:creationId xmlns:p14="http://schemas.microsoft.com/office/powerpoint/2010/main" val="2500344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Experience – FLASH versions 1-5</a:t>
            </a:r>
          </a:p>
        </p:txBody>
      </p:sp>
    </p:spTree>
    <p:extLst>
      <p:ext uri="{BB962C8B-B14F-4D97-AF65-F5344CB8AC3E}">
        <p14:creationId xmlns:p14="http://schemas.microsoft.com/office/powerpoint/2010/main" val="6957600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citation, and acknowledgments</a:t>
            </a:r>
          </a:p>
        </p:txBody>
      </p:sp>
      <p:sp>
        <p:nvSpPr>
          <p:cNvPr id="5" name="Content Placeholder 4"/>
          <p:cNvSpPr>
            <a:spLocks noGrp="1"/>
          </p:cNvSpPr>
          <p:nvPr>
            <p:ph sz="quarter" idx="1"/>
          </p:nvPr>
        </p:nvSpPr>
        <p:spPr>
          <a:xfrm>
            <a:off x="365760" y="1073573"/>
            <a:ext cx="11369809" cy="4047778"/>
          </a:xfrm>
        </p:spPr>
        <p:txBody>
          <a:bodyPr/>
          <a:lstStyle/>
          <a:p>
            <a:pPr marL="0" indent="0">
              <a:buNone/>
            </a:pPr>
            <a:r>
              <a:rPr lang="en-US" sz="1800" b="1" dirty="0"/>
              <a:t>License and Citation</a:t>
            </a:r>
          </a:p>
          <a:p>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 </a:t>
            </a:r>
          </a:p>
          <a:p>
            <a:r>
              <a:rPr lang="en-US" sz="1800" dirty="0"/>
              <a:t>Requested citation: Anshu Dubey, Software Refactoring and Documentation, in Better Scientific Software Tutorial, Argonne Training Program on Extreme-Scale Computing (ATPESC), St. Charles, IL, 2019. DOI: </a:t>
            </a:r>
            <a:r>
              <a:rPr lang="en-US" sz="1800" dirty="0">
                <a:hlinkClick r:id="rId4"/>
              </a:rPr>
              <a:t>10.6084/m9.figshare.9272813</a:t>
            </a:r>
            <a:r>
              <a:rPr lang="en-US" sz="1800" dirty="0"/>
              <a:t>.</a:t>
            </a:r>
            <a:br>
              <a:rPr lang="en-US" sz="1800" dirty="0"/>
            </a:br>
            <a:endParaRPr lang="en-US" sz="1800" dirty="0"/>
          </a:p>
          <a:p>
            <a:pPr marL="0" indent="0">
              <a:buNone/>
            </a:pPr>
            <a:r>
              <a:rPr lang="en-US" sz="1800" b="1" dirty="0"/>
              <a:t>Acknowledgements</a:t>
            </a:r>
          </a:p>
          <a:p>
            <a:r>
              <a:rPr lang="en-US" sz="1800" dirty="0"/>
              <a:t>This work was supported by the U.S. Department of Energy Office of Science, Office of Advanced Scientific Computing Research (ASCR), and by the </a:t>
            </a:r>
            <a:r>
              <a:rPr lang="en-US" sz="1800" dirty="0" err="1"/>
              <a:t>Exascale</a:t>
            </a:r>
            <a:r>
              <a:rPr lang="en-US" sz="1800" dirty="0"/>
              <a:t> Computing Project (17-SC-20-SC), a collaborative effort of the U.S. Department of Energy Office of Science and the National Nuclear Security Administration..</a:t>
            </a:r>
          </a:p>
          <a:p>
            <a:r>
              <a:rPr lang="en-US" sz="1800" dirty="0"/>
              <a:t>This work was performed in part at the Argonne National Laboratory, which is managed managed by </a:t>
            </a:r>
            <a:r>
              <a:rPr lang="en-US" sz="1800" dirty="0" err="1"/>
              <a:t>UChicago</a:t>
            </a:r>
            <a:r>
              <a:rPr lang="en-US" sz="1800" dirty="0"/>
              <a:t> Argonne, LLC for the U.S. Department of Energy under Contract No. DE-AC02-06CH11357</a:t>
            </a:r>
          </a:p>
        </p:txBody>
      </p:sp>
      <p:pic>
        <p:nvPicPr>
          <p:cNvPr id="4" name="Picture 2" descr="https://licensebuttons.net/l/by/4.0/88x31.png">
            <a:extLst>
              <a:ext uri="{FF2B5EF4-FFF2-40B4-BE49-F238E27FC236}">
                <a16:creationId xmlns:a16="http://schemas.microsoft.com/office/drawing/2014/main" id="{180B3386-4542-4B24-A447-BCEC237287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3080" y="858375"/>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145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8F7B-5D0E-0248-9403-E1F5589F4875}"/>
              </a:ext>
            </a:extLst>
          </p:cNvPr>
          <p:cNvSpPr>
            <a:spLocks noGrp="1"/>
          </p:cNvSpPr>
          <p:nvPr>
            <p:ph type="title"/>
          </p:nvPr>
        </p:nvSpPr>
        <p:spPr>
          <a:xfrm>
            <a:off x="1796804" y="1165274"/>
            <a:ext cx="8534554" cy="510909"/>
          </a:xfrm>
        </p:spPr>
        <p:txBody>
          <a:bodyPr/>
          <a:lstStyle/>
          <a:p>
            <a:r>
              <a:rPr lang="en-US" dirty="0"/>
              <a:t>Example FLASH </a:t>
            </a:r>
          </a:p>
        </p:txBody>
      </p:sp>
      <p:pic>
        <p:nvPicPr>
          <p:cNvPr id="8" name="Picture 7">
            <a:extLst>
              <a:ext uri="{FF2B5EF4-FFF2-40B4-BE49-F238E27FC236}">
                <a16:creationId xmlns:a16="http://schemas.microsoft.com/office/drawing/2014/main" id="{0A92200D-A6E5-E747-8D51-5C70806F71A7}"/>
              </a:ext>
            </a:extLst>
          </p:cNvPr>
          <p:cNvPicPr>
            <a:picLocks noChangeAspect="1"/>
          </p:cNvPicPr>
          <p:nvPr/>
        </p:nvPicPr>
        <p:blipFill>
          <a:blip r:embed="rId3"/>
          <a:stretch>
            <a:fillRect/>
          </a:stretch>
        </p:blipFill>
        <p:spPr>
          <a:xfrm>
            <a:off x="4566469" y="1494443"/>
            <a:ext cx="5951878" cy="3571127"/>
          </a:xfrm>
          <a:prstGeom prst="rect">
            <a:avLst/>
          </a:prstGeom>
        </p:spPr>
      </p:pic>
      <p:sp>
        <p:nvSpPr>
          <p:cNvPr id="9" name="Content Placeholder 2">
            <a:extLst>
              <a:ext uri="{FF2B5EF4-FFF2-40B4-BE49-F238E27FC236}">
                <a16:creationId xmlns:a16="http://schemas.microsoft.com/office/drawing/2014/main" id="{941C35B3-69AD-0547-96AE-C8B80991B9EE}"/>
              </a:ext>
            </a:extLst>
          </p:cNvPr>
          <p:cNvSpPr>
            <a:spLocks noGrp="1"/>
          </p:cNvSpPr>
          <p:nvPr>
            <p:ph idx="1"/>
          </p:nvPr>
        </p:nvSpPr>
        <p:spPr>
          <a:xfrm>
            <a:off x="566451" y="1748488"/>
            <a:ext cx="8372901" cy="3317082"/>
          </a:xfrm>
        </p:spPr>
        <p:txBody>
          <a:bodyPr/>
          <a:lstStyle/>
          <a:p>
            <a:r>
              <a:rPr lang="en-US" dirty="0"/>
              <a:t>Grid</a:t>
            </a:r>
          </a:p>
          <a:p>
            <a:pPr lvl="1"/>
            <a:r>
              <a:rPr lang="en-US" dirty="0"/>
              <a:t>Manages data</a:t>
            </a:r>
          </a:p>
          <a:p>
            <a:pPr lvl="1"/>
            <a:r>
              <a:rPr lang="en-US" dirty="0"/>
              <a:t>Domain discretization</a:t>
            </a:r>
          </a:p>
          <a:p>
            <a:r>
              <a:rPr lang="en-US" dirty="0"/>
              <a:t>Hydro</a:t>
            </a:r>
          </a:p>
          <a:p>
            <a:pPr lvl="1"/>
            <a:r>
              <a:rPr lang="en-US" dirty="0" err="1">
                <a:latin typeface="American Typewriter" panose="02090604020004020304" pitchFamily="18" charset="77"/>
              </a:rPr>
              <a:t>simpleUnsplit</a:t>
            </a:r>
            <a:endParaRPr lang="en-US" dirty="0">
              <a:latin typeface="American Typewriter" panose="02090604020004020304" pitchFamily="18" charset="77"/>
            </a:endParaRPr>
          </a:p>
          <a:p>
            <a:pPr lvl="1"/>
            <a:r>
              <a:rPr lang="en-US" dirty="0">
                <a:latin typeface="American Typewriter" panose="02090604020004020304" pitchFamily="18" charset="77"/>
              </a:rPr>
              <a:t>Unsplit</a:t>
            </a:r>
          </a:p>
          <a:p>
            <a:r>
              <a:rPr lang="en-US" dirty="0"/>
              <a:t>Driver</a:t>
            </a:r>
          </a:p>
          <a:p>
            <a:pPr lvl="1"/>
            <a:r>
              <a:rPr lang="en-US" dirty="0"/>
              <a:t>Time-stepping</a:t>
            </a:r>
          </a:p>
          <a:p>
            <a:pPr lvl="1"/>
            <a:r>
              <a:rPr lang="en-US" dirty="0"/>
              <a:t>Orchestrates interactions</a:t>
            </a:r>
          </a:p>
          <a:p>
            <a:endParaRPr lang="en-US" dirty="0"/>
          </a:p>
        </p:txBody>
      </p:sp>
    </p:spTree>
    <p:extLst>
      <p:ext uri="{BB962C8B-B14F-4D97-AF65-F5344CB8AC3E}">
        <p14:creationId xmlns:p14="http://schemas.microsoft.com/office/powerpoint/2010/main" val="2521688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Version 1</a:t>
            </a:r>
          </a:p>
        </p:txBody>
      </p:sp>
      <p:sp>
        <p:nvSpPr>
          <p:cNvPr id="3" name="Content Placeholder 2"/>
          <p:cNvSpPr>
            <a:spLocks noGrp="1"/>
          </p:cNvSpPr>
          <p:nvPr>
            <p:ph idx="1"/>
          </p:nvPr>
        </p:nvSpPr>
        <p:spPr>
          <a:xfrm>
            <a:off x="365760" y="1164985"/>
            <a:ext cx="11376442" cy="4601334"/>
          </a:xfrm>
        </p:spPr>
        <p:txBody>
          <a:bodyPr>
            <a:normAutofit/>
          </a:bodyPr>
          <a:lstStyle/>
          <a:p>
            <a:r>
              <a:rPr lang="en-US" dirty="0"/>
              <a:t>Three independently developed codes smashed together</a:t>
            </a:r>
          </a:p>
          <a:p>
            <a:pPr lvl="1"/>
            <a:r>
              <a:rPr lang="en-US" dirty="0"/>
              <a:t>Desire to use the same code for many different applications necessitated some thought to infrastructure and architecture</a:t>
            </a:r>
          </a:p>
          <a:p>
            <a:r>
              <a:rPr lang="en-US" dirty="0"/>
              <a:t>Challenges</a:t>
            </a:r>
          </a:p>
          <a:p>
            <a:pPr lvl="1"/>
            <a:r>
              <a:rPr lang="en-US" dirty="0"/>
              <a:t>F77 style of programming; Common blocks for data sharing</a:t>
            </a:r>
          </a:p>
          <a:p>
            <a:pPr lvl="1"/>
            <a:r>
              <a:rPr lang="en-US" dirty="0"/>
              <a:t>Inconsistent data structures, divergent coding practices and no coding standards</a:t>
            </a:r>
          </a:p>
          <a:p>
            <a:r>
              <a:rPr lang="en-US" dirty="0"/>
              <a:t>Solution</a:t>
            </a:r>
          </a:p>
          <a:p>
            <a:pPr lvl="1"/>
            <a:r>
              <a:rPr lang="en-US" dirty="0"/>
              <a:t>A setup script and config files</a:t>
            </a:r>
          </a:p>
          <a:p>
            <a:pPr lvl="1"/>
            <a:r>
              <a:rPr lang="en-US" dirty="0"/>
              <a:t>Concept of alternative implementations, with a script for some plug and play</a:t>
            </a:r>
          </a:p>
          <a:p>
            <a:pPr lvl="1"/>
            <a:r>
              <a:rPr lang="en-US" dirty="0"/>
              <a:t>Inheriting directory structure to emulate object oriented approach</a:t>
            </a:r>
          </a:p>
          <a:p>
            <a:pPr lvl="1"/>
            <a:r>
              <a:rPr lang="en-US" dirty="0"/>
              <a:t>Wrapper layer with interfaces</a:t>
            </a:r>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2210228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Version 2 </a:t>
            </a:r>
          </a:p>
        </p:txBody>
      </p:sp>
      <p:sp>
        <p:nvSpPr>
          <p:cNvPr id="6" name="Content Placeholder 2">
            <a:extLst>
              <a:ext uri="{FF2B5EF4-FFF2-40B4-BE49-F238E27FC236}">
                <a16:creationId xmlns:a16="http://schemas.microsoft.com/office/drawing/2014/main" id="{DAF7925A-2B02-9F4C-A509-82F47B37508B}"/>
              </a:ext>
            </a:extLst>
          </p:cNvPr>
          <p:cNvSpPr txBox="1">
            <a:spLocks/>
          </p:cNvSpPr>
          <p:nvPr/>
        </p:nvSpPr>
        <p:spPr bwMode="auto">
          <a:xfrm>
            <a:off x="515050" y="1112972"/>
            <a:ext cx="5101979" cy="4989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Data inventory and interface formalization</a:t>
            </a:r>
          </a:p>
          <a:p>
            <a:pPr lvl="1"/>
            <a:r>
              <a:rPr lang="en-US" dirty="0"/>
              <a:t>Modularize the code and make it extensible</a:t>
            </a:r>
          </a:p>
          <a:p>
            <a:pPr lvl="1"/>
            <a:r>
              <a:rPr lang="en-US" dirty="0"/>
              <a:t>Elimination of common blocks</a:t>
            </a:r>
          </a:p>
          <a:p>
            <a:pPr lvl="1"/>
            <a:r>
              <a:rPr lang="en-US" dirty="0"/>
              <a:t>Formalization of interfaces</a:t>
            </a:r>
          </a:p>
          <a:p>
            <a:r>
              <a:rPr lang="en-US" dirty="0"/>
              <a:t>Objectives partially met</a:t>
            </a:r>
          </a:p>
          <a:p>
            <a:pPr lvl="1"/>
            <a:r>
              <a:rPr lang="en-US" dirty="0"/>
              <a:t>Centralized database was built</a:t>
            </a:r>
          </a:p>
          <a:p>
            <a:pPr lvl="2"/>
            <a:r>
              <a:rPr lang="en-US" dirty="0"/>
              <a:t>It met the data objectives</a:t>
            </a:r>
          </a:p>
          <a:p>
            <a:pPr lvl="2"/>
            <a:r>
              <a:rPr lang="en-US" dirty="0"/>
              <a:t>But got in the way of modularization</a:t>
            </a:r>
          </a:p>
          <a:p>
            <a:pPr lvl="2"/>
            <a:r>
              <a:rPr lang="en-US" dirty="0"/>
              <a:t>No data scoping, partial encapsulation</a:t>
            </a:r>
          </a:p>
          <a:p>
            <a:pPr lvl="2"/>
            <a:r>
              <a:rPr lang="en-US" dirty="0"/>
              <a:t>Database query overheads</a:t>
            </a:r>
          </a:p>
          <a:p>
            <a:pPr marL="346075" lvl="1" indent="0">
              <a:buNone/>
            </a:pPr>
            <a:endParaRPr lang="en-US" dirty="0"/>
          </a:p>
        </p:txBody>
      </p:sp>
      <p:sp>
        <p:nvSpPr>
          <p:cNvPr id="8" name="Content Placeholder 2">
            <a:extLst>
              <a:ext uri="{FF2B5EF4-FFF2-40B4-BE49-F238E27FC236}">
                <a16:creationId xmlns:a16="http://schemas.microsoft.com/office/drawing/2014/main" id="{DF6E62F0-B077-3D41-93D6-3E8448E11550}"/>
              </a:ext>
            </a:extLst>
          </p:cNvPr>
          <p:cNvSpPr>
            <a:spLocks noGrp="1"/>
          </p:cNvSpPr>
          <p:nvPr>
            <p:ph sz="quarter" idx="1"/>
          </p:nvPr>
        </p:nvSpPr>
        <p:spPr>
          <a:xfrm>
            <a:off x="6083559" y="1112972"/>
            <a:ext cx="5929444" cy="4746652"/>
          </a:xfrm>
        </p:spPr>
        <p:txBody>
          <a:bodyPr>
            <a:normAutofit/>
          </a:bodyPr>
          <a:lstStyle/>
          <a:p>
            <a:r>
              <a:rPr lang="en-US" dirty="0"/>
              <a:t>Scope not fully determined</a:t>
            </a:r>
          </a:p>
          <a:p>
            <a:pPr lvl="1"/>
            <a:r>
              <a:rPr lang="en-US" dirty="0"/>
              <a:t>Enforced backward compatibility</a:t>
            </a:r>
          </a:p>
          <a:p>
            <a:pPr lvl="2"/>
            <a:r>
              <a:rPr lang="en-US" dirty="0"/>
              <a:t>Precluded needed deep changes</a:t>
            </a:r>
          </a:p>
          <a:p>
            <a:pPr lvl="2"/>
            <a:r>
              <a:rPr lang="en-US" dirty="0"/>
              <a:t>Hugely increased developer effort </a:t>
            </a:r>
          </a:p>
          <a:p>
            <a:pPr lvl="2"/>
            <a:r>
              <a:rPr lang="en-US" dirty="0"/>
              <a:t>High barrier to entry for a new developer</a:t>
            </a:r>
          </a:p>
          <a:p>
            <a:r>
              <a:rPr lang="en-US" dirty="0"/>
              <a:t>Not enough buy-in from users</a:t>
            </a:r>
          </a:p>
          <a:p>
            <a:pPr lvl="1"/>
            <a:r>
              <a:rPr lang="en-US" dirty="0"/>
              <a:t>Did not get adopted for production in the center for more than two years</a:t>
            </a:r>
          </a:p>
          <a:p>
            <a:pPr lvl="2"/>
            <a:r>
              <a:rPr lang="en-US" dirty="0"/>
              <a:t>Development continued in FLASH1.6, and so had to be brought simultaneously into FLASH2 too</a:t>
            </a:r>
          </a:p>
          <a:p>
            <a:pPr lvl="1"/>
            <a:endParaRPr lang="en-US" dirty="0"/>
          </a:p>
        </p:txBody>
      </p:sp>
    </p:spTree>
    <p:extLst>
      <p:ext uri="{BB962C8B-B14F-4D97-AF65-F5344CB8AC3E}">
        <p14:creationId xmlns:p14="http://schemas.microsoft.com/office/powerpoint/2010/main" val="2454106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Version 3 : the Current Architecture</a:t>
            </a:r>
          </a:p>
        </p:txBody>
      </p:sp>
      <p:sp>
        <p:nvSpPr>
          <p:cNvPr id="6" name="Content Placeholder 2"/>
          <p:cNvSpPr txBox="1">
            <a:spLocks/>
          </p:cNvSpPr>
          <p:nvPr/>
        </p:nvSpPr>
        <p:spPr>
          <a:xfrm>
            <a:off x="365759" y="1108953"/>
            <a:ext cx="10704317" cy="5038928"/>
          </a:xfrm>
          <a:prstGeom prst="rect">
            <a:avLst/>
          </a:prstGeom>
        </p:spPr>
        <p:txBody>
          <a:bodyPr vert="horz" lIns="0" tIns="0" rIns="0" bIns="45720" rtlCol="0">
            <a:norm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Kept inheriting directory structure, configuration and customization mechanisms from earlier versions</a:t>
            </a:r>
          </a:p>
          <a:p>
            <a:r>
              <a:rPr lang="en-US" sz="2400" dirty="0"/>
              <a:t>Defined naming conventions </a:t>
            </a:r>
          </a:p>
          <a:p>
            <a:pPr lvl="1"/>
            <a:r>
              <a:rPr lang="en-US" sz="2000" dirty="0"/>
              <a:t>Differentiate between namespace and organizational directories</a:t>
            </a:r>
          </a:p>
          <a:p>
            <a:pPr lvl="1"/>
            <a:r>
              <a:rPr lang="en-US" sz="2000" dirty="0"/>
              <a:t>Differentiate between API and non-API functions in a unit</a:t>
            </a:r>
          </a:p>
          <a:p>
            <a:pPr lvl="1"/>
            <a:r>
              <a:rPr lang="en-US" sz="2000" dirty="0"/>
              <a:t>Prefixes indicating the source and scope of data items</a:t>
            </a:r>
          </a:p>
          <a:p>
            <a:r>
              <a:rPr lang="en-US" sz="2400" dirty="0"/>
              <a:t>Formalized the unit architecture</a:t>
            </a:r>
          </a:p>
          <a:p>
            <a:pPr lvl="1"/>
            <a:r>
              <a:rPr lang="en-US" sz="2000" dirty="0"/>
              <a:t>Defined API for each unit with null implementation at the top level</a:t>
            </a:r>
          </a:p>
          <a:p>
            <a:r>
              <a:rPr lang="en-US" sz="2400" dirty="0"/>
              <a:t>Resolved data ownership and scope</a:t>
            </a:r>
          </a:p>
          <a:p>
            <a:r>
              <a:rPr lang="en-US" sz="2400" dirty="0"/>
              <a:t>Resolved lateral dependencies for encapsulation </a:t>
            </a:r>
          </a:p>
          <a:p>
            <a:r>
              <a:rPr lang="en-US" sz="2400" dirty="0"/>
              <a:t>Introduced subunits and built-in unit test framework</a:t>
            </a:r>
          </a:p>
          <a:p>
            <a:pPr lvl="1"/>
            <a:endParaRPr lang="en-US" dirty="0"/>
          </a:p>
        </p:txBody>
      </p:sp>
    </p:spTree>
    <p:extLst>
      <p:ext uri="{BB962C8B-B14F-4D97-AF65-F5344CB8AC3E}">
        <p14:creationId xmlns:p14="http://schemas.microsoft.com/office/powerpoint/2010/main" val="3557726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Version transition</a:t>
            </a:r>
          </a:p>
        </p:txBody>
      </p:sp>
      <p:sp>
        <p:nvSpPr>
          <p:cNvPr id="3" name="Content Placeholder 2"/>
          <p:cNvSpPr>
            <a:spLocks noGrp="1"/>
          </p:cNvSpPr>
          <p:nvPr>
            <p:ph idx="1"/>
          </p:nvPr>
        </p:nvSpPr>
        <p:spPr>
          <a:xfrm>
            <a:off x="473500" y="1370257"/>
            <a:ext cx="11268702" cy="4955897"/>
          </a:xfrm>
        </p:spPr>
        <p:txBody>
          <a:bodyPr>
            <a:normAutofit/>
          </a:bodyPr>
          <a:lstStyle/>
          <a:p>
            <a:r>
              <a:rPr lang="en-US" dirty="0"/>
              <a:t>Build the framework in isolation</a:t>
            </a:r>
          </a:p>
          <a:p>
            <a:pPr lvl="1"/>
            <a:r>
              <a:rPr lang="en-US" dirty="0"/>
              <a:t>Used the second model in the ramp-on slide</a:t>
            </a:r>
          </a:p>
          <a:p>
            <a:r>
              <a:rPr lang="en-US" dirty="0"/>
              <a:t>Ramp on was planned</a:t>
            </a:r>
          </a:p>
          <a:p>
            <a:pPr lvl="1"/>
            <a:r>
              <a:rPr lang="en-US" dirty="0"/>
              <a:t>scope of change was determined ahead of time</a:t>
            </a:r>
          </a:p>
          <a:p>
            <a:pPr lvl="2"/>
            <a:r>
              <a:rPr lang="en-US" dirty="0"/>
              <a:t>Determine data scoping and arbitration</a:t>
            </a:r>
          </a:p>
          <a:p>
            <a:pPr lvl="2"/>
            <a:r>
              <a:rPr lang="en-US" dirty="0"/>
              <a:t>Code mostly not altered at the kernel level</a:t>
            </a:r>
          </a:p>
          <a:p>
            <a:pPr lvl="2"/>
            <a:r>
              <a:rPr lang="en-US" dirty="0"/>
              <a:t>Base APIs for various units</a:t>
            </a:r>
          </a:p>
          <a:p>
            <a:pPr lvl="1"/>
            <a:r>
              <a:rPr lang="en-US" dirty="0"/>
              <a:t>scientists were on-board with the plan</a:t>
            </a:r>
          </a:p>
          <a:p>
            <a:pPr lvl="2"/>
            <a:r>
              <a:rPr lang="en-US" dirty="0"/>
              <a:t>Including the depth of changes</a:t>
            </a:r>
          </a:p>
        </p:txBody>
      </p:sp>
    </p:spTree>
    <p:extLst>
      <p:ext uri="{BB962C8B-B14F-4D97-AF65-F5344CB8AC3E}">
        <p14:creationId xmlns:p14="http://schemas.microsoft.com/office/powerpoint/2010/main" val="177798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3FDC-955F-8D4E-A4E9-3ABBDBA42781}"/>
              </a:ext>
            </a:extLst>
          </p:cNvPr>
          <p:cNvSpPr>
            <a:spLocks noGrp="1"/>
          </p:cNvSpPr>
          <p:nvPr>
            <p:ph type="title"/>
          </p:nvPr>
        </p:nvSpPr>
        <p:spPr>
          <a:xfrm>
            <a:off x="365760" y="411480"/>
            <a:ext cx="11376442" cy="510909"/>
          </a:xfrm>
        </p:spPr>
        <p:txBody>
          <a:bodyPr/>
          <a:lstStyle/>
          <a:p>
            <a:r>
              <a:rPr lang="en-US" dirty="0"/>
              <a:t>The Ramp-on Plan</a:t>
            </a:r>
          </a:p>
        </p:txBody>
      </p:sp>
      <p:sp>
        <p:nvSpPr>
          <p:cNvPr id="3" name="Content Placeholder 2">
            <a:extLst>
              <a:ext uri="{FF2B5EF4-FFF2-40B4-BE49-F238E27FC236}">
                <a16:creationId xmlns:a16="http://schemas.microsoft.com/office/drawing/2014/main" id="{8767A17B-0C15-5C47-B976-EA9C808D425F}"/>
              </a:ext>
            </a:extLst>
          </p:cNvPr>
          <p:cNvSpPr>
            <a:spLocks noGrp="1"/>
          </p:cNvSpPr>
          <p:nvPr>
            <p:ph idx="1"/>
          </p:nvPr>
        </p:nvSpPr>
        <p:spPr>
          <a:xfrm>
            <a:off x="581241" y="1644011"/>
            <a:ext cx="11160961" cy="3431842"/>
          </a:xfrm>
        </p:spPr>
        <p:txBody>
          <a:bodyPr>
            <a:normAutofit/>
          </a:bodyPr>
          <a:lstStyle/>
          <a:p>
            <a:r>
              <a:rPr lang="en-US" dirty="0"/>
              <a:t>Infrastructure units first implemented with a homegrown Uniform Grid.</a:t>
            </a:r>
          </a:p>
          <a:p>
            <a:r>
              <a:rPr lang="en-US" dirty="0"/>
              <a:t>Unit tests for infrastructure built before any physics was brought over</a:t>
            </a:r>
          </a:p>
          <a:p>
            <a:r>
              <a:rPr lang="en-US" dirty="0"/>
              <a:t>Test-suite started on multiple platforms</a:t>
            </a:r>
          </a:p>
          <a:p>
            <a:r>
              <a:rPr lang="en-US" dirty="0"/>
              <a:t>Migrate mature solvers (few likely changes) and freeze them in version 2</a:t>
            </a:r>
          </a:p>
          <a:p>
            <a:r>
              <a:rPr lang="en-US" dirty="0"/>
              <a:t>Migrate the remaining solvers one application dependencies at a time</a:t>
            </a:r>
          </a:p>
          <a:p>
            <a:r>
              <a:rPr lang="en-US" dirty="0"/>
              <a:t>Scientists in the loop for verification and in prioritizing physics migration</a:t>
            </a:r>
          </a:p>
        </p:txBody>
      </p:sp>
    </p:spTree>
    <p:extLst>
      <p:ext uri="{BB962C8B-B14F-4D97-AF65-F5344CB8AC3E}">
        <p14:creationId xmlns:p14="http://schemas.microsoft.com/office/powerpoint/2010/main" val="569975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Version 4</a:t>
            </a:r>
          </a:p>
        </p:txBody>
      </p:sp>
      <p:sp>
        <p:nvSpPr>
          <p:cNvPr id="3" name="Content Placeholder 2"/>
          <p:cNvSpPr>
            <a:spLocks noGrp="1"/>
          </p:cNvSpPr>
          <p:nvPr>
            <p:ph idx="1"/>
          </p:nvPr>
        </p:nvSpPr>
        <p:spPr>
          <a:xfrm>
            <a:off x="715777" y="1164611"/>
            <a:ext cx="9790492" cy="4527062"/>
          </a:xfrm>
        </p:spPr>
        <p:txBody>
          <a:bodyPr/>
          <a:lstStyle/>
          <a:p>
            <a:r>
              <a:rPr lang="en-US" dirty="0"/>
              <a:t>Capability building exercise</a:t>
            </a:r>
          </a:p>
          <a:p>
            <a:r>
              <a:rPr lang="en-US" dirty="0"/>
              <a:t>Did not need any change in the architecture</a:t>
            </a:r>
          </a:p>
          <a:p>
            <a:r>
              <a:rPr lang="en-US" dirty="0"/>
              <a:t>Few infrastructure changes</a:t>
            </a:r>
          </a:p>
          <a:p>
            <a:pPr lvl="1"/>
            <a:r>
              <a:rPr lang="en-US" dirty="0"/>
              <a:t>Mesh replication was easily introduced for </a:t>
            </a:r>
            <a:r>
              <a:rPr lang="en-US" dirty="0" err="1"/>
              <a:t>multigroup</a:t>
            </a:r>
            <a:r>
              <a:rPr lang="en-US" dirty="0"/>
              <a:t> radiation</a:t>
            </a:r>
          </a:p>
          <a:p>
            <a:pPr lvl="1"/>
            <a:r>
              <a:rPr lang="en-US" dirty="0"/>
              <a:t>Laser drive</a:t>
            </a:r>
          </a:p>
          <a:p>
            <a:pPr lvl="1"/>
            <a:r>
              <a:rPr lang="en-US" dirty="0"/>
              <a:t>Interface with linear algebra libraries</a:t>
            </a:r>
          </a:p>
          <a:p>
            <a:r>
              <a:rPr lang="en-US" dirty="0"/>
              <a:t>No or minimal changes to existing code</a:t>
            </a:r>
          </a:p>
          <a:p>
            <a:pPr marL="0" indent="0">
              <a:buNone/>
            </a:pPr>
            <a:r>
              <a:rPr lang="en-US" b="1" dirty="0">
                <a:solidFill>
                  <a:schemeClr val="accent4">
                    <a:lumMod val="75000"/>
                  </a:schemeClr>
                </a:solidFill>
              </a:rPr>
              <a:t>No explicit version transition methodology</a:t>
            </a:r>
          </a:p>
        </p:txBody>
      </p:sp>
    </p:spTree>
    <p:extLst>
      <p:ext uri="{BB962C8B-B14F-4D97-AF65-F5344CB8AC3E}">
        <p14:creationId xmlns:p14="http://schemas.microsoft.com/office/powerpoint/2010/main" val="297530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09AF-57C5-C544-A2C0-389013F2B020}"/>
              </a:ext>
            </a:extLst>
          </p:cNvPr>
          <p:cNvSpPr>
            <a:spLocks noGrp="1"/>
          </p:cNvSpPr>
          <p:nvPr>
            <p:ph type="title"/>
          </p:nvPr>
        </p:nvSpPr>
        <p:spPr>
          <a:xfrm>
            <a:off x="365760" y="411480"/>
            <a:ext cx="11376442" cy="510909"/>
          </a:xfrm>
        </p:spPr>
        <p:txBody>
          <a:bodyPr/>
          <a:lstStyle/>
          <a:p>
            <a:r>
              <a:rPr lang="en-US" dirty="0"/>
              <a:t>Version 5</a:t>
            </a:r>
          </a:p>
        </p:txBody>
      </p:sp>
      <p:sp>
        <p:nvSpPr>
          <p:cNvPr id="3" name="Content Placeholder 2">
            <a:extLst>
              <a:ext uri="{FF2B5EF4-FFF2-40B4-BE49-F238E27FC236}">
                <a16:creationId xmlns:a16="http://schemas.microsoft.com/office/drawing/2014/main" id="{704DB267-7F2E-1748-8244-1276218BBC80}"/>
              </a:ext>
            </a:extLst>
          </p:cNvPr>
          <p:cNvSpPr>
            <a:spLocks noGrp="1"/>
          </p:cNvSpPr>
          <p:nvPr>
            <p:ph idx="1"/>
          </p:nvPr>
        </p:nvSpPr>
        <p:spPr/>
        <p:txBody>
          <a:bodyPr/>
          <a:lstStyle/>
          <a:p>
            <a:r>
              <a:rPr lang="en-US" dirty="0"/>
              <a:t>Objective: prepare for platform and deeper heterogeneity </a:t>
            </a:r>
          </a:p>
          <a:p>
            <a:pPr lvl="1"/>
            <a:r>
              <a:rPr lang="en-US" dirty="0"/>
              <a:t>Expected changes in platforms</a:t>
            </a:r>
          </a:p>
          <a:p>
            <a:pPr lvl="2"/>
            <a:r>
              <a:rPr lang="en-US" dirty="0"/>
              <a:t>Hierarchical parallelism</a:t>
            </a:r>
          </a:p>
          <a:p>
            <a:pPr lvl="2"/>
            <a:r>
              <a:rPr lang="en-US" dirty="0"/>
              <a:t>Remove bulk synchronism</a:t>
            </a:r>
          </a:p>
          <a:p>
            <a:pPr lvl="2"/>
            <a:r>
              <a:rPr lang="en-US" dirty="0"/>
              <a:t>Different targets for execution</a:t>
            </a:r>
          </a:p>
          <a:p>
            <a:pPr lvl="1"/>
            <a:r>
              <a:rPr lang="en-US" dirty="0"/>
              <a:t>Needed in the code </a:t>
            </a:r>
          </a:p>
          <a:p>
            <a:pPr lvl="2"/>
            <a:r>
              <a:rPr lang="en-US" dirty="0"/>
              <a:t>Deeper encapsulation of physics kernels</a:t>
            </a:r>
          </a:p>
          <a:p>
            <a:pPr lvl="3"/>
            <a:r>
              <a:rPr lang="en-US" dirty="0"/>
              <a:t>Knowledge of grid</a:t>
            </a:r>
          </a:p>
          <a:p>
            <a:pPr lvl="2"/>
            <a:r>
              <a:rPr lang="en-US" dirty="0"/>
              <a:t>Constrained semantics</a:t>
            </a:r>
          </a:p>
          <a:p>
            <a:pPr lvl="3"/>
            <a:r>
              <a:rPr lang="en-US" dirty="0"/>
              <a:t>Enable code transformation and optimization</a:t>
            </a:r>
          </a:p>
          <a:p>
            <a:pPr lvl="2"/>
            <a:endParaRPr lang="en-US" dirty="0"/>
          </a:p>
          <a:p>
            <a:pPr lvl="1"/>
            <a:endParaRPr lang="en-US" dirty="0"/>
          </a:p>
          <a:p>
            <a:endParaRPr lang="en-US" dirty="0"/>
          </a:p>
        </p:txBody>
      </p:sp>
      <p:sp>
        <p:nvSpPr>
          <p:cNvPr id="4" name="Text Placeholder 3">
            <a:extLst>
              <a:ext uri="{FF2B5EF4-FFF2-40B4-BE49-F238E27FC236}">
                <a16:creationId xmlns:a16="http://schemas.microsoft.com/office/drawing/2014/main" id="{3A9C3436-EADA-C447-9AEE-A58D82DFF516}"/>
              </a:ext>
            </a:extLst>
          </p:cNvPr>
          <p:cNvSpPr>
            <a:spLocks noGrp="1"/>
          </p:cNvSpPr>
          <p:nvPr>
            <p:ph type="body" sz="quarter" idx="12"/>
          </p:nvPr>
        </p:nvSpPr>
        <p:spPr/>
        <p:txBody>
          <a:bodyPr/>
          <a:lstStyle/>
          <a:p>
            <a:r>
              <a:rPr lang="en-US" dirty="0"/>
              <a:t>Ongoing</a:t>
            </a:r>
          </a:p>
        </p:txBody>
      </p:sp>
    </p:spTree>
    <p:extLst>
      <p:ext uri="{BB962C8B-B14F-4D97-AF65-F5344CB8AC3E}">
        <p14:creationId xmlns:p14="http://schemas.microsoft.com/office/powerpoint/2010/main" val="3859786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804" y="1165274"/>
            <a:ext cx="8534554" cy="510909"/>
          </a:xfrm>
        </p:spPr>
        <p:txBody>
          <a:bodyPr/>
          <a:lstStyle/>
          <a:p>
            <a:r>
              <a:rPr lang="en-US" dirty="0"/>
              <a:t>FLASH5</a:t>
            </a:r>
          </a:p>
        </p:txBody>
      </p:sp>
      <p:sp>
        <p:nvSpPr>
          <p:cNvPr id="4" name="Text Placeholder 3"/>
          <p:cNvSpPr>
            <a:spLocks noGrp="1"/>
          </p:cNvSpPr>
          <p:nvPr>
            <p:ph type="body" sz="quarter" idx="12"/>
          </p:nvPr>
        </p:nvSpPr>
        <p:spPr>
          <a:xfrm>
            <a:off x="3656013" y="1194224"/>
            <a:ext cx="8372901" cy="499715"/>
          </a:xfrm>
        </p:spPr>
        <p:txBody>
          <a:bodyPr/>
          <a:lstStyle/>
          <a:p>
            <a:r>
              <a:rPr lang="en-US" dirty="0"/>
              <a:t>Refactoring for Next Generation Hardware</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979613" y="2368558"/>
            <a:ext cx="3792618" cy="3731791"/>
          </a:xfrm>
          <a:prstGeom prst="rect">
            <a:avLst/>
          </a:prstGeom>
          <a:noFill/>
        </p:spPr>
        <p:txBody>
          <a:bodyPr wrap="square" rtlCol="0">
            <a:spAutoFit/>
          </a:bodyPr>
          <a:lstStyle/>
          <a:p>
            <a:r>
              <a:rPr lang="en-US" sz="1400" b="1" dirty="0" err="1"/>
              <a:t>AMReX</a:t>
            </a:r>
            <a:r>
              <a:rPr lang="en-US" sz="1400" b="1" dirty="0"/>
              <a:t> - </a:t>
            </a:r>
            <a:r>
              <a:rPr lang="en-US" sz="1400" dirty="0"/>
              <a:t>Lawrence Berkeley National Lab</a:t>
            </a:r>
            <a:endParaRPr lang="en-US" sz="1400" b="1" dirty="0"/>
          </a:p>
          <a:p>
            <a:pPr marL="285755" indent="-285755">
              <a:buFont typeface="Arial" panose="020B0604020202020204" pitchFamily="34" charset="0"/>
              <a:buChar char="•"/>
            </a:pPr>
            <a:r>
              <a:rPr lang="en-US" sz="1400" dirty="0"/>
              <a:t>Designed for </a:t>
            </a:r>
            <a:r>
              <a:rPr lang="en-US" sz="1400" dirty="0" err="1"/>
              <a:t>exascale</a:t>
            </a:r>
            <a:endParaRPr lang="en-US" sz="1400" dirty="0"/>
          </a:p>
          <a:p>
            <a:pPr marL="285755" indent="-285755">
              <a:buFont typeface="Arial" panose="020B0604020202020204" pitchFamily="34" charset="0"/>
              <a:buChar char="•"/>
            </a:pPr>
            <a:r>
              <a:rPr lang="en-US" sz="1400" dirty="0"/>
              <a:t>Node-level heterogeneity</a:t>
            </a:r>
          </a:p>
          <a:p>
            <a:pPr marL="285755" indent="-285755">
              <a:buFont typeface="Arial" panose="020B0604020202020204" pitchFamily="34" charset="0"/>
              <a:buChar char="•"/>
            </a:pPr>
            <a:r>
              <a:rPr lang="en-US" sz="1400" dirty="0"/>
              <a:t>Smart iterators hide parallelization</a:t>
            </a:r>
          </a:p>
          <a:p>
            <a:pPr marL="285755" indent="-285755">
              <a:buFont typeface="Arial" panose="020B0604020202020204" pitchFamily="34" charset="0"/>
              <a:buChar char="•"/>
            </a:pPr>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a:t>
            </a:r>
          </a:p>
          <a:p>
            <a:pPr marL="285755" indent="-285755">
              <a:buFont typeface="Arial" panose="020B0604020202020204" pitchFamily="34" charset="0"/>
              <a:buChar char="•"/>
            </a:pPr>
            <a:r>
              <a:rPr lang="en-US" sz="1400" dirty="0"/>
              <a:t>Paramesh &amp; </a:t>
            </a:r>
            <a:r>
              <a:rPr lang="en-US" sz="1400" dirty="0" err="1"/>
              <a:t>AMReX</a:t>
            </a:r>
            <a:r>
              <a:rPr lang="en-US" sz="1400" dirty="0"/>
              <a:t> coexist</a:t>
            </a:r>
          </a:p>
          <a:p>
            <a:pPr marL="285755" indent="-285755">
              <a:buFont typeface="Arial" panose="020B0604020202020204" pitchFamily="34" charset="0"/>
              <a:buChar char="•"/>
            </a:pPr>
            <a:r>
              <a:rPr lang="en-US" sz="1400" dirty="0"/>
              <a:t>Adapt interfaces to suit </a:t>
            </a:r>
            <a:r>
              <a:rPr lang="en-US" sz="1400" dirty="0" err="1"/>
              <a:t>AMReX</a:t>
            </a:r>
            <a:endParaRPr lang="en-US" sz="1400" dirty="0"/>
          </a:p>
          <a:p>
            <a:pPr marL="285755" indent="-285755">
              <a:buFont typeface="Arial" panose="020B0604020202020204" pitchFamily="34" charset="0"/>
              <a:buChar char="•"/>
            </a:pPr>
            <a:r>
              <a:rPr lang="en-US" sz="1400" dirty="0"/>
              <a:t>Refactor Paramesh implementation</a:t>
            </a:r>
          </a:p>
          <a:p>
            <a:pPr marL="285755" indent="-285755">
              <a:buFont typeface="Arial" panose="020B0604020202020204" pitchFamily="34" charset="0"/>
              <a:buChar char="•"/>
            </a:pPr>
            <a:r>
              <a:rPr lang="en-US" sz="1400" dirty="0"/>
              <a:t>Compare </a:t>
            </a:r>
            <a:r>
              <a:rPr lang="en-US" sz="1400" dirty="0" err="1"/>
              <a:t>AMReX</a:t>
            </a:r>
            <a:r>
              <a:rPr lang="en-US" sz="1400" dirty="0"/>
              <a:t> implementation against Paramesh implementation</a:t>
            </a:r>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1663129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2FA2-72C4-7C41-B7F0-91610CDA4FCD}"/>
              </a:ext>
            </a:extLst>
          </p:cNvPr>
          <p:cNvSpPr>
            <a:spLocks noGrp="1"/>
          </p:cNvSpPr>
          <p:nvPr>
            <p:ph type="title"/>
          </p:nvPr>
        </p:nvSpPr>
        <p:spPr>
          <a:xfrm>
            <a:off x="1464295" y="300750"/>
            <a:ext cx="8534554" cy="510909"/>
          </a:xfrm>
        </p:spPr>
        <p:txBody>
          <a:bodyPr/>
          <a:lstStyle/>
          <a:p>
            <a:r>
              <a:rPr lang="en-US" dirty="0"/>
              <a:t>Refactoring plan</a:t>
            </a:r>
          </a:p>
        </p:txBody>
      </p:sp>
      <p:sp>
        <p:nvSpPr>
          <p:cNvPr id="3" name="Content Placeholder 2">
            <a:extLst>
              <a:ext uri="{FF2B5EF4-FFF2-40B4-BE49-F238E27FC236}">
                <a16:creationId xmlns:a16="http://schemas.microsoft.com/office/drawing/2014/main" id="{701A886B-5378-AC44-A634-5A0F2DFC4BA7}"/>
              </a:ext>
            </a:extLst>
          </p:cNvPr>
          <p:cNvSpPr>
            <a:spLocks noGrp="1"/>
          </p:cNvSpPr>
          <p:nvPr>
            <p:ph idx="1"/>
          </p:nvPr>
        </p:nvSpPr>
        <p:spPr>
          <a:xfrm>
            <a:off x="948503" y="811659"/>
            <a:ext cx="5153039" cy="5805272"/>
          </a:xfrm>
        </p:spPr>
        <p:txBody>
          <a:bodyPr/>
          <a:lstStyle/>
          <a:p>
            <a:pPr marL="0" indent="0">
              <a:buNone/>
            </a:pPr>
            <a:r>
              <a:rPr lang="en-US" b="1" dirty="0"/>
              <a:t>Design</a:t>
            </a:r>
          </a:p>
          <a:p>
            <a:r>
              <a:rPr lang="en-US" dirty="0"/>
              <a:t>Degree &amp; scope of change</a:t>
            </a:r>
          </a:p>
          <a:p>
            <a:r>
              <a:rPr lang="en-US" dirty="0"/>
              <a:t>Formulate initial requirements</a:t>
            </a:r>
          </a:p>
          <a:p>
            <a:pPr marL="0" indent="0">
              <a:buNone/>
            </a:pPr>
            <a:r>
              <a:rPr lang="en-US" b="1" dirty="0"/>
              <a:t>Prototyping</a:t>
            </a:r>
          </a:p>
          <a:p>
            <a:r>
              <a:rPr lang="en-US" dirty="0"/>
              <a:t>Explore &amp; test design decisions</a:t>
            </a:r>
          </a:p>
          <a:p>
            <a:r>
              <a:rPr lang="en-US" dirty="0"/>
              <a:t>Update requirements</a:t>
            </a:r>
          </a:p>
          <a:p>
            <a:pPr marL="0" indent="0">
              <a:buNone/>
            </a:pPr>
            <a:r>
              <a:rPr lang="en-US" b="1" dirty="0"/>
              <a:t>Implementation</a:t>
            </a:r>
          </a:p>
          <a:p>
            <a:r>
              <a:rPr lang="en-US" dirty="0"/>
              <a:t>Recover from prototyping</a:t>
            </a:r>
          </a:p>
          <a:p>
            <a:r>
              <a:rPr lang="en-US" dirty="0"/>
              <a:t>Expand &amp; implement design decisions</a:t>
            </a:r>
          </a:p>
        </p:txBody>
      </p:sp>
      <p:pic>
        <p:nvPicPr>
          <p:cNvPr id="6" name="Content Placeholder 6">
            <a:extLst>
              <a:ext uri="{FF2B5EF4-FFF2-40B4-BE49-F238E27FC236}">
                <a16:creationId xmlns:a16="http://schemas.microsoft.com/office/drawing/2014/main" id="{B1335BCA-D8BF-E443-8C8A-0E5C03ACD007}"/>
              </a:ext>
            </a:extLst>
          </p:cNvPr>
          <p:cNvPicPr>
            <a:picLocks noChangeAspect="1"/>
          </p:cNvPicPr>
          <p:nvPr/>
        </p:nvPicPr>
        <p:blipFill>
          <a:blip r:embed="rId2"/>
          <a:stretch>
            <a:fillRect/>
          </a:stretch>
        </p:blipFill>
        <p:spPr>
          <a:xfrm>
            <a:off x="5985163" y="1322568"/>
            <a:ext cx="5800599" cy="3999171"/>
          </a:xfrm>
          <a:prstGeom prst="rect">
            <a:avLst/>
          </a:prstGeom>
        </p:spPr>
      </p:pic>
    </p:spTree>
    <p:extLst>
      <p:ext uri="{BB962C8B-B14F-4D97-AF65-F5344CB8AC3E}">
        <p14:creationId xmlns:p14="http://schemas.microsoft.com/office/powerpoint/2010/main" val="17507493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Refactoring</a:t>
            </a:r>
          </a:p>
        </p:txBody>
      </p:sp>
    </p:spTree>
    <p:extLst>
      <p:ext uri="{BB962C8B-B14F-4D97-AF65-F5344CB8AC3E}">
        <p14:creationId xmlns:p14="http://schemas.microsoft.com/office/powerpoint/2010/main" val="6993847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673" y="217623"/>
            <a:ext cx="8534554" cy="510909"/>
          </a:xfrm>
        </p:spPr>
        <p:txBody>
          <a:bodyPr/>
          <a:lstStyle/>
          <a:p>
            <a:r>
              <a:rPr lang="en-US" dirty="0"/>
              <a:t>Phase 1 - design</a:t>
            </a:r>
          </a:p>
        </p:txBody>
      </p:sp>
      <p:sp>
        <p:nvSpPr>
          <p:cNvPr id="3" name="Content Placeholder 2"/>
          <p:cNvSpPr>
            <a:spLocks noGrp="1"/>
          </p:cNvSpPr>
          <p:nvPr>
            <p:ph idx="1"/>
          </p:nvPr>
        </p:nvSpPr>
        <p:spPr>
          <a:xfrm>
            <a:off x="1115092" y="1256227"/>
            <a:ext cx="9757955" cy="4329926"/>
          </a:xfrm>
        </p:spPr>
        <p:txBody>
          <a:bodyPr/>
          <a:lstStyle/>
          <a:p>
            <a:r>
              <a:rPr lang="en-US" dirty="0"/>
              <a:t>Derive and understand principal definitions &amp; abstractions</a:t>
            </a:r>
          </a:p>
          <a:p>
            <a:r>
              <a:rPr lang="en-US" dirty="0"/>
              <a:t>Collect &amp; understand Paramesh/</a:t>
            </a:r>
            <a:r>
              <a:rPr lang="en-US" dirty="0" err="1"/>
              <a:t>AMReX</a:t>
            </a:r>
            <a:r>
              <a:rPr lang="en-US" dirty="0"/>
              <a:t> constraints</a:t>
            </a:r>
          </a:p>
          <a:p>
            <a:pPr lvl="1"/>
            <a:r>
              <a:rPr lang="en-US" dirty="0"/>
              <a:t>Generally useful design due to two sets of constraints?</a:t>
            </a:r>
          </a:p>
          <a:p>
            <a:r>
              <a:rPr lang="en-US" dirty="0"/>
              <a:t>Collect &amp; understand physics unit requirements on Grid unit</a:t>
            </a:r>
          </a:p>
          <a:p>
            <a:r>
              <a:rPr lang="en-US" dirty="0"/>
              <a:t>Design fundamental data structures &amp; update interface</a:t>
            </a:r>
          </a:p>
          <a:p>
            <a:pPr lvl="1"/>
            <a:r>
              <a:rPr lang="en-US" dirty="0" err="1"/>
              <a:t>AMReX</a:t>
            </a:r>
            <a:r>
              <a:rPr lang="en-US" dirty="0"/>
              <a:t> introduces iterators over blocks/tiles of mesh</a:t>
            </a:r>
          </a:p>
          <a:p>
            <a:pPr lvl="1"/>
            <a:r>
              <a:rPr lang="en-US" dirty="0"/>
              <a:t>Package up block/tile index with associated mesh metadata</a:t>
            </a:r>
          </a:p>
          <a:p>
            <a:r>
              <a:rPr lang="en-US" dirty="0"/>
              <a:t>Minimal prototyping with no verification</a:t>
            </a:r>
          </a:p>
        </p:txBody>
      </p:sp>
      <p:sp>
        <p:nvSpPr>
          <p:cNvPr id="4" name="Text Placeholder 3"/>
          <p:cNvSpPr>
            <a:spLocks noGrp="1"/>
          </p:cNvSpPr>
          <p:nvPr>
            <p:ph type="body" sz="quarter" idx="12"/>
          </p:nvPr>
        </p:nvSpPr>
        <p:spPr>
          <a:xfrm>
            <a:off x="1979614" y="742522"/>
            <a:ext cx="8372901" cy="499715"/>
          </a:xfrm>
        </p:spPr>
        <p:txBody>
          <a:bodyPr/>
          <a:lstStyle/>
          <a:p>
            <a:r>
              <a:rPr lang="en-US" dirty="0"/>
              <a:t>Sit, think, hypothesize, &amp; argue</a:t>
            </a:r>
          </a:p>
        </p:txBody>
      </p:sp>
    </p:spTree>
    <p:extLst>
      <p:ext uri="{BB962C8B-B14F-4D97-AF65-F5344CB8AC3E}">
        <p14:creationId xmlns:p14="http://schemas.microsoft.com/office/powerpoint/2010/main" val="12325493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658" y="200998"/>
            <a:ext cx="8534554" cy="510909"/>
          </a:xfrm>
        </p:spPr>
        <p:txBody>
          <a:bodyPr/>
          <a:lstStyle/>
          <a:p>
            <a:r>
              <a:rPr lang="en-US" dirty="0"/>
              <a:t>Phase 2 - prototyping</a:t>
            </a:r>
          </a:p>
        </p:txBody>
      </p:sp>
      <p:sp>
        <p:nvSpPr>
          <p:cNvPr id="3" name="Content Placeholder 2"/>
          <p:cNvSpPr>
            <a:spLocks noGrp="1"/>
          </p:cNvSpPr>
          <p:nvPr>
            <p:ph idx="1"/>
          </p:nvPr>
        </p:nvSpPr>
        <p:spPr>
          <a:xfrm>
            <a:off x="799792" y="1276678"/>
            <a:ext cx="8211204" cy="4542231"/>
          </a:xfrm>
        </p:spPr>
        <p:txBody>
          <a:bodyPr/>
          <a:lstStyle/>
          <a:p>
            <a:r>
              <a:rPr lang="en-US" dirty="0"/>
              <a:t>Implement new data structures</a:t>
            </a:r>
          </a:p>
          <a:p>
            <a:pPr lvl="1"/>
            <a:r>
              <a:rPr lang="en-US" dirty="0"/>
              <a:t>Evolve design/implementation by iterating between Paramesh &amp; </a:t>
            </a:r>
            <a:r>
              <a:rPr lang="en-US" dirty="0" err="1"/>
              <a:t>AMReX</a:t>
            </a:r>
            <a:endParaRPr lang="en-US" dirty="0"/>
          </a:p>
          <a:p>
            <a:r>
              <a:rPr lang="en-US" dirty="0"/>
              <a:t>Explore Grid/physics unit interface</a:t>
            </a:r>
          </a:p>
          <a:p>
            <a:pPr lvl="1"/>
            <a:r>
              <a:rPr lang="en-US" dirty="0" err="1">
                <a:latin typeface="American Typewriter" panose="02090604020004020304" pitchFamily="18" charset="77"/>
              </a:rPr>
              <a:t>simpleUnsplit</a:t>
            </a:r>
            <a:r>
              <a:rPr lang="en-US" dirty="0">
                <a:latin typeface="American Typewriter" panose="02090604020004020304" pitchFamily="18" charset="77"/>
              </a:rPr>
              <a:t> </a:t>
            </a:r>
            <a:r>
              <a:rPr lang="en-US" dirty="0"/>
              <a:t>Hydro unit</a:t>
            </a:r>
          </a:p>
          <a:p>
            <a:r>
              <a:rPr lang="en-US" dirty="0"/>
              <a:t>Discover use patterns of data structures and Grid unit interface</a:t>
            </a:r>
          </a:p>
          <a:p>
            <a:r>
              <a:rPr lang="en-US" dirty="0"/>
              <a:t>Adjust requirements &amp; interfaces</a:t>
            </a:r>
          </a:p>
        </p:txBody>
      </p:sp>
      <p:sp>
        <p:nvSpPr>
          <p:cNvPr id="4" name="Text Placeholder 3"/>
          <p:cNvSpPr>
            <a:spLocks noGrp="1"/>
          </p:cNvSpPr>
          <p:nvPr>
            <p:ph type="body" sz="quarter" idx="12"/>
          </p:nvPr>
        </p:nvSpPr>
        <p:spPr>
          <a:xfrm>
            <a:off x="1210311" y="739179"/>
            <a:ext cx="8372901" cy="499715"/>
          </a:xfrm>
        </p:spPr>
        <p:txBody>
          <a:bodyPr/>
          <a:lstStyle/>
          <a:p>
            <a:r>
              <a:rPr lang="en-US" dirty="0"/>
              <a:t>Quick, dirty, &amp; light</a:t>
            </a:r>
          </a:p>
        </p:txBody>
      </p:sp>
      <p:sp>
        <p:nvSpPr>
          <p:cNvPr id="7" name="TextBox 6">
            <a:extLst>
              <a:ext uri="{FF2B5EF4-FFF2-40B4-BE49-F238E27FC236}">
                <a16:creationId xmlns:a16="http://schemas.microsoft.com/office/drawing/2014/main" id="{342390D1-BFE9-EC48-990A-5970F5B370EC}"/>
              </a:ext>
            </a:extLst>
          </p:cNvPr>
          <p:cNvSpPr txBox="1"/>
          <p:nvPr/>
        </p:nvSpPr>
        <p:spPr>
          <a:xfrm>
            <a:off x="7024254" y="4197448"/>
            <a:ext cx="3973483" cy="1777410"/>
          </a:xfrm>
          <a:prstGeom prst="rect">
            <a:avLst/>
          </a:prstGeom>
          <a:noFill/>
        </p:spPr>
        <p:txBody>
          <a:bodyPr wrap="square" rtlCol="0">
            <a:spAutoFit/>
          </a:bodyPr>
          <a:lstStyle/>
          <a:p>
            <a:r>
              <a:rPr lang="en-US" sz="1600" dirty="0"/>
              <a:t>Verification</a:t>
            </a:r>
          </a:p>
          <a:p>
            <a:pPr marL="285755" indent="-285755">
              <a:buFont typeface="Arial" panose="020B0604020202020204" pitchFamily="34" charset="0"/>
              <a:buChar char="•"/>
            </a:pPr>
            <a:r>
              <a:rPr lang="en-US" sz="1600" dirty="0"/>
              <a:t>Single </a:t>
            </a:r>
            <a:r>
              <a:rPr lang="en-US" sz="1600" dirty="0" err="1">
                <a:latin typeface="American Typewriter" panose="02090604020004020304" pitchFamily="18" charset="77"/>
              </a:rPr>
              <a:t>simpleUnsplit</a:t>
            </a:r>
            <a:r>
              <a:rPr lang="en-US" sz="1600" dirty="0"/>
              <a:t> simulation</a:t>
            </a:r>
          </a:p>
          <a:p>
            <a:pPr marL="285755" indent="-285755">
              <a:buFont typeface="Arial" panose="020B0604020202020204" pitchFamily="34" charset="0"/>
              <a:buChar char="•"/>
            </a:pPr>
            <a:r>
              <a:rPr lang="en-US" sz="1600" dirty="0"/>
              <a:t>Quantitative regression test with Paramesh</a:t>
            </a:r>
          </a:p>
          <a:p>
            <a:pPr marL="285755" indent="-285755">
              <a:buFont typeface="Arial" panose="020B0604020202020204" pitchFamily="34" charset="0"/>
              <a:buChar char="•"/>
            </a:pPr>
            <a:r>
              <a:rPr lang="en-US" sz="1600" dirty="0"/>
              <a:t>Proof of concept with </a:t>
            </a:r>
            <a:r>
              <a:rPr lang="en-US" sz="1600" dirty="0" err="1"/>
              <a:t>AMReX</a:t>
            </a:r>
            <a:r>
              <a:rPr lang="en-US" sz="1600" dirty="0"/>
              <a:t> </a:t>
            </a:r>
            <a:r>
              <a:rPr lang="en-US" sz="1600" i="1" dirty="0"/>
              <a:t>via</a:t>
            </a:r>
            <a:r>
              <a:rPr lang="en-US" sz="1600" dirty="0"/>
              <a:t> qualitative comparison with Paramesh</a:t>
            </a:r>
          </a:p>
          <a:p>
            <a:pPr marL="285755" indent="-285755">
              <a:buFont typeface="Arial" panose="020B0604020202020204" pitchFamily="34" charset="0"/>
              <a:buChar char="•"/>
            </a:pPr>
            <a:endParaRPr lang="en-US" sz="1350" dirty="0"/>
          </a:p>
        </p:txBody>
      </p:sp>
    </p:spTree>
    <p:extLst>
      <p:ext uri="{BB962C8B-B14F-4D97-AF65-F5344CB8AC3E}">
        <p14:creationId xmlns:p14="http://schemas.microsoft.com/office/powerpoint/2010/main" val="2801506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782" y="296695"/>
            <a:ext cx="8534554" cy="510909"/>
          </a:xfrm>
        </p:spPr>
        <p:txBody>
          <a:bodyPr/>
          <a:lstStyle/>
          <a:p>
            <a:r>
              <a:rPr lang="en-US" dirty="0"/>
              <a:t>Phase 3 - implementation</a:t>
            </a:r>
          </a:p>
        </p:txBody>
      </p:sp>
      <p:sp>
        <p:nvSpPr>
          <p:cNvPr id="3" name="Content Placeholder 2"/>
          <p:cNvSpPr>
            <a:spLocks noGrp="1"/>
          </p:cNvSpPr>
          <p:nvPr>
            <p:ph idx="1"/>
          </p:nvPr>
        </p:nvSpPr>
        <p:spPr>
          <a:xfrm>
            <a:off x="869604" y="1592867"/>
            <a:ext cx="7443123" cy="4176166"/>
          </a:xfrm>
        </p:spPr>
        <p:txBody>
          <a:bodyPr/>
          <a:lstStyle/>
          <a:p>
            <a:r>
              <a:rPr lang="en-US" dirty="0"/>
              <a:t>Derive &amp; implement lessons learned</a:t>
            </a:r>
          </a:p>
          <a:p>
            <a:pPr lvl="1"/>
            <a:r>
              <a:rPr lang="en-US" dirty="0"/>
              <a:t>Clean code &amp; inline documentation</a:t>
            </a:r>
          </a:p>
          <a:p>
            <a:r>
              <a:rPr lang="en-US" dirty="0"/>
              <a:t>Update </a:t>
            </a:r>
            <a:r>
              <a:rPr lang="en-US" dirty="0">
                <a:latin typeface="American Typewriter" panose="02090604020004020304" pitchFamily="18" charset="77"/>
              </a:rPr>
              <a:t>Unsplit</a:t>
            </a:r>
            <a:r>
              <a:rPr lang="en-US" dirty="0"/>
              <a:t> Hydro</a:t>
            </a:r>
          </a:p>
          <a:p>
            <a:r>
              <a:rPr lang="en-US" dirty="0"/>
              <a:t>Hybrid FLASH</a:t>
            </a:r>
          </a:p>
          <a:p>
            <a:pPr lvl="1"/>
            <a:r>
              <a:rPr lang="en-US" dirty="0" err="1"/>
              <a:t>AMReX</a:t>
            </a:r>
            <a:r>
              <a:rPr lang="en-US" dirty="0"/>
              <a:t> manages data</a:t>
            </a:r>
          </a:p>
          <a:p>
            <a:pPr lvl="1"/>
            <a:r>
              <a:rPr lang="en-US" dirty="0"/>
              <a:t>Paramesh drives AMR</a:t>
            </a:r>
          </a:p>
          <a:p>
            <a:r>
              <a:rPr lang="en-US" dirty="0"/>
              <a:t>Fully-functioning simulation with </a:t>
            </a:r>
            <a:r>
              <a:rPr lang="en-US" dirty="0" err="1"/>
              <a:t>AMReX</a:t>
            </a:r>
            <a:endParaRPr lang="en-US" dirty="0"/>
          </a:p>
          <a:p>
            <a:r>
              <a:rPr lang="en-US" dirty="0"/>
              <a:t>Prune old code</a:t>
            </a:r>
          </a:p>
        </p:txBody>
      </p:sp>
      <p:sp>
        <p:nvSpPr>
          <p:cNvPr id="4" name="Text Placeholder 3"/>
          <p:cNvSpPr>
            <a:spLocks noGrp="1"/>
          </p:cNvSpPr>
          <p:nvPr>
            <p:ph type="body" sz="quarter" idx="12"/>
          </p:nvPr>
        </p:nvSpPr>
        <p:spPr>
          <a:xfrm>
            <a:off x="1160435" y="891368"/>
            <a:ext cx="8372901" cy="499715"/>
          </a:xfrm>
        </p:spPr>
        <p:txBody>
          <a:bodyPr/>
          <a:lstStyle/>
          <a:p>
            <a:r>
              <a:rPr lang="en-US" dirty="0"/>
              <a:t>Toward quantifiable success &amp; Continuous Integration</a:t>
            </a:r>
          </a:p>
        </p:txBody>
      </p:sp>
      <p:sp>
        <p:nvSpPr>
          <p:cNvPr id="7" name="TextBox 6">
            <a:extLst>
              <a:ext uri="{FF2B5EF4-FFF2-40B4-BE49-F238E27FC236}">
                <a16:creationId xmlns:a16="http://schemas.microsoft.com/office/drawing/2014/main" id="{342390D1-BFE9-EC48-990A-5970F5B370EC}"/>
              </a:ext>
            </a:extLst>
          </p:cNvPr>
          <p:cNvSpPr txBox="1"/>
          <p:nvPr/>
        </p:nvSpPr>
        <p:spPr>
          <a:xfrm>
            <a:off x="7518585" y="1474847"/>
            <a:ext cx="4029502" cy="3008516"/>
          </a:xfrm>
          <a:prstGeom prst="rect">
            <a:avLst/>
          </a:prstGeom>
          <a:noFill/>
        </p:spPr>
        <p:txBody>
          <a:bodyPr wrap="square" rtlCol="0">
            <a:spAutoFit/>
          </a:bodyPr>
          <a:lstStyle/>
          <a:p>
            <a:r>
              <a:rPr lang="en-US" sz="1600" dirty="0"/>
              <a:t>Verification</a:t>
            </a:r>
          </a:p>
          <a:p>
            <a:pPr marL="285755" indent="-285755">
              <a:buFont typeface="Arial" panose="020B0604020202020204" pitchFamily="34" charset="0"/>
              <a:buChar char="•"/>
            </a:pPr>
            <a:r>
              <a:rPr lang="en-US" sz="1600" dirty="0"/>
              <a:t>Git workflow</a:t>
            </a:r>
          </a:p>
          <a:p>
            <a:pPr marL="285755" indent="-285755">
              <a:buFont typeface="Arial" panose="020B0604020202020204" pitchFamily="34" charset="0"/>
              <a:buChar char="•"/>
            </a:pPr>
            <a:r>
              <a:rPr lang="en-US" sz="1600" dirty="0"/>
              <a:t>Grow test suite / CI with Jenkins</a:t>
            </a:r>
          </a:p>
          <a:p>
            <a:pPr marL="285755" indent="-285755">
              <a:buFont typeface="Arial" panose="020B0604020202020204" pitchFamily="34" charset="0"/>
              <a:buChar char="•"/>
            </a:pPr>
            <a:r>
              <a:rPr lang="en-US" sz="1600" dirty="0"/>
              <a:t>Add new feature/test</a:t>
            </a:r>
          </a:p>
          <a:p>
            <a:pPr marL="742962" lvl="1" indent="-285755">
              <a:buFont typeface="Arial" panose="020B0604020202020204" pitchFamily="34" charset="0"/>
              <a:buChar char="•"/>
            </a:pPr>
            <a:r>
              <a:rPr lang="en-US" sz="1600" dirty="0"/>
              <a:t>Create Paramesh baseline with FLASH4.4</a:t>
            </a:r>
          </a:p>
          <a:p>
            <a:pPr marL="742962" lvl="1" indent="-285755">
              <a:buFont typeface="Arial" panose="020B0604020202020204" pitchFamily="34" charset="0"/>
              <a:buChar char="•"/>
            </a:pPr>
            <a:r>
              <a:rPr lang="en-US" sz="1600" dirty="0"/>
              <a:t>Refactor Paramesh implementation</a:t>
            </a:r>
          </a:p>
          <a:p>
            <a:pPr marL="742962" lvl="1" indent="-285755">
              <a:buFont typeface="Arial" panose="020B0604020202020204" pitchFamily="34" charset="0"/>
              <a:buChar char="•"/>
            </a:pPr>
            <a:r>
              <a:rPr lang="en-US" sz="1600" dirty="0"/>
              <a:t>Implement with </a:t>
            </a:r>
            <a:r>
              <a:rPr lang="en-US" sz="1600" dirty="0" err="1"/>
              <a:t>AMReX</a:t>
            </a:r>
            <a:r>
              <a:rPr lang="en-US" sz="1600" dirty="0"/>
              <a:t> &amp; compare against Paramesh baseline</a:t>
            </a:r>
          </a:p>
          <a:p>
            <a:pPr marL="285755" indent="-285755">
              <a:buFont typeface="Arial" panose="020B0604020202020204" pitchFamily="34" charset="0"/>
              <a:buChar char="•"/>
            </a:pPr>
            <a:endParaRPr lang="en-US" sz="1350" dirty="0"/>
          </a:p>
        </p:txBody>
      </p:sp>
    </p:spTree>
    <p:extLst>
      <p:ext uri="{BB962C8B-B14F-4D97-AF65-F5344CB8AC3E}">
        <p14:creationId xmlns:p14="http://schemas.microsoft.com/office/powerpoint/2010/main" val="1852976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Documentation </a:t>
            </a:r>
          </a:p>
        </p:txBody>
      </p:sp>
    </p:spTree>
    <p:extLst>
      <p:ext uri="{BB962C8B-B14F-4D97-AF65-F5344CB8AC3E}">
        <p14:creationId xmlns:p14="http://schemas.microsoft.com/office/powerpoint/2010/main" val="2660996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279F-FA6F-544C-8A6C-9A764AF99F73}"/>
              </a:ext>
            </a:extLst>
          </p:cNvPr>
          <p:cNvSpPr>
            <a:spLocks noGrp="1"/>
          </p:cNvSpPr>
          <p:nvPr>
            <p:ph type="title"/>
          </p:nvPr>
        </p:nvSpPr>
        <p:spPr>
          <a:xfrm>
            <a:off x="365760" y="411484"/>
            <a:ext cx="11376442" cy="510909"/>
          </a:xfrm>
        </p:spPr>
        <p:txBody>
          <a:bodyPr/>
          <a:lstStyle/>
          <a:p>
            <a:r>
              <a:rPr lang="en-US" dirty="0"/>
              <a:t>Lifecycle</a:t>
            </a:r>
          </a:p>
        </p:txBody>
      </p:sp>
      <p:grpSp>
        <p:nvGrpSpPr>
          <p:cNvPr id="24" name="Group 23">
            <a:extLst>
              <a:ext uri="{FF2B5EF4-FFF2-40B4-BE49-F238E27FC236}">
                <a16:creationId xmlns:a16="http://schemas.microsoft.com/office/drawing/2014/main" id="{1AC5017F-C386-484E-B2BD-8B64AE84D217}"/>
              </a:ext>
            </a:extLst>
          </p:cNvPr>
          <p:cNvGrpSpPr/>
          <p:nvPr/>
        </p:nvGrpSpPr>
        <p:grpSpPr>
          <a:xfrm>
            <a:off x="2619952" y="756689"/>
            <a:ext cx="8016237" cy="5276207"/>
            <a:chOff x="1739419" y="656323"/>
            <a:chExt cx="8016237" cy="5276207"/>
          </a:xfrm>
        </p:grpSpPr>
        <p:sp>
          <p:nvSpPr>
            <p:cNvPr id="5" name="Rectangle 4">
              <a:extLst>
                <a:ext uri="{FF2B5EF4-FFF2-40B4-BE49-F238E27FC236}">
                  <a16:creationId xmlns:a16="http://schemas.microsoft.com/office/drawing/2014/main" id="{697C75D3-EA88-4C4C-91C3-10510F04C510}"/>
                </a:ext>
              </a:extLst>
            </p:cNvPr>
            <p:cNvSpPr/>
            <p:nvPr/>
          </p:nvSpPr>
          <p:spPr>
            <a:xfrm>
              <a:off x="4301187" y="4445617"/>
              <a:ext cx="2953635" cy="1486913"/>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Maintenance</a:t>
              </a:r>
            </a:p>
            <a:p>
              <a:pPr algn="ctr"/>
              <a:r>
                <a:rPr lang="en-US" dirty="0">
                  <a:ln w="0"/>
                  <a:solidFill>
                    <a:schemeClr val="tx1"/>
                  </a:solidFill>
                  <a:effectLst>
                    <a:outerShdw blurRad="38100" dist="19050" dir="2700000" algn="tl" rotWithShape="0">
                      <a:schemeClr val="dk1">
                        <a:alpha val="40000"/>
                      </a:schemeClr>
                    </a:outerShdw>
                  </a:effectLst>
                </a:rPr>
                <a:t>Ongoing Testing</a:t>
              </a:r>
            </a:p>
            <a:p>
              <a:pPr algn="ctr"/>
              <a:r>
                <a:rPr lang="en-US" dirty="0">
                  <a:ln w="0"/>
                  <a:solidFill>
                    <a:schemeClr val="tx1"/>
                  </a:solidFill>
                  <a:effectLst>
                    <a:outerShdw blurRad="38100" dist="19050" dir="2700000" algn="tl" rotWithShape="0">
                      <a:schemeClr val="dk1">
                        <a:alpha val="40000"/>
                      </a:schemeClr>
                    </a:outerShdw>
                  </a:effectLst>
                </a:rPr>
                <a:t>Issues and Bug Resolution</a:t>
              </a:r>
            </a:p>
          </p:txBody>
        </p:sp>
        <p:sp>
          <p:nvSpPr>
            <p:cNvPr id="6" name="Rectangle 5">
              <a:extLst>
                <a:ext uri="{FF2B5EF4-FFF2-40B4-BE49-F238E27FC236}">
                  <a16:creationId xmlns:a16="http://schemas.microsoft.com/office/drawing/2014/main" id="{1521690A-2B79-2844-9F3F-057A0C1D8C8F}"/>
                </a:ext>
              </a:extLst>
            </p:cNvPr>
            <p:cNvSpPr/>
            <p:nvPr/>
          </p:nvSpPr>
          <p:spPr>
            <a:xfrm>
              <a:off x="1739419" y="2267457"/>
              <a:ext cx="1811194" cy="148691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Capability </a:t>
              </a:r>
            </a:p>
            <a:p>
              <a:pPr algn="ctr"/>
              <a:r>
                <a:rPr lang="en-US" dirty="0">
                  <a:ln w="0"/>
                  <a:solidFill>
                    <a:schemeClr val="tx1"/>
                  </a:solidFill>
                  <a:effectLst>
                    <a:outerShdw blurRad="38100" dist="19050" dir="2700000" algn="tl" rotWithShape="0">
                      <a:schemeClr val="dk1">
                        <a:alpha val="40000"/>
                      </a:schemeClr>
                    </a:outerShdw>
                  </a:effectLst>
                </a:rPr>
                <a:t>Addition</a:t>
              </a:r>
            </a:p>
          </p:txBody>
        </p:sp>
        <p:sp>
          <p:nvSpPr>
            <p:cNvPr id="7" name="Rectangle 6">
              <a:extLst>
                <a:ext uri="{FF2B5EF4-FFF2-40B4-BE49-F238E27FC236}">
                  <a16:creationId xmlns:a16="http://schemas.microsoft.com/office/drawing/2014/main" id="{4ED89A0D-66CD-744B-9BD1-B87A91E811BB}"/>
                </a:ext>
              </a:extLst>
            </p:cNvPr>
            <p:cNvSpPr/>
            <p:nvPr/>
          </p:nvSpPr>
          <p:spPr>
            <a:xfrm>
              <a:off x="4110520" y="851476"/>
              <a:ext cx="3793116" cy="672524"/>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Initial Development </a:t>
              </a:r>
            </a:p>
          </p:txBody>
        </p:sp>
        <p:sp>
          <p:nvSpPr>
            <p:cNvPr id="8" name="Rectangle 7">
              <a:extLst>
                <a:ext uri="{FF2B5EF4-FFF2-40B4-BE49-F238E27FC236}">
                  <a16:creationId xmlns:a16="http://schemas.microsoft.com/office/drawing/2014/main" id="{A3308FD8-A60C-5F4D-A85E-4CFCB812CD05}"/>
                </a:ext>
              </a:extLst>
            </p:cNvPr>
            <p:cNvSpPr/>
            <p:nvPr/>
          </p:nvSpPr>
          <p:spPr>
            <a:xfrm>
              <a:off x="4110520" y="1524001"/>
              <a:ext cx="1885424" cy="1329723"/>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Requirements analysis</a:t>
              </a:r>
            </a:p>
          </p:txBody>
        </p:sp>
        <p:sp>
          <p:nvSpPr>
            <p:cNvPr id="9" name="Rectangle 8">
              <a:extLst>
                <a:ext uri="{FF2B5EF4-FFF2-40B4-BE49-F238E27FC236}">
                  <a16:creationId xmlns:a16="http://schemas.microsoft.com/office/drawing/2014/main" id="{048D8D2E-FDD3-8341-8301-22A317F9B343}"/>
                </a:ext>
              </a:extLst>
            </p:cNvPr>
            <p:cNvSpPr/>
            <p:nvPr/>
          </p:nvSpPr>
          <p:spPr>
            <a:xfrm>
              <a:off x="6018212" y="1524001"/>
              <a:ext cx="1885424" cy="1329723"/>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Design</a:t>
              </a:r>
            </a:p>
          </p:txBody>
        </p:sp>
        <p:sp>
          <p:nvSpPr>
            <p:cNvPr id="10" name="Rectangle 9">
              <a:extLst>
                <a:ext uri="{FF2B5EF4-FFF2-40B4-BE49-F238E27FC236}">
                  <a16:creationId xmlns:a16="http://schemas.microsoft.com/office/drawing/2014/main" id="{4778F1A1-4F94-2A47-AD81-6F1A438C80AD}"/>
                </a:ext>
              </a:extLst>
            </p:cNvPr>
            <p:cNvSpPr/>
            <p:nvPr/>
          </p:nvSpPr>
          <p:spPr>
            <a:xfrm>
              <a:off x="4110520" y="2853724"/>
              <a:ext cx="1885424" cy="1329723"/>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Verification validation</a:t>
              </a:r>
            </a:p>
          </p:txBody>
        </p:sp>
        <p:sp>
          <p:nvSpPr>
            <p:cNvPr id="11" name="Rectangle 10">
              <a:extLst>
                <a:ext uri="{FF2B5EF4-FFF2-40B4-BE49-F238E27FC236}">
                  <a16:creationId xmlns:a16="http://schemas.microsoft.com/office/drawing/2014/main" id="{D7184501-B8AE-1247-860B-76AFE5ED9DDB}"/>
                </a:ext>
              </a:extLst>
            </p:cNvPr>
            <p:cNvSpPr/>
            <p:nvPr/>
          </p:nvSpPr>
          <p:spPr>
            <a:xfrm>
              <a:off x="6018212" y="2853724"/>
              <a:ext cx="1885424" cy="1329723"/>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Implementation</a:t>
              </a:r>
            </a:p>
          </p:txBody>
        </p:sp>
        <p:sp>
          <p:nvSpPr>
            <p:cNvPr id="12" name="Rectangle 11">
              <a:extLst>
                <a:ext uri="{FF2B5EF4-FFF2-40B4-BE49-F238E27FC236}">
                  <a16:creationId xmlns:a16="http://schemas.microsoft.com/office/drawing/2014/main" id="{1FD9B5C5-5E66-A241-943F-2A63674FB596}"/>
                </a:ext>
              </a:extLst>
            </p:cNvPr>
            <p:cNvSpPr/>
            <p:nvPr/>
          </p:nvSpPr>
          <p:spPr>
            <a:xfrm>
              <a:off x="1739419" y="656323"/>
              <a:ext cx="1811194" cy="148691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Integration of New Research</a:t>
              </a:r>
            </a:p>
          </p:txBody>
        </p:sp>
        <p:sp>
          <p:nvSpPr>
            <p:cNvPr id="13" name="Right Arrow 12">
              <a:extLst>
                <a:ext uri="{FF2B5EF4-FFF2-40B4-BE49-F238E27FC236}">
                  <a16:creationId xmlns:a16="http://schemas.microsoft.com/office/drawing/2014/main" id="{6A5EB4F0-06BC-B944-9B5F-CF9278F87F8B}"/>
                </a:ext>
              </a:extLst>
            </p:cNvPr>
            <p:cNvSpPr/>
            <p:nvPr/>
          </p:nvSpPr>
          <p:spPr>
            <a:xfrm>
              <a:off x="3542665" y="1711303"/>
              <a:ext cx="556721" cy="197531"/>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Down Arrow 13">
              <a:extLst>
                <a:ext uri="{FF2B5EF4-FFF2-40B4-BE49-F238E27FC236}">
                  <a16:creationId xmlns:a16="http://schemas.microsoft.com/office/drawing/2014/main" id="{35096745-760D-E74A-BD88-D575DA43B99C}"/>
                </a:ext>
              </a:extLst>
            </p:cNvPr>
            <p:cNvSpPr/>
            <p:nvPr/>
          </p:nvSpPr>
          <p:spPr>
            <a:xfrm>
              <a:off x="4960099" y="4213029"/>
              <a:ext cx="219321" cy="232588"/>
            </a:xfrm>
            <a:prstGeom prst="down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5F9E99E-032A-2D42-9B60-E13B0F5521A3}"/>
                </a:ext>
              </a:extLst>
            </p:cNvPr>
            <p:cNvSpPr/>
            <p:nvPr/>
          </p:nvSpPr>
          <p:spPr>
            <a:xfrm>
              <a:off x="7944462" y="4330196"/>
              <a:ext cx="1811194" cy="1486913"/>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Release </a:t>
              </a:r>
            </a:p>
            <a:p>
              <a:pPr algn="ctr"/>
              <a:r>
                <a:rPr lang="en-US" dirty="0">
                  <a:ln w="0"/>
                  <a:solidFill>
                    <a:schemeClr val="tx1"/>
                  </a:solidFill>
                  <a:effectLst>
                    <a:outerShdw blurRad="38100" dist="19050" dir="2700000" algn="tl" rotWithShape="0">
                      <a:schemeClr val="dk1">
                        <a:alpha val="40000"/>
                      </a:schemeClr>
                    </a:outerShdw>
                  </a:effectLst>
                </a:rPr>
                <a:t>Distribution</a:t>
              </a:r>
            </a:p>
            <a:p>
              <a:pPr algn="ctr"/>
              <a:r>
                <a:rPr lang="en-US" dirty="0">
                  <a:ln w="0"/>
                  <a:solidFill>
                    <a:schemeClr val="tx1"/>
                  </a:solidFill>
                  <a:effectLst>
                    <a:outerShdw blurRad="38100" dist="19050" dir="2700000" algn="tl" rotWithShape="0">
                      <a:schemeClr val="dk1">
                        <a:alpha val="40000"/>
                      </a:schemeClr>
                    </a:outerShdw>
                  </a:effectLst>
                </a:rPr>
                <a:t>User Support</a:t>
              </a:r>
            </a:p>
          </p:txBody>
        </p:sp>
        <p:sp>
          <p:nvSpPr>
            <p:cNvPr id="16" name="Left-Right Arrow 15">
              <a:extLst>
                <a:ext uri="{FF2B5EF4-FFF2-40B4-BE49-F238E27FC236}">
                  <a16:creationId xmlns:a16="http://schemas.microsoft.com/office/drawing/2014/main" id="{6794A2D8-8C6C-D34C-929A-46219CBC8D4D}"/>
                </a:ext>
              </a:extLst>
            </p:cNvPr>
            <p:cNvSpPr/>
            <p:nvPr/>
          </p:nvSpPr>
          <p:spPr>
            <a:xfrm>
              <a:off x="7254822" y="4958233"/>
              <a:ext cx="689641" cy="253867"/>
            </a:xfrm>
            <a:prstGeom prst="lef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Down Arrow 16">
              <a:extLst>
                <a:ext uri="{FF2B5EF4-FFF2-40B4-BE49-F238E27FC236}">
                  <a16:creationId xmlns:a16="http://schemas.microsoft.com/office/drawing/2014/main" id="{2933367E-A391-334C-AEFD-BDEB708162F5}"/>
                </a:ext>
              </a:extLst>
            </p:cNvPr>
            <p:cNvSpPr/>
            <p:nvPr/>
          </p:nvSpPr>
          <p:spPr>
            <a:xfrm>
              <a:off x="5053232" y="2666421"/>
              <a:ext cx="126188" cy="344493"/>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Up-Down Arrow 17">
              <a:extLst>
                <a:ext uri="{FF2B5EF4-FFF2-40B4-BE49-F238E27FC236}">
                  <a16:creationId xmlns:a16="http://schemas.microsoft.com/office/drawing/2014/main" id="{F876AD95-0A4F-9D4F-8151-3DC5729F7BCF}"/>
                </a:ext>
              </a:extLst>
            </p:cNvPr>
            <p:cNvSpPr/>
            <p:nvPr/>
          </p:nvSpPr>
          <p:spPr>
            <a:xfrm>
              <a:off x="6960923" y="2681477"/>
              <a:ext cx="126188" cy="344493"/>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985FAA6A-7FA6-0D4B-9B2F-901D800359B4}"/>
                </a:ext>
              </a:extLst>
            </p:cNvPr>
            <p:cNvSpPr/>
            <p:nvPr/>
          </p:nvSpPr>
          <p:spPr>
            <a:xfrm>
              <a:off x="5820043" y="2005582"/>
              <a:ext cx="374073" cy="12218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Left-Right Arrow 19">
              <a:extLst>
                <a:ext uri="{FF2B5EF4-FFF2-40B4-BE49-F238E27FC236}">
                  <a16:creationId xmlns:a16="http://schemas.microsoft.com/office/drawing/2014/main" id="{1BED58C6-554A-FA41-9D3F-80524D390AB7}"/>
                </a:ext>
              </a:extLst>
            </p:cNvPr>
            <p:cNvSpPr/>
            <p:nvPr/>
          </p:nvSpPr>
          <p:spPr>
            <a:xfrm>
              <a:off x="5797326" y="3621743"/>
              <a:ext cx="374073" cy="12218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37D67C25-A75B-464E-8150-1D10F4DF73D4}"/>
                </a:ext>
              </a:extLst>
            </p:cNvPr>
            <p:cNvSpPr/>
            <p:nvPr/>
          </p:nvSpPr>
          <p:spPr>
            <a:xfrm flipV="1">
              <a:off x="6400800" y="4183447"/>
              <a:ext cx="267317" cy="232588"/>
            </a:xfrm>
            <a:prstGeom prst="down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Left-Right Arrow 21">
              <a:extLst>
                <a:ext uri="{FF2B5EF4-FFF2-40B4-BE49-F238E27FC236}">
                  <a16:creationId xmlns:a16="http://schemas.microsoft.com/office/drawing/2014/main" id="{35D4A180-C642-EE43-A128-517DDB0C8A8D}"/>
                </a:ext>
              </a:extLst>
            </p:cNvPr>
            <p:cNvSpPr/>
            <p:nvPr/>
          </p:nvSpPr>
          <p:spPr>
            <a:xfrm rot="-2700000">
              <a:off x="5808908" y="2792629"/>
              <a:ext cx="374073" cy="12218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5E7D0487-18C3-E94A-90A2-D1CB76AA1F20}"/>
                </a:ext>
              </a:extLst>
            </p:cNvPr>
            <p:cNvSpPr/>
            <p:nvPr/>
          </p:nvSpPr>
          <p:spPr>
            <a:xfrm>
              <a:off x="3568832" y="2391981"/>
              <a:ext cx="556721" cy="197531"/>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60629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7906-DA22-8441-84C0-0955EBAD9D35}"/>
              </a:ext>
            </a:extLst>
          </p:cNvPr>
          <p:cNvSpPr>
            <a:spLocks noGrp="1"/>
          </p:cNvSpPr>
          <p:nvPr>
            <p:ph type="title"/>
          </p:nvPr>
        </p:nvSpPr>
        <p:spPr>
          <a:xfrm>
            <a:off x="365760" y="411484"/>
            <a:ext cx="11376442" cy="510909"/>
          </a:xfrm>
        </p:spPr>
        <p:txBody>
          <a:bodyPr/>
          <a:lstStyle/>
          <a:p>
            <a:r>
              <a:rPr lang="en-US" dirty="0"/>
              <a:t>Documentation</a:t>
            </a:r>
          </a:p>
        </p:txBody>
      </p:sp>
      <p:grpSp>
        <p:nvGrpSpPr>
          <p:cNvPr id="5" name="Group 4">
            <a:extLst>
              <a:ext uri="{FF2B5EF4-FFF2-40B4-BE49-F238E27FC236}">
                <a16:creationId xmlns:a16="http://schemas.microsoft.com/office/drawing/2014/main" id="{5F913C51-7A7E-6446-9887-9DEC4DECE483}"/>
              </a:ext>
            </a:extLst>
          </p:cNvPr>
          <p:cNvGrpSpPr/>
          <p:nvPr/>
        </p:nvGrpSpPr>
        <p:grpSpPr>
          <a:xfrm>
            <a:off x="1807587" y="1071609"/>
            <a:ext cx="5979423" cy="5002672"/>
            <a:chOff x="4110520" y="851476"/>
            <a:chExt cx="5979423" cy="5002672"/>
          </a:xfrm>
        </p:grpSpPr>
        <p:sp>
          <p:nvSpPr>
            <p:cNvPr id="6" name="Rectangle 5">
              <a:extLst>
                <a:ext uri="{FF2B5EF4-FFF2-40B4-BE49-F238E27FC236}">
                  <a16:creationId xmlns:a16="http://schemas.microsoft.com/office/drawing/2014/main" id="{D70F205C-957F-9B4C-AF37-19EE25DE987C}"/>
                </a:ext>
              </a:extLst>
            </p:cNvPr>
            <p:cNvSpPr/>
            <p:nvPr/>
          </p:nvSpPr>
          <p:spPr>
            <a:xfrm>
              <a:off x="4110520" y="1524001"/>
              <a:ext cx="1885424" cy="1329723"/>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Requirements analysis</a:t>
              </a:r>
            </a:p>
          </p:txBody>
        </p:sp>
        <p:sp>
          <p:nvSpPr>
            <p:cNvPr id="7" name="Rectangle 6">
              <a:extLst>
                <a:ext uri="{FF2B5EF4-FFF2-40B4-BE49-F238E27FC236}">
                  <a16:creationId xmlns:a16="http://schemas.microsoft.com/office/drawing/2014/main" id="{BAB73781-702E-9D49-A6E9-50135CF217B8}"/>
                </a:ext>
              </a:extLst>
            </p:cNvPr>
            <p:cNvSpPr/>
            <p:nvPr/>
          </p:nvSpPr>
          <p:spPr>
            <a:xfrm>
              <a:off x="6482038" y="1759226"/>
              <a:ext cx="3607905" cy="4094922"/>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dirty="0"/>
                <a:t>Expectations from the software</a:t>
              </a:r>
            </a:p>
            <a:p>
              <a:pPr marL="285750" indent="-285750">
                <a:buFont typeface="Arial" panose="020B0604020202020204" pitchFamily="34" charset="0"/>
                <a:buChar char="•"/>
              </a:pPr>
              <a:r>
                <a:rPr lang="en-US" dirty="0"/>
                <a:t>Capabilities needed</a:t>
              </a:r>
            </a:p>
            <a:p>
              <a:pPr marL="285750" indent="-285750">
                <a:buFont typeface="Arial" panose="020B0604020202020204" pitchFamily="34" charset="0"/>
                <a:buChar char="•"/>
              </a:pPr>
              <a:r>
                <a:rPr lang="en-US" dirty="0"/>
                <a:t>Solvers needed</a:t>
              </a:r>
            </a:p>
            <a:p>
              <a:pPr marL="285750" indent="-285750">
                <a:buFont typeface="Arial" panose="020B0604020202020204" pitchFamily="34" charset="0"/>
                <a:buChar char="•"/>
              </a:pPr>
              <a:r>
                <a:rPr lang="en-US" dirty="0"/>
                <a:t>Constraints</a:t>
              </a:r>
            </a:p>
            <a:p>
              <a:pPr marL="285750" indent="-285750">
                <a:buFont typeface="Arial" panose="020B0604020202020204" pitchFamily="34" charset="0"/>
                <a:buChar char="•"/>
              </a:pPr>
              <a:r>
                <a:rPr lang="en-US" dirty="0"/>
                <a:t>How will they be tested</a:t>
              </a:r>
            </a:p>
            <a:p>
              <a:pPr marL="285750" indent="-285750">
                <a:buFont typeface="Arial" panose="020B0604020202020204" pitchFamily="34" charset="0"/>
                <a:buChar char="•"/>
              </a:pPr>
              <a:endParaRPr lang="en-US" dirty="0"/>
            </a:p>
            <a:p>
              <a:pPr algn="ctr"/>
              <a:r>
                <a:rPr lang="en-US" b="1" dirty="0"/>
                <a:t>Example FLASH</a:t>
              </a:r>
            </a:p>
            <a:p>
              <a:pPr marL="285750" indent="-285750">
                <a:buFont typeface="Arial" panose="020B0604020202020204" pitchFamily="34" charset="0"/>
                <a:buChar char="•"/>
              </a:pPr>
              <a:r>
                <a:rPr lang="en-US" dirty="0"/>
                <a:t>Same code for different applications -&gt; configurability</a:t>
              </a:r>
            </a:p>
            <a:p>
              <a:pPr marL="285750" indent="-285750">
                <a:buFont typeface="Arial" panose="020B0604020202020204" pitchFamily="34" charset="0"/>
                <a:buChar char="•"/>
              </a:pPr>
              <a:r>
                <a:rPr lang="en-US" dirty="0"/>
                <a:t>Shock Hydro, Degenerate matter EOS, AMR</a:t>
              </a:r>
            </a:p>
            <a:p>
              <a:pPr marL="285750" indent="-285750">
                <a:buFont typeface="Arial" panose="020B0604020202020204" pitchFamily="34" charset="0"/>
                <a:buChar char="•"/>
              </a:pPr>
              <a:r>
                <a:rPr lang="en-US" dirty="0"/>
                <a:t>Battery of tests</a:t>
              </a:r>
            </a:p>
          </p:txBody>
        </p:sp>
        <p:sp>
          <p:nvSpPr>
            <p:cNvPr id="8" name="Rectangle 7">
              <a:extLst>
                <a:ext uri="{FF2B5EF4-FFF2-40B4-BE49-F238E27FC236}">
                  <a16:creationId xmlns:a16="http://schemas.microsoft.com/office/drawing/2014/main" id="{0E7E8AFB-CD62-544D-AF3B-11BBB1E10697}"/>
                </a:ext>
              </a:extLst>
            </p:cNvPr>
            <p:cNvSpPr/>
            <p:nvPr/>
          </p:nvSpPr>
          <p:spPr>
            <a:xfrm>
              <a:off x="4110520" y="851476"/>
              <a:ext cx="3793116" cy="672524"/>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Initial Development </a:t>
              </a:r>
            </a:p>
          </p:txBody>
        </p:sp>
      </p:grpSp>
    </p:spTree>
    <p:extLst>
      <p:ext uri="{BB962C8B-B14F-4D97-AF65-F5344CB8AC3E}">
        <p14:creationId xmlns:p14="http://schemas.microsoft.com/office/powerpoint/2010/main" val="4134764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7906-DA22-8441-84C0-0955EBAD9D35}"/>
              </a:ext>
            </a:extLst>
          </p:cNvPr>
          <p:cNvSpPr>
            <a:spLocks noGrp="1"/>
          </p:cNvSpPr>
          <p:nvPr>
            <p:ph type="title"/>
          </p:nvPr>
        </p:nvSpPr>
        <p:spPr>
          <a:xfrm>
            <a:off x="365760" y="411484"/>
            <a:ext cx="11376442" cy="510909"/>
          </a:xfrm>
        </p:spPr>
        <p:txBody>
          <a:bodyPr/>
          <a:lstStyle/>
          <a:p>
            <a:r>
              <a:rPr lang="en-US" dirty="0"/>
              <a:t>Documentation</a:t>
            </a:r>
          </a:p>
        </p:txBody>
      </p:sp>
      <p:grpSp>
        <p:nvGrpSpPr>
          <p:cNvPr id="9" name="Group 8">
            <a:extLst>
              <a:ext uri="{FF2B5EF4-FFF2-40B4-BE49-F238E27FC236}">
                <a16:creationId xmlns:a16="http://schemas.microsoft.com/office/drawing/2014/main" id="{E913D56E-E5D2-2B46-AD2C-2B6FF78B47AD}"/>
              </a:ext>
            </a:extLst>
          </p:cNvPr>
          <p:cNvGrpSpPr/>
          <p:nvPr/>
        </p:nvGrpSpPr>
        <p:grpSpPr>
          <a:xfrm>
            <a:off x="2208212" y="851476"/>
            <a:ext cx="5695424" cy="4923870"/>
            <a:chOff x="2208212" y="851476"/>
            <a:chExt cx="5695424" cy="4923870"/>
          </a:xfrm>
        </p:grpSpPr>
        <p:sp>
          <p:nvSpPr>
            <p:cNvPr id="10" name="Rectangle 9">
              <a:extLst>
                <a:ext uri="{FF2B5EF4-FFF2-40B4-BE49-F238E27FC236}">
                  <a16:creationId xmlns:a16="http://schemas.microsoft.com/office/drawing/2014/main" id="{01F068F3-E579-9745-BA7B-8FEB4FBE1ECF}"/>
                </a:ext>
              </a:extLst>
            </p:cNvPr>
            <p:cNvSpPr/>
            <p:nvPr/>
          </p:nvSpPr>
          <p:spPr>
            <a:xfrm>
              <a:off x="6018212" y="1524001"/>
              <a:ext cx="1885424" cy="1329723"/>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Design</a:t>
              </a:r>
            </a:p>
          </p:txBody>
        </p:sp>
        <p:sp>
          <p:nvSpPr>
            <p:cNvPr id="11" name="Rectangle 10">
              <a:extLst>
                <a:ext uri="{FF2B5EF4-FFF2-40B4-BE49-F238E27FC236}">
                  <a16:creationId xmlns:a16="http://schemas.microsoft.com/office/drawing/2014/main" id="{654C0310-F3E1-FE4B-B743-0BD172015479}"/>
                </a:ext>
              </a:extLst>
            </p:cNvPr>
            <p:cNvSpPr/>
            <p:nvPr/>
          </p:nvSpPr>
          <p:spPr>
            <a:xfrm>
              <a:off x="2208212" y="1680424"/>
              <a:ext cx="3607905" cy="4094922"/>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dirty="0"/>
                <a:t>Software overview</a:t>
              </a:r>
            </a:p>
            <a:p>
              <a:pPr marL="285750" indent="-285750">
                <a:buFont typeface="Arial" panose="020B0604020202020204" pitchFamily="34" charset="0"/>
                <a:buChar char="•"/>
              </a:pPr>
              <a:r>
                <a:rPr lang="en-US" dirty="0"/>
                <a:t>Architecture</a:t>
              </a:r>
            </a:p>
            <a:p>
              <a:pPr marL="285750" indent="-285750">
                <a:buFont typeface="Arial" panose="020B0604020202020204" pitchFamily="34" charset="0"/>
                <a:buChar char="•"/>
              </a:pPr>
              <a:r>
                <a:rPr lang="en-US" dirty="0"/>
                <a:t>Interfaces</a:t>
              </a:r>
            </a:p>
            <a:p>
              <a:pPr marL="285750" indent="-285750">
                <a:buFont typeface="Arial" panose="020B0604020202020204" pitchFamily="34" charset="0"/>
                <a:buChar char="•"/>
              </a:pPr>
              <a:r>
                <a:rPr lang="en-US" dirty="0"/>
                <a:t>Coding principles</a:t>
              </a:r>
            </a:p>
            <a:p>
              <a:pPr marL="285750" indent="-285750">
                <a:buFont typeface="Arial" panose="020B0604020202020204" pitchFamily="34" charset="0"/>
                <a:buChar char="•"/>
              </a:pPr>
              <a:r>
                <a:rPr lang="en-US" dirty="0"/>
                <a:t>Coding standards</a:t>
              </a:r>
            </a:p>
            <a:p>
              <a:pPr marL="285750" indent="-285750">
                <a:buFont typeface="Arial" panose="020B0604020202020204" pitchFamily="34" charset="0"/>
                <a:buChar char="•"/>
              </a:pPr>
              <a:endParaRPr lang="en-US" dirty="0"/>
            </a:p>
            <a:p>
              <a:pPr algn="ctr"/>
              <a:r>
                <a:rPr lang="en-US" b="1" dirty="0"/>
                <a:t>Example FLASH</a:t>
              </a:r>
            </a:p>
            <a:p>
              <a:pPr marL="285750" indent="-285750">
                <a:buFont typeface="Arial" panose="020B0604020202020204" pitchFamily="34" charset="0"/>
                <a:buChar char="•"/>
              </a:pPr>
              <a:r>
                <a:rPr lang="en-US" dirty="0"/>
                <a:t>Design docs </a:t>
              </a:r>
              <a:r>
                <a:rPr lang="en-US" dirty="0">
                  <a:sym typeface="Wingdings" pitchFamily="2" charset="2"/>
                </a:rPr>
                <a:t> snapshot of discussion</a:t>
              </a:r>
            </a:p>
            <a:p>
              <a:pPr marL="285750" indent="-285750">
                <a:buFont typeface="Arial" panose="020B0604020202020204" pitchFamily="34" charset="0"/>
                <a:buChar char="•"/>
              </a:pPr>
              <a:r>
                <a:rPr lang="en-US" dirty="0">
                  <a:sym typeface="Wingdings" pitchFamily="2" charset="2"/>
                </a:rPr>
                <a:t>Online example of unit</a:t>
              </a:r>
            </a:p>
            <a:p>
              <a:pPr marL="285750" indent="-285750">
                <a:buFont typeface="Arial" panose="020B0604020202020204" pitchFamily="34" charset="0"/>
                <a:buChar char="•"/>
              </a:pPr>
              <a:r>
                <a:rPr lang="en-US" dirty="0">
                  <a:sym typeface="Wingdings" pitchFamily="2" charset="2"/>
                </a:rPr>
                <a:t>Coding standards</a:t>
              </a:r>
              <a:endParaRPr lang="en-US" dirty="0"/>
            </a:p>
          </p:txBody>
        </p:sp>
        <p:sp>
          <p:nvSpPr>
            <p:cNvPr id="12" name="Rectangle 11">
              <a:extLst>
                <a:ext uri="{FF2B5EF4-FFF2-40B4-BE49-F238E27FC236}">
                  <a16:creationId xmlns:a16="http://schemas.microsoft.com/office/drawing/2014/main" id="{6559BF95-B123-E144-86B0-F8FACDC65F7F}"/>
                </a:ext>
              </a:extLst>
            </p:cNvPr>
            <p:cNvSpPr/>
            <p:nvPr/>
          </p:nvSpPr>
          <p:spPr>
            <a:xfrm>
              <a:off x="4110520" y="851476"/>
              <a:ext cx="3793116" cy="672524"/>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Initial Development </a:t>
              </a:r>
            </a:p>
          </p:txBody>
        </p:sp>
      </p:grpSp>
    </p:spTree>
    <p:extLst>
      <p:ext uri="{BB962C8B-B14F-4D97-AF65-F5344CB8AC3E}">
        <p14:creationId xmlns:p14="http://schemas.microsoft.com/office/powerpoint/2010/main" val="245786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7906-DA22-8441-84C0-0955EBAD9D35}"/>
              </a:ext>
            </a:extLst>
          </p:cNvPr>
          <p:cNvSpPr>
            <a:spLocks noGrp="1"/>
          </p:cNvSpPr>
          <p:nvPr>
            <p:ph type="title"/>
          </p:nvPr>
        </p:nvSpPr>
        <p:spPr>
          <a:xfrm>
            <a:off x="365760" y="411484"/>
            <a:ext cx="11376442" cy="510909"/>
          </a:xfrm>
        </p:spPr>
        <p:txBody>
          <a:bodyPr/>
          <a:lstStyle/>
          <a:p>
            <a:r>
              <a:rPr lang="en-US" dirty="0"/>
              <a:t>Documentation</a:t>
            </a:r>
          </a:p>
        </p:txBody>
      </p:sp>
      <p:grpSp>
        <p:nvGrpSpPr>
          <p:cNvPr id="7" name="Group 6">
            <a:extLst>
              <a:ext uri="{FF2B5EF4-FFF2-40B4-BE49-F238E27FC236}">
                <a16:creationId xmlns:a16="http://schemas.microsoft.com/office/drawing/2014/main" id="{ED652024-6B28-AF47-A799-96952DFDD121}"/>
              </a:ext>
            </a:extLst>
          </p:cNvPr>
          <p:cNvGrpSpPr/>
          <p:nvPr/>
        </p:nvGrpSpPr>
        <p:grpSpPr>
          <a:xfrm>
            <a:off x="2208212" y="851476"/>
            <a:ext cx="5695424" cy="4923870"/>
            <a:chOff x="2208212" y="851476"/>
            <a:chExt cx="5695424" cy="4923870"/>
          </a:xfrm>
        </p:grpSpPr>
        <p:sp>
          <p:nvSpPr>
            <p:cNvPr id="8" name="Rectangle 7">
              <a:extLst>
                <a:ext uri="{FF2B5EF4-FFF2-40B4-BE49-F238E27FC236}">
                  <a16:creationId xmlns:a16="http://schemas.microsoft.com/office/drawing/2014/main" id="{5EDDDB7F-453A-9443-A4D7-B45E2E9D1D56}"/>
                </a:ext>
              </a:extLst>
            </p:cNvPr>
            <p:cNvSpPr/>
            <p:nvPr/>
          </p:nvSpPr>
          <p:spPr>
            <a:xfrm>
              <a:off x="6018212" y="2853724"/>
              <a:ext cx="1885424" cy="1329723"/>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Implementation</a:t>
              </a:r>
            </a:p>
          </p:txBody>
        </p:sp>
        <p:sp>
          <p:nvSpPr>
            <p:cNvPr id="13" name="Rectangle 12">
              <a:extLst>
                <a:ext uri="{FF2B5EF4-FFF2-40B4-BE49-F238E27FC236}">
                  <a16:creationId xmlns:a16="http://schemas.microsoft.com/office/drawing/2014/main" id="{D0E5488F-3FFB-E64A-B929-6250C1F579AC}"/>
                </a:ext>
              </a:extLst>
            </p:cNvPr>
            <p:cNvSpPr/>
            <p:nvPr/>
          </p:nvSpPr>
          <p:spPr>
            <a:xfrm>
              <a:off x="2208212" y="1680424"/>
              <a:ext cx="3607905" cy="4094922"/>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dirty="0"/>
                <a:t>Header – documenting functionality, inputs and outputs and outcomes</a:t>
              </a:r>
            </a:p>
            <a:p>
              <a:pPr marL="285750" indent="-285750">
                <a:buFont typeface="Arial" panose="020B0604020202020204" pitchFamily="34" charset="0"/>
                <a:buChar char="•"/>
              </a:pPr>
              <a:r>
                <a:rPr lang="en-US" dirty="0"/>
                <a:t>API – tools that autogenerate documentation</a:t>
              </a:r>
            </a:p>
            <a:p>
              <a:pPr lvl="1"/>
              <a:r>
                <a:rPr lang="en-US" sz="1600" dirty="0">
                  <a:solidFill>
                    <a:schemeClr val="accent3">
                      <a:lumMod val="20000"/>
                      <a:lumOff val="80000"/>
                    </a:schemeClr>
                  </a:solidFill>
                  <a:hlinkClick r:id="rId2" tooltip="Doxygen">
                    <a:extLst>
                      <a:ext uri="{A12FA001-AC4F-418D-AE19-62706E023703}">
                        <ahyp:hlinkClr xmlns:ahyp="http://schemas.microsoft.com/office/drawing/2018/hyperlinkcolor" val="tx"/>
                      </a:ext>
                    </a:extLst>
                  </a:hlinkClick>
                </a:rPr>
                <a:t>Doxygen</a:t>
              </a:r>
              <a:r>
                <a:rPr lang="en-US" sz="1600" dirty="0">
                  <a:solidFill>
                    <a:schemeClr val="accent3">
                      <a:lumMod val="20000"/>
                      <a:lumOff val="80000"/>
                    </a:schemeClr>
                  </a:solidFill>
                </a:rPr>
                <a:t>, </a:t>
              </a:r>
              <a:r>
                <a:rPr lang="en-US" sz="1600" dirty="0">
                  <a:solidFill>
                    <a:schemeClr val="accent3">
                      <a:lumMod val="20000"/>
                      <a:lumOff val="80000"/>
                    </a:schemeClr>
                  </a:solidFill>
                  <a:hlinkClick r:id="rId3" tooltip="NDoc">
                    <a:extLst>
                      <a:ext uri="{A12FA001-AC4F-418D-AE19-62706E023703}">
                        <ahyp:hlinkClr xmlns:ahyp="http://schemas.microsoft.com/office/drawing/2018/hyperlinkcolor" val="tx"/>
                      </a:ext>
                    </a:extLst>
                  </a:hlinkClick>
                </a:rPr>
                <a:t>NDoc</a:t>
              </a:r>
              <a:r>
                <a:rPr lang="en-US" sz="1600" dirty="0">
                  <a:solidFill>
                    <a:schemeClr val="accent3">
                      <a:lumMod val="20000"/>
                      <a:lumOff val="80000"/>
                    </a:schemeClr>
                  </a:solidFill>
                </a:rPr>
                <a:t>, </a:t>
              </a:r>
              <a:r>
                <a:rPr lang="en-US" sz="1600" dirty="0">
                  <a:solidFill>
                    <a:schemeClr val="accent3">
                      <a:lumMod val="20000"/>
                      <a:lumOff val="80000"/>
                    </a:schemeClr>
                  </a:solidFill>
                  <a:hlinkClick r:id="rId4" tooltip="Visual Expert">
                    <a:extLst>
                      <a:ext uri="{A12FA001-AC4F-418D-AE19-62706E023703}">
                        <ahyp:hlinkClr xmlns:ahyp="http://schemas.microsoft.com/office/drawing/2018/hyperlinkcolor" val="tx"/>
                      </a:ext>
                    </a:extLst>
                  </a:hlinkClick>
                </a:rPr>
                <a:t>Visual Expert</a:t>
              </a:r>
              <a:r>
                <a:rPr lang="en-US" sz="1600" dirty="0">
                  <a:solidFill>
                    <a:schemeClr val="accent3">
                      <a:lumMod val="20000"/>
                      <a:lumOff val="80000"/>
                    </a:schemeClr>
                  </a:solidFill>
                </a:rPr>
                <a:t>, </a:t>
              </a:r>
              <a:r>
                <a:rPr lang="en-US" sz="1600" dirty="0">
                  <a:solidFill>
                    <a:schemeClr val="accent3">
                      <a:lumMod val="20000"/>
                      <a:lumOff val="80000"/>
                    </a:schemeClr>
                  </a:solidFill>
                  <a:hlinkClick r:id="rId5" tooltip="Javadoc">
                    <a:extLst>
                      <a:ext uri="{A12FA001-AC4F-418D-AE19-62706E023703}">
                        <ahyp:hlinkClr xmlns:ahyp="http://schemas.microsoft.com/office/drawing/2018/hyperlinkcolor" val="tx"/>
                      </a:ext>
                    </a:extLst>
                  </a:hlinkClick>
                </a:rPr>
                <a:t>Javadoc</a:t>
              </a:r>
              <a:r>
                <a:rPr lang="en-US" sz="1600" dirty="0">
                  <a:solidFill>
                    <a:schemeClr val="accent3">
                      <a:lumMod val="20000"/>
                      <a:lumOff val="80000"/>
                    </a:schemeClr>
                  </a:solidFill>
                </a:rPr>
                <a:t>, </a:t>
              </a:r>
              <a:r>
                <a:rPr lang="en-US" sz="1600" dirty="0">
                  <a:solidFill>
                    <a:schemeClr val="accent3">
                      <a:lumMod val="20000"/>
                      <a:lumOff val="80000"/>
                    </a:schemeClr>
                  </a:solidFill>
                  <a:hlinkClick r:id="rId6" tooltip="EiffelStudio">
                    <a:extLst>
                      <a:ext uri="{A12FA001-AC4F-418D-AE19-62706E023703}">
                        <ahyp:hlinkClr xmlns:ahyp="http://schemas.microsoft.com/office/drawing/2018/hyperlinkcolor" val="tx"/>
                      </a:ext>
                    </a:extLst>
                  </a:hlinkClick>
                </a:rPr>
                <a:t>EiffelStudio</a:t>
              </a:r>
              <a:r>
                <a:rPr lang="en-US" sz="1600" dirty="0">
                  <a:solidFill>
                    <a:schemeClr val="accent3">
                      <a:lumMod val="20000"/>
                      <a:lumOff val="80000"/>
                    </a:schemeClr>
                  </a:solidFill>
                </a:rPr>
                <a:t>, </a:t>
              </a:r>
              <a:r>
                <a:rPr lang="en-US" sz="1600" dirty="0">
                  <a:solidFill>
                    <a:schemeClr val="accent3">
                      <a:lumMod val="20000"/>
                      <a:lumOff val="80000"/>
                    </a:schemeClr>
                  </a:solidFill>
                  <a:hlinkClick r:id="rId7" tooltip="Sandcastle (software)">
                    <a:extLst>
                      <a:ext uri="{A12FA001-AC4F-418D-AE19-62706E023703}">
                        <ahyp:hlinkClr xmlns:ahyp="http://schemas.microsoft.com/office/drawing/2018/hyperlinkcolor" val="tx"/>
                      </a:ext>
                    </a:extLst>
                  </a:hlinkClick>
                </a:rPr>
                <a:t>Sandcastle</a:t>
              </a:r>
              <a:r>
                <a:rPr lang="en-US" sz="1600" dirty="0">
                  <a:solidFill>
                    <a:schemeClr val="accent3">
                      <a:lumMod val="20000"/>
                      <a:lumOff val="80000"/>
                    </a:schemeClr>
                  </a:solidFill>
                </a:rPr>
                <a:t>, </a:t>
              </a:r>
              <a:r>
                <a:rPr lang="en-US" sz="1600" dirty="0">
                  <a:solidFill>
                    <a:schemeClr val="accent3">
                      <a:lumMod val="20000"/>
                      <a:lumOff val="80000"/>
                    </a:schemeClr>
                  </a:solidFill>
                  <a:hlinkClick r:id="rId8" tooltip="ROBODoc">
                    <a:extLst>
                      <a:ext uri="{A12FA001-AC4F-418D-AE19-62706E023703}">
                        <ahyp:hlinkClr xmlns:ahyp="http://schemas.microsoft.com/office/drawing/2018/hyperlinkcolor" val="tx"/>
                      </a:ext>
                    </a:extLst>
                  </a:hlinkClick>
                </a:rPr>
                <a:t>ROBODoc</a:t>
              </a:r>
              <a:r>
                <a:rPr lang="en-US" sz="1600" dirty="0">
                  <a:solidFill>
                    <a:schemeClr val="accent3">
                      <a:lumMod val="20000"/>
                      <a:lumOff val="80000"/>
                    </a:schemeClr>
                  </a:solidFill>
                </a:rPr>
                <a:t>, </a:t>
              </a:r>
              <a:r>
                <a:rPr lang="en-US" sz="1600" dirty="0">
                  <a:solidFill>
                    <a:schemeClr val="accent3">
                      <a:lumMod val="20000"/>
                      <a:lumOff val="80000"/>
                    </a:schemeClr>
                  </a:solidFill>
                  <a:hlinkClick r:id="rId9" tooltip="Plain Old Documentation">
                    <a:extLst>
                      <a:ext uri="{A12FA001-AC4F-418D-AE19-62706E023703}">
                        <ahyp:hlinkClr xmlns:ahyp="http://schemas.microsoft.com/office/drawing/2018/hyperlinkcolor" val="tx"/>
                      </a:ext>
                    </a:extLst>
                  </a:hlinkClick>
                </a:rPr>
                <a:t>POD</a:t>
              </a:r>
              <a:r>
                <a:rPr lang="en-US" sz="1600" dirty="0">
                  <a:solidFill>
                    <a:schemeClr val="accent3">
                      <a:lumMod val="20000"/>
                      <a:lumOff val="80000"/>
                    </a:schemeClr>
                  </a:solidFill>
                </a:rPr>
                <a:t>, </a:t>
              </a:r>
              <a:r>
                <a:rPr lang="en-US" sz="1600" dirty="0">
                  <a:solidFill>
                    <a:schemeClr val="accent3">
                      <a:lumMod val="20000"/>
                      <a:lumOff val="80000"/>
                    </a:schemeClr>
                  </a:solidFill>
                  <a:hlinkClick r:id="rId10" tooltip="TwinText">
                    <a:extLst>
                      <a:ext uri="{A12FA001-AC4F-418D-AE19-62706E023703}">
                        <ahyp:hlinkClr xmlns:ahyp="http://schemas.microsoft.com/office/drawing/2018/hyperlinkcolor" val="tx"/>
                      </a:ext>
                    </a:extLst>
                  </a:hlinkClick>
                </a:rPr>
                <a:t>TwinText</a:t>
              </a:r>
              <a:endParaRPr lang="en-US" sz="1600" dirty="0">
                <a:solidFill>
                  <a:schemeClr val="accent3">
                    <a:lumMod val="20000"/>
                    <a:lumOff val="80000"/>
                  </a:schemeClr>
                </a:solidFill>
              </a:endParaRPr>
            </a:p>
            <a:p>
              <a:pPr marL="285750" indent="-285750">
                <a:buFont typeface="Arial" panose="020B0604020202020204" pitchFamily="34" charset="0"/>
                <a:buChar char="•"/>
              </a:pPr>
              <a:r>
                <a:rPr lang="en-US" dirty="0"/>
                <a:t>Inline documentation</a:t>
              </a:r>
            </a:p>
            <a:p>
              <a:pPr marL="742950" lvl="1" indent="-285750">
                <a:buFont typeface="Arial" panose="020B0604020202020204" pitchFamily="34" charset="0"/>
                <a:buChar char="•"/>
              </a:pPr>
              <a:r>
                <a:rPr lang="en-US" dirty="0"/>
                <a:t>Implementation choices </a:t>
              </a:r>
            </a:p>
            <a:p>
              <a:pPr marL="285750" indent="-285750">
                <a:buFont typeface="Arial" panose="020B0604020202020204" pitchFamily="34" charset="0"/>
                <a:buChar char="•"/>
              </a:pPr>
              <a:endParaRPr lang="en-US" dirty="0"/>
            </a:p>
          </p:txBody>
        </p:sp>
        <p:sp>
          <p:nvSpPr>
            <p:cNvPr id="14" name="Rectangle 13">
              <a:extLst>
                <a:ext uri="{FF2B5EF4-FFF2-40B4-BE49-F238E27FC236}">
                  <a16:creationId xmlns:a16="http://schemas.microsoft.com/office/drawing/2014/main" id="{BC24B636-F1AD-BB43-9261-1D623AEBA500}"/>
                </a:ext>
              </a:extLst>
            </p:cNvPr>
            <p:cNvSpPr/>
            <p:nvPr/>
          </p:nvSpPr>
          <p:spPr>
            <a:xfrm>
              <a:off x="4110520" y="851476"/>
              <a:ext cx="3793116" cy="672524"/>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Initial Development </a:t>
              </a:r>
            </a:p>
          </p:txBody>
        </p:sp>
      </p:grpSp>
    </p:spTree>
    <p:extLst>
      <p:ext uri="{BB962C8B-B14F-4D97-AF65-F5344CB8AC3E}">
        <p14:creationId xmlns:p14="http://schemas.microsoft.com/office/powerpoint/2010/main" val="3595126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7906-DA22-8441-84C0-0955EBAD9D35}"/>
              </a:ext>
            </a:extLst>
          </p:cNvPr>
          <p:cNvSpPr>
            <a:spLocks noGrp="1"/>
          </p:cNvSpPr>
          <p:nvPr>
            <p:ph type="title"/>
          </p:nvPr>
        </p:nvSpPr>
        <p:spPr>
          <a:xfrm>
            <a:off x="365760" y="411484"/>
            <a:ext cx="11376442" cy="510909"/>
          </a:xfrm>
        </p:spPr>
        <p:txBody>
          <a:bodyPr/>
          <a:lstStyle/>
          <a:p>
            <a:r>
              <a:rPr lang="en-US" dirty="0"/>
              <a:t>Documentation</a:t>
            </a:r>
          </a:p>
        </p:txBody>
      </p:sp>
      <p:grpSp>
        <p:nvGrpSpPr>
          <p:cNvPr id="9" name="Group 8">
            <a:extLst>
              <a:ext uri="{FF2B5EF4-FFF2-40B4-BE49-F238E27FC236}">
                <a16:creationId xmlns:a16="http://schemas.microsoft.com/office/drawing/2014/main" id="{9DA03F19-C6DD-E647-9DC9-6B229D0F94B4}"/>
              </a:ext>
            </a:extLst>
          </p:cNvPr>
          <p:cNvGrpSpPr/>
          <p:nvPr/>
        </p:nvGrpSpPr>
        <p:grpSpPr>
          <a:xfrm>
            <a:off x="2373174" y="1159193"/>
            <a:ext cx="5454469" cy="4890560"/>
            <a:chOff x="4168108" y="1074527"/>
            <a:chExt cx="5454469" cy="4890560"/>
          </a:xfrm>
        </p:grpSpPr>
        <p:sp>
          <p:nvSpPr>
            <p:cNvPr id="10" name="Rectangle 9">
              <a:extLst>
                <a:ext uri="{FF2B5EF4-FFF2-40B4-BE49-F238E27FC236}">
                  <a16:creationId xmlns:a16="http://schemas.microsoft.com/office/drawing/2014/main" id="{3E4B786D-CBF7-3C4A-A441-9B54CE9B1D06}"/>
                </a:ext>
              </a:extLst>
            </p:cNvPr>
            <p:cNvSpPr/>
            <p:nvPr/>
          </p:nvSpPr>
          <p:spPr>
            <a:xfrm>
              <a:off x="4168108" y="4478174"/>
              <a:ext cx="2953635" cy="1486913"/>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Maintenance</a:t>
              </a:r>
            </a:p>
            <a:p>
              <a:pPr algn="ctr"/>
              <a:r>
                <a:rPr lang="en-US" dirty="0">
                  <a:ln w="0"/>
                  <a:solidFill>
                    <a:schemeClr val="tx1"/>
                  </a:solidFill>
                  <a:effectLst>
                    <a:outerShdw blurRad="38100" dist="19050" dir="2700000" algn="tl" rotWithShape="0">
                      <a:schemeClr val="dk1">
                        <a:alpha val="40000"/>
                      </a:schemeClr>
                    </a:outerShdw>
                  </a:effectLst>
                </a:rPr>
                <a:t>Ongoing Testing</a:t>
              </a:r>
            </a:p>
            <a:p>
              <a:pPr algn="ctr"/>
              <a:r>
                <a:rPr lang="en-US" dirty="0">
                  <a:ln w="0"/>
                  <a:solidFill>
                    <a:schemeClr val="tx1"/>
                  </a:solidFill>
                  <a:effectLst>
                    <a:outerShdw blurRad="38100" dist="19050" dir="2700000" algn="tl" rotWithShape="0">
                      <a:schemeClr val="dk1">
                        <a:alpha val="40000"/>
                      </a:schemeClr>
                    </a:outerShdw>
                  </a:effectLst>
                </a:rPr>
                <a:t>Issues and Bug Resolution</a:t>
              </a:r>
            </a:p>
          </p:txBody>
        </p:sp>
        <p:sp>
          <p:nvSpPr>
            <p:cNvPr id="11" name="Rectangle 10">
              <a:extLst>
                <a:ext uri="{FF2B5EF4-FFF2-40B4-BE49-F238E27FC236}">
                  <a16:creationId xmlns:a16="http://schemas.microsoft.com/office/drawing/2014/main" id="{30599881-CF43-0840-B3AD-581C10BF9292}"/>
                </a:ext>
              </a:extLst>
            </p:cNvPr>
            <p:cNvSpPr/>
            <p:nvPr/>
          </p:nvSpPr>
          <p:spPr>
            <a:xfrm>
              <a:off x="7811383" y="4362753"/>
              <a:ext cx="1811194" cy="1486913"/>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Release </a:t>
              </a:r>
            </a:p>
            <a:p>
              <a:pPr algn="ctr"/>
              <a:r>
                <a:rPr lang="en-US" dirty="0">
                  <a:ln w="0"/>
                  <a:solidFill>
                    <a:schemeClr val="tx1"/>
                  </a:solidFill>
                  <a:effectLst>
                    <a:outerShdw blurRad="38100" dist="19050" dir="2700000" algn="tl" rotWithShape="0">
                      <a:schemeClr val="dk1">
                        <a:alpha val="40000"/>
                      </a:schemeClr>
                    </a:outerShdw>
                  </a:effectLst>
                </a:rPr>
                <a:t>Distribution</a:t>
              </a:r>
            </a:p>
            <a:p>
              <a:pPr algn="ctr"/>
              <a:r>
                <a:rPr lang="en-US" dirty="0">
                  <a:ln w="0"/>
                  <a:solidFill>
                    <a:schemeClr val="tx1"/>
                  </a:solidFill>
                  <a:effectLst>
                    <a:outerShdw blurRad="38100" dist="19050" dir="2700000" algn="tl" rotWithShape="0">
                      <a:schemeClr val="dk1">
                        <a:alpha val="40000"/>
                      </a:schemeClr>
                    </a:outerShdw>
                  </a:effectLst>
                </a:rPr>
                <a:t>User Support</a:t>
              </a:r>
            </a:p>
          </p:txBody>
        </p:sp>
        <p:sp>
          <p:nvSpPr>
            <p:cNvPr id="12" name="Left-Right Arrow 11">
              <a:extLst>
                <a:ext uri="{FF2B5EF4-FFF2-40B4-BE49-F238E27FC236}">
                  <a16:creationId xmlns:a16="http://schemas.microsoft.com/office/drawing/2014/main" id="{30B93C06-FD96-0A4F-9583-4485D81A7FA7}"/>
                </a:ext>
              </a:extLst>
            </p:cNvPr>
            <p:cNvSpPr/>
            <p:nvPr/>
          </p:nvSpPr>
          <p:spPr>
            <a:xfrm>
              <a:off x="7121743" y="4990790"/>
              <a:ext cx="689641" cy="253867"/>
            </a:xfrm>
            <a:prstGeom prst="lef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9133A8C-294D-3C4F-9B08-47C96667BE2D}"/>
                </a:ext>
              </a:extLst>
            </p:cNvPr>
            <p:cNvSpPr/>
            <p:nvPr/>
          </p:nvSpPr>
          <p:spPr>
            <a:xfrm>
              <a:off x="4168108" y="1074527"/>
              <a:ext cx="4177513" cy="3190013"/>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p:txBody>
        </p:sp>
        <p:sp>
          <p:nvSpPr>
            <p:cNvPr id="16" name="Rectangle 15">
              <a:extLst>
                <a:ext uri="{FF2B5EF4-FFF2-40B4-BE49-F238E27FC236}">
                  <a16:creationId xmlns:a16="http://schemas.microsoft.com/office/drawing/2014/main" id="{044C0FE6-BC8C-A945-AE94-E2A321EDEC45}"/>
                </a:ext>
              </a:extLst>
            </p:cNvPr>
            <p:cNvSpPr/>
            <p:nvPr/>
          </p:nvSpPr>
          <p:spPr>
            <a:xfrm>
              <a:off x="4771041" y="1225257"/>
              <a:ext cx="2494341" cy="1166309"/>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dirty="0">
                  <a:hlinkClick r:id="rId2"/>
                </a:rPr>
                <a:t>User’s guide</a:t>
              </a:r>
              <a:endParaRPr lang="en-US" dirty="0"/>
            </a:p>
            <a:p>
              <a:pPr marL="285750" indent="-285750">
                <a:buFont typeface="Arial" panose="020B0604020202020204" pitchFamily="34" charset="0"/>
                <a:buChar char="•"/>
              </a:pPr>
              <a:r>
                <a:rPr lang="en-US" dirty="0">
                  <a:solidFill>
                    <a:schemeClr val="tx1"/>
                  </a:solidFill>
                </a:rPr>
                <a:t>Developer’s guide</a:t>
              </a:r>
            </a:p>
            <a:p>
              <a:pPr marL="285750" indent="-285750">
                <a:buFont typeface="Arial" panose="020B0604020202020204" pitchFamily="34" charset="0"/>
                <a:buChar char="•"/>
              </a:pPr>
              <a:r>
                <a:rPr lang="en-US" dirty="0">
                  <a:solidFill>
                    <a:schemeClr val="tx1"/>
                  </a:solidFill>
                </a:rPr>
                <a:t>Reference manual</a:t>
              </a:r>
            </a:p>
          </p:txBody>
        </p:sp>
        <p:sp>
          <p:nvSpPr>
            <p:cNvPr id="17" name="Rectangle 16">
              <a:extLst>
                <a:ext uri="{FF2B5EF4-FFF2-40B4-BE49-F238E27FC236}">
                  <a16:creationId xmlns:a16="http://schemas.microsoft.com/office/drawing/2014/main" id="{86F45E6A-A094-0843-87ED-BB8C125670E0}"/>
                </a:ext>
              </a:extLst>
            </p:cNvPr>
            <p:cNvSpPr/>
            <p:nvPr/>
          </p:nvSpPr>
          <p:spPr>
            <a:xfrm>
              <a:off x="4713461" y="2987084"/>
              <a:ext cx="998051" cy="637309"/>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hlinkClick r:id="rId3"/>
                </a:rPr>
                <a:t>API </a:t>
              </a:r>
              <a:endParaRPr lang="en-US" dirty="0"/>
            </a:p>
          </p:txBody>
        </p:sp>
        <p:sp>
          <p:nvSpPr>
            <p:cNvPr id="18" name="Rectangle 17">
              <a:extLst>
                <a:ext uri="{FF2B5EF4-FFF2-40B4-BE49-F238E27FC236}">
                  <a16:creationId xmlns:a16="http://schemas.microsoft.com/office/drawing/2014/main" id="{918F5AA5-A70D-1B4D-8F08-9177EA30866A}"/>
                </a:ext>
              </a:extLst>
            </p:cNvPr>
            <p:cNvSpPr/>
            <p:nvPr/>
          </p:nvSpPr>
          <p:spPr>
            <a:xfrm>
              <a:off x="6256864" y="2987085"/>
              <a:ext cx="1925782" cy="637309"/>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hlinkClick r:id="rId4"/>
                </a:rPr>
                <a:t>Online reference</a:t>
              </a:r>
              <a:endParaRPr lang="en-US" dirty="0"/>
            </a:p>
          </p:txBody>
        </p:sp>
      </p:grpSp>
    </p:spTree>
    <p:extLst>
      <p:ext uri="{BB962C8B-B14F-4D97-AF65-F5344CB8AC3E}">
        <p14:creationId xmlns:p14="http://schemas.microsoft.com/office/powerpoint/2010/main" val="1986217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7906-DA22-8441-84C0-0955EBAD9D35}"/>
              </a:ext>
            </a:extLst>
          </p:cNvPr>
          <p:cNvSpPr>
            <a:spLocks noGrp="1"/>
          </p:cNvSpPr>
          <p:nvPr>
            <p:ph type="title"/>
          </p:nvPr>
        </p:nvSpPr>
        <p:spPr>
          <a:xfrm>
            <a:off x="365760" y="411484"/>
            <a:ext cx="11376442" cy="510909"/>
          </a:xfrm>
        </p:spPr>
        <p:txBody>
          <a:bodyPr/>
          <a:lstStyle/>
          <a:p>
            <a:r>
              <a:rPr lang="en-US" dirty="0"/>
              <a:t>Documentation</a:t>
            </a:r>
          </a:p>
        </p:txBody>
      </p:sp>
      <p:grpSp>
        <p:nvGrpSpPr>
          <p:cNvPr id="9" name="Group 8">
            <a:extLst>
              <a:ext uri="{FF2B5EF4-FFF2-40B4-BE49-F238E27FC236}">
                <a16:creationId xmlns:a16="http://schemas.microsoft.com/office/drawing/2014/main" id="{1455FAE5-4A80-234E-AC9E-29950F1AAE9C}"/>
              </a:ext>
            </a:extLst>
          </p:cNvPr>
          <p:cNvGrpSpPr/>
          <p:nvPr/>
        </p:nvGrpSpPr>
        <p:grpSpPr>
          <a:xfrm>
            <a:off x="365760" y="922393"/>
            <a:ext cx="9944909" cy="5276207"/>
            <a:chOff x="1739419" y="656323"/>
            <a:chExt cx="9944909" cy="5276207"/>
          </a:xfrm>
        </p:grpSpPr>
        <p:sp>
          <p:nvSpPr>
            <p:cNvPr id="10" name="Rectangle 9">
              <a:extLst>
                <a:ext uri="{FF2B5EF4-FFF2-40B4-BE49-F238E27FC236}">
                  <a16:creationId xmlns:a16="http://schemas.microsoft.com/office/drawing/2014/main" id="{935325B2-636A-8A4F-A4E6-B26995B85F01}"/>
                </a:ext>
              </a:extLst>
            </p:cNvPr>
            <p:cNvSpPr/>
            <p:nvPr/>
          </p:nvSpPr>
          <p:spPr>
            <a:xfrm>
              <a:off x="4301187" y="4445617"/>
              <a:ext cx="2953635" cy="1486913"/>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Maintenance</a:t>
              </a:r>
            </a:p>
            <a:p>
              <a:pPr algn="ctr"/>
              <a:r>
                <a:rPr lang="en-US" dirty="0">
                  <a:ln w="0"/>
                  <a:solidFill>
                    <a:schemeClr val="tx1"/>
                  </a:solidFill>
                  <a:effectLst>
                    <a:outerShdw blurRad="38100" dist="19050" dir="2700000" algn="tl" rotWithShape="0">
                      <a:schemeClr val="dk1">
                        <a:alpha val="40000"/>
                      </a:schemeClr>
                    </a:outerShdw>
                  </a:effectLst>
                </a:rPr>
                <a:t>Ongoing Testing</a:t>
              </a:r>
            </a:p>
            <a:p>
              <a:pPr algn="ctr"/>
              <a:r>
                <a:rPr lang="en-US" dirty="0">
                  <a:ln w="0"/>
                  <a:solidFill>
                    <a:schemeClr val="tx1"/>
                  </a:solidFill>
                  <a:effectLst>
                    <a:outerShdw blurRad="38100" dist="19050" dir="2700000" algn="tl" rotWithShape="0">
                      <a:schemeClr val="dk1">
                        <a:alpha val="40000"/>
                      </a:schemeClr>
                    </a:outerShdw>
                  </a:effectLst>
                </a:rPr>
                <a:t>Issues and Bug Resolution</a:t>
              </a:r>
            </a:p>
          </p:txBody>
        </p:sp>
        <p:sp>
          <p:nvSpPr>
            <p:cNvPr id="11" name="Rectangle 10">
              <a:extLst>
                <a:ext uri="{FF2B5EF4-FFF2-40B4-BE49-F238E27FC236}">
                  <a16:creationId xmlns:a16="http://schemas.microsoft.com/office/drawing/2014/main" id="{734E15F0-42E7-BA40-90B7-8C041915CC79}"/>
                </a:ext>
              </a:extLst>
            </p:cNvPr>
            <p:cNvSpPr/>
            <p:nvPr/>
          </p:nvSpPr>
          <p:spPr>
            <a:xfrm>
              <a:off x="4110520" y="851476"/>
              <a:ext cx="3793116" cy="672524"/>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Initial Development </a:t>
              </a:r>
            </a:p>
          </p:txBody>
        </p:sp>
        <p:sp>
          <p:nvSpPr>
            <p:cNvPr id="12" name="Rectangle 11">
              <a:extLst>
                <a:ext uri="{FF2B5EF4-FFF2-40B4-BE49-F238E27FC236}">
                  <a16:creationId xmlns:a16="http://schemas.microsoft.com/office/drawing/2014/main" id="{7F9FA7D5-3BA1-1F40-B86A-231590A243FA}"/>
                </a:ext>
              </a:extLst>
            </p:cNvPr>
            <p:cNvSpPr/>
            <p:nvPr/>
          </p:nvSpPr>
          <p:spPr>
            <a:xfrm>
              <a:off x="4110520" y="1524001"/>
              <a:ext cx="1885424" cy="1329723"/>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Requirements gathering</a:t>
              </a:r>
            </a:p>
          </p:txBody>
        </p:sp>
        <p:sp>
          <p:nvSpPr>
            <p:cNvPr id="15" name="Rectangle 14">
              <a:extLst>
                <a:ext uri="{FF2B5EF4-FFF2-40B4-BE49-F238E27FC236}">
                  <a16:creationId xmlns:a16="http://schemas.microsoft.com/office/drawing/2014/main" id="{995CB96B-D4FD-6E4D-94C4-ECCDC021A29E}"/>
                </a:ext>
              </a:extLst>
            </p:cNvPr>
            <p:cNvSpPr/>
            <p:nvPr/>
          </p:nvSpPr>
          <p:spPr>
            <a:xfrm>
              <a:off x="6018212" y="1524001"/>
              <a:ext cx="1885424" cy="1329723"/>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Design</a:t>
              </a:r>
            </a:p>
          </p:txBody>
        </p:sp>
        <p:sp>
          <p:nvSpPr>
            <p:cNvPr id="16" name="Rectangle 15">
              <a:extLst>
                <a:ext uri="{FF2B5EF4-FFF2-40B4-BE49-F238E27FC236}">
                  <a16:creationId xmlns:a16="http://schemas.microsoft.com/office/drawing/2014/main" id="{9FFB0543-7197-8C48-99EC-B4B982D54365}"/>
                </a:ext>
              </a:extLst>
            </p:cNvPr>
            <p:cNvSpPr/>
            <p:nvPr/>
          </p:nvSpPr>
          <p:spPr>
            <a:xfrm>
              <a:off x="4110520" y="2853724"/>
              <a:ext cx="1885424" cy="1329723"/>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Verification validation</a:t>
              </a:r>
            </a:p>
          </p:txBody>
        </p:sp>
        <p:sp>
          <p:nvSpPr>
            <p:cNvPr id="17" name="Rectangle 16">
              <a:extLst>
                <a:ext uri="{FF2B5EF4-FFF2-40B4-BE49-F238E27FC236}">
                  <a16:creationId xmlns:a16="http://schemas.microsoft.com/office/drawing/2014/main" id="{6FBB42DE-785E-1447-AA3D-D363290BECCF}"/>
                </a:ext>
              </a:extLst>
            </p:cNvPr>
            <p:cNvSpPr/>
            <p:nvPr/>
          </p:nvSpPr>
          <p:spPr>
            <a:xfrm>
              <a:off x="6018212" y="2853724"/>
              <a:ext cx="1885424" cy="1329723"/>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Implementation</a:t>
              </a:r>
            </a:p>
          </p:txBody>
        </p:sp>
        <p:sp>
          <p:nvSpPr>
            <p:cNvPr id="18" name="Down Arrow 17">
              <a:extLst>
                <a:ext uri="{FF2B5EF4-FFF2-40B4-BE49-F238E27FC236}">
                  <a16:creationId xmlns:a16="http://schemas.microsoft.com/office/drawing/2014/main" id="{68C94ACD-8357-A143-BCCF-AC7D5B3372FD}"/>
                </a:ext>
              </a:extLst>
            </p:cNvPr>
            <p:cNvSpPr/>
            <p:nvPr/>
          </p:nvSpPr>
          <p:spPr>
            <a:xfrm>
              <a:off x="4960099" y="4213029"/>
              <a:ext cx="219321" cy="232588"/>
            </a:xfrm>
            <a:prstGeom prst="down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622AEC-F101-5743-AE6D-9B31EA272939}"/>
                </a:ext>
              </a:extLst>
            </p:cNvPr>
            <p:cNvSpPr/>
            <p:nvPr/>
          </p:nvSpPr>
          <p:spPr>
            <a:xfrm>
              <a:off x="7944462" y="4330196"/>
              <a:ext cx="1811194" cy="1486913"/>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Release </a:t>
              </a:r>
            </a:p>
            <a:p>
              <a:pPr algn="ctr"/>
              <a:r>
                <a:rPr lang="en-US" dirty="0">
                  <a:ln w="0"/>
                  <a:solidFill>
                    <a:schemeClr val="tx1"/>
                  </a:solidFill>
                  <a:effectLst>
                    <a:outerShdw blurRad="38100" dist="19050" dir="2700000" algn="tl" rotWithShape="0">
                      <a:schemeClr val="dk1">
                        <a:alpha val="40000"/>
                      </a:schemeClr>
                    </a:outerShdw>
                  </a:effectLst>
                </a:rPr>
                <a:t>Distribution</a:t>
              </a:r>
            </a:p>
            <a:p>
              <a:pPr algn="ctr"/>
              <a:r>
                <a:rPr lang="en-US" dirty="0">
                  <a:ln w="0"/>
                  <a:solidFill>
                    <a:schemeClr val="tx1"/>
                  </a:solidFill>
                  <a:effectLst>
                    <a:outerShdw blurRad="38100" dist="19050" dir="2700000" algn="tl" rotWithShape="0">
                      <a:schemeClr val="dk1">
                        <a:alpha val="40000"/>
                      </a:schemeClr>
                    </a:outerShdw>
                  </a:effectLst>
                </a:rPr>
                <a:t>User Support</a:t>
              </a:r>
            </a:p>
          </p:txBody>
        </p:sp>
        <p:sp>
          <p:nvSpPr>
            <p:cNvPr id="20" name="Left-Right Arrow 19">
              <a:extLst>
                <a:ext uri="{FF2B5EF4-FFF2-40B4-BE49-F238E27FC236}">
                  <a16:creationId xmlns:a16="http://schemas.microsoft.com/office/drawing/2014/main" id="{9E84AEF7-66A3-0C40-B143-BB41C9C81197}"/>
                </a:ext>
              </a:extLst>
            </p:cNvPr>
            <p:cNvSpPr/>
            <p:nvPr/>
          </p:nvSpPr>
          <p:spPr>
            <a:xfrm>
              <a:off x="7254822" y="4958233"/>
              <a:ext cx="689641" cy="253867"/>
            </a:xfrm>
            <a:prstGeom prst="lef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Up-Down Arrow 20">
              <a:extLst>
                <a:ext uri="{FF2B5EF4-FFF2-40B4-BE49-F238E27FC236}">
                  <a16:creationId xmlns:a16="http://schemas.microsoft.com/office/drawing/2014/main" id="{30D4A6E9-8431-6041-BE0F-153DB27074DD}"/>
                </a:ext>
              </a:extLst>
            </p:cNvPr>
            <p:cNvSpPr/>
            <p:nvPr/>
          </p:nvSpPr>
          <p:spPr>
            <a:xfrm>
              <a:off x="5053232" y="2666421"/>
              <a:ext cx="126188" cy="344493"/>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Down Arrow 21">
              <a:extLst>
                <a:ext uri="{FF2B5EF4-FFF2-40B4-BE49-F238E27FC236}">
                  <a16:creationId xmlns:a16="http://schemas.microsoft.com/office/drawing/2014/main" id="{58456377-59F1-B841-B138-23CD8F77D765}"/>
                </a:ext>
              </a:extLst>
            </p:cNvPr>
            <p:cNvSpPr/>
            <p:nvPr/>
          </p:nvSpPr>
          <p:spPr>
            <a:xfrm>
              <a:off x="6960923" y="2681477"/>
              <a:ext cx="126188" cy="344493"/>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Left-Right Arrow 22">
              <a:extLst>
                <a:ext uri="{FF2B5EF4-FFF2-40B4-BE49-F238E27FC236}">
                  <a16:creationId xmlns:a16="http://schemas.microsoft.com/office/drawing/2014/main" id="{63871360-7BAA-014C-A701-342A249BE751}"/>
                </a:ext>
              </a:extLst>
            </p:cNvPr>
            <p:cNvSpPr/>
            <p:nvPr/>
          </p:nvSpPr>
          <p:spPr>
            <a:xfrm>
              <a:off x="5820043" y="2005582"/>
              <a:ext cx="374073" cy="12218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eft-Right Arrow 23">
              <a:extLst>
                <a:ext uri="{FF2B5EF4-FFF2-40B4-BE49-F238E27FC236}">
                  <a16:creationId xmlns:a16="http://schemas.microsoft.com/office/drawing/2014/main" id="{530A3AFA-ECD7-A843-9BDF-9FE332241AB4}"/>
                </a:ext>
              </a:extLst>
            </p:cNvPr>
            <p:cNvSpPr/>
            <p:nvPr/>
          </p:nvSpPr>
          <p:spPr>
            <a:xfrm>
              <a:off x="5797326" y="3621743"/>
              <a:ext cx="374073" cy="12218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Down Arrow 24">
              <a:extLst>
                <a:ext uri="{FF2B5EF4-FFF2-40B4-BE49-F238E27FC236}">
                  <a16:creationId xmlns:a16="http://schemas.microsoft.com/office/drawing/2014/main" id="{71414847-20BD-EB4E-B0FF-CA195EA9F41F}"/>
                </a:ext>
              </a:extLst>
            </p:cNvPr>
            <p:cNvSpPr/>
            <p:nvPr/>
          </p:nvSpPr>
          <p:spPr>
            <a:xfrm flipV="1">
              <a:off x="6400800" y="4183447"/>
              <a:ext cx="267317" cy="232588"/>
            </a:xfrm>
            <a:prstGeom prst="down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eft-Right Arrow 25">
              <a:extLst>
                <a:ext uri="{FF2B5EF4-FFF2-40B4-BE49-F238E27FC236}">
                  <a16:creationId xmlns:a16="http://schemas.microsoft.com/office/drawing/2014/main" id="{A85DC92B-DA56-624F-909E-730B029B13B1}"/>
                </a:ext>
              </a:extLst>
            </p:cNvPr>
            <p:cNvSpPr/>
            <p:nvPr/>
          </p:nvSpPr>
          <p:spPr>
            <a:xfrm rot="-2700000">
              <a:off x="5808908" y="2792629"/>
              <a:ext cx="374073" cy="12218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C22409-E944-344F-AA1B-FC34F0C1AB6C}"/>
                </a:ext>
              </a:extLst>
            </p:cNvPr>
            <p:cNvSpPr/>
            <p:nvPr/>
          </p:nvSpPr>
          <p:spPr>
            <a:xfrm>
              <a:off x="8281481" y="984502"/>
              <a:ext cx="3402847" cy="2565910"/>
            </a:xfrm>
            <a:prstGeom prst="rect">
              <a:avLst/>
            </a:prstGeom>
            <a:solidFill>
              <a:schemeClr val="accent6">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p:txBody>
        </p:sp>
        <p:sp>
          <p:nvSpPr>
            <p:cNvPr id="28" name="Rectangle 27">
              <a:extLst>
                <a:ext uri="{FF2B5EF4-FFF2-40B4-BE49-F238E27FC236}">
                  <a16:creationId xmlns:a16="http://schemas.microsoft.com/office/drawing/2014/main" id="{1C784694-DAB7-F245-A6F8-E05900D3FEE2}"/>
                </a:ext>
              </a:extLst>
            </p:cNvPr>
            <p:cNvSpPr/>
            <p:nvPr/>
          </p:nvSpPr>
          <p:spPr>
            <a:xfrm>
              <a:off x="8819549" y="1183579"/>
              <a:ext cx="2494341" cy="1166309"/>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dirty="0">
                  <a:hlinkClick r:id="rId2"/>
                </a:rPr>
                <a:t>User’s guide</a:t>
              </a:r>
              <a:endParaRPr lang="en-US" dirty="0"/>
            </a:p>
            <a:p>
              <a:pPr marL="285750" indent="-285750">
                <a:buFont typeface="Arial" panose="020B0604020202020204" pitchFamily="34" charset="0"/>
                <a:buChar char="•"/>
              </a:pPr>
              <a:r>
                <a:rPr lang="en-US" dirty="0" err="1">
                  <a:solidFill>
                    <a:schemeClr val="tx1"/>
                  </a:solidFill>
                </a:rPr>
                <a:t>Deveoper’s</a:t>
              </a:r>
              <a:r>
                <a:rPr lang="en-US" dirty="0">
                  <a:solidFill>
                    <a:schemeClr val="tx1"/>
                  </a:solidFill>
                </a:rPr>
                <a:t> guide</a:t>
              </a:r>
            </a:p>
            <a:p>
              <a:pPr marL="285750" indent="-285750">
                <a:buFont typeface="Arial" panose="020B0604020202020204" pitchFamily="34" charset="0"/>
                <a:buChar char="•"/>
              </a:pPr>
              <a:r>
                <a:rPr lang="en-US" dirty="0">
                  <a:solidFill>
                    <a:schemeClr val="tx1"/>
                  </a:solidFill>
                </a:rPr>
                <a:t>Reference manual</a:t>
              </a:r>
            </a:p>
          </p:txBody>
        </p:sp>
        <p:sp>
          <p:nvSpPr>
            <p:cNvPr id="29" name="Rectangle 28">
              <a:extLst>
                <a:ext uri="{FF2B5EF4-FFF2-40B4-BE49-F238E27FC236}">
                  <a16:creationId xmlns:a16="http://schemas.microsoft.com/office/drawing/2014/main" id="{91908613-56F2-6B42-B7BF-42BAA87308DB}"/>
                </a:ext>
              </a:extLst>
            </p:cNvPr>
            <p:cNvSpPr/>
            <p:nvPr/>
          </p:nvSpPr>
          <p:spPr>
            <a:xfrm>
              <a:off x="9728761" y="2359834"/>
              <a:ext cx="998051" cy="637309"/>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hlinkClick r:id="rId3"/>
                </a:rPr>
                <a:t>API </a:t>
              </a:r>
              <a:endParaRPr lang="en-US" dirty="0"/>
            </a:p>
          </p:txBody>
        </p:sp>
        <p:sp>
          <p:nvSpPr>
            <p:cNvPr id="30" name="Rectangle 29">
              <a:extLst>
                <a:ext uri="{FF2B5EF4-FFF2-40B4-BE49-F238E27FC236}">
                  <a16:creationId xmlns:a16="http://schemas.microsoft.com/office/drawing/2014/main" id="{12570627-0BD6-C240-8C98-CF3DB899ACD2}"/>
                </a:ext>
              </a:extLst>
            </p:cNvPr>
            <p:cNvSpPr/>
            <p:nvPr/>
          </p:nvSpPr>
          <p:spPr>
            <a:xfrm>
              <a:off x="1739419" y="2267457"/>
              <a:ext cx="1811194" cy="148691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Capability </a:t>
              </a:r>
            </a:p>
            <a:p>
              <a:pPr algn="ctr"/>
              <a:r>
                <a:rPr lang="en-US" dirty="0">
                  <a:ln w="0"/>
                  <a:solidFill>
                    <a:schemeClr val="tx1"/>
                  </a:solidFill>
                  <a:effectLst>
                    <a:outerShdw blurRad="38100" dist="19050" dir="2700000" algn="tl" rotWithShape="0">
                      <a:schemeClr val="dk1">
                        <a:alpha val="40000"/>
                      </a:schemeClr>
                    </a:outerShdw>
                  </a:effectLst>
                </a:rPr>
                <a:t>Addition</a:t>
              </a:r>
            </a:p>
          </p:txBody>
        </p:sp>
        <p:sp>
          <p:nvSpPr>
            <p:cNvPr id="31" name="Rectangle 30">
              <a:extLst>
                <a:ext uri="{FF2B5EF4-FFF2-40B4-BE49-F238E27FC236}">
                  <a16:creationId xmlns:a16="http://schemas.microsoft.com/office/drawing/2014/main" id="{B10372E8-63D0-104F-B45F-96790A9AE84D}"/>
                </a:ext>
              </a:extLst>
            </p:cNvPr>
            <p:cNvSpPr/>
            <p:nvPr/>
          </p:nvSpPr>
          <p:spPr>
            <a:xfrm>
              <a:off x="1739419" y="656323"/>
              <a:ext cx="1811194" cy="1486913"/>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Integration of New Research</a:t>
              </a:r>
            </a:p>
          </p:txBody>
        </p:sp>
        <p:sp>
          <p:nvSpPr>
            <p:cNvPr id="32" name="Right Arrow 31">
              <a:extLst>
                <a:ext uri="{FF2B5EF4-FFF2-40B4-BE49-F238E27FC236}">
                  <a16:creationId xmlns:a16="http://schemas.microsoft.com/office/drawing/2014/main" id="{70C0F5E5-4FFC-464E-9B66-0D2F42844589}"/>
                </a:ext>
              </a:extLst>
            </p:cNvPr>
            <p:cNvSpPr/>
            <p:nvPr/>
          </p:nvSpPr>
          <p:spPr>
            <a:xfrm>
              <a:off x="3542665" y="1711303"/>
              <a:ext cx="556721" cy="197531"/>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ight Arrow 32">
              <a:extLst>
                <a:ext uri="{FF2B5EF4-FFF2-40B4-BE49-F238E27FC236}">
                  <a16:creationId xmlns:a16="http://schemas.microsoft.com/office/drawing/2014/main" id="{2FF7F835-904C-EB4D-A2CC-9E01AA918053}"/>
                </a:ext>
              </a:extLst>
            </p:cNvPr>
            <p:cNvSpPr/>
            <p:nvPr/>
          </p:nvSpPr>
          <p:spPr>
            <a:xfrm>
              <a:off x="3568832" y="2391981"/>
              <a:ext cx="556721" cy="197531"/>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86942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65760" y="411480"/>
            <a:ext cx="11376442" cy="510909"/>
          </a:xfrm>
        </p:spPr>
        <p:txBody>
          <a:bodyPr/>
          <a:lstStyle/>
          <a:p>
            <a:r>
              <a:rPr lang="en-US" dirty="0"/>
              <a:t>About this presentation</a:t>
            </a:r>
          </a:p>
        </p:txBody>
      </p:sp>
      <p:sp>
        <p:nvSpPr>
          <p:cNvPr id="8" name="Content Placeholder 7"/>
          <p:cNvSpPr>
            <a:spLocks noGrp="1"/>
          </p:cNvSpPr>
          <p:nvPr>
            <p:ph idx="1"/>
          </p:nvPr>
        </p:nvSpPr>
        <p:spPr>
          <a:xfrm>
            <a:off x="365760" y="1354356"/>
            <a:ext cx="6056279" cy="4716659"/>
          </a:xfrm>
        </p:spPr>
        <p:txBody>
          <a:bodyPr>
            <a:normAutofit/>
          </a:bodyPr>
          <a:lstStyle/>
          <a:p>
            <a:r>
              <a:rPr lang="en-US" dirty="0"/>
              <a:t>What this lecture is ---</a:t>
            </a:r>
          </a:p>
          <a:p>
            <a:pPr lvl="1"/>
            <a:r>
              <a:rPr lang="en-US" dirty="0"/>
              <a:t>Methodology for planning the refactoring process</a:t>
            </a:r>
          </a:p>
          <a:p>
            <a:pPr lvl="2"/>
            <a:r>
              <a:rPr lang="en-US" dirty="0"/>
              <a:t>Considerations before and during refactoring</a:t>
            </a:r>
          </a:p>
          <a:p>
            <a:pPr lvl="2"/>
            <a:r>
              <a:rPr lang="en-US" dirty="0"/>
              <a:t>Developing a workable process and schedule</a:t>
            </a:r>
          </a:p>
          <a:p>
            <a:pPr lvl="2"/>
            <a:r>
              <a:rPr lang="en-US" dirty="0"/>
              <a:t>Possible pitfalls and workarounds</a:t>
            </a:r>
          </a:p>
          <a:p>
            <a:pPr lvl="1"/>
            <a:r>
              <a:rPr lang="en-US" dirty="0"/>
              <a:t>Examples from codes that underwent refactoring</a:t>
            </a:r>
          </a:p>
          <a:p>
            <a:pPr lvl="2"/>
            <a:r>
              <a:rPr lang="en-US" dirty="0"/>
              <a:t>And lessons learned</a:t>
            </a:r>
          </a:p>
          <a:p>
            <a:pPr marL="0" indent="0">
              <a:buNone/>
            </a:pPr>
            <a:endParaRPr lang="en-US" dirty="0"/>
          </a:p>
          <a:p>
            <a:pPr lvl="2"/>
            <a:endParaRPr lang="en-US" dirty="0"/>
          </a:p>
          <a:p>
            <a:pPr lvl="1"/>
            <a:endParaRPr lang="en-US" dirty="0"/>
          </a:p>
          <a:p>
            <a:pPr lvl="2"/>
            <a:endParaRPr lang="en-US" dirty="0"/>
          </a:p>
        </p:txBody>
      </p:sp>
      <p:sp>
        <p:nvSpPr>
          <p:cNvPr id="6" name="Content Placeholder 7">
            <a:extLst>
              <a:ext uri="{FF2B5EF4-FFF2-40B4-BE49-F238E27FC236}">
                <a16:creationId xmlns:a16="http://schemas.microsoft.com/office/drawing/2014/main" id="{A725DB9C-BE77-EC46-83F5-15400FAB38F4}"/>
              </a:ext>
            </a:extLst>
          </p:cNvPr>
          <p:cNvSpPr txBox="1">
            <a:spLocks/>
          </p:cNvSpPr>
          <p:nvPr/>
        </p:nvSpPr>
        <p:spPr bwMode="auto">
          <a:xfrm>
            <a:off x="6239484" y="922389"/>
            <a:ext cx="5219700" cy="47762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What this lecture is not ---</a:t>
            </a:r>
          </a:p>
          <a:p>
            <a:pPr lvl="1"/>
            <a:r>
              <a:rPr lang="en-US" dirty="0"/>
              <a:t>Instructions on detailed process of refactoring</a:t>
            </a:r>
          </a:p>
          <a:p>
            <a:pPr lvl="2"/>
            <a:r>
              <a:rPr lang="en-US" dirty="0"/>
              <a:t>It is a difficult process</a:t>
            </a:r>
          </a:p>
          <a:p>
            <a:pPr lvl="2"/>
            <a:r>
              <a:rPr lang="en-US" dirty="0"/>
              <a:t>Each project has its own quirks and challenges</a:t>
            </a:r>
          </a:p>
          <a:p>
            <a:pPr lvl="2"/>
            <a:r>
              <a:rPr lang="en-US" dirty="0"/>
              <a:t>No one methodology will apply everywhere</a:t>
            </a:r>
          </a:p>
          <a:p>
            <a:pPr lvl="1"/>
            <a:r>
              <a:rPr lang="en-US" dirty="0"/>
              <a:t>Tutorial on tools for refactoring</a:t>
            </a:r>
          </a:p>
          <a:p>
            <a:pPr lvl="2"/>
            <a:r>
              <a:rPr lang="en-US" dirty="0"/>
              <a:t>There really aren’t that many</a:t>
            </a:r>
          </a:p>
          <a:p>
            <a:pPr lvl="2"/>
            <a:endParaRPr lang="en-US" dirty="0"/>
          </a:p>
          <a:p>
            <a:pPr lvl="2"/>
            <a:endParaRPr lang="en-US" dirty="0"/>
          </a:p>
          <a:p>
            <a:pPr lvl="1"/>
            <a:endParaRPr lang="en-US" dirty="0"/>
          </a:p>
          <a:p>
            <a:pPr lvl="2"/>
            <a:endParaRPr lang="en-US" dirty="0"/>
          </a:p>
        </p:txBody>
      </p:sp>
    </p:spTree>
    <p:extLst>
      <p:ext uri="{BB962C8B-B14F-4D97-AF65-F5344CB8AC3E}">
        <p14:creationId xmlns:p14="http://schemas.microsoft.com/office/powerpoint/2010/main" val="1201495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a:p>
            <a:r>
              <a:rPr lang="en-US" dirty="0"/>
              <a:t>Takeaways ….</a:t>
            </a:r>
          </a:p>
          <a:p>
            <a:r>
              <a:rPr lang="en-US" dirty="0"/>
              <a:t>To have good outcome from refactoring</a:t>
            </a:r>
          </a:p>
          <a:p>
            <a:r>
              <a:rPr lang="en-US" dirty="0"/>
              <a:t>Know why, how much, and cost</a:t>
            </a:r>
          </a:p>
          <a:p>
            <a:r>
              <a:rPr lang="en-US" dirty="0"/>
              <a:t>Plan</a:t>
            </a:r>
          </a:p>
          <a:p>
            <a:r>
              <a:rPr lang="en-US" dirty="0"/>
              <a:t>Have strong testing and verification</a:t>
            </a:r>
          </a:p>
          <a:p>
            <a:r>
              <a:rPr lang="en-US" dirty="0"/>
              <a:t>Get buy-in from stakeholders</a:t>
            </a:r>
          </a:p>
          <a:p>
            <a:r>
              <a:rPr lang="en-US" dirty="0"/>
              <a:t>Different stages of software need different documentation</a:t>
            </a:r>
          </a:p>
          <a:p>
            <a:r>
              <a:rPr lang="en-US" dirty="0"/>
              <a:t>Documenting why in the code is </a:t>
            </a:r>
            <a:r>
              <a:rPr lang="en-US"/>
              <a:t>as important as how</a:t>
            </a:r>
            <a:endParaRPr lang="en-US" dirty="0"/>
          </a:p>
          <a:p>
            <a:endParaRPr lang="en-US" dirty="0"/>
          </a:p>
        </p:txBody>
      </p:sp>
    </p:spTree>
    <p:extLst>
      <p:ext uri="{BB962C8B-B14F-4D97-AF65-F5344CB8AC3E}">
        <p14:creationId xmlns:p14="http://schemas.microsoft.com/office/powerpoint/2010/main" val="7517773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8301-AB20-AE44-90C8-EBC41C3C452E}"/>
              </a:ext>
            </a:extLst>
          </p:cNvPr>
          <p:cNvSpPr>
            <a:spLocks noGrp="1"/>
          </p:cNvSpPr>
          <p:nvPr>
            <p:ph type="title"/>
          </p:nvPr>
        </p:nvSpPr>
        <p:spPr>
          <a:xfrm>
            <a:off x="365760" y="411480"/>
            <a:ext cx="11376442" cy="510909"/>
          </a:xfrm>
        </p:spPr>
        <p:txBody>
          <a:bodyPr/>
          <a:lstStyle/>
          <a:p>
            <a:r>
              <a:rPr lang="en-US" dirty="0"/>
              <a:t>Definition</a:t>
            </a:r>
          </a:p>
        </p:txBody>
      </p:sp>
      <p:sp>
        <p:nvSpPr>
          <p:cNvPr id="3" name="Content Placeholder 2">
            <a:extLst>
              <a:ext uri="{FF2B5EF4-FFF2-40B4-BE49-F238E27FC236}">
                <a16:creationId xmlns:a16="http://schemas.microsoft.com/office/drawing/2014/main" id="{178A353C-C060-7C49-B4CF-62475C9A1BD8}"/>
              </a:ext>
            </a:extLst>
          </p:cNvPr>
          <p:cNvSpPr>
            <a:spLocks noGrp="1"/>
          </p:cNvSpPr>
          <p:nvPr>
            <p:ph idx="1"/>
          </p:nvPr>
        </p:nvSpPr>
        <p:spPr>
          <a:xfrm>
            <a:off x="609443" y="1699995"/>
            <a:ext cx="10329490" cy="669663"/>
          </a:xfrm>
        </p:spPr>
        <p:txBody>
          <a:bodyPr/>
          <a:lstStyle/>
          <a:p>
            <a:pPr marL="0" indent="0">
              <a:buNone/>
            </a:pPr>
            <a:r>
              <a:rPr lang="en-US" sz="2400" dirty="0"/>
              <a:t>Refactoring usually applies to object oriented software where the internals of the implementations are “cleaned up” without changing the behavior.</a:t>
            </a:r>
          </a:p>
          <a:p>
            <a:pPr marL="0" indent="0">
              <a:buNone/>
            </a:pPr>
            <a:endParaRPr lang="en-US" dirty="0"/>
          </a:p>
        </p:txBody>
      </p:sp>
      <p:sp>
        <p:nvSpPr>
          <p:cNvPr id="4" name="Text Placeholder 3">
            <a:extLst>
              <a:ext uri="{FF2B5EF4-FFF2-40B4-BE49-F238E27FC236}">
                <a16:creationId xmlns:a16="http://schemas.microsoft.com/office/drawing/2014/main" id="{D6835058-B278-1D44-BE00-C48BAE9EBE84}"/>
              </a:ext>
            </a:extLst>
          </p:cNvPr>
          <p:cNvSpPr>
            <a:spLocks noGrp="1"/>
          </p:cNvSpPr>
          <p:nvPr>
            <p:ph type="body" sz="quarter" idx="12"/>
          </p:nvPr>
        </p:nvSpPr>
        <p:spPr/>
        <p:txBody>
          <a:bodyPr/>
          <a:lstStyle/>
          <a:p>
            <a:r>
              <a:rPr lang="en-US" sz="2800" dirty="0"/>
              <a:t>The general definition of refactoring</a:t>
            </a:r>
          </a:p>
        </p:txBody>
      </p:sp>
      <p:sp>
        <p:nvSpPr>
          <p:cNvPr id="6" name="Text Placeholder 3">
            <a:extLst>
              <a:ext uri="{FF2B5EF4-FFF2-40B4-BE49-F238E27FC236}">
                <a16:creationId xmlns:a16="http://schemas.microsoft.com/office/drawing/2014/main" id="{DEE7232B-44EF-C145-BD8D-FB1AEFB1CF91}"/>
              </a:ext>
            </a:extLst>
          </p:cNvPr>
          <p:cNvSpPr txBox="1">
            <a:spLocks/>
          </p:cNvSpPr>
          <p:nvPr/>
        </p:nvSpPr>
        <p:spPr bwMode="auto">
          <a:xfrm>
            <a:off x="609442" y="2600252"/>
            <a:ext cx="11160961" cy="499715"/>
          </a:xfrm>
          <a:prstGeom prst="rect">
            <a:avLst/>
          </a:prstGeom>
          <a:noFill/>
          <a:ln w="9525">
            <a:noFill/>
            <a:miter lim="800000"/>
            <a:headEnd/>
            <a:tailEnd/>
          </a:ln>
        </p:spPr>
        <p:txBody>
          <a:bodyPr vert="horz" wrap="square" lIns="91440" tIns="45720" rIns="91440" bIns="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Font typeface="Arial" charset="0"/>
              <a:buNone/>
              <a:defRPr sz="2000" b="1" kern="1200" baseline="0">
                <a:solidFill>
                  <a:schemeClr val="accent2"/>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In the context of this lecture</a:t>
            </a:r>
          </a:p>
        </p:txBody>
      </p:sp>
      <p:sp>
        <p:nvSpPr>
          <p:cNvPr id="7" name="Content Placeholder 2">
            <a:extLst>
              <a:ext uri="{FF2B5EF4-FFF2-40B4-BE49-F238E27FC236}">
                <a16:creationId xmlns:a16="http://schemas.microsoft.com/office/drawing/2014/main" id="{63774C8C-CE6B-524B-A77E-40F039F949E7}"/>
              </a:ext>
            </a:extLst>
          </p:cNvPr>
          <p:cNvSpPr txBox="1">
            <a:spLocks/>
          </p:cNvSpPr>
          <p:nvPr/>
        </p:nvSpPr>
        <p:spPr bwMode="auto">
          <a:xfrm>
            <a:off x="609441" y="3121624"/>
            <a:ext cx="10329491" cy="9160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400" dirty="0"/>
              <a:t>A broad interpretation where any part of the software may change while retaining or enhancing its basic capabilities.</a:t>
            </a:r>
          </a:p>
          <a:p>
            <a:pPr marL="0" indent="0">
              <a:buFont typeface="Arial" charset="0"/>
              <a:buNone/>
            </a:pPr>
            <a:endParaRPr lang="en-US" dirty="0"/>
          </a:p>
        </p:txBody>
      </p:sp>
      <p:sp>
        <p:nvSpPr>
          <p:cNvPr id="8" name="Text Placeholder 3">
            <a:extLst>
              <a:ext uri="{FF2B5EF4-FFF2-40B4-BE49-F238E27FC236}">
                <a16:creationId xmlns:a16="http://schemas.microsoft.com/office/drawing/2014/main" id="{2E5AF789-9019-D74E-83CE-74CF6A64B9A4}"/>
              </a:ext>
            </a:extLst>
          </p:cNvPr>
          <p:cNvSpPr txBox="1">
            <a:spLocks/>
          </p:cNvSpPr>
          <p:nvPr/>
        </p:nvSpPr>
        <p:spPr bwMode="auto">
          <a:xfrm>
            <a:off x="609442" y="3917509"/>
            <a:ext cx="11160961" cy="499715"/>
          </a:xfrm>
          <a:prstGeom prst="rect">
            <a:avLst/>
          </a:prstGeom>
          <a:noFill/>
          <a:ln w="9525">
            <a:noFill/>
            <a:miter lim="800000"/>
            <a:headEnd/>
            <a:tailEnd/>
          </a:ln>
        </p:spPr>
        <p:txBody>
          <a:bodyPr vert="horz" wrap="square" lIns="91440" tIns="45720" rIns="91440" bIns="0" numCol="1" anchor="t" anchorCtr="0" compatLnSpc="1">
            <a:prstTxWarp prst="textNoShape">
              <a:avLst/>
            </a:prstTxWarp>
            <a:noAutofit/>
          </a:bodyPr>
          <a:lstStyle>
            <a:lvl1pPr marL="0" indent="0" algn="l" rtl="0" eaLnBrk="1" fontAlgn="base" hangingPunct="1">
              <a:lnSpc>
                <a:spcPct val="90000"/>
              </a:lnSpc>
              <a:spcBef>
                <a:spcPts val="0"/>
              </a:spcBef>
              <a:spcAft>
                <a:spcPct val="0"/>
              </a:spcAft>
              <a:buClr>
                <a:schemeClr val="tx1"/>
              </a:buClr>
              <a:buFont typeface="Arial" charset="0"/>
              <a:buNone/>
              <a:defRPr sz="2000" b="1" kern="1200" baseline="0">
                <a:solidFill>
                  <a:schemeClr val="accent2"/>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The reason</a:t>
            </a:r>
          </a:p>
        </p:txBody>
      </p:sp>
      <p:sp>
        <p:nvSpPr>
          <p:cNvPr id="9" name="Content Placeholder 2">
            <a:extLst>
              <a:ext uri="{FF2B5EF4-FFF2-40B4-BE49-F238E27FC236}">
                <a16:creationId xmlns:a16="http://schemas.microsoft.com/office/drawing/2014/main" id="{4A49136C-99BB-9D47-B3ED-EF4121C32E1F}"/>
              </a:ext>
            </a:extLst>
          </p:cNvPr>
          <p:cNvSpPr txBox="1">
            <a:spLocks/>
          </p:cNvSpPr>
          <p:nvPr/>
        </p:nvSpPr>
        <p:spPr bwMode="auto">
          <a:xfrm>
            <a:off x="609440" y="4417224"/>
            <a:ext cx="10329491" cy="9160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400" dirty="0"/>
              <a:t>In context of HPC scientific software the degree of change is motivated by many factors. It may include redesign at a higher level.</a:t>
            </a:r>
          </a:p>
          <a:p>
            <a:pPr marL="0" indent="0">
              <a:buFont typeface="Arial" charset="0"/>
              <a:buNone/>
            </a:pPr>
            <a:endParaRPr lang="en-US" dirty="0"/>
          </a:p>
        </p:txBody>
      </p:sp>
    </p:spTree>
    <p:extLst>
      <p:ext uri="{BB962C8B-B14F-4D97-AF65-F5344CB8AC3E}">
        <p14:creationId xmlns:p14="http://schemas.microsoft.com/office/powerpoint/2010/main" val="4554920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considerations</a:t>
            </a:r>
          </a:p>
        </p:txBody>
      </p:sp>
      <p:sp>
        <p:nvSpPr>
          <p:cNvPr id="3" name="Content Placeholder 2"/>
          <p:cNvSpPr>
            <a:spLocks noGrp="1"/>
          </p:cNvSpPr>
          <p:nvPr>
            <p:ph idx="1"/>
          </p:nvPr>
        </p:nvSpPr>
        <p:spPr>
          <a:xfrm>
            <a:off x="365760" y="1230298"/>
            <a:ext cx="6073951" cy="4839761"/>
          </a:xfrm>
        </p:spPr>
        <p:txBody>
          <a:bodyPr/>
          <a:lstStyle/>
          <a:p>
            <a:r>
              <a:rPr lang="en-US" dirty="0"/>
              <a:t>Know why you are refactoring</a:t>
            </a:r>
          </a:p>
          <a:p>
            <a:pPr lvl="1"/>
            <a:r>
              <a:rPr lang="en-US" dirty="0"/>
              <a:t>Is it necessary </a:t>
            </a:r>
          </a:p>
          <a:p>
            <a:pPr lvl="1"/>
            <a:r>
              <a:rPr lang="en-US" dirty="0"/>
              <a:t>Where should the code be after refactoring</a:t>
            </a:r>
          </a:p>
          <a:p>
            <a:pPr marL="284162" lvl="1" indent="0">
              <a:buNone/>
            </a:pPr>
            <a:endParaRPr lang="en-US" dirty="0"/>
          </a:p>
          <a:p>
            <a:r>
              <a:rPr lang="en-US" dirty="0"/>
              <a:t>Know the scope of refactoring</a:t>
            </a:r>
          </a:p>
          <a:p>
            <a:pPr lvl="1"/>
            <a:r>
              <a:rPr lang="en-US" dirty="0"/>
              <a:t>How deep a change</a:t>
            </a:r>
          </a:p>
          <a:p>
            <a:pPr lvl="1"/>
            <a:r>
              <a:rPr lang="en-US" dirty="0"/>
              <a:t>How much code will be affected</a:t>
            </a:r>
          </a:p>
          <a:p>
            <a:pPr lvl="1"/>
            <a:endParaRPr lang="en-US" dirty="0"/>
          </a:p>
          <a:p>
            <a:pPr lvl="2"/>
            <a:endParaRPr lang="en-US" dirty="0"/>
          </a:p>
        </p:txBody>
      </p:sp>
      <p:sp>
        <p:nvSpPr>
          <p:cNvPr id="6" name="Content Placeholder 2">
            <a:extLst>
              <a:ext uri="{FF2B5EF4-FFF2-40B4-BE49-F238E27FC236}">
                <a16:creationId xmlns:a16="http://schemas.microsoft.com/office/drawing/2014/main" id="{3EE88324-7E28-BC43-BAB7-0983BFA4EFAD}"/>
              </a:ext>
            </a:extLst>
          </p:cNvPr>
          <p:cNvSpPr txBox="1">
            <a:spLocks/>
          </p:cNvSpPr>
          <p:nvPr/>
        </p:nvSpPr>
        <p:spPr bwMode="auto">
          <a:xfrm>
            <a:off x="6199114" y="666933"/>
            <a:ext cx="5989712" cy="48000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a:p>
            <a:r>
              <a:rPr lang="en-US" dirty="0"/>
              <a:t>Estimate the cost</a:t>
            </a:r>
          </a:p>
          <a:p>
            <a:pPr lvl="1"/>
            <a:r>
              <a:rPr lang="en-US" dirty="0"/>
              <a:t>Expected developer time </a:t>
            </a:r>
          </a:p>
          <a:p>
            <a:pPr lvl="1"/>
            <a:r>
              <a:rPr lang="en-US" dirty="0"/>
              <a:t>Extent of disruption in production schedules</a:t>
            </a:r>
          </a:p>
          <a:p>
            <a:pPr lvl="1"/>
            <a:endParaRPr lang="en-US" dirty="0"/>
          </a:p>
          <a:p>
            <a:r>
              <a:rPr lang="en-US" dirty="0"/>
              <a:t>Get a buy-in from the stakeholders</a:t>
            </a:r>
          </a:p>
          <a:p>
            <a:pPr lvl="1"/>
            <a:r>
              <a:rPr lang="en-US" dirty="0"/>
              <a:t>That includes the users</a:t>
            </a:r>
          </a:p>
          <a:p>
            <a:pPr lvl="1"/>
            <a:r>
              <a:rPr lang="en-US" dirty="0"/>
              <a:t>For both development time and disruption</a:t>
            </a:r>
          </a:p>
          <a:p>
            <a:pPr lvl="2"/>
            <a:endParaRPr lang="en-US" dirty="0"/>
          </a:p>
        </p:txBody>
      </p:sp>
    </p:spTree>
    <p:extLst>
      <p:ext uri="{BB962C8B-B14F-4D97-AF65-F5344CB8AC3E}">
        <p14:creationId xmlns:p14="http://schemas.microsoft.com/office/powerpoint/2010/main" val="20550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Reasons for refactoring</a:t>
            </a:r>
          </a:p>
        </p:txBody>
      </p:sp>
      <p:sp>
        <p:nvSpPr>
          <p:cNvPr id="3" name="Content Placeholder 2"/>
          <p:cNvSpPr>
            <a:spLocks noGrp="1"/>
          </p:cNvSpPr>
          <p:nvPr>
            <p:ph idx="1"/>
          </p:nvPr>
        </p:nvSpPr>
        <p:spPr>
          <a:xfrm>
            <a:off x="609441" y="1668463"/>
            <a:ext cx="11160962" cy="4187588"/>
          </a:xfrm>
        </p:spPr>
        <p:txBody>
          <a:bodyPr>
            <a:normAutofit/>
          </a:bodyPr>
          <a:lstStyle/>
          <a:p>
            <a:r>
              <a:rPr lang="en-US" dirty="0"/>
              <a:t>Once before</a:t>
            </a:r>
          </a:p>
          <a:p>
            <a:pPr lvl="1"/>
            <a:r>
              <a:rPr lang="en-US" dirty="0"/>
              <a:t>Vector to </a:t>
            </a:r>
            <a:r>
              <a:rPr lang="en-US" dirty="0" err="1"/>
              <a:t>risc</a:t>
            </a:r>
            <a:r>
              <a:rPr lang="en-US" dirty="0"/>
              <a:t> processors (</a:t>
            </a:r>
            <a:r>
              <a:rPr lang="en-US" dirty="0" err="1"/>
              <a:t>cpu</a:t>
            </a:r>
            <a:r>
              <a:rPr lang="en-US" dirty="0"/>
              <a:t>)</a:t>
            </a:r>
          </a:p>
          <a:p>
            <a:pPr lvl="1"/>
            <a:r>
              <a:rPr lang="en-US" dirty="0"/>
              <a:t>Flat memory model to hierarchical memory model</a:t>
            </a:r>
          </a:p>
          <a:p>
            <a:pPr lvl="1"/>
            <a:endParaRPr lang="en-US" dirty="0"/>
          </a:p>
          <a:p>
            <a:r>
              <a:rPr lang="en-US" dirty="0"/>
              <a:t>To heterogeneous</a:t>
            </a:r>
          </a:p>
          <a:p>
            <a:pPr lvl="1"/>
            <a:r>
              <a:rPr lang="en-US" dirty="0"/>
              <a:t>Few CPU’s sufficient memory per </a:t>
            </a:r>
            <a:r>
              <a:rPr lang="en-US" dirty="0" err="1"/>
              <a:t>cpu</a:t>
            </a:r>
            <a:endParaRPr lang="en-US" dirty="0"/>
          </a:p>
          <a:p>
            <a:pPr lvl="1"/>
            <a:r>
              <a:rPr lang="en-US" dirty="0"/>
              <a:t>Several co-existing memory models</a:t>
            </a:r>
          </a:p>
          <a:p>
            <a:pPr lvl="2"/>
            <a:endParaRPr lang="en-US" dirty="0"/>
          </a:p>
          <a:p>
            <a:r>
              <a:rPr lang="en-US" dirty="0"/>
              <a:t>The driving reason for these transitions is performance</a:t>
            </a:r>
          </a:p>
          <a:p>
            <a:pPr lvl="1"/>
            <a:r>
              <a:rPr lang="en-US" dirty="0"/>
              <a:t>Performance may drive refactoring even without change in platforms</a:t>
            </a:r>
          </a:p>
          <a:p>
            <a:endParaRPr lang="en-US" dirty="0"/>
          </a:p>
          <a:p>
            <a:endParaRPr lang="en-US" dirty="0"/>
          </a:p>
          <a:p>
            <a:pPr lvl="1"/>
            <a:endParaRPr lang="en-US" dirty="0"/>
          </a:p>
          <a:p>
            <a:pPr marL="0" indent="0">
              <a:buNone/>
            </a:pPr>
            <a:endParaRPr lang="en-US" dirty="0"/>
          </a:p>
          <a:p>
            <a:pPr marL="0" indent="0">
              <a:buNone/>
            </a:pPr>
            <a:endParaRPr lang="en-US" dirty="0"/>
          </a:p>
          <a:p>
            <a:endParaRPr lang="en-US" dirty="0"/>
          </a:p>
          <a:p>
            <a:pPr marL="284162" lvl="1" indent="0">
              <a:buNone/>
            </a:pPr>
            <a:endParaRPr lang="en-US" dirty="0"/>
          </a:p>
          <a:p>
            <a:pPr lvl="1"/>
            <a:endParaRPr lang="en-US" dirty="0"/>
          </a:p>
          <a:p>
            <a:pPr lvl="1"/>
            <a:endParaRPr lang="en-US" dirty="0"/>
          </a:p>
        </p:txBody>
      </p:sp>
      <p:sp>
        <p:nvSpPr>
          <p:cNvPr id="4" name="Text Placeholder 3"/>
          <p:cNvSpPr>
            <a:spLocks noGrp="1"/>
          </p:cNvSpPr>
          <p:nvPr>
            <p:ph type="body" sz="quarter" idx="12"/>
          </p:nvPr>
        </p:nvSpPr>
        <p:spPr/>
        <p:txBody>
          <a:bodyPr/>
          <a:lstStyle/>
          <a:p>
            <a:r>
              <a:rPr lang="en-US" dirty="0"/>
              <a:t>The big one these days is the change in platforms</a:t>
            </a:r>
          </a:p>
        </p:txBody>
      </p:sp>
    </p:spTree>
    <p:extLst>
      <p:ext uri="{BB962C8B-B14F-4D97-AF65-F5344CB8AC3E}">
        <p14:creationId xmlns:p14="http://schemas.microsoft.com/office/powerpoint/2010/main" val="16601624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Reasons for refactoring</a:t>
            </a:r>
          </a:p>
        </p:txBody>
      </p:sp>
      <p:sp>
        <p:nvSpPr>
          <p:cNvPr id="3" name="Content Placeholder 2"/>
          <p:cNvSpPr>
            <a:spLocks noGrp="1"/>
          </p:cNvSpPr>
          <p:nvPr>
            <p:ph idx="1"/>
          </p:nvPr>
        </p:nvSpPr>
        <p:spPr>
          <a:xfrm>
            <a:off x="473500" y="1603798"/>
            <a:ext cx="6024577" cy="4738636"/>
          </a:xfrm>
        </p:spPr>
        <p:txBody>
          <a:bodyPr>
            <a:normAutofit/>
          </a:bodyPr>
          <a:lstStyle/>
          <a:p>
            <a:r>
              <a:rPr lang="en-US" dirty="0"/>
              <a:t>Transition of code from research prototype to production</a:t>
            </a:r>
          </a:p>
          <a:p>
            <a:endParaRPr lang="en-US" dirty="0"/>
          </a:p>
          <a:p>
            <a:r>
              <a:rPr lang="en-US" dirty="0"/>
              <a:t>Imposing architecture and maintainability on an old code</a:t>
            </a:r>
          </a:p>
          <a:p>
            <a:pPr lvl="1"/>
            <a:r>
              <a:rPr lang="en-US" dirty="0"/>
              <a:t>Significant change in the code base</a:t>
            </a:r>
          </a:p>
          <a:p>
            <a:pPr lvl="2"/>
            <a:r>
              <a:rPr lang="en-US" dirty="0"/>
              <a:t>Change in model or discretization</a:t>
            </a:r>
          </a:p>
          <a:p>
            <a:pPr lvl="2"/>
            <a:r>
              <a:rPr lang="en-US" dirty="0"/>
              <a:t>Changes in numerical algorithms</a:t>
            </a:r>
          </a:p>
          <a:p>
            <a:pPr lvl="1"/>
            <a:r>
              <a:rPr lang="en-US" dirty="0"/>
              <a:t>Significant change in intended use for the code</a:t>
            </a:r>
          </a:p>
          <a:p>
            <a:pPr lvl="2"/>
            <a:r>
              <a:rPr lang="en-US" dirty="0"/>
              <a:t>From a small team to a large team</a:t>
            </a:r>
          </a:p>
          <a:p>
            <a:pPr lvl="2"/>
            <a:r>
              <a:rPr lang="en-US" dirty="0"/>
              <a:t>Releasing to wider user base</a:t>
            </a:r>
          </a:p>
          <a:p>
            <a:pPr lvl="1"/>
            <a:endParaRPr lang="en-US" dirty="0"/>
          </a:p>
          <a:p>
            <a:endParaRPr lang="en-US" dirty="0"/>
          </a:p>
          <a:p>
            <a:pPr lvl="1"/>
            <a:endParaRPr lang="en-US" dirty="0"/>
          </a:p>
          <a:p>
            <a:pPr marL="0" indent="0">
              <a:buNone/>
            </a:pPr>
            <a:endParaRPr lang="en-US" dirty="0"/>
          </a:p>
          <a:p>
            <a:pPr marL="0" indent="0">
              <a:buNone/>
            </a:pPr>
            <a:endParaRPr lang="en-US" dirty="0"/>
          </a:p>
          <a:p>
            <a:endParaRPr lang="en-US" dirty="0"/>
          </a:p>
          <a:p>
            <a:pPr marL="284162" lvl="1" indent="0">
              <a:buNone/>
            </a:pPr>
            <a:endParaRPr lang="en-US" dirty="0"/>
          </a:p>
          <a:p>
            <a:pPr lvl="1"/>
            <a:endParaRPr lang="en-US" dirty="0"/>
          </a:p>
          <a:p>
            <a:pPr lvl="1"/>
            <a:endParaRPr lang="en-US" dirty="0"/>
          </a:p>
        </p:txBody>
      </p:sp>
      <p:sp>
        <p:nvSpPr>
          <p:cNvPr id="4" name="Text Placeholder 3"/>
          <p:cNvSpPr>
            <a:spLocks noGrp="1"/>
          </p:cNvSpPr>
          <p:nvPr>
            <p:ph type="body" sz="quarter" idx="12"/>
          </p:nvPr>
        </p:nvSpPr>
        <p:spPr>
          <a:xfrm>
            <a:off x="473500" y="938476"/>
            <a:ext cx="11160961" cy="499715"/>
          </a:xfrm>
        </p:spPr>
        <p:txBody>
          <a:bodyPr/>
          <a:lstStyle/>
          <a:p>
            <a:r>
              <a:rPr lang="en-US" dirty="0"/>
              <a:t>There can be other reasons</a:t>
            </a:r>
          </a:p>
        </p:txBody>
      </p:sp>
      <p:sp>
        <p:nvSpPr>
          <p:cNvPr id="8" name="Content Placeholder 2">
            <a:extLst>
              <a:ext uri="{FF2B5EF4-FFF2-40B4-BE49-F238E27FC236}">
                <a16:creationId xmlns:a16="http://schemas.microsoft.com/office/drawing/2014/main" id="{9F5F6B26-59EF-2347-9EE0-C0EC4B2109D9}"/>
              </a:ext>
            </a:extLst>
          </p:cNvPr>
          <p:cNvSpPr txBox="1">
            <a:spLocks/>
          </p:cNvSpPr>
          <p:nvPr/>
        </p:nvSpPr>
        <p:spPr bwMode="auto">
          <a:xfrm>
            <a:off x="6718612" y="1433320"/>
            <a:ext cx="5470213" cy="4768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a:p>
            <a:r>
              <a:rPr lang="en-US" dirty="0"/>
              <a:t>Enabling extensibility or configurability</a:t>
            </a:r>
          </a:p>
          <a:p>
            <a:pPr lvl="1"/>
            <a:r>
              <a:rPr lang="en-US" dirty="0"/>
              <a:t>Partial common functionality among different usage modes</a:t>
            </a:r>
          </a:p>
          <a:p>
            <a:pPr lvl="1"/>
            <a:r>
              <a:rPr lang="en-US" dirty="0"/>
              <a:t>Model refinement</a:t>
            </a:r>
          </a:p>
          <a:p>
            <a:pPr lvl="1"/>
            <a:r>
              <a:rPr lang="en-US" dirty="0"/>
              <a:t>Incorporating new insights</a:t>
            </a:r>
          </a:p>
          <a:p>
            <a:pPr lvl="1"/>
            <a:endParaRPr lang="en-US" dirty="0"/>
          </a:p>
          <a:p>
            <a:endParaRPr lang="en-US" dirty="0"/>
          </a:p>
          <a:p>
            <a:pPr lvl="1"/>
            <a:endParaRPr lang="en-US" dirty="0"/>
          </a:p>
          <a:p>
            <a:pPr marL="0" indent="0">
              <a:buFont typeface="Arial" charset="0"/>
              <a:buNone/>
            </a:pPr>
            <a:endParaRPr lang="en-US" dirty="0"/>
          </a:p>
          <a:p>
            <a:pPr marL="0" indent="0">
              <a:buFont typeface="Arial" charset="0"/>
              <a:buNone/>
            </a:pPr>
            <a:endParaRPr lang="en-US" dirty="0"/>
          </a:p>
          <a:p>
            <a:endParaRPr lang="en-US" dirty="0"/>
          </a:p>
          <a:p>
            <a:pPr marL="284162" lvl="1" indent="0">
              <a:buFont typeface="Arial" charset="0"/>
              <a:buNone/>
            </a:pPr>
            <a:endParaRPr lang="en-US" dirty="0"/>
          </a:p>
          <a:p>
            <a:pPr lvl="1"/>
            <a:endParaRPr lang="en-US" dirty="0"/>
          </a:p>
          <a:p>
            <a:pPr lvl="1"/>
            <a:endParaRPr lang="en-US" dirty="0"/>
          </a:p>
        </p:txBody>
      </p:sp>
    </p:spTree>
    <p:extLst>
      <p:ext uri="{BB962C8B-B14F-4D97-AF65-F5344CB8AC3E}">
        <p14:creationId xmlns:p14="http://schemas.microsoft.com/office/powerpoint/2010/main" val="3329891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Scope of refactoring</a:t>
            </a:r>
          </a:p>
        </p:txBody>
      </p:sp>
      <p:sp>
        <p:nvSpPr>
          <p:cNvPr id="3" name="Content Placeholder 2"/>
          <p:cNvSpPr>
            <a:spLocks noGrp="1"/>
          </p:cNvSpPr>
          <p:nvPr>
            <p:ph idx="1"/>
          </p:nvPr>
        </p:nvSpPr>
        <p:spPr>
          <a:xfrm>
            <a:off x="609443" y="1699994"/>
            <a:ext cx="6258286" cy="4584073"/>
          </a:xfrm>
        </p:spPr>
        <p:txBody>
          <a:bodyPr>
            <a:normAutofit/>
          </a:bodyPr>
          <a:lstStyle/>
          <a:p>
            <a:r>
              <a:rPr lang="en-US" dirty="0"/>
              <a:t>For performance</a:t>
            </a:r>
          </a:p>
          <a:p>
            <a:pPr lvl="1"/>
            <a:r>
              <a:rPr lang="en-US" dirty="0"/>
              <a:t>Know the target improvement</a:t>
            </a:r>
          </a:p>
          <a:p>
            <a:pPr lvl="2"/>
            <a:r>
              <a:rPr lang="en-US" dirty="0"/>
              <a:t>Very easy to go down the rabbit hole of squeezing the last little bit</a:t>
            </a:r>
          </a:p>
          <a:p>
            <a:pPr lvl="2"/>
            <a:r>
              <a:rPr lang="en-US" dirty="0"/>
              <a:t>Almost never worth the effort for obtaining scientific results</a:t>
            </a:r>
          </a:p>
          <a:p>
            <a:pPr lvl="2"/>
            <a:endParaRPr lang="en-US" dirty="0"/>
          </a:p>
          <a:p>
            <a:r>
              <a:rPr lang="en-US" dirty="0"/>
              <a:t>For extensibility</a:t>
            </a:r>
          </a:p>
          <a:p>
            <a:pPr lvl="1"/>
            <a:r>
              <a:rPr lang="en-US" dirty="0"/>
              <a:t>Similar to maintainability</a:t>
            </a:r>
          </a:p>
          <a:p>
            <a:pPr lvl="1"/>
            <a:r>
              <a:rPr lang="en-US" dirty="0"/>
              <a:t>Greater emphasis on interfaces and encapsulation</a:t>
            </a:r>
          </a:p>
          <a:p>
            <a:pPr lvl="1"/>
            <a:endParaRPr lang="en-US" dirty="0"/>
          </a:p>
          <a:p>
            <a:pPr lvl="2"/>
            <a:endParaRPr lang="en-US" dirty="0"/>
          </a:p>
        </p:txBody>
      </p:sp>
      <p:sp>
        <p:nvSpPr>
          <p:cNvPr id="4" name="Text Placeholder 3"/>
          <p:cNvSpPr>
            <a:spLocks noGrp="1"/>
          </p:cNvSpPr>
          <p:nvPr>
            <p:ph type="body" sz="quarter" idx="12"/>
          </p:nvPr>
        </p:nvSpPr>
        <p:spPr>
          <a:xfrm>
            <a:off x="609442" y="1168749"/>
            <a:ext cx="5577349" cy="531245"/>
          </a:xfrm>
        </p:spPr>
        <p:txBody>
          <a:bodyPr/>
          <a:lstStyle/>
          <a:p>
            <a:r>
              <a:rPr lang="en-US" dirty="0"/>
              <a:t>Know where you want the end product to be</a:t>
            </a:r>
          </a:p>
        </p:txBody>
      </p:sp>
      <p:sp>
        <p:nvSpPr>
          <p:cNvPr id="9" name="Content Placeholder 2">
            <a:extLst>
              <a:ext uri="{FF2B5EF4-FFF2-40B4-BE49-F238E27FC236}">
                <a16:creationId xmlns:a16="http://schemas.microsoft.com/office/drawing/2014/main" id="{CBA9266A-7A34-A24A-8A4A-3A452AB7132E}"/>
              </a:ext>
            </a:extLst>
          </p:cNvPr>
          <p:cNvSpPr txBox="1">
            <a:spLocks/>
          </p:cNvSpPr>
          <p:nvPr/>
        </p:nvSpPr>
        <p:spPr bwMode="auto">
          <a:xfrm>
            <a:off x="6569324" y="1434371"/>
            <a:ext cx="5619501" cy="48496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4212" lvl="2" indent="0">
              <a:buNone/>
            </a:pPr>
            <a:endParaRPr lang="en-US" dirty="0"/>
          </a:p>
          <a:p>
            <a:r>
              <a:rPr lang="en-US" dirty="0"/>
              <a:t>For maintainability</a:t>
            </a:r>
          </a:p>
          <a:p>
            <a:pPr lvl="1"/>
            <a:r>
              <a:rPr lang="en-US" dirty="0"/>
              <a:t>Know the boundaries for imposing structure</a:t>
            </a:r>
          </a:p>
          <a:p>
            <a:pPr lvl="2"/>
            <a:r>
              <a:rPr lang="en-US" dirty="0"/>
              <a:t>Rewriting the entire code is generally avoidable</a:t>
            </a:r>
          </a:p>
          <a:p>
            <a:pPr lvl="2"/>
            <a:r>
              <a:rPr lang="en-US" dirty="0"/>
              <a:t>Kernels for implementing formulae can be left alone ?</a:t>
            </a:r>
          </a:p>
          <a:p>
            <a:pPr lvl="2"/>
            <a:r>
              <a:rPr lang="en-US" dirty="0"/>
              <a:t>In general it is possible to stop at higher levels than that</a:t>
            </a:r>
          </a:p>
          <a:p>
            <a:pPr lvl="2"/>
            <a:endParaRPr lang="en-US" dirty="0"/>
          </a:p>
          <a:p>
            <a:pPr lvl="1"/>
            <a:endParaRPr lang="en-US" dirty="0"/>
          </a:p>
          <a:p>
            <a:pPr lvl="2"/>
            <a:endParaRPr lang="en-US" dirty="0"/>
          </a:p>
        </p:txBody>
      </p:sp>
    </p:spTree>
    <p:extLst>
      <p:ext uri="{BB962C8B-B14F-4D97-AF65-F5344CB8AC3E}">
        <p14:creationId xmlns:p14="http://schemas.microsoft.com/office/powerpoint/2010/main" val="8938482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Presentations (Wide Screen)</Template>
  <TotalTime>13</TotalTime>
  <Words>2420</Words>
  <Application>Microsoft Macintosh PowerPoint</Application>
  <PresentationFormat>Custom</PresentationFormat>
  <Paragraphs>497</Paragraphs>
  <Slides>40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American Typewriter</vt:lpstr>
      <vt:lpstr>Arial</vt:lpstr>
      <vt:lpstr>Arial Black</vt:lpstr>
      <vt:lpstr>Calibri</vt:lpstr>
      <vt:lpstr>Wingdings</vt:lpstr>
      <vt:lpstr>Presentations (Wide Screen)</vt:lpstr>
      <vt:lpstr>Software Refactoring and Documentation</vt:lpstr>
      <vt:lpstr>License, citation, and acknowledgments</vt:lpstr>
      <vt:lpstr>PowerPoint Presentation</vt:lpstr>
      <vt:lpstr>About this presentation</vt:lpstr>
      <vt:lpstr>Definition</vt:lpstr>
      <vt:lpstr>considerations</vt:lpstr>
      <vt:lpstr>Reasons for refactoring</vt:lpstr>
      <vt:lpstr>Reasons for refactoring</vt:lpstr>
      <vt:lpstr>Scope of refactoring</vt:lpstr>
      <vt:lpstr>Reasons for refactoring</vt:lpstr>
      <vt:lpstr>Reasons for refactoring</vt:lpstr>
      <vt:lpstr>Cost estimation</vt:lpstr>
      <vt:lpstr>Cost estimation</vt:lpstr>
      <vt:lpstr>On ramp plan</vt:lpstr>
      <vt:lpstr>On ramp plan</vt:lpstr>
      <vt:lpstr>verification</vt:lpstr>
      <vt:lpstr>Refactoring</vt:lpstr>
      <vt:lpstr>Implementation</vt:lpstr>
      <vt:lpstr>PowerPoint Presentation</vt:lpstr>
      <vt:lpstr>Example FLASH </vt:lpstr>
      <vt:lpstr>Version 1</vt:lpstr>
      <vt:lpstr>Version 2 </vt:lpstr>
      <vt:lpstr>Version 3 : the Current Architecture</vt:lpstr>
      <vt:lpstr>Version transition</vt:lpstr>
      <vt:lpstr>The Ramp-on Plan</vt:lpstr>
      <vt:lpstr>Version 4</vt:lpstr>
      <vt:lpstr>Version 5</vt:lpstr>
      <vt:lpstr>FLASH5</vt:lpstr>
      <vt:lpstr>Refactoring plan</vt:lpstr>
      <vt:lpstr>Phase 1 - design</vt:lpstr>
      <vt:lpstr>Phase 2 - prototyping</vt:lpstr>
      <vt:lpstr>Phase 3 - implementation</vt:lpstr>
      <vt:lpstr>PowerPoint Presentation</vt:lpstr>
      <vt:lpstr>Lifecycle</vt:lpstr>
      <vt:lpstr>Documentation</vt:lpstr>
      <vt:lpstr>Documentation</vt:lpstr>
      <vt:lpstr>Documentation</vt:lpstr>
      <vt:lpstr>Documentation</vt:lpstr>
      <vt:lpstr>Documentation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Argonne Training Program on Extreme-Scale Computing</dc:title>
  <dc:creator>Microsoft Office User</dc:creator>
  <cp:lastModifiedBy>Microsoft Office User</cp:lastModifiedBy>
  <cp:revision>11</cp:revision>
  <cp:lastPrinted>2017-11-02T18:35:01Z</cp:lastPrinted>
  <dcterms:created xsi:type="dcterms:W3CDTF">2018-07-03T20:41:24Z</dcterms:created>
  <dcterms:modified xsi:type="dcterms:W3CDTF">2019-08-07T12:12:57Z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