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58"/>
  </p:notesMasterIdLst>
  <p:handoutMasterIdLst>
    <p:handoutMasterId r:id="rId59"/>
  </p:handoutMasterIdLst>
  <p:sldIdLst>
    <p:sldId id="256" r:id="rId5"/>
    <p:sldId id="288" r:id="rId6"/>
    <p:sldId id="337" r:id="rId7"/>
    <p:sldId id="348" r:id="rId8"/>
    <p:sldId id="351" r:id="rId9"/>
    <p:sldId id="593" r:id="rId10"/>
    <p:sldId id="592" r:id="rId11"/>
    <p:sldId id="559" r:id="rId12"/>
    <p:sldId id="583" r:id="rId13"/>
    <p:sldId id="584" r:id="rId14"/>
    <p:sldId id="585" r:id="rId15"/>
    <p:sldId id="586" r:id="rId16"/>
    <p:sldId id="587" r:id="rId17"/>
    <p:sldId id="588" r:id="rId18"/>
    <p:sldId id="589" r:id="rId19"/>
    <p:sldId id="590" r:id="rId20"/>
    <p:sldId id="591" r:id="rId21"/>
    <p:sldId id="562" r:id="rId22"/>
    <p:sldId id="563" r:id="rId23"/>
    <p:sldId id="564" r:id="rId24"/>
    <p:sldId id="565" r:id="rId25"/>
    <p:sldId id="315" r:id="rId26"/>
    <p:sldId id="566" r:id="rId27"/>
    <p:sldId id="557" r:id="rId28"/>
    <p:sldId id="568" r:id="rId29"/>
    <p:sldId id="546" r:id="rId30"/>
    <p:sldId id="548" r:id="rId31"/>
    <p:sldId id="549" r:id="rId32"/>
    <p:sldId id="569" r:id="rId33"/>
    <p:sldId id="287" r:id="rId34"/>
    <p:sldId id="570" r:id="rId35"/>
    <p:sldId id="582" r:id="rId36"/>
    <p:sldId id="276" r:id="rId37"/>
    <p:sldId id="280" r:id="rId38"/>
    <p:sldId id="574" r:id="rId39"/>
    <p:sldId id="575" r:id="rId40"/>
    <p:sldId id="576" r:id="rId41"/>
    <p:sldId id="577" r:id="rId42"/>
    <p:sldId id="578" r:id="rId43"/>
    <p:sldId id="579" r:id="rId44"/>
    <p:sldId id="580" r:id="rId45"/>
    <p:sldId id="299" r:id="rId46"/>
    <p:sldId id="581" r:id="rId47"/>
    <p:sldId id="469" r:id="rId48"/>
    <p:sldId id="470" r:id="rId49"/>
    <p:sldId id="472" r:id="rId50"/>
    <p:sldId id="486" r:id="rId51"/>
    <p:sldId id="487" r:id="rId52"/>
    <p:sldId id="465" r:id="rId53"/>
    <p:sldId id="467" r:id="rId54"/>
    <p:sldId id="488" r:id="rId55"/>
    <p:sldId id="489" r:id="rId56"/>
    <p:sldId id="571" r:id="rId5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53" autoAdjust="0"/>
    <p:restoredTop sz="96571" autoAdjust="0"/>
  </p:normalViewPr>
  <p:slideViewPr>
    <p:cSldViewPr snapToGrid="0" showGuides="1">
      <p:cViewPr varScale="1">
        <p:scale>
          <a:sx n="127" d="100"/>
          <a:sy n="127" d="100"/>
        </p:scale>
        <p:origin x="424"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8/7/19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8/7/19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Designed to be 45 Minute Talk.  I hope for 30 minutes for RE and 15 for TDD.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I have explicitly designed the RE portion of this talk to avoid using the terms plan-based or agile until the very end.  This choose was made as these terms tend to polarize the population and could therefore using these terms could have the unfortunate side effect of bringing out biases and closing off people’s minds.</a:t>
            </a: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18639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395" indent="-232395">
              <a:buAutoNum type="arabicPeriod"/>
            </a:pPr>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1663527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rgbClr val="000066"/>
                </a:solidFill>
                <a:latin typeface="Arial" charset="0"/>
                <a:ea typeface="ヒラギノ角ゴ Pro W3" charset="0"/>
                <a:cs typeface="ヒラギノ角ゴ Pro W3" charset="0"/>
              </a:defRPr>
            </a:lvl1pPr>
            <a:lvl2pPr marL="37931725" indent="-37474525">
              <a:defRPr sz="2000">
                <a:solidFill>
                  <a:srgbClr val="000066"/>
                </a:solidFill>
                <a:latin typeface="Arial" charset="0"/>
                <a:ea typeface="ヒラギノ角ゴ Pro W3" charset="0"/>
                <a:cs typeface="ヒラギノ角ゴ Pro W3" charset="0"/>
              </a:defRPr>
            </a:lvl2pPr>
            <a:lvl3pPr>
              <a:defRPr sz="2000">
                <a:solidFill>
                  <a:srgbClr val="000066"/>
                </a:solidFill>
                <a:latin typeface="Arial" charset="0"/>
                <a:ea typeface="ヒラギノ角ゴ Pro W3" charset="0"/>
                <a:cs typeface="ヒラギノ角ゴ Pro W3" charset="0"/>
              </a:defRPr>
            </a:lvl3pPr>
            <a:lvl4pPr>
              <a:defRPr sz="2000">
                <a:solidFill>
                  <a:srgbClr val="000066"/>
                </a:solidFill>
                <a:latin typeface="Arial" charset="0"/>
                <a:ea typeface="ヒラギノ角ゴ Pro W3" charset="0"/>
                <a:cs typeface="ヒラギノ角ゴ Pro W3" charset="0"/>
              </a:defRPr>
            </a:lvl4pPr>
            <a:lvl5pPr>
              <a:defRPr sz="2000">
                <a:solidFill>
                  <a:srgbClr val="000066"/>
                </a:solidFill>
                <a:latin typeface="Arial" charset="0"/>
                <a:ea typeface="ヒラギノ角ゴ Pro W3" charset="0"/>
                <a:cs typeface="ヒラギノ角ゴ Pro W3" charset="0"/>
              </a:defRPr>
            </a:lvl5pPr>
            <a:lvl6pPr marL="4572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6pPr>
            <a:lvl7pPr marL="9144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7pPr>
            <a:lvl8pPr marL="13716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8pPr>
            <a:lvl9pPr marL="18288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9pPr>
          </a:lstStyle>
          <a:p>
            <a:fld id="{588D74AB-11AA-4E4A-A7F1-327C6B8BF668}" type="slidenum">
              <a:rPr lang="en-US" sz="1200"/>
              <a:pPr/>
              <a:t>20</a:t>
            </a:fld>
            <a:endParaRPr lang="en-US" sz="120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ヒラギノ角ゴ Pro W3" charset="0"/>
              <a:cs typeface="ヒラギノ角ゴ Pro W3" charset="0"/>
            </a:endParaRPr>
          </a:p>
        </p:txBody>
      </p:sp>
    </p:spTree>
    <p:extLst>
      <p:ext uri="{BB962C8B-B14F-4D97-AF65-F5344CB8AC3E}">
        <p14:creationId xmlns:p14="http://schemas.microsoft.com/office/powerpoint/2010/main" val="11027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rgbClr val="000066"/>
                </a:solidFill>
                <a:latin typeface="Arial" charset="0"/>
                <a:ea typeface="ヒラギノ角ゴ Pro W3" charset="0"/>
                <a:cs typeface="ヒラギノ角ゴ Pro W3" charset="0"/>
              </a:defRPr>
            </a:lvl1pPr>
            <a:lvl2pPr marL="37931725" indent="-37474525">
              <a:defRPr sz="2000">
                <a:solidFill>
                  <a:srgbClr val="000066"/>
                </a:solidFill>
                <a:latin typeface="Arial" charset="0"/>
                <a:ea typeface="ヒラギノ角ゴ Pro W3" charset="0"/>
                <a:cs typeface="ヒラギノ角ゴ Pro W3" charset="0"/>
              </a:defRPr>
            </a:lvl2pPr>
            <a:lvl3pPr>
              <a:defRPr sz="2000">
                <a:solidFill>
                  <a:srgbClr val="000066"/>
                </a:solidFill>
                <a:latin typeface="Arial" charset="0"/>
                <a:ea typeface="ヒラギノ角ゴ Pro W3" charset="0"/>
                <a:cs typeface="ヒラギノ角ゴ Pro W3" charset="0"/>
              </a:defRPr>
            </a:lvl3pPr>
            <a:lvl4pPr>
              <a:defRPr sz="2000">
                <a:solidFill>
                  <a:srgbClr val="000066"/>
                </a:solidFill>
                <a:latin typeface="Arial" charset="0"/>
                <a:ea typeface="ヒラギノ角ゴ Pro W3" charset="0"/>
                <a:cs typeface="ヒラギノ角ゴ Pro W3" charset="0"/>
              </a:defRPr>
            </a:lvl4pPr>
            <a:lvl5pPr>
              <a:defRPr sz="2000">
                <a:solidFill>
                  <a:srgbClr val="000066"/>
                </a:solidFill>
                <a:latin typeface="Arial" charset="0"/>
                <a:ea typeface="ヒラギノ角ゴ Pro W3" charset="0"/>
                <a:cs typeface="ヒラギノ角ゴ Pro W3" charset="0"/>
              </a:defRPr>
            </a:lvl5pPr>
            <a:lvl6pPr marL="4572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6pPr>
            <a:lvl7pPr marL="9144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7pPr>
            <a:lvl8pPr marL="13716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8pPr>
            <a:lvl9pPr marL="18288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9pPr>
          </a:lstStyle>
          <a:p>
            <a:fld id="{A019424C-5189-C848-83CF-B45EF922D50C}" type="slidenum">
              <a:rPr lang="en-US" sz="1200"/>
              <a:pPr/>
              <a:t>21</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1">
              <a:lnSpc>
                <a:spcPct val="90000"/>
              </a:lnSpc>
            </a:pPr>
            <a:r>
              <a:rPr lang="en-US" dirty="0">
                <a:latin typeface="Arial" charset="0"/>
                <a:ea typeface="ヒラギノ角ゴ Pro W3" charset="0"/>
              </a:rPr>
              <a:t>or full block vectorized input and output</a:t>
            </a:r>
          </a:p>
          <a:p>
            <a:pPr lvl="2">
              <a:lnSpc>
                <a:spcPct val="90000"/>
              </a:lnSpc>
            </a:pPr>
            <a:r>
              <a:rPr lang="en-US" dirty="0">
                <a:latin typeface="Arial" charset="0"/>
                <a:ea typeface="ヒラギノ角ゴ Pro W3" charset="0"/>
              </a:rPr>
              <a:t>wrappers to vectorize and configure the data</a:t>
            </a:r>
          </a:p>
          <a:p>
            <a:pPr lvl="2">
              <a:lnSpc>
                <a:spcPct val="90000"/>
              </a:lnSpc>
            </a:pPr>
            <a:r>
              <a:rPr lang="en-US" dirty="0">
                <a:latin typeface="Arial" charset="0"/>
                <a:ea typeface="ヒラギノ角ゴ Pro W3" charset="0"/>
              </a:rPr>
              <a:t>select derivative quantities to return with masking</a:t>
            </a:r>
          </a:p>
          <a:p>
            <a:endParaRPr lang="en-US" dirty="0">
              <a:ea typeface="ヒラギノ角ゴ Pro W3" charset="0"/>
              <a:cs typeface="ヒラギノ角ゴ Pro W3" charset="0"/>
            </a:endParaRPr>
          </a:p>
        </p:txBody>
      </p:sp>
    </p:spTree>
    <p:extLst>
      <p:ext uri="{BB962C8B-B14F-4D97-AF65-F5344CB8AC3E}">
        <p14:creationId xmlns:p14="http://schemas.microsoft.com/office/powerpoint/2010/main" val="31503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25</a:t>
            </a:fld>
            <a:endParaRPr lang="en-US"/>
          </a:p>
        </p:txBody>
      </p:sp>
    </p:spTree>
    <p:extLst>
      <p:ext uri="{BB962C8B-B14F-4D97-AF65-F5344CB8AC3E}">
        <p14:creationId xmlns:p14="http://schemas.microsoft.com/office/powerpoint/2010/main" val="803149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26</a:t>
            </a:fld>
            <a:endParaRPr lang="en-US"/>
          </a:p>
        </p:txBody>
      </p:sp>
    </p:spTree>
    <p:extLst>
      <p:ext uri="{BB962C8B-B14F-4D97-AF65-F5344CB8AC3E}">
        <p14:creationId xmlns:p14="http://schemas.microsoft.com/office/powerpoint/2010/main" val="3420426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27</a:t>
            </a:fld>
            <a:endParaRPr lang="en-US"/>
          </a:p>
        </p:txBody>
      </p:sp>
    </p:spTree>
    <p:extLst>
      <p:ext uri="{BB962C8B-B14F-4D97-AF65-F5344CB8AC3E}">
        <p14:creationId xmlns:p14="http://schemas.microsoft.com/office/powerpoint/2010/main" val="410889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28</a:t>
            </a:fld>
            <a:endParaRPr lang="en-US"/>
          </a:p>
        </p:txBody>
      </p:sp>
    </p:spTree>
    <p:extLst>
      <p:ext uri="{BB962C8B-B14F-4D97-AF65-F5344CB8AC3E}">
        <p14:creationId xmlns:p14="http://schemas.microsoft.com/office/powerpoint/2010/main" val="1158230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49</a:t>
            </a:fld>
            <a:endParaRPr lang="en-US"/>
          </a:p>
        </p:txBody>
      </p:sp>
    </p:spTree>
    <p:extLst>
      <p:ext uri="{BB962C8B-B14F-4D97-AF65-F5344CB8AC3E}">
        <p14:creationId xmlns:p14="http://schemas.microsoft.com/office/powerpoint/2010/main" val="3786772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endParaRPr lang="en-US" dirty="0"/>
          </a:p>
        </p:txBody>
      </p:sp>
      <p:sp>
        <p:nvSpPr>
          <p:cNvPr id="9" name="Title 8">
            <a:extLst>
              <a:ext uri="{FF2B5EF4-FFF2-40B4-BE49-F238E27FC236}">
                <a16:creationId xmlns:a16="http://schemas.microsoft.com/office/drawing/2014/main" id="{291FF979-7D83-2A4A-88DD-A0493D781A7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2606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824061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
        <p:nvSpPr>
          <p:cNvPr id="5" name="Rectangle 256">
            <a:extLst>
              <a:ext uri="{FF2B5EF4-FFF2-40B4-BE49-F238E27FC236}">
                <a16:creationId xmlns:a16="http://schemas.microsoft.com/office/drawing/2014/main" id="{EE720EB5-7D4C-4C44-852F-9ED2AE53B271}"/>
              </a:ext>
            </a:extLst>
          </p:cNvPr>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ATPESC</a:t>
            </a:r>
            <a:r>
              <a:rPr lang="en-US" sz="1000" baseline="0" dirty="0">
                <a:solidFill>
                  <a:schemeClr val="tx1"/>
                </a:solidFill>
                <a:latin typeface="Arial" pitchFamily="34" charset="0"/>
                <a:cs typeface="Arial" pitchFamily="34" charset="0"/>
              </a:rPr>
              <a:t> 2019, July 28 </a:t>
            </a:r>
            <a:r>
              <a:rPr lang="mr-IN" sz="1000" baseline="0" dirty="0">
                <a:solidFill>
                  <a:schemeClr val="tx1"/>
                </a:solidFill>
                <a:latin typeface="Arial" pitchFamily="34" charset="0"/>
                <a:cs typeface="Arial" pitchFamily="34" charset="0"/>
              </a:rPr>
              <a:t>–</a:t>
            </a:r>
            <a:r>
              <a:rPr lang="en-US" sz="1000" baseline="0" dirty="0">
                <a:solidFill>
                  <a:schemeClr val="tx1"/>
                </a:solidFill>
                <a:latin typeface="Arial" pitchFamily="34" charset="0"/>
                <a:cs typeface="Arial" pitchFamily="34" charset="0"/>
              </a:rPr>
              <a:t> August 9, 2019</a:t>
            </a:r>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138584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510909"/>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450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411484"/>
            <a:ext cx="11376442" cy="929742"/>
          </a:xfrm>
        </p:spPr>
        <p:txBody>
          <a:bodyPr/>
          <a:lstStyle>
            <a:lvl1pPr>
              <a:defRPr b="1"/>
            </a:lvl1pPr>
          </a:lstStyle>
          <a:p>
            <a:r>
              <a:rPr lang="en-US" dirty="0"/>
              <a:t>BASIC CONTENT SLIDE</a:t>
            </a:r>
            <a:br>
              <a:rPr lang="en-US" dirty="0"/>
            </a:br>
            <a:r>
              <a:rPr lang="en-US" dirty="0"/>
              <a:t>one or two lines for headline</a:t>
            </a:r>
          </a:p>
        </p:txBody>
      </p:sp>
      <p:sp>
        <p:nvSpPr>
          <p:cNvPr id="3" name="Content Placeholder 2"/>
          <p:cNvSpPr>
            <a:spLocks noGrp="1"/>
          </p:cNvSpPr>
          <p:nvPr>
            <p:ph idx="1" hasCustomPrompt="1"/>
          </p:nvPr>
        </p:nvSpPr>
        <p:spPr>
          <a:xfrm>
            <a:off x="609442" y="171498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50"/>
            <a:ext cx="11160961" cy="499715"/>
          </a:xfrm>
        </p:spPr>
        <p:txBody>
          <a:bodyPr bIns="0">
            <a:noAutofit/>
          </a:bodyPr>
          <a:lstStyle>
            <a:lvl1pPr marL="0" indent="0">
              <a:lnSpc>
                <a:spcPct val="90000"/>
              </a:lnSpc>
              <a:spcBef>
                <a:spcPts val="0"/>
              </a:spcBef>
              <a:buNone/>
              <a:defRPr sz="1999" b="1" baseline="0">
                <a:solidFill>
                  <a:schemeClr val="accent2"/>
                </a:solidFill>
              </a:defRPr>
            </a:lvl1pPr>
          </a:lstStyle>
          <a:p>
            <a:r>
              <a:rPr lang="en-US" dirty="0"/>
              <a:t>Slide subtitle optional -  delete as needed</a:t>
            </a:r>
          </a:p>
        </p:txBody>
      </p:sp>
    </p:spTree>
    <p:extLst>
      <p:ext uri="{BB962C8B-B14F-4D97-AF65-F5344CB8AC3E}">
        <p14:creationId xmlns:p14="http://schemas.microsoft.com/office/powerpoint/2010/main" val="3615003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1" name="Picture 10">
            <a:extLst>
              <a:ext uri="{FF2B5EF4-FFF2-40B4-BE49-F238E27FC236}">
                <a16:creationId xmlns:a16="http://schemas.microsoft.com/office/drawing/2014/main" id="{02C6B9F8-98AF-164B-B6CF-8BEC2DE2778E}"/>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41020" y="6194027"/>
            <a:ext cx="1836135" cy="498889"/>
          </a:xfrm>
          <a:prstGeom prst="rect">
            <a:avLst/>
          </a:prstGeom>
        </p:spPr>
      </p:pic>
      <p:sp>
        <p:nvSpPr>
          <p:cNvPr id="12" name="Rectangle 256">
            <a:extLst>
              <a:ext uri="{FF2B5EF4-FFF2-40B4-BE49-F238E27FC236}">
                <a16:creationId xmlns:a16="http://schemas.microsoft.com/office/drawing/2014/main" id="{82688B35-F4D4-9844-AE34-BABAEA3588C3}"/>
              </a:ext>
            </a:extLst>
          </p:cNvPr>
          <p:cNvSpPr txBox="1">
            <a:spLocks noChangeArrowheads="1"/>
          </p:cNvSpPr>
          <p:nvPr userDrawn="1"/>
        </p:nvSpPr>
        <p:spPr>
          <a:xfrm>
            <a:off x="363827" y="6477581"/>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ATPESC</a:t>
            </a:r>
            <a:r>
              <a:rPr lang="en-US" sz="1000" baseline="0" dirty="0">
                <a:solidFill>
                  <a:schemeClr val="tx1"/>
                </a:solidFill>
                <a:latin typeface="Arial" pitchFamily="34" charset="0"/>
                <a:cs typeface="Arial" pitchFamily="34" charset="0"/>
              </a:rPr>
              <a:t> 2019, July 28 </a:t>
            </a:r>
            <a:r>
              <a:rPr lang="mr-IN" sz="1000" baseline="0" dirty="0">
                <a:solidFill>
                  <a:schemeClr val="tx1"/>
                </a:solidFill>
                <a:latin typeface="Arial" pitchFamily="34" charset="0"/>
                <a:cs typeface="Arial" pitchFamily="34" charset="0"/>
              </a:rPr>
              <a:t>–</a:t>
            </a:r>
            <a:r>
              <a:rPr lang="en-US" sz="1000" baseline="0" dirty="0">
                <a:solidFill>
                  <a:schemeClr val="tx1"/>
                </a:solidFill>
                <a:latin typeface="Arial" pitchFamily="34" charset="0"/>
                <a:cs typeface="Arial" pitchFamily="34" charset="0"/>
              </a:rPr>
              <a:t> August 9, 2019</a:t>
            </a:r>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3" r:id="rId9"/>
    <p:sldLayoutId id="2147483954" r:id="rId10"/>
    <p:sldLayoutId id="2147483955" r:id="rId11"/>
  </p:sldLayoutIdLst>
  <p:hf sldNum="0"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doi.org/10.6084/m9.figshare.9272813"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flash.uchicago.edu/site/flashcode/user_support/robodoc-FLASH4_4p6/home.py?submit=docs/source/physics/Eos/Eos_F90.html#robo39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flash.uchicago.edu/site/flashcode/user_support/robodoc-FLASH4_4p6/home.py?submit=docs/source/physics/Eos/Eos_getData_F90.html#robo398" TargetMode="External"/><Relationship Id="rId4" Type="http://schemas.openxmlformats.org/officeDocument/2006/relationships/hyperlink" Target="http://flash.uchicago.edu/site/flashcode/user_support/robodoc-FLASH4_4p6/home.py?submit=docs/source/physics/Eos/Eos_wrapped_F90.html#robo40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ea typeface="Arial" charset="0"/>
                <a:cs typeface="Arial" charset="0"/>
              </a:rPr>
              <a:t>Software Design and Testing</a:t>
            </a:r>
            <a:endParaRPr lang="en-US" dirty="0"/>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p:txBody>
          <a:bodyPr/>
          <a:lstStyle/>
          <a:p>
            <a:pPr>
              <a:spcBef>
                <a:spcPts val="2400"/>
              </a:spcBef>
            </a:pPr>
            <a:r>
              <a:rPr lang="en-US" dirty="0"/>
              <a:t>ATPESC 2019</a:t>
            </a:r>
          </a:p>
          <a:p>
            <a:pPr>
              <a:lnSpc>
                <a:spcPct val="100000"/>
              </a:lnSpc>
              <a:spcBef>
                <a:spcPts val="2400"/>
              </a:spcBef>
            </a:pPr>
            <a:r>
              <a:rPr lang="en-US" sz="2000" dirty="0" err="1"/>
              <a:t>Anshu</a:t>
            </a:r>
            <a:r>
              <a:rPr lang="en-US" sz="2000" dirty="0"/>
              <a:t> Dubey</a:t>
            </a:r>
          </a:p>
          <a:p>
            <a:pPr>
              <a:lnSpc>
                <a:spcPct val="100000"/>
              </a:lnSpc>
              <a:spcBef>
                <a:spcPts val="0"/>
              </a:spcBef>
            </a:pPr>
            <a:r>
              <a:rPr lang="en-US" sz="2000" dirty="0"/>
              <a:t>Computer Scientist </a:t>
            </a:r>
          </a:p>
          <a:p>
            <a:pPr>
              <a:lnSpc>
                <a:spcPct val="100000"/>
              </a:lnSpc>
              <a:spcBef>
                <a:spcPts val="0"/>
              </a:spcBef>
            </a:pPr>
            <a:r>
              <a:rPr lang="en-US" sz="2000" dirty="0"/>
              <a:t>Mathematics and Computer Science Division</a:t>
            </a:r>
          </a:p>
          <a:p>
            <a:pPr>
              <a:spcBef>
                <a:spcPts val="2400"/>
              </a:spcBef>
            </a:pPr>
            <a:r>
              <a:rPr lang="en-US" sz="2000" dirty="0"/>
              <a:t>Q Center, St. Charles, IL (USA)</a:t>
            </a:r>
            <a:br>
              <a:rPr lang="en-US" sz="2000" dirty="0"/>
            </a:br>
            <a:r>
              <a:rPr lang="en-US" sz="2000" dirty="0"/>
              <a:t>July 28 – August 9, 2019</a:t>
            </a:r>
          </a:p>
          <a:p>
            <a:pPr>
              <a:spcBef>
                <a:spcPts val="2400"/>
              </a:spcBef>
            </a:pPr>
            <a:endParaRPr lang="en-US" dirty="0"/>
          </a:p>
        </p:txBody>
      </p:sp>
    </p:spTree>
    <p:extLst>
      <p:ext uri="{BB962C8B-B14F-4D97-AF65-F5344CB8AC3E}">
        <p14:creationId xmlns:p14="http://schemas.microsoft.com/office/powerpoint/2010/main" val="2361235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2233614" y="1414246"/>
            <a:ext cx="6741159" cy="475515"/>
          </a:xfrm>
        </p:spPr>
        <p:txBody>
          <a:bodyPr/>
          <a:lstStyle/>
          <a:p>
            <a:pPr marL="0" indent="0">
              <a:buNone/>
            </a:pPr>
            <a:r>
              <a:rPr lang="en-US" sz="2400" b="1" dirty="0"/>
              <a:t>Desirable Characteristics</a:t>
            </a:r>
          </a:p>
          <a:p>
            <a:pPr lvl="1"/>
            <a:endParaRPr lang="en-US" dirty="0"/>
          </a:p>
        </p:txBody>
      </p:sp>
      <p:sp>
        <p:nvSpPr>
          <p:cNvPr id="8" name="Oval 7">
            <a:extLst>
              <a:ext uri="{FF2B5EF4-FFF2-40B4-BE49-F238E27FC236}">
                <a16:creationId xmlns:a16="http://schemas.microsoft.com/office/drawing/2014/main" id="{E8B19FA4-E43B-C54C-BAFD-F51E233453B1}"/>
              </a:ext>
            </a:extLst>
          </p:cNvPr>
          <p:cNvSpPr/>
          <p:nvPr/>
        </p:nvSpPr>
        <p:spPr>
          <a:xfrm>
            <a:off x="5276683" y="40233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accent1">
                  <a:lumMod val="40000"/>
                  <a:lumOff val="60000"/>
                </a:schemeClr>
              </a:solidFill>
            </a:endParaRPr>
          </a:p>
          <a:p>
            <a:pPr algn="ctr"/>
            <a:r>
              <a:rPr lang="en-US" b="1" dirty="0">
                <a:solidFill>
                  <a:schemeClr val="accent1">
                    <a:lumMod val="40000"/>
                    <a:lumOff val="60000"/>
                  </a:schemeClr>
                </a:solidFill>
              </a:rPr>
              <a:t>Maintainability and Verifiability</a:t>
            </a:r>
          </a:p>
          <a:p>
            <a:pPr algn="ctr"/>
            <a:r>
              <a:rPr lang="en-US" dirty="0"/>
              <a:t>For  credible and </a:t>
            </a:r>
            <a:r>
              <a:rPr lang="en-US" sz="2000" u="sng" dirty="0"/>
              <a:t>reproducible</a:t>
            </a:r>
            <a:r>
              <a:rPr lang="en-US" dirty="0"/>
              <a:t> results </a:t>
            </a:r>
          </a:p>
          <a:p>
            <a:pPr algn="ctr"/>
            <a:endParaRPr lang="en-US" dirty="0"/>
          </a:p>
          <a:p>
            <a:pPr algn="ctr"/>
            <a:endParaRPr lang="en-US" dirty="0"/>
          </a:p>
        </p:txBody>
      </p:sp>
      <p:sp>
        <p:nvSpPr>
          <p:cNvPr id="9" name="Oval 8">
            <a:extLst>
              <a:ext uri="{FF2B5EF4-FFF2-40B4-BE49-F238E27FC236}">
                <a16:creationId xmlns:a16="http://schemas.microsoft.com/office/drawing/2014/main" id="{1AECAF8A-E100-5D4D-BF05-A1056CEDCAC1}"/>
              </a:ext>
            </a:extLst>
          </p:cNvPr>
          <p:cNvSpPr/>
          <p:nvPr/>
        </p:nvSpPr>
        <p:spPr>
          <a:xfrm>
            <a:off x="943444" y="4023360"/>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Performance</a:t>
            </a:r>
          </a:p>
          <a:p>
            <a:pPr algn="ctr"/>
            <a:r>
              <a:rPr lang="en-US" dirty="0"/>
              <a:t>All machines need to be used well</a:t>
            </a:r>
          </a:p>
          <a:p>
            <a:pPr algn="ctr"/>
            <a:endParaRPr lang="en-US" b="1" dirty="0">
              <a:solidFill>
                <a:schemeClr val="accent2">
                  <a:lumMod val="20000"/>
                  <a:lumOff val="80000"/>
                </a:schemeClr>
              </a:solidFill>
            </a:endParaRPr>
          </a:p>
          <a:p>
            <a:pPr algn="ctr"/>
            <a:endParaRPr lang="en-US" dirty="0"/>
          </a:p>
        </p:txBody>
      </p:sp>
      <p:sp>
        <p:nvSpPr>
          <p:cNvPr id="10" name="Oval 9">
            <a:extLst>
              <a:ext uri="{FF2B5EF4-FFF2-40B4-BE49-F238E27FC236}">
                <a16:creationId xmlns:a16="http://schemas.microsoft.com/office/drawing/2014/main" id="{08B0B375-F45E-1143-9DF0-5928E985FB04}"/>
              </a:ext>
            </a:extLst>
          </p:cNvPr>
          <p:cNvSpPr/>
          <p:nvPr/>
        </p:nvSpPr>
        <p:spPr>
          <a:xfrm>
            <a:off x="943444" y="18897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Extensibility</a:t>
            </a:r>
          </a:p>
          <a:p>
            <a:pPr algn="ctr"/>
            <a:r>
              <a:rPr lang="en-US" dirty="0"/>
              <a:t>Well defined structure and modules </a:t>
            </a:r>
          </a:p>
          <a:p>
            <a:pPr algn="ctr"/>
            <a:r>
              <a:rPr lang="en-US" dirty="0"/>
              <a:t>Encapsulation of functionalities</a:t>
            </a:r>
          </a:p>
          <a:p>
            <a:pPr algn="ctr"/>
            <a:endParaRPr lang="en-US" dirty="0"/>
          </a:p>
        </p:txBody>
      </p:sp>
      <p:sp>
        <p:nvSpPr>
          <p:cNvPr id="11" name="Oval 10">
            <a:extLst>
              <a:ext uri="{FF2B5EF4-FFF2-40B4-BE49-F238E27FC236}">
                <a16:creationId xmlns:a16="http://schemas.microsoft.com/office/drawing/2014/main" id="{7FE7A6DB-F57B-DE4B-97DA-FD452FC842E8}"/>
              </a:ext>
            </a:extLst>
          </p:cNvPr>
          <p:cNvSpPr/>
          <p:nvPr/>
        </p:nvSpPr>
        <p:spPr>
          <a:xfrm>
            <a:off x="5280744" y="1895842"/>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Portability</a:t>
            </a:r>
          </a:p>
          <a:p>
            <a:pPr algn="ctr"/>
            <a:r>
              <a:rPr lang="en-US" dirty="0"/>
              <a:t>General solutions that work without significant manual intervention across platforms</a:t>
            </a:r>
          </a:p>
          <a:p>
            <a:pPr algn="ctr"/>
            <a:endParaRPr lang="en-US" dirty="0"/>
          </a:p>
        </p:txBody>
      </p:sp>
    </p:spTree>
    <p:extLst>
      <p:ext uri="{BB962C8B-B14F-4D97-AF65-F5344CB8AC3E}">
        <p14:creationId xmlns:p14="http://schemas.microsoft.com/office/powerpoint/2010/main" val="13614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2233614" y="1414246"/>
            <a:ext cx="6741159" cy="475515"/>
          </a:xfrm>
        </p:spPr>
        <p:txBody>
          <a:bodyPr/>
          <a:lstStyle/>
          <a:p>
            <a:pPr marL="0" indent="0">
              <a:buNone/>
            </a:pPr>
            <a:r>
              <a:rPr lang="en-US" sz="2400" b="1" dirty="0"/>
              <a:t>Desirable Characteristics</a:t>
            </a:r>
          </a:p>
          <a:p>
            <a:pPr lvl="1"/>
            <a:endParaRPr lang="en-US" dirty="0"/>
          </a:p>
        </p:txBody>
      </p:sp>
      <p:sp>
        <p:nvSpPr>
          <p:cNvPr id="8" name="Oval 7">
            <a:extLst>
              <a:ext uri="{FF2B5EF4-FFF2-40B4-BE49-F238E27FC236}">
                <a16:creationId xmlns:a16="http://schemas.microsoft.com/office/drawing/2014/main" id="{E8B19FA4-E43B-C54C-BAFD-F51E233453B1}"/>
              </a:ext>
            </a:extLst>
          </p:cNvPr>
          <p:cNvSpPr/>
          <p:nvPr/>
        </p:nvSpPr>
        <p:spPr>
          <a:xfrm>
            <a:off x="5276683" y="40233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accent1">
                  <a:lumMod val="40000"/>
                  <a:lumOff val="60000"/>
                </a:schemeClr>
              </a:solidFill>
            </a:endParaRPr>
          </a:p>
          <a:p>
            <a:pPr algn="ctr"/>
            <a:r>
              <a:rPr lang="en-US" b="1" dirty="0">
                <a:solidFill>
                  <a:schemeClr val="accent1">
                    <a:lumMod val="40000"/>
                    <a:lumOff val="60000"/>
                  </a:schemeClr>
                </a:solidFill>
              </a:rPr>
              <a:t>Maintainability and Verifiability</a:t>
            </a:r>
          </a:p>
          <a:p>
            <a:pPr algn="ctr"/>
            <a:r>
              <a:rPr lang="en-US" dirty="0"/>
              <a:t>For  credible and </a:t>
            </a:r>
            <a:r>
              <a:rPr lang="en-US" sz="2000" u="sng" dirty="0"/>
              <a:t>reproducible</a:t>
            </a:r>
            <a:r>
              <a:rPr lang="en-US" dirty="0"/>
              <a:t> results </a:t>
            </a:r>
          </a:p>
          <a:p>
            <a:pPr algn="ctr"/>
            <a:endParaRPr lang="en-US" dirty="0"/>
          </a:p>
          <a:p>
            <a:pPr algn="ctr"/>
            <a:endParaRPr lang="en-US" dirty="0"/>
          </a:p>
        </p:txBody>
      </p:sp>
      <p:sp>
        <p:nvSpPr>
          <p:cNvPr id="9" name="Oval 8">
            <a:extLst>
              <a:ext uri="{FF2B5EF4-FFF2-40B4-BE49-F238E27FC236}">
                <a16:creationId xmlns:a16="http://schemas.microsoft.com/office/drawing/2014/main" id="{1AECAF8A-E100-5D4D-BF05-A1056CEDCAC1}"/>
              </a:ext>
            </a:extLst>
          </p:cNvPr>
          <p:cNvSpPr/>
          <p:nvPr/>
        </p:nvSpPr>
        <p:spPr>
          <a:xfrm>
            <a:off x="943444" y="4023360"/>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Performance</a:t>
            </a:r>
          </a:p>
          <a:p>
            <a:pPr algn="ctr"/>
            <a:r>
              <a:rPr lang="en-US" dirty="0"/>
              <a:t>Spatial and temporal locality of data</a:t>
            </a:r>
          </a:p>
          <a:p>
            <a:pPr algn="ctr"/>
            <a:r>
              <a:rPr lang="en-US" dirty="0"/>
              <a:t>Minimizing data movement</a:t>
            </a:r>
          </a:p>
          <a:p>
            <a:pPr algn="ctr"/>
            <a:r>
              <a:rPr lang="en-US" dirty="0"/>
              <a:t>Maximizing scalability</a:t>
            </a:r>
            <a:endParaRPr lang="en-US" b="1" dirty="0">
              <a:solidFill>
                <a:schemeClr val="accent2">
                  <a:lumMod val="20000"/>
                  <a:lumOff val="80000"/>
                </a:schemeClr>
              </a:solidFill>
            </a:endParaRPr>
          </a:p>
          <a:p>
            <a:pPr algn="ctr"/>
            <a:endParaRPr lang="en-US" dirty="0"/>
          </a:p>
        </p:txBody>
      </p:sp>
      <p:sp>
        <p:nvSpPr>
          <p:cNvPr id="10" name="Oval 9">
            <a:extLst>
              <a:ext uri="{FF2B5EF4-FFF2-40B4-BE49-F238E27FC236}">
                <a16:creationId xmlns:a16="http://schemas.microsoft.com/office/drawing/2014/main" id="{08B0B375-F45E-1143-9DF0-5928E985FB04}"/>
              </a:ext>
            </a:extLst>
          </p:cNvPr>
          <p:cNvSpPr/>
          <p:nvPr/>
        </p:nvSpPr>
        <p:spPr>
          <a:xfrm>
            <a:off x="943444" y="18897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Extensibility</a:t>
            </a:r>
          </a:p>
          <a:p>
            <a:pPr algn="ctr"/>
            <a:r>
              <a:rPr lang="en-US" dirty="0"/>
              <a:t>Well defined structure and modules </a:t>
            </a:r>
          </a:p>
          <a:p>
            <a:pPr algn="ctr"/>
            <a:r>
              <a:rPr lang="en-US" dirty="0"/>
              <a:t>Encapsulation of functionalities</a:t>
            </a:r>
          </a:p>
          <a:p>
            <a:pPr algn="ctr"/>
            <a:endParaRPr lang="en-US" dirty="0"/>
          </a:p>
        </p:txBody>
      </p:sp>
      <p:sp>
        <p:nvSpPr>
          <p:cNvPr id="11" name="Oval 10">
            <a:extLst>
              <a:ext uri="{FF2B5EF4-FFF2-40B4-BE49-F238E27FC236}">
                <a16:creationId xmlns:a16="http://schemas.microsoft.com/office/drawing/2014/main" id="{7FE7A6DB-F57B-DE4B-97DA-FD452FC842E8}"/>
              </a:ext>
            </a:extLst>
          </p:cNvPr>
          <p:cNvSpPr/>
          <p:nvPr/>
        </p:nvSpPr>
        <p:spPr>
          <a:xfrm>
            <a:off x="5280744" y="1895842"/>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Portability</a:t>
            </a:r>
          </a:p>
          <a:p>
            <a:pPr algn="ctr"/>
            <a:r>
              <a:rPr lang="en-US" dirty="0"/>
              <a:t>General solutions that work without significant manual intervention across platforms</a:t>
            </a:r>
          </a:p>
          <a:p>
            <a:pPr algn="ctr"/>
            <a:endParaRPr lang="en-US" dirty="0"/>
          </a:p>
        </p:txBody>
      </p:sp>
    </p:spTree>
    <p:extLst>
      <p:ext uri="{BB962C8B-B14F-4D97-AF65-F5344CB8AC3E}">
        <p14:creationId xmlns:p14="http://schemas.microsoft.com/office/powerpoint/2010/main" val="373277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2233614" y="1414246"/>
            <a:ext cx="6741159" cy="475515"/>
          </a:xfrm>
        </p:spPr>
        <p:txBody>
          <a:bodyPr/>
          <a:lstStyle/>
          <a:p>
            <a:pPr marL="0" indent="0">
              <a:buNone/>
            </a:pPr>
            <a:r>
              <a:rPr lang="en-US" sz="2400" b="1" dirty="0"/>
              <a:t>Desirable Characteristics</a:t>
            </a:r>
          </a:p>
          <a:p>
            <a:pPr lvl="1"/>
            <a:endParaRPr lang="en-US" dirty="0"/>
          </a:p>
        </p:txBody>
      </p:sp>
      <p:sp>
        <p:nvSpPr>
          <p:cNvPr id="8" name="Oval 7">
            <a:extLst>
              <a:ext uri="{FF2B5EF4-FFF2-40B4-BE49-F238E27FC236}">
                <a16:creationId xmlns:a16="http://schemas.microsoft.com/office/drawing/2014/main" id="{E8B19FA4-E43B-C54C-BAFD-F51E233453B1}"/>
              </a:ext>
            </a:extLst>
          </p:cNvPr>
          <p:cNvSpPr/>
          <p:nvPr/>
        </p:nvSpPr>
        <p:spPr>
          <a:xfrm>
            <a:off x="5276683" y="40233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accent1">
                  <a:lumMod val="40000"/>
                  <a:lumOff val="60000"/>
                </a:schemeClr>
              </a:solidFill>
            </a:endParaRPr>
          </a:p>
          <a:p>
            <a:pPr algn="ctr"/>
            <a:r>
              <a:rPr lang="en-US" b="1" dirty="0">
                <a:solidFill>
                  <a:schemeClr val="accent1">
                    <a:lumMod val="40000"/>
                    <a:lumOff val="60000"/>
                  </a:schemeClr>
                </a:solidFill>
              </a:rPr>
              <a:t>Maintainability and Verifiability</a:t>
            </a:r>
            <a:endParaRPr lang="en-US" dirty="0"/>
          </a:p>
          <a:p>
            <a:pPr algn="ctr"/>
            <a:r>
              <a:rPr lang="en-US" dirty="0"/>
              <a:t>Clean code</a:t>
            </a:r>
          </a:p>
          <a:p>
            <a:pPr algn="ctr"/>
            <a:r>
              <a:rPr lang="en-US" dirty="0"/>
              <a:t>Documentation</a:t>
            </a:r>
          </a:p>
          <a:p>
            <a:pPr algn="ctr"/>
            <a:r>
              <a:rPr lang="en-US" dirty="0"/>
              <a:t>Comprehensive testing</a:t>
            </a:r>
          </a:p>
          <a:p>
            <a:pPr lvl="1"/>
            <a:r>
              <a:rPr lang="en-US" dirty="0"/>
              <a:t> </a:t>
            </a:r>
          </a:p>
          <a:p>
            <a:pPr algn="ctr"/>
            <a:endParaRPr lang="en-US" dirty="0"/>
          </a:p>
        </p:txBody>
      </p:sp>
      <p:sp>
        <p:nvSpPr>
          <p:cNvPr id="9" name="Oval 8">
            <a:extLst>
              <a:ext uri="{FF2B5EF4-FFF2-40B4-BE49-F238E27FC236}">
                <a16:creationId xmlns:a16="http://schemas.microsoft.com/office/drawing/2014/main" id="{1AECAF8A-E100-5D4D-BF05-A1056CEDCAC1}"/>
              </a:ext>
            </a:extLst>
          </p:cNvPr>
          <p:cNvSpPr/>
          <p:nvPr/>
        </p:nvSpPr>
        <p:spPr>
          <a:xfrm>
            <a:off x="943444" y="4023360"/>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Performance</a:t>
            </a:r>
          </a:p>
          <a:p>
            <a:pPr algn="ctr"/>
            <a:r>
              <a:rPr lang="en-US" dirty="0"/>
              <a:t>Spatial and temporal locality of data</a:t>
            </a:r>
          </a:p>
          <a:p>
            <a:pPr algn="ctr"/>
            <a:r>
              <a:rPr lang="en-US" dirty="0"/>
              <a:t>Minimizing data movement</a:t>
            </a:r>
          </a:p>
          <a:p>
            <a:pPr algn="ctr"/>
            <a:r>
              <a:rPr lang="en-US" dirty="0"/>
              <a:t>Maximizing scalability</a:t>
            </a:r>
            <a:endParaRPr lang="en-US" b="1" dirty="0">
              <a:solidFill>
                <a:schemeClr val="accent2">
                  <a:lumMod val="20000"/>
                  <a:lumOff val="80000"/>
                </a:schemeClr>
              </a:solidFill>
            </a:endParaRPr>
          </a:p>
          <a:p>
            <a:pPr algn="ctr"/>
            <a:endParaRPr lang="en-US" dirty="0"/>
          </a:p>
        </p:txBody>
      </p:sp>
      <p:sp>
        <p:nvSpPr>
          <p:cNvPr id="10" name="Oval 9">
            <a:extLst>
              <a:ext uri="{FF2B5EF4-FFF2-40B4-BE49-F238E27FC236}">
                <a16:creationId xmlns:a16="http://schemas.microsoft.com/office/drawing/2014/main" id="{08B0B375-F45E-1143-9DF0-5928E985FB04}"/>
              </a:ext>
            </a:extLst>
          </p:cNvPr>
          <p:cNvSpPr/>
          <p:nvPr/>
        </p:nvSpPr>
        <p:spPr>
          <a:xfrm>
            <a:off x="943444" y="18897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Extensibility</a:t>
            </a:r>
          </a:p>
          <a:p>
            <a:pPr algn="ctr"/>
            <a:r>
              <a:rPr lang="en-US" dirty="0"/>
              <a:t>Well defined structure and modules </a:t>
            </a:r>
          </a:p>
          <a:p>
            <a:pPr algn="ctr"/>
            <a:r>
              <a:rPr lang="en-US" dirty="0"/>
              <a:t>Encapsulation of functionalities</a:t>
            </a:r>
          </a:p>
          <a:p>
            <a:pPr algn="ctr"/>
            <a:endParaRPr lang="en-US" dirty="0"/>
          </a:p>
        </p:txBody>
      </p:sp>
      <p:sp>
        <p:nvSpPr>
          <p:cNvPr id="11" name="Oval 10">
            <a:extLst>
              <a:ext uri="{FF2B5EF4-FFF2-40B4-BE49-F238E27FC236}">
                <a16:creationId xmlns:a16="http://schemas.microsoft.com/office/drawing/2014/main" id="{7FE7A6DB-F57B-DE4B-97DA-FD452FC842E8}"/>
              </a:ext>
            </a:extLst>
          </p:cNvPr>
          <p:cNvSpPr/>
          <p:nvPr/>
        </p:nvSpPr>
        <p:spPr>
          <a:xfrm>
            <a:off x="5280744" y="1895842"/>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Portability</a:t>
            </a:r>
          </a:p>
          <a:p>
            <a:pPr algn="ctr"/>
            <a:r>
              <a:rPr lang="en-US" dirty="0"/>
              <a:t>General solutions that work without significant manual intervention across platforms</a:t>
            </a:r>
          </a:p>
          <a:p>
            <a:pPr algn="ctr"/>
            <a:endParaRPr lang="en-US" dirty="0"/>
          </a:p>
        </p:txBody>
      </p:sp>
    </p:spTree>
    <p:extLst>
      <p:ext uri="{BB962C8B-B14F-4D97-AF65-F5344CB8AC3E}">
        <p14:creationId xmlns:p14="http://schemas.microsoft.com/office/powerpoint/2010/main" val="718866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8" name="Oval 7">
            <a:extLst>
              <a:ext uri="{FF2B5EF4-FFF2-40B4-BE49-F238E27FC236}">
                <a16:creationId xmlns:a16="http://schemas.microsoft.com/office/drawing/2014/main" id="{E8B19FA4-E43B-C54C-BAFD-F51E233453B1}"/>
              </a:ext>
            </a:extLst>
          </p:cNvPr>
          <p:cNvSpPr/>
          <p:nvPr/>
        </p:nvSpPr>
        <p:spPr>
          <a:xfrm>
            <a:off x="5276683" y="40233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accent1">
                  <a:lumMod val="40000"/>
                  <a:lumOff val="60000"/>
                </a:schemeClr>
              </a:solidFill>
            </a:endParaRPr>
          </a:p>
          <a:p>
            <a:pPr algn="ctr"/>
            <a:r>
              <a:rPr lang="en-US" b="1" dirty="0">
                <a:solidFill>
                  <a:schemeClr val="accent1">
                    <a:lumMod val="40000"/>
                    <a:lumOff val="60000"/>
                  </a:schemeClr>
                </a:solidFill>
              </a:rPr>
              <a:t>Maintainability and Verifiability</a:t>
            </a:r>
            <a:endParaRPr lang="en-US" dirty="0"/>
          </a:p>
          <a:p>
            <a:pPr algn="ctr"/>
            <a:r>
              <a:rPr lang="en-US" dirty="0"/>
              <a:t>Clean code</a:t>
            </a:r>
          </a:p>
          <a:p>
            <a:pPr algn="ctr"/>
            <a:r>
              <a:rPr lang="en-US" dirty="0"/>
              <a:t>Documentation</a:t>
            </a:r>
          </a:p>
          <a:p>
            <a:pPr algn="ctr"/>
            <a:r>
              <a:rPr lang="en-US" dirty="0"/>
              <a:t>Comprehensive testing</a:t>
            </a:r>
          </a:p>
          <a:p>
            <a:pPr lvl="1"/>
            <a:r>
              <a:rPr lang="en-US" dirty="0"/>
              <a:t> </a:t>
            </a:r>
          </a:p>
          <a:p>
            <a:pPr algn="ctr"/>
            <a:endParaRPr lang="en-US" dirty="0"/>
          </a:p>
        </p:txBody>
      </p:sp>
      <p:sp>
        <p:nvSpPr>
          <p:cNvPr id="9" name="Oval 8">
            <a:extLst>
              <a:ext uri="{FF2B5EF4-FFF2-40B4-BE49-F238E27FC236}">
                <a16:creationId xmlns:a16="http://schemas.microsoft.com/office/drawing/2014/main" id="{1AECAF8A-E100-5D4D-BF05-A1056CEDCAC1}"/>
              </a:ext>
            </a:extLst>
          </p:cNvPr>
          <p:cNvSpPr/>
          <p:nvPr/>
        </p:nvSpPr>
        <p:spPr>
          <a:xfrm>
            <a:off x="943444" y="4023360"/>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Performance</a:t>
            </a:r>
          </a:p>
          <a:p>
            <a:pPr algn="ctr"/>
            <a:r>
              <a:rPr lang="en-US" dirty="0"/>
              <a:t>Spatial and temporal locality of data</a:t>
            </a:r>
          </a:p>
          <a:p>
            <a:pPr algn="ctr"/>
            <a:r>
              <a:rPr lang="en-US" dirty="0"/>
              <a:t>Minimizing data movement</a:t>
            </a:r>
          </a:p>
          <a:p>
            <a:pPr algn="ctr"/>
            <a:r>
              <a:rPr lang="en-US" dirty="0"/>
              <a:t>Maximizing scalability</a:t>
            </a:r>
            <a:endParaRPr lang="en-US" b="1" dirty="0">
              <a:solidFill>
                <a:schemeClr val="accent2">
                  <a:lumMod val="20000"/>
                  <a:lumOff val="80000"/>
                </a:schemeClr>
              </a:solidFill>
            </a:endParaRPr>
          </a:p>
          <a:p>
            <a:pPr algn="ctr"/>
            <a:endParaRPr lang="en-US" dirty="0"/>
          </a:p>
        </p:txBody>
      </p:sp>
      <p:sp>
        <p:nvSpPr>
          <p:cNvPr id="10" name="Oval 9">
            <a:extLst>
              <a:ext uri="{FF2B5EF4-FFF2-40B4-BE49-F238E27FC236}">
                <a16:creationId xmlns:a16="http://schemas.microsoft.com/office/drawing/2014/main" id="{08B0B375-F45E-1143-9DF0-5928E985FB04}"/>
              </a:ext>
            </a:extLst>
          </p:cNvPr>
          <p:cNvSpPr/>
          <p:nvPr/>
        </p:nvSpPr>
        <p:spPr>
          <a:xfrm>
            <a:off x="943444" y="18897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Extensibility</a:t>
            </a:r>
          </a:p>
          <a:p>
            <a:pPr algn="ctr"/>
            <a:r>
              <a:rPr lang="en-US" dirty="0"/>
              <a:t>Well defined structure and modules </a:t>
            </a:r>
          </a:p>
          <a:p>
            <a:pPr algn="ctr"/>
            <a:r>
              <a:rPr lang="en-US" dirty="0"/>
              <a:t>Encapsulation of functionalities</a:t>
            </a:r>
          </a:p>
          <a:p>
            <a:pPr algn="ctr"/>
            <a:endParaRPr lang="en-US" dirty="0"/>
          </a:p>
        </p:txBody>
      </p:sp>
      <p:sp>
        <p:nvSpPr>
          <p:cNvPr id="11" name="Oval 10">
            <a:extLst>
              <a:ext uri="{FF2B5EF4-FFF2-40B4-BE49-F238E27FC236}">
                <a16:creationId xmlns:a16="http://schemas.microsoft.com/office/drawing/2014/main" id="{7FE7A6DB-F57B-DE4B-97DA-FD452FC842E8}"/>
              </a:ext>
            </a:extLst>
          </p:cNvPr>
          <p:cNvSpPr/>
          <p:nvPr/>
        </p:nvSpPr>
        <p:spPr>
          <a:xfrm>
            <a:off x="5280744" y="1895842"/>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Portability</a:t>
            </a:r>
          </a:p>
          <a:p>
            <a:pPr algn="ctr"/>
            <a:r>
              <a:rPr lang="en-US" dirty="0"/>
              <a:t>General solutions that work without significant manual intervention across platforms</a:t>
            </a:r>
          </a:p>
          <a:p>
            <a:pPr algn="ctr"/>
            <a:endParaRPr lang="en-US" dirty="0"/>
          </a:p>
        </p:txBody>
      </p:sp>
      <p:sp>
        <p:nvSpPr>
          <p:cNvPr id="12" name="Content Placeholder 2">
            <a:extLst>
              <a:ext uri="{FF2B5EF4-FFF2-40B4-BE49-F238E27FC236}">
                <a16:creationId xmlns:a16="http://schemas.microsoft.com/office/drawing/2014/main" id="{04A43793-364D-E743-887D-ED2E8E9B021F}"/>
              </a:ext>
            </a:extLst>
          </p:cNvPr>
          <p:cNvSpPr txBox="1">
            <a:spLocks/>
          </p:cNvSpPr>
          <p:nvPr/>
        </p:nvSpPr>
        <p:spPr bwMode="auto">
          <a:xfrm>
            <a:off x="2233614" y="1414246"/>
            <a:ext cx="6741159" cy="4755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400" b="1"/>
              <a:t>Why it is challenging</a:t>
            </a:r>
          </a:p>
          <a:p>
            <a:pPr lvl="1"/>
            <a:endParaRPr lang="en-US" dirty="0"/>
          </a:p>
        </p:txBody>
      </p:sp>
    </p:spTree>
    <p:extLst>
      <p:ext uri="{BB962C8B-B14F-4D97-AF65-F5344CB8AC3E}">
        <p14:creationId xmlns:p14="http://schemas.microsoft.com/office/powerpoint/2010/main" val="10140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8" name="Oval 7">
            <a:extLst>
              <a:ext uri="{FF2B5EF4-FFF2-40B4-BE49-F238E27FC236}">
                <a16:creationId xmlns:a16="http://schemas.microsoft.com/office/drawing/2014/main" id="{E8B19FA4-E43B-C54C-BAFD-F51E233453B1}"/>
              </a:ext>
            </a:extLst>
          </p:cNvPr>
          <p:cNvSpPr/>
          <p:nvPr/>
        </p:nvSpPr>
        <p:spPr>
          <a:xfrm>
            <a:off x="5276683" y="40233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accent1">
                  <a:lumMod val="40000"/>
                  <a:lumOff val="60000"/>
                </a:schemeClr>
              </a:solidFill>
            </a:endParaRPr>
          </a:p>
          <a:p>
            <a:pPr algn="ctr"/>
            <a:r>
              <a:rPr lang="en-US" b="1" dirty="0">
                <a:solidFill>
                  <a:schemeClr val="accent1">
                    <a:lumMod val="40000"/>
                    <a:lumOff val="60000"/>
                  </a:schemeClr>
                </a:solidFill>
              </a:rPr>
              <a:t>Maintainability and Verifiability</a:t>
            </a:r>
            <a:endParaRPr lang="en-US" dirty="0"/>
          </a:p>
          <a:p>
            <a:pPr algn="ctr"/>
            <a:r>
              <a:rPr lang="en-US" dirty="0"/>
              <a:t>Clean code</a:t>
            </a:r>
          </a:p>
          <a:p>
            <a:pPr algn="ctr"/>
            <a:r>
              <a:rPr lang="en-US" dirty="0"/>
              <a:t>Documentation</a:t>
            </a:r>
          </a:p>
          <a:p>
            <a:pPr algn="ctr"/>
            <a:r>
              <a:rPr lang="en-US" dirty="0"/>
              <a:t>Comprehensive testing</a:t>
            </a:r>
          </a:p>
          <a:p>
            <a:pPr lvl="1"/>
            <a:r>
              <a:rPr lang="en-US" dirty="0"/>
              <a:t> </a:t>
            </a:r>
          </a:p>
          <a:p>
            <a:pPr algn="ctr"/>
            <a:endParaRPr lang="en-US" dirty="0"/>
          </a:p>
        </p:txBody>
      </p:sp>
      <p:sp>
        <p:nvSpPr>
          <p:cNvPr id="9" name="Oval 8">
            <a:extLst>
              <a:ext uri="{FF2B5EF4-FFF2-40B4-BE49-F238E27FC236}">
                <a16:creationId xmlns:a16="http://schemas.microsoft.com/office/drawing/2014/main" id="{1AECAF8A-E100-5D4D-BF05-A1056CEDCAC1}"/>
              </a:ext>
            </a:extLst>
          </p:cNvPr>
          <p:cNvSpPr/>
          <p:nvPr/>
        </p:nvSpPr>
        <p:spPr>
          <a:xfrm>
            <a:off x="943444" y="4023360"/>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Performance</a:t>
            </a:r>
          </a:p>
          <a:p>
            <a:pPr algn="ctr"/>
            <a:r>
              <a:rPr lang="en-US" dirty="0"/>
              <a:t>Spatial and temporal locality of data</a:t>
            </a:r>
          </a:p>
          <a:p>
            <a:pPr algn="ctr"/>
            <a:r>
              <a:rPr lang="en-US" dirty="0"/>
              <a:t>Minimizing data movement</a:t>
            </a:r>
          </a:p>
          <a:p>
            <a:pPr algn="ctr"/>
            <a:r>
              <a:rPr lang="en-US" dirty="0"/>
              <a:t>Maximizing scalability</a:t>
            </a:r>
            <a:endParaRPr lang="en-US" b="1" dirty="0">
              <a:solidFill>
                <a:schemeClr val="accent2">
                  <a:lumMod val="20000"/>
                  <a:lumOff val="80000"/>
                </a:schemeClr>
              </a:solidFill>
            </a:endParaRPr>
          </a:p>
          <a:p>
            <a:pPr algn="ctr"/>
            <a:endParaRPr lang="en-US" dirty="0"/>
          </a:p>
        </p:txBody>
      </p:sp>
      <p:sp>
        <p:nvSpPr>
          <p:cNvPr id="10" name="Oval 9">
            <a:extLst>
              <a:ext uri="{FF2B5EF4-FFF2-40B4-BE49-F238E27FC236}">
                <a16:creationId xmlns:a16="http://schemas.microsoft.com/office/drawing/2014/main" id="{08B0B375-F45E-1143-9DF0-5928E985FB04}"/>
              </a:ext>
            </a:extLst>
          </p:cNvPr>
          <p:cNvSpPr/>
          <p:nvPr/>
        </p:nvSpPr>
        <p:spPr>
          <a:xfrm>
            <a:off x="943444" y="18897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Extensibility</a:t>
            </a:r>
          </a:p>
          <a:p>
            <a:pPr algn="ctr"/>
            <a:r>
              <a:rPr lang="en-US" dirty="0"/>
              <a:t>Same data layout not good for all solvers. Many corner cases. Necessary lateral interactions</a:t>
            </a:r>
          </a:p>
          <a:p>
            <a:pPr algn="ctr"/>
            <a:endParaRPr lang="en-US" dirty="0"/>
          </a:p>
        </p:txBody>
      </p:sp>
      <p:sp>
        <p:nvSpPr>
          <p:cNvPr id="11" name="Oval 10">
            <a:extLst>
              <a:ext uri="{FF2B5EF4-FFF2-40B4-BE49-F238E27FC236}">
                <a16:creationId xmlns:a16="http://schemas.microsoft.com/office/drawing/2014/main" id="{7FE7A6DB-F57B-DE4B-97DA-FD452FC842E8}"/>
              </a:ext>
            </a:extLst>
          </p:cNvPr>
          <p:cNvSpPr/>
          <p:nvPr/>
        </p:nvSpPr>
        <p:spPr>
          <a:xfrm>
            <a:off x="5280744" y="1895842"/>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Portability</a:t>
            </a:r>
          </a:p>
          <a:p>
            <a:pPr algn="ctr"/>
            <a:r>
              <a:rPr lang="en-US" dirty="0"/>
              <a:t>General solutions that work without significant manual intervention across platforms</a:t>
            </a:r>
          </a:p>
          <a:p>
            <a:pPr algn="ctr"/>
            <a:endParaRPr lang="en-US" dirty="0"/>
          </a:p>
        </p:txBody>
      </p:sp>
      <p:sp>
        <p:nvSpPr>
          <p:cNvPr id="12" name="Content Placeholder 2">
            <a:extLst>
              <a:ext uri="{FF2B5EF4-FFF2-40B4-BE49-F238E27FC236}">
                <a16:creationId xmlns:a16="http://schemas.microsoft.com/office/drawing/2014/main" id="{04A43793-364D-E743-887D-ED2E8E9B021F}"/>
              </a:ext>
            </a:extLst>
          </p:cNvPr>
          <p:cNvSpPr txBox="1">
            <a:spLocks/>
          </p:cNvSpPr>
          <p:nvPr/>
        </p:nvSpPr>
        <p:spPr bwMode="auto">
          <a:xfrm>
            <a:off x="2233614" y="1414246"/>
            <a:ext cx="6741159" cy="4755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400" b="1" dirty="0"/>
              <a:t>Why it is challenging</a:t>
            </a:r>
          </a:p>
          <a:p>
            <a:pPr lvl="1"/>
            <a:endParaRPr lang="en-US" dirty="0"/>
          </a:p>
        </p:txBody>
      </p:sp>
    </p:spTree>
    <p:extLst>
      <p:ext uri="{BB962C8B-B14F-4D97-AF65-F5344CB8AC3E}">
        <p14:creationId xmlns:p14="http://schemas.microsoft.com/office/powerpoint/2010/main" val="862476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8" name="Oval 7">
            <a:extLst>
              <a:ext uri="{FF2B5EF4-FFF2-40B4-BE49-F238E27FC236}">
                <a16:creationId xmlns:a16="http://schemas.microsoft.com/office/drawing/2014/main" id="{E8B19FA4-E43B-C54C-BAFD-F51E233453B1}"/>
              </a:ext>
            </a:extLst>
          </p:cNvPr>
          <p:cNvSpPr/>
          <p:nvPr/>
        </p:nvSpPr>
        <p:spPr>
          <a:xfrm>
            <a:off x="5276683" y="40233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accent1">
                  <a:lumMod val="40000"/>
                  <a:lumOff val="60000"/>
                </a:schemeClr>
              </a:solidFill>
            </a:endParaRPr>
          </a:p>
          <a:p>
            <a:pPr algn="ctr"/>
            <a:r>
              <a:rPr lang="en-US" b="1" dirty="0">
                <a:solidFill>
                  <a:schemeClr val="accent1">
                    <a:lumMod val="40000"/>
                    <a:lumOff val="60000"/>
                  </a:schemeClr>
                </a:solidFill>
              </a:rPr>
              <a:t>Maintainability and Verifiability</a:t>
            </a:r>
            <a:endParaRPr lang="en-US" dirty="0"/>
          </a:p>
          <a:p>
            <a:pPr algn="ctr"/>
            <a:r>
              <a:rPr lang="en-US" dirty="0"/>
              <a:t>Clean code</a:t>
            </a:r>
          </a:p>
          <a:p>
            <a:pPr algn="ctr"/>
            <a:r>
              <a:rPr lang="en-US" dirty="0"/>
              <a:t>Documentation</a:t>
            </a:r>
          </a:p>
          <a:p>
            <a:pPr algn="ctr"/>
            <a:r>
              <a:rPr lang="en-US" dirty="0"/>
              <a:t>Comprehensive testing</a:t>
            </a:r>
          </a:p>
          <a:p>
            <a:pPr lvl="1"/>
            <a:r>
              <a:rPr lang="en-US" dirty="0"/>
              <a:t> </a:t>
            </a:r>
          </a:p>
          <a:p>
            <a:pPr algn="ctr"/>
            <a:endParaRPr lang="en-US" dirty="0"/>
          </a:p>
        </p:txBody>
      </p:sp>
      <p:sp>
        <p:nvSpPr>
          <p:cNvPr id="9" name="Oval 8">
            <a:extLst>
              <a:ext uri="{FF2B5EF4-FFF2-40B4-BE49-F238E27FC236}">
                <a16:creationId xmlns:a16="http://schemas.microsoft.com/office/drawing/2014/main" id="{1AECAF8A-E100-5D4D-BF05-A1056CEDCAC1}"/>
              </a:ext>
            </a:extLst>
          </p:cNvPr>
          <p:cNvSpPr/>
          <p:nvPr/>
        </p:nvSpPr>
        <p:spPr>
          <a:xfrm>
            <a:off x="943444" y="4023360"/>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Performance</a:t>
            </a:r>
          </a:p>
          <a:p>
            <a:pPr algn="ctr"/>
            <a:r>
              <a:rPr lang="en-US" dirty="0"/>
              <a:t>Spatial and temporal locality of data</a:t>
            </a:r>
          </a:p>
          <a:p>
            <a:pPr algn="ctr"/>
            <a:r>
              <a:rPr lang="en-US" dirty="0"/>
              <a:t>Minimizing data movement</a:t>
            </a:r>
          </a:p>
          <a:p>
            <a:pPr algn="ctr"/>
            <a:r>
              <a:rPr lang="en-US" dirty="0"/>
              <a:t>Maximizing scalability</a:t>
            </a:r>
            <a:endParaRPr lang="en-US" b="1" dirty="0">
              <a:solidFill>
                <a:schemeClr val="accent2">
                  <a:lumMod val="20000"/>
                  <a:lumOff val="80000"/>
                </a:schemeClr>
              </a:solidFill>
            </a:endParaRPr>
          </a:p>
          <a:p>
            <a:pPr algn="ctr"/>
            <a:endParaRPr lang="en-US" dirty="0"/>
          </a:p>
        </p:txBody>
      </p:sp>
      <p:sp>
        <p:nvSpPr>
          <p:cNvPr id="10" name="Oval 9">
            <a:extLst>
              <a:ext uri="{FF2B5EF4-FFF2-40B4-BE49-F238E27FC236}">
                <a16:creationId xmlns:a16="http://schemas.microsoft.com/office/drawing/2014/main" id="{08B0B375-F45E-1143-9DF0-5928E985FB04}"/>
              </a:ext>
            </a:extLst>
          </p:cNvPr>
          <p:cNvSpPr/>
          <p:nvPr/>
        </p:nvSpPr>
        <p:spPr>
          <a:xfrm>
            <a:off x="943444" y="18897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Extensibility</a:t>
            </a:r>
          </a:p>
          <a:p>
            <a:pPr algn="ctr"/>
            <a:r>
              <a:rPr lang="en-US" dirty="0"/>
              <a:t>Same data layout not good for all solvers. Many corner cases. Necessary lateral interactions</a:t>
            </a:r>
          </a:p>
          <a:p>
            <a:pPr algn="ctr"/>
            <a:endParaRPr lang="en-US" dirty="0"/>
          </a:p>
        </p:txBody>
      </p:sp>
      <p:sp>
        <p:nvSpPr>
          <p:cNvPr id="11" name="Oval 10">
            <a:extLst>
              <a:ext uri="{FF2B5EF4-FFF2-40B4-BE49-F238E27FC236}">
                <a16:creationId xmlns:a16="http://schemas.microsoft.com/office/drawing/2014/main" id="{7FE7A6DB-F57B-DE4B-97DA-FD452FC842E8}"/>
              </a:ext>
            </a:extLst>
          </p:cNvPr>
          <p:cNvSpPr/>
          <p:nvPr/>
        </p:nvSpPr>
        <p:spPr>
          <a:xfrm>
            <a:off x="5280744" y="1895842"/>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Portability</a:t>
            </a:r>
          </a:p>
          <a:p>
            <a:pPr algn="ctr"/>
            <a:r>
              <a:rPr lang="en-US" dirty="0"/>
              <a:t>Tremendous platform heterogeneity</a:t>
            </a:r>
          </a:p>
          <a:p>
            <a:pPr algn="ctr"/>
            <a:r>
              <a:rPr lang="en-US" dirty="0"/>
              <a:t>A version for each class of device =&gt; combinatorial explosion</a:t>
            </a:r>
          </a:p>
          <a:p>
            <a:pPr algn="ctr"/>
            <a:endParaRPr lang="en-US" dirty="0"/>
          </a:p>
        </p:txBody>
      </p:sp>
      <p:sp>
        <p:nvSpPr>
          <p:cNvPr id="12" name="Content Placeholder 2">
            <a:extLst>
              <a:ext uri="{FF2B5EF4-FFF2-40B4-BE49-F238E27FC236}">
                <a16:creationId xmlns:a16="http://schemas.microsoft.com/office/drawing/2014/main" id="{04A43793-364D-E743-887D-ED2E8E9B021F}"/>
              </a:ext>
            </a:extLst>
          </p:cNvPr>
          <p:cNvSpPr txBox="1">
            <a:spLocks/>
          </p:cNvSpPr>
          <p:nvPr/>
        </p:nvSpPr>
        <p:spPr bwMode="auto">
          <a:xfrm>
            <a:off x="2233614" y="1414246"/>
            <a:ext cx="6741159" cy="4755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400" b="1" dirty="0"/>
              <a:t>Why it is challenging</a:t>
            </a:r>
          </a:p>
          <a:p>
            <a:pPr lvl="1"/>
            <a:endParaRPr lang="en-US" dirty="0"/>
          </a:p>
        </p:txBody>
      </p:sp>
    </p:spTree>
    <p:extLst>
      <p:ext uri="{BB962C8B-B14F-4D97-AF65-F5344CB8AC3E}">
        <p14:creationId xmlns:p14="http://schemas.microsoft.com/office/powerpoint/2010/main" val="65627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8" name="Oval 7">
            <a:extLst>
              <a:ext uri="{FF2B5EF4-FFF2-40B4-BE49-F238E27FC236}">
                <a16:creationId xmlns:a16="http://schemas.microsoft.com/office/drawing/2014/main" id="{E8B19FA4-E43B-C54C-BAFD-F51E233453B1}"/>
              </a:ext>
            </a:extLst>
          </p:cNvPr>
          <p:cNvSpPr/>
          <p:nvPr/>
        </p:nvSpPr>
        <p:spPr>
          <a:xfrm>
            <a:off x="5276683" y="40233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accent1">
                  <a:lumMod val="40000"/>
                  <a:lumOff val="60000"/>
                </a:schemeClr>
              </a:solidFill>
            </a:endParaRPr>
          </a:p>
          <a:p>
            <a:pPr algn="ctr"/>
            <a:r>
              <a:rPr lang="en-US" b="1" dirty="0">
                <a:solidFill>
                  <a:schemeClr val="accent1">
                    <a:lumMod val="40000"/>
                    <a:lumOff val="60000"/>
                  </a:schemeClr>
                </a:solidFill>
              </a:rPr>
              <a:t>Maintainability and Verifiability</a:t>
            </a:r>
            <a:endParaRPr lang="en-US" dirty="0"/>
          </a:p>
          <a:p>
            <a:pPr algn="ctr"/>
            <a:r>
              <a:rPr lang="en-US" dirty="0"/>
              <a:t>Clean code</a:t>
            </a:r>
          </a:p>
          <a:p>
            <a:pPr algn="ctr"/>
            <a:r>
              <a:rPr lang="en-US" dirty="0"/>
              <a:t>Documentation</a:t>
            </a:r>
          </a:p>
          <a:p>
            <a:pPr algn="ctr"/>
            <a:r>
              <a:rPr lang="en-US" dirty="0"/>
              <a:t>Comprehensive testing</a:t>
            </a:r>
          </a:p>
          <a:p>
            <a:pPr lvl="1"/>
            <a:r>
              <a:rPr lang="en-US" dirty="0"/>
              <a:t> </a:t>
            </a:r>
          </a:p>
          <a:p>
            <a:pPr algn="ctr"/>
            <a:endParaRPr lang="en-US" dirty="0"/>
          </a:p>
        </p:txBody>
      </p:sp>
      <p:sp>
        <p:nvSpPr>
          <p:cNvPr id="9" name="Oval 8">
            <a:extLst>
              <a:ext uri="{FF2B5EF4-FFF2-40B4-BE49-F238E27FC236}">
                <a16:creationId xmlns:a16="http://schemas.microsoft.com/office/drawing/2014/main" id="{1AECAF8A-E100-5D4D-BF05-A1056CEDCAC1}"/>
              </a:ext>
            </a:extLst>
          </p:cNvPr>
          <p:cNvSpPr/>
          <p:nvPr/>
        </p:nvSpPr>
        <p:spPr>
          <a:xfrm>
            <a:off x="943444" y="4023360"/>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Performance</a:t>
            </a:r>
          </a:p>
          <a:p>
            <a:pPr algn="ctr"/>
            <a:r>
              <a:rPr lang="en-US" dirty="0"/>
              <a:t>Low arithmetic intensity solvers with hard dependencies. Proximity and work distribution at cross purposes</a:t>
            </a:r>
          </a:p>
          <a:p>
            <a:pPr algn="ctr"/>
            <a:endParaRPr lang="en-US" dirty="0"/>
          </a:p>
        </p:txBody>
      </p:sp>
      <p:sp>
        <p:nvSpPr>
          <p:cNvPr id="10" name="Oval 9">
            <a:extLst>
              <a:ext uri="{FF2B5EF4-FFF2-40B4-BE49-F238E27FC236}">
                <a16:creationId xmlns:a16="http://schemas.microsoft.com/office/drawing/2014/main" id="{08B0B375-F45E-1143-9DF0-5928E985FB04}"/>
              </a:ext>
            </a:extLst>
          </p:cNvPr>
          <p:cNvSpPr/>
          <p:nvPr/>
        </p:nvSpPr>
        <p:spPr>
          <a:xfrm>
            <a:off x="943444" y="18897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Extensibility</a:t>
            </a:r>
          </a:p>
          <a:p>
            <a:pPr algn="ctr"/>
            <a:r>
              <a:rPr lang="en-US" dirty="0"/>
              <a:t>Same data layout not good for all solvers. Many corner cases. Necessary lateral interactions</a:t>
            </a:r>
          </a:p>
          <a:p>
            <a:pPr algn="ctr"/>
            <a:endParaRPr lang="en-US" dirty="0"/>
          </a:p>
        </p:txBody>
      </p:sp>
      <p:sp>
        <p:nvSpPr>
          <p:cNvPr id="11" name="Oval 10">
            <a:extLst>
              <a:ext uri="{FF2B5EF4-FFF2-40B4-BE49-F238E27FC236}">
                <a16:creationId xmlns:a16="http://schemas.microsoft.com/office/drawing/2014/main" id="{7FE7A6DB-F57B-DE4B-97DA-FD452FC842E8}"/>
              </a:ext>
            </a:extLst>
          </p:cNvPr>
          <p:cNvSpPr/>
          <p:nvPr/>
        </p:nvSpPr>
        <p:spPr>
          <a:xfrm>
            <a:off x="5280744" y="1895842"/>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Portability</a:t>
            </a:r>
          </a:p>
          <a:p>
            <a:pPr algn="ctr"/>
            <a:r>
              <a:rPr lang="en-US" dirty="0"/>
              <a:t>Tremendous platform heterogeneity</a:t>
            </a:r>
          </a:p>
          <a:p>
            <a:pPr algn="ctr"/>
            <a:r>
              <a:rPr lang="en-US" dirty="0"/>
              <a:t>A version for each class of device =&gt; combinatorial explosion</a:t>
            </a:r>
          </a:p>
          <a:p>
            <a:pPr algn="ctr"/>
            <a:endParaRPr lang="en-US" dirty="0"/>
          </a:p>
        </p:txBody>
      </p:sp>
      <p:sp>
        <p:nvSpPr>
          <p:cNvPr id="12" name="Content Placeholder 2">
            <a:extLst>
              <a:ext uri="{FF2B5EF4-FFF2-40B4-BE49-F238E27FC236}">
                <a16:creationId xmlns:a16="http://schemas.microsoft.com/office/drawing/2014/main" id="{04A43793-364D-E743-887D-ED2E8E9B021F}"/>
              </a:ext>
            </a:extLst>
          </p:cNvPr>
          <p:cNvSpPr txBox="1">
            <a:spLocks/>
          </p:cNvSpPr>
          <p:nvPr/>
        </p:nvSpPr>
        <p:spPr bwMode="auto">
          <a:xfrm>
            <a:off x="2233614" y="1414246"/>
            <a:ext cx="6741159" cy="4755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400" b="1" dirty="0"/>
              <a:t>Why it is challenging</a:t>
            </a:r>
          </a:p>
          <a:p>
            <a:pPr lvl="1"/>
            <a:endParaRPr lang="en-US" dirty="0"/>
          </a:p>
        </p:txBody>
      </p:sp>
    </p:spTree>
    <p:extLst>
      <p:ext uri="{BB962C8B-B14F-4D97-AF65-F5344CB8AC3E}">
        <p14:creationId xmlns:p14="http://schemas.microsoft.com/office/powerpoint/2010/main" val="126164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8" name="Oval 7">
            <a:extLst>
              <a:ext uri="{FF2B5EF4-FFF2-40B4-BE49-F238E27FC236}">
                <a16:creationId xmlns:a16="http://schemas.microsoft.com/office/drawing/2014/main" id="{E8B19FA4-E43B-C54C-BAFD-F51E233453B1}"/>
              </a:ext>
            </a:extLst>
          </p:cNvPr>
          <p:cNvSpPr/>
          <p:nvPr/>
        </p:nvSpPr>
        <p:spPr>
          <a:xfrm>
            <a:off x="5276683" y="40233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accent1">
                  <a:lumMod val="40000"/>
                  <a:lumOff val="60000"/>
                </a:schemeClr>
              </a:solidFill>
            </a:endParaRPr>
          </a:p>
          <a:p>
            <a:pPr algn="ctr"/>
            <a:r>
              <a:rPr lang="en-US" b="1" dirty="0">
                <a:solidFill>
                  <a:schemeClr val="accent1">
                    <a:lumMod val="40000"/>
                    <a:lumOff val="60000"/>
                  </a:schemeClr>
                </a:solidFill>
              </a:rPr>
              <a:t>Maintainability and Verifiability</a:t>
            </a:r>
          </a:p>
          <a:p>
            <a:pPr algn="ctr"/>
            <a:r>
              <a:rPr lang="en-US" dirty="0"/>
              <a:t>Wrong incentives</a:t>
            </a:r>
          </a:p>
          <a:p>
            <a:pPr algn="ctr"/>
            <a:r>
              <a:rPr lang="en-US" dirty="0"/>
              <a:t>Designing good tests is hard</a:t>
            </a:r>
          </a:p>
          <a:p>
            <a:pPr lvl="1"/>
            <a:r>
              <a:rPr lang="en-US" dirty="0"/>
              <a:t> </a:t>
            </a:r>
          </a:p>
          <a:p>
            <a:pPr algn="ctr"/>
            <a:endParaRPr lang="en-US" dirty="0"/>
          </a:p>
        </p:txBody>
      </p:sp>
      <p:sp>
        <p:nvSpPr>
          <p:cNvPr id="9" name="Oval 8">
            <a:extLst>
              <a:ext uri="{FF2B5EF4-FFF2-40B4-BE49-F238E27FC236}">
                <a16:creationId xmlns:a16="http://schemas.microsoft.com/office/drawing/2014/main" id="{1AECAF8A-E100-5D4D-BF05-A1056CEDCAC1}"/>
              </a:ext>
            </a:extLst>
          </p:cNvPr>
          <p:cNvSpPr/>
          <p:nvPr/>
        </p:nvSpPr>
        <p:spPr>
          <a:xfrm>
            <a:off x="943444" y="4023360"/>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Performance</a:t>
            </a:r>
          </a:p>
          <a:p>
            <a:pPr algn="ctr"/>
            <a:r>
              <a:rPr lang="en-US" dirty="0"/>
              <a:t>Low arithmetic intensity solvers with hard dependencies. Proximity and work distribution at cross purposes</a:t>
            </a:r>
          </a:p>
          <a:p>
            <a:pPr algn="ctr"/>
            <a:endParaRPr lang="en-US" dirty="0"/>
          </a:p>
        </p:txBody>
      </p:sp>
      <p:sp>
        <p:nvSpPr>
          <p:cNvPr id="10" name="Oval 9">
            <a:extLst>
              <a:ext uri="{FF2B5EF4-FFF2-40B4-BE49-F238E27FC236}">
                <a16:creationId xmlns:a16="http://schemas.microsoft.com/office/drawing/2014/main" id="{08B0B375-F45E-1143-9DF0-5928E985FB04}"/>
              </a:ext>
            </a:extLst>
          </p:cNvPr>
          <p:cNvSpPr/>
          <p:nvPr/>
        </p:nvSpPr>
        <p:spPr>
          <a:xfrm>
            <a:off x="943444" y="18897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Extensibility</a:t>
            </a:r>
          </a:p>
          <a:p>
            <a:pPr algn="ctr"/>
            <a:r>
              <a:rPr lang="en-US" dirty="0"/>
              <a:t>Same data layout not good for all solvers. Many corner cases. Necessary lateral interactions</a:t>
            </a:r>
          </a:p>
          <a:p>
            <a:pPr algn="ctr"/>
            <a:endParaRPr lang="en-US" dirty="0"/>
          </a:p>
        </p:txBody>
      </p:sp>
      <p:sp>
        <p:nvSpPr>
          <p:cNvPr id="11" name="Oval 10">
            <a:extLst>
              <a:ext uri="{FF2B5EF4-FFF2-40B4-BE49-F238E27FC236}">
                <a16:creationId xmlns:a16="http://schemas.microsoft.com/office/drawing/2014/main" id="{7FE7A6DB-F57B-DE4B-97DA-FD452FC842E8}"/>
              </a:ext>
            </a:extLst>
          </p:cNvPr>
          <p:cNvSpPr/>
          <p:nvPr/>
        </p:nvSpPr>
        <p:spPr>
          <a:xfrm>
            <a:off x="5280744" y="1895842"/>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Portability</a:t>
            </a:r>
          </a:p>
          <a:p>
            <a:pPr algn="ctr"/>
            <a:r>
              <a:rPr lang="en-US" dirty="0"/>
              <a:t>Tremendous platform heterogeneity</a:t>
            </a:r>
          </a:p>
          <a:p>
            <a:pPr algn="ctr"/>
            <a:r>
              <a:rPr lang="en-US" dirty="0"/>
              <a:t>A version for each class of device =&gt; combinatorial explosion</a:t>
            </a:r>
          </a:p>
          <a:p>
            <a:pPr algn="ctr"/>
            <a:endParaRPr lang="en-US" dirty="0"/>
          </a:p>
        </p:txBody>
      </p:sp>
      <p:sp>
        <p:nvSpPr>
          <p:cNvPr id="12" name="Content Placeholder 2">
            <a:extLst>
              <a:ext uri="{FF2B5EF4-FFF2-40B4-BE49-F238E27FC236}">
                <a16:creationId xmlns:a16="http://schemas.microsoft.com/office/drawing/2014/main" id="{04A43793-364D-E743-887D-ED2E8E9B021F}"/>
              </a:ext>
            </a:extLst>
          </p:cNvPr>
          <p:cNvSpPr txBox="1">
            <a:spLocks/>
          </p:cNvSpPr>
          <p:nvPr/>
        </p:nvSpPr>
        <p:spPr bwMode="auto">
          <a:xfrm>
            <a:off x="2233614" y="1414246"/>
            <a:ext cx="6741159" cy="4755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400" b="1" dirty="0"/>
              <a:t>Why it is challenging</a:t>
            </a:r>
          </a:p>
          <a:p>
            <a:pPr lvl="1"/>
            <a:endParaRPr lang="en-US" dirty="0"/>
          </a:p>
        </p:txBody>
      </p:sp>
    </p:spTree>
    <p:extLst>
      <p:ext uri="{BB962C8B-B14F-4D97-AF65-F5344CB8AC3E}">
        <p14:creationId xmlns:p14="http://schemas.microsoft.com/office/powerpoint/2010/main" val="136211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576552"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
        <p:nvSpPr>
          <p:cNvPr id="13" name="Rectangle 12">
            <a:extLst>
              <a:ext uri="{FF2B5EF4-FFF2-40B4-BE49-F238E27FC236}">
                <a16:creationId xmlns:a16="http://schemas.microsoft.com/office/drawing/2014/main" id="{5409B4C7-8656-B34F-8310-943A2C8A41DB}"/>
              </a:ext>
            </a:extLst>
          </p:cNvPr>
          <p:cNvSpPr/>
          <p:nvPr/>
        </p:nvSpPr>
        <p:spPr>
          <a:xfrm>
            <a:off x="6512126" y="18503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4" name="Rectangle 13">
            <a:extLst>
              <a:ext uri="{FF2B5EF4-FFF2-40B4-BE49-F238E27FC236}">
                <a16:creationId xmlns:a16="http://schemas.microsoft.com/office/drawing/2014/main" id="{CBD9FACF-1526-7040-9848-64019EEF00EF}"/>
              </a:ext>
            </a:extLst>
          </p:cNvPr>
          <p:cNvSpPr/>
          <p:nvPr/>
        </p:nvSpPr>
        <p:spPr>
          <a:xfrm>
            <a:off x="6512126" y="29260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5" name="Rectangle 14">
            <a:extLst>
              <a:ext uri="{FF2B5EF4-FFF2-40B4-BE49-F238E27FC236}">
                <a16:creationId xmlns:a16="http://schemas.microsoft.com/office/drawing/2014/main" id="{5A31BA7B-9633-894D-9740-4495ABB633D9}"/>
              </a:ext>
            </a:extLst>
          </p:cNvPr>
          <p:cNvSpPr/>
          <p:nvPr/>
        </p:nvSpPr>
        <p:spPr>
          <a:xfrm>
            <a:off x="6512126" y="40233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6" name="Rectangle 15">
            <a:extLst>
              <a:ext uri="{FF2B5EF4-FFF2-40B4-BE49-F238E27FC236}">
                <a16:creationId xmlns:a16="http://schemas.microsoft.com/office/drawing/2014/main" id="{F4613A25-0A97-5A4B-B903-F7E97D61338F}"/>
              </a:ext>
            </a:extLst>
          </p:cNvPr>
          <p:cNvSpPr/>
          <p:nvPr/>
        </p:nvSpPr>
        <p:spPr>
          <a:xfrm>
            <a:off x="6512126" y="50292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sp>
        <p:nvSpPr>
          <p:cNvPr id="17" name="Rounded Rectangle 16">
            <a:extLst>
              <a:ext uri="{FF2B5EF4-FFF2-40B4-BE49-F238E27FC236}">
                <a16:creationId xmlns:a16="http://schemas.microsoft.com/office/drawing/2014/main" id="{0B1B97E8-67E8-5C4B-A065-0DD512879B70}"/>
              </a:ext>
            </a:extLst>
          </p:cNvPr>
          <p:cNvSpPr/>
          <p:nvPr/>
        </p:nvSpPr>
        <p:spPr>
          <a:xfrm rot="5400000">
            <a:off x="4427030" y="3779329"/>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20" name="Straight Arrow Connector 19">
            <a:extLst>
              <a:ext uri="{FF2B5EF4-FFF2-40B4-BE49-F238E27FC236}">
                <a16:creationId xmlns:a16="http://schemas.microsoft.com/office/drawing/2014/main" id="{4AB9F1F9-48E0-F740-B0A5-12882FEB4E72}"/>
              </a:ext>
            </a:extLst>
          </p:cNvPr>
          <p:cNvCxnSpPr>
            <a:cxnSpLocks/>
            <a:stCxn id="9" idx="3"/>
            <a:endCxn id="17" idx="2"/>
          </p:cNvCxnSpPr>
          <p:nvPr/>
        </p:nvCxnSpPr>
        <p:spPr>
          <a:xfrm>
            <a:off x="5450322" y="2614883"/>
            <a:ext cx="373504" cy="134911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2E6009C-82AE-164E-9B42-C0108C5D0BBC}"/>
              </a:ext>
            </a:extLst>
          </p:cNvPr>
          <p:cNvCxnSpPr>
            <a:cxnSpLocks/>
            <a:stCxn id="11" idx="3"/>
            <a:endCxn id="17" idx="2"/>
          </p:cNvCxnSpPr>
          <p:nvPr/>
        </p:nvCxnSpPr>
        <p:spPr>
          <a:xfrm flipV="1">
            <a:off x="5450322" y="3963996"/>
            <a:ext cx="373504" cy="13470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DE408AC-97ED-904F-9E8A-CBF4CBBD865E}"/>
              </a:ext>
            </a:extLst>
          </p:cNvPr>
          <p:cNvCxnSpPr>
            <a:stCxn id="17" idx="0"/>
          </p:cNvCxnSpPr>
          <p:nvPr/>
        </p:nvCxnSpPr>
        <p:spPr>
          <a:xfrm flipV="1">
            <a:off x="6193158" y="2228981"/>
            <a:ext cx="318968" cy="173501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347F8F0-B6DA-4949-90A9-2E9CBD1F9D38}"/>
              </a:ext>
            </a:extLst>
          </p:cNvPr>
          <p:cNvCxnSpPr>
            <a:stCxn id="17" idx="0"/>
            <a:endCxn id="14" idx="1"/>
          </p:cNvCxnSpPr>
          <p:nvPr/>
        </p:nvCxnSpPr>
        <p:spPr>
          <a:xfrm flipV="1">
            <a:off x="6193158" y="3448343"/>
            <a:ext cx="318968" cy="5156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CCA5E79-F864-2F4A-A938-184F055633A8}"/>
              </a:ext>
            </a:extLst>
          </p:cNvPr>
          <p:cNvCxnSpPr>
            <a:stCxn id="17" idx="0"/>
            <a:endCxn id="15" idx="1"/>
          </p:cNvCxnSpPr>
          <p:nvPr/>
        </p:nvCxnSpPr>
        <p:spPr>
          <a:xfrm>
            <a:off x="6193158" y="3963995"/>
            <a:ext cx="318968" cy="52133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C56F5A6-9253-1A44-9B32-82905EE56C1E}"/>
              </a:ext>
            </a:extLst>
          </p:cNvPr>
          <p:cNvCxnSpPr>
            <a:stCxn id="17" idx="0"/>
            <a:endCxn id="16" idx="1"/>
          </p:cNvCxnSpPr>
          <p:nvPr/>
        </p:nvCxnSpPr>
        <p:spPr>
          <a:xfrm>
            <a:off x="6193158" y="3963995"/>
            <a:ext cx="318968" cy="152717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922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P spid="12" grpId="0" animBg="1"/>
      <p:bldP spid="13"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643262" y="2013026"/>
            <a:ext cx="2377639" cy="4017451"/>
            <a:chOff x="578459" y="643786"/>
            <a:chExt cx="3170186"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578459" y="1493469"/>
              <a:ext cx="3170186" cy="861775"/>
            </a:xfrm>
            <a:prstGeom prst="rect">
              <a:avLst/>
            </a:prstGeom>
            <a:solidFill>
              <a:srgbClr val="DF6474"/>
            </a:solidFill>
            <a:ln>
              <a:solidFill>
                <a:schemeClr val="tx1"/>
              </a:solidFill>
            </a:ln>
          </p:spPr>
          <p:txBody>
            <a:bodyPr wrap="none" rtlCol="0">
              <a:spAutoFit/>
            </a:bodyPr>
            <a:lstStyle/>
            <a:p>
              <a:r>
                <a:rPr lang="en-US" dirty="0"/>
                <a:t>Software Architecture</a:t>
              </a:r>
            </a:p>
            <a:p>
              <a:r>
                <a:rPr lang="en-US" dirty="0"/>
                <a:t>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63553" y="1136229"/>
              <a:ext cx="1" cy="3572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8" idx="2"/>
              <a:endCxn id="10" idx="0"/>
            </p:cNvCxnSpPr>
            <p:nvPr/>
          </p:nvCxnSpPr>
          <p:spPr>
            <a:xfrm flipH="1">
              <a:off x="2158591" y="2355244"/>
              <a:ext cx="4961" cy="52303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6411495" y="2411375"/>
            <a:ext cx="1095172" cy="3619103"/>
            <a:chOff x="5164498" y="643786"/>
            <a:chExt cx="1460230" cy="4825471"/>
          </a:xfrm>
        </p:grpSpPr>
        <p:sp>
          <p:nvSpPr>
            <p:cNvPr id="14" name="TextBox 13"/>
            <p:cNvSpPr txBox="1"/>
            <p:nvPr/>
          </p:nvSpPr>
          <p:spPr>
            <a:xfrm>
              <a:off x="5324494" y="643786"/>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4976814"/>
              <a:ext cx="1460230" cy="492443"/>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stCxn id="14" idx="2"/>
              <a:endCxn id="15" idx="0"/>
            </p:cNvCxnSpPr>
            <p:nvPr/>
          </p:nvCxnSpPr>
          <p:spPr>
            <a:xfrm>
              <a:off x="5866524" y="1136229"/>
              <a:ext cx="37357" cy="3885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8" idx="2"/>
              <a:endCxn id="19" idx="0"/>
            </p:cNvCxnSpPr>
            <p:nvPr/>
          </p:nvCxnSpPr>
          <p:spPr>
            <a:xfrm>
              <a:off x="5893218" y="4427582"/>
              <a:ext cx="1395" cy="5492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stCxn id="13" idx="1"/>
            <a:endCxn id="8" idx="1"/>
          </p:cNvCxnSpPr>
          <p:nvPr/>
        </p:nvCxnSpPr>
        <p:spPr>
          <a:xfrm rot="10800000">
            <a:off x="3643263" y="2973455"/>
            <a:ext cx="642721" cy="2872357"/>
          </a:xfrm>
          <a:prstGeom prst="bentConnector3">
            <a:avLst>
              <a:gd name="adj1" fmla="val 135568"/>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18" idx="3"/>
            <a:endCxn id="16" idx="3"/>
          </p:cNvCxnSpPr>
          <p:nvPr/>
        </p:nvCxnSpPr>
        <p:spPr>
          <a:xfrm flipV="1">
            <a:off x="7458590" y="4251851"/>
            <a:ext cx="18361" cy="812705"/>
          </a:xfrm>
          <a:prstGeom prst="bentConnector3">
            <a:avLst>
              <a:gd name="adj1" fmla="val 134503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4240618" y="1373566"/>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6169708" y="1373566"/>
            <a:ext cx="1377300" cy="369332"/>
          </a:xfrm>
          <a:prstGeom prst="rect">
            <a:avLst/>
          </a:prstGeom>
          <a:noFill/>
        </p:spPr>
        <p:txBody>
          <a:bodyPr wrap="none" rtlCol="0">
            <a:spAutoFit/>
          </a:bodyPr>
          <a:lstStyle/>
          <a:p>
            <a:r>
              <a:rPr lang="en-US" dirty="0"/>
              <a:t>Capabilities</a:t>
            </a:r>
          </a:p>
        </p:txBody>
      </p:sp>
      <p:cxnSp>
        <p:nvCxnSpPr>
          <p:cNvPr id="77" name="Elbow Connector 76"/>
          <p:cNvCxnSpPr>
            <a:stCxn id="19" idx="1"/>
            <a:endCxn id="13" idx="3"/>
          </p:cNvCxnSpPr>
          <p:nvPr/>
        </p:nvCxnSpPr>
        <p:spPr>
          <a:xfrm rot="10800000">
            <a:off x="5393979" y="5845812"/>
            <a:ext cx="1017516" cy="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stCxn id="8" idx="3"/>
            <a:endCxn id="15" idx="1"/>
          </p:cNvCxnSpPr>
          <p:nvPr/>
        </p:nvCxnSpPr>
        <p:spPr>
          <a:xfrm>
            <a:off x="6020901" y="2973454"/>
            <a:ext cx="666849" cy="28332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11" idx="1"/>
            <a:endCxn id="4" idx="1"/>
          </p:cNvCxnSpPr>
          <p:nvPr/>
        </p:nvCxnSpPr>
        <p:spPr>
          <a:xfrm rot="10800000">
            <a:off x="4021605" y="2197692"/>
            <a:ext cx="502795" cy="2296610"/>
          </a:xfrm>
          <a:prstGeom prst="bentConnector3">
            <a:avLst>
              <a:gd name="adj1" fmla="val 35495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stCxn id="19" idx="1"/>
            <a:endCxn id="11" idx="3"/>
          </p:cNvCxnSpPr>
          <p:nvPr/>
        </p:nvCxnSpPr>
        <p:spPr>
          <a:xfrm rot="10800000">
            <a:off x="5132323" y="4494302"/>
            <a:ext cx="1279173" cy="1351510"/>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EE6F2CA-08E2-BE44-BB49-184DC2AE3E05}"/>
              </a:ext>
            </a:extLst>
          </p:cNvPr>
          <p:cNvSpPr txBox="1"/>
          <p:nvPr/>
        </p:nvSpPr>
        <p:spPr>
          <a:xfrm>
            <a:off x="8740469" y="2209799"/>
            <a:ext cx="184731" cy="300082"/>
          </a:xfrm>
          <a:prstGeom prst="rect">
            <a:avLst/>
          </a:prstGeom>
          <a:noFill/>
        </p:spPr>
        <p:txBody>
          <a:bodyPr wrap="none" rtlCol="0">
            <a:spAutoFit/>
          </a:bodyPr>
          <a:lstStyle/>
          <a:p>
            <a:endParaRPr lang="en-US" sz="1350" dirty="0"/>
          </a:p>
        </p:txBody>
      </p: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3102802" y="422364"/>
            <a:ext cx="6435851" cy="510909"/>
          </a:xfrm>
        </p:spPr>
        <p:txBody>
          <a:bodyPr/>
          <a:lstStyle/>
          <a:p>
            <a:r>
              <a:rPr lang="en-US" dirty="0"/>
              <a:t>A successful model</a:t>
            </a:r>
          </a:p>
        </p:txBody>
      </p:sp>
    </p:spTree>
    <p:extLst>
      <p:ext uri="{BB962C8B-B14F-4D97-AF65-F5344CB8AC3E}">
        <p14:creationId xmlns:p14="http://schemas.microsoft.com/office/powerpoint/2010/main" val="148563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License, citation, and acknowledgments</a:t>
            </a:r>
            <a:endParaRPr lang="en-US" dirty="0"/>
          </a:p>
        </p:txBody>
      </p:sp>
      <p:sp>
        <p:nvSpPr>
          <p:cNvPr id="5" name="Content Placeholder 4"/>
          <p:cNvSpPr>
            <a:spLocks noGrp="1"/>
          </p:cNvSpPr>
          <p:nvPr>
            <p:ph sz="quarter" idx="1"/>
          </p:nvPr>
        </p:nvSpPr>
        <p:spPr>
          <a:xfrm>
            <a:off x="365760" y="1073573"/>
            <a:ext cx="11369809" cy="4047778"/>
          </a:xfrm>
        </p:spPr>
        <p:txBody>
          <a:bodyPr/>
          <a:lstStyle/>
          <a:p>
            <a:pPr marL="0" indent="0">
              <a:buNone/>
            </a:pPr>
            <a:r>
              <a:rPr lang="en-US" sz="1800" b="1" dirty="0"/>
              <a:t>License and Citation</a:t>
            </a:r>
          </a:p>
          <a:p>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 </a:t>
            </a:r>
          </a:p>
          <a:p>
            <a:r>
              <a:rPr lang="en-US" sz="1800" dirty="0"/>
              <a:t>Requested citation: Anshu Dubey, Software Design and Testing, in Better Scientific Software Tutorial, Argonne Training Program on Extreme-Scale Computing (ATPESC), St. Charles, IL, 2019. DOI: </a:t>
            </a:r>
            <a:r>
              <a:rPr lang="en-US" sz="1800" dirty="0">
                <a:hlinkClick r:id="rId4"/>
              </a:rPr>
              <a:t>10.6084/m9.figshare.9272813</a:t>
            </a:r>
            <a:r>
              <a:rPr lang="en-US" sz="1800" dirty="0"/>
              <a:t>.</a:t>
            </a:r>
          </a:p>
          <a:p>
            <a:endParaRPr lang="en-US" sz="1800" b="1" dirty="0"/>
          </a:p>
          <a:p>
            <a:pPr marL="0" indent="0">
              <a:buNone/>
            </a:pPr>
            <a:r>
              <a:rPr lang="en-US" sz="1800" b="1" dirty="0"/>
              <a:t>Acknowledgements</a:t>
            </a:r>
          </a:p>
          <a:p>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a:t>
            </a:r>
          </a:p>
          <a:p>
            <a:r>
              <a:rPr lang="en-US" sz="1800" dirty="0"/>
              <a:t>This work was performed in part at the Argonne National Laboratory, which is managed managed by </a:t>
            </a:r>
            <a:r>
              <a:rPr lang="en-US" sz="1800" dirty="0" err="1"/>
              <a:t>UChicago</a:t>
            </a:r>
            <a:r>
              <a:rPr lang="en-US" sz="1800" dirty="0"/>
              <a:t> Argonne, LLC for the U.S. Department of Energy under Contract No. DE-AC02-06CH11357</a:t>
            </a:r>
          </a:p>
        </p:txBody>
      </p:sp>
      <p:pic>
        <p:nvPicPr>
          <p:cNvPr id="4" name="Picture 2" descr="https://licensebuttons.net/l/by/4.0/88x31.png">
            <a:extLst>
              <a:ext uri="{FF2B5EF4-FFF2-40B4-BE49-F238E27FC236}">
                <a16:creationId xmlns:a16="http://schemas.microsoft.com/office/drawing/2014/main" id="{180B3386-4542-4B24-A447-BCEC237287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3080" y="858375"/>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577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8" name="AutoShape 9"/>
          <p:cNvCxnSpPr>
            <a:cxnSpLocks noChangeShapeType="1"/>
          </p:cNvCxnSpPr>
          <p:nvPr/>
        </p:nvCxnSpPr>
        <p:spPr bwMode="auto">
          <a:xfrm>
            <a:off x="8075612" y="1295400"/>
            <a:ext cx="1676400" cy="8382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9939" name="Rectangle 2"/>
          <p:cNvSpPr>
            <a:spLocks noGrp="1" noChangeArrowheads="1"/>
          </p:cNvSpPr>
          <p:nvPr>
            <p:ph type="title"/>
          </p:nvPr>
        </p:nvSpPr>
        <p:spPr/>
        <p:txBody>
          <a:bodyPr/>
          <a:lstStyle/>
          <a:p>
            <a:r>
              <a:rPr lang="en-US" dirty="0">
                <a:latin typeface="Arial" charset="0"/>
                <a:ea typeface="ヒラギノ角ゴ Pro W3" charset="0"/>
                <a:cs typeface="ヒラギノ角ゴ Pro W3" charset="0"/>
              </a:rPr>
              <a:t>Example From FLASH – Grid Unit</a:t>
            </a:r>
            <a:endParaRPr lang="en-US" sz="1600" dirty="0">
              <a:latin typeface="Arial" charset="0"/>
              <a:ea typeface="ヒラギノ角ゴ Pro W3" charset="0"/>
              <a:cs typeface="ヒラギノ角ゴ Pro W3" charset="0"/>
            </a:endParaRPr>
          </a:p>
        </p:txBody>
      </p:sp>
      <p:sp>
        <p:nvSpPr>
          <p:cNvPr id="39940" name="Rectangle 3"/>
          <p:cNvSpPr>
            <a:spLocks noChangeArrowheads="1"/>
          </p:cNvSpPr>
          <p:nvPr/>
        </p:nvSpPr>
        <p:spPr bwMode="auto">
          <a:xfrm>
            <a:off x="4799012" y="990600"/>
            <a:ext cx="1676400" cy="609600"/>
          </a:xfrm>
          <a:prstGeom prst="rect">
            <a:avLst/>
          </a:prstGeom>
          <a:solidFill>
            <a:schemeClr val="accent1"/>
          </a:solidFill>
          <a:ln w="9525">
            <a:solidFill>
              <a:schemeClr val="tx1"/>
            </a:solidFill>
            <a:miter lim="800000"/>
            <a:headEnd/>
            <a:tailEnd/>
          </a:ln>
        </p:spPr>
        <p:txBody>
          <a:bodyPr wrap="none" anchor="ctr"/>
          <a:lstStyle/>
          <a:p>
            <a:r>
              <a:rPr lang="en-US"/>
              <a:t>Grid</a:t>
            </a:r>
          </a:p>
        </p:txBody>
      </p:sp>
      <p:sp>
        <p:nvSpPr>
          <p:cNvPr id="39941" name="Rectangle 4"/>
          <p:cNvSpPr>
            <a:spLocks noChangeArrowheads="1"/>
          </p:cNvSpPr>
          <p:nvPr/>
        </p:nvSpPr>
        <p:spPr bwMode="auto">
          <a:xfrm>
            <a:off x="7466012" y="2133600"/>
            <a:ext cx="1371600" cy="609600"/>
          </a:xfrm>
          <a:prstGeom prst="rect">
            <a:avLst/>
          </a:prstGeom>
          <a:solidFill>
            <a:srgbClr val="66FF66"/>
          </a:solidFill>
          <a:ln w="9525">
            <a:solidFill>
              <a:schemeClr val="tx1"/>
            </a:solidFill>
            <a:miter lim="800000"/>
            <a:headEnd/>
            <a:tailEnd/>
          </a:ln>
        </p:spPr>
        <p:txBody>
          <a:bodyPr wrap="none" anchor="ctr"/>
          <a:lstStyle/>
          <a:p>
            <a:r>
              <a:rPr lang="en-US"/>
              <a:t>GridSolvers</a:t>
            </a:r>
            <a:endParaRPr lang="en-US" sz="2400"/>
          </a:p>
        </p:txBody>
      </p:sp>
      <p:sp>
        <p:nvSpPr>
          <p:cNvPr id="39942" name="Rectangle 5"/>
          <p:cNvSpPr>
            <a:spLocks noChangeArrowheads="1"/>
          </p:cNvSpPr>
          <p:nvPr/>
        </p:nvSpPr>
        <p:spPr bwMode="auto">
          <a:xfrm>
            <a:off x="4951412" y="2057400"/>
            <a:ext cx="1371600" cy="609600"/>
          </a:xfrm>
          <a:prstGeom prst="rect">
            <a:avLst/>
          </a:prstGeom>
          <a:solidFill>
            <a:srgbClr val="66FF66"/>
          </a:solidFill>
          <a:ln w="9525">
            <a:solidFill>
              <a:schemeClr val="tx1"/>
            </a:solidFill>
            <a:miter lim="800000"/>
            <a:headEnd/>
            <a:tailEnd/>
          </a:ln>
        </p:spPr>
        <p:txBody>
          <a:bodyPr wrap="none" anchor="ctr"/>
          <a:lstStyle/>
          <a:p>
            <a:r>
              <a:rPr lang="en-US"/>
              <a:t>GridMain</a:t>
            </a:r>
            <a:endParaRPr lang="en-US" sz="2400"/>
          </a:p>
        </p:txBody>
      </p:sp>
      <p:sp>
        <p:nvSpPr>
          <p:cNvPr id="39943" name="Rectangle 6"/>
          <p:cNvSpPr>
            <a:spLocks noChangeArrowheads="1"/>
          </p:cNvSpPr>
          <p:nvPr/>
        </p:nvSpPr>
        <p:spPr bwMode="auto">
          <a:xfrm>
            <a:off x="2436812" y="2057400"/>
            <a:ext cx="1371600" cy="609600"/>
          </a:xfrm>
          <a:prstGeom prst="rect">
            <a:avLst/>
          </a:prstGeom>
          <a:solidFill>
            <a:srgbClr val="66FF66"/>
          </a:solidFill>
          <a:ln w="9525">
            <a:solidFill>
              <a:schemeClr val="tx1"/>
            </a:solidFill>
            <a:miter lim="800000"/>
            <a:headEnd/>
            <a:tailEnd/>
          </a:ln>
        </p:spPr>
        <p:txBody>
          <a:bodyPr wrap="none" anchor="ctr"/>
          <a:lstStyle/>
          <a:p>
            <a:r>
              <a:rPr lang="en-US"/>
              <a:t>GridParticles</a:t>
            </a:r>
            <a:endParaRPr lang="en-US" sz="2400">
              <a:solidFill>
                <a:srgbClr val="FF0000"/>
              </a:solidFill>
            </a:endParaRPr>
          </a:p>
        </p:txBody>
      </p:sp>
      <p:cxnSp>
        <p:nvCxnSpPr>
          <p:cNvPr id="39944" name="AutoShape 7"/>
          <p:cNvCxnSpPr>
            <a:cxnSpLocks noChangeShapeType="1"/>
            <a:stCxn id="39940" idx="2"/>
            <a:endCxn id="39942" idx="0"/>
          </p:cNvCxnSpPr>
          <p:nvPr/>
        </p:nvCxnSpPr>
        <p:spPr bwMode="auto">
          <a:xfrm rot="5400000">
            <a:off x="5408612" y="1828800"/>
            <a:ext cx="457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9945" name="AutoShape 8"/>
          <p:cNvCxnSpPr>
            <a:cxnSpLocks noChangeShapeType="1"/>
            <a:stCxn id="39940" idx="1"/>
            <a:endCxn id="39943" idx="0"/>
          </p:cNvCxnSpPr>
          <p:nvPr/>
        </p:nvCxnSpPr>
        <p:spPr bwMode="auto">
          <a:xfrm rot="10800000" flipV="1">
            <a:off x="3122612" y="1295400"/>
            <a:ext cx="1676400" cy="7620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9946" name="AutoShape 9"/>
          <p:cNvCxnSpPr>
            <a:cxnSpLocks noChangeShapeType="1"/>
            <a:stCxn id="39940" idx="3"/>
            <a:endCxn id="39941" idx="0"/>
          </p:cNvCxnSpPr>
          <p:nvPr/>
        </p:nvCxnSpPr>
        <p:spPr bwMode="auto">
          <a:xfrm>
            <a:off x="6475412" y="1295400"/>
            <a:ext cx="1676400" cy="8382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9947" name="Rectangle 11"/>
          <p:cNvSpPr>
            <a:spLocks noChangeArrowheads="1"/>
          </p:cNvSpPr>
          <p:nvPr/>
        </p:nvSpPr>
        <p:spPr bwMode="auto">
          <a:xfrm>
            <a:off x="5332412" y="3048000"/>
            <a:ext cx="609600" cy="609600"/>
          </a:xfrm>
          <a:prstGeom prst="rect">
            <a:avLst/>
          </a:prstGeom>
          <a:solidFill>
            <a:srgbClr val="FF0000"/>
          </a:solidFill>
          <a:ln w="9525">
            <a:solidFill>
              <a:schemeClr val="tx1"/>
            </a:solidFill>
            <a:miter lim="800000"/>
            <a:headEnd/>
            <a:tailEnd/>
          </a:ln>
        </p:spPr>
        <p:txBody>
          <a:bodyPr wrap="none" anchor="ctr"/>
          <a:lstStyle/>
          <a:p>
            <a:r>
              <a:rPr lang="en-US"/>
              <a:t>UG</a:t>
            </a:r>
          </a:p>
        </p:txBody>
      </p:sp>
      <p:sp>
        <p:nvSpPr>
          <p:cNvPr id="39950" name="Rectangle 14"/>
          <p:cNvSpPr>
            <a:spLocks noChangeArrowheads="1"/>
          </p:cNvSpPr>
          <p:nvPr/>
        </p:nvSpPr>
        <p:spPr bwMode="auto">
          <a:xfrm>
            <a:off x="6323012" y="3048000"/>
            <a:ext cx="1247775" cy="571500"/>
          </a:xfrm>
          <a:prstGeom prst="rect">
            <a:avLst/>
          </a:prstGeom>
          <a:solidFill>
            <a:srgbClr val="C0C0C0"/>
          </a:solidFill>
          <a:ln w="9525">
            <a:solidFill>
              <a:schemeClr val="tx1"/>
            </a:solidFill>
            <a:miter lim="800000"/>
            <a:headEnd/>
            <a:tailEnd/>
          </a:ln>
        </p:spPr>
        <p:txBody>
          <a:bodyPr wrap="none" anchor="ctr"/>
          <a:lstStyle/>
          <a:p>
            <a:r>
              <a:rPr lang="en-US" dirty="0" err="1"/>
              <a:t>paramesh</a:t>
            </a:r>
            <a:endParaRPr lang="en-US" dirty="0"/>
          </a:p>
        </p:txBody>
      </p:sp>
      <p:cxnSp>
        <p:nvCxnSpPr>
          <p:cNvPr id="39951" name="AutoShape 15"/>
          <p:cNvCxnSpPr>
            <a:cxnSpLocks noChangeShapeType="1"/>
            <a:stCxn id="39942" idx="2"/>
            <a:endCxn id="39947" idx="0"/>
          </p:cNvCxnSpPr>
          <p:nvPr/>
        </p:nvCxnSpPr>
        <p:spPr bwMode="auto">
          <a:xfrm rot="5400000">
            <a:off x="5446712" y="2857500"/>
            <a:ext cx="381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9952" name="AutoShape 16"/>
          <p:cNvCxnSpPr>
            <a:cxnSpLocks noChangeShapeType="1"/>
            <a:stCxn id="39942" idx="2"/>
            <a:endCxn id="39950" idx="0"/>
          </p:cNvCxnSpPr>
          <p:nvPr/>
        </p:nvCxnSpPr>
        <p:spPr bwMode="auto">
          <a:xfrm rot="16200000" flipH="1">
            <a:off x="6101555" y="2202657"/>
            <a:ext cx="381000" cy="130968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9955" name="Rectangle 19"/>
          <p:cNvSpPr>
            <a:spLocks noChangeArrowheads="1"/>
          </p:cNvSpPr>
          <p:nvPr/>
        </p:nvSpPr>
        <p:spPr bwMode="auto">
          <a:xfrm>
            <a:off x="5411788" y="4029075"/>
            <a:ext cx="1393825" cy="654050"/>
          </a:xfrm>
          <a:prstGeom prst="rect">
            <a:avLst/>
          </a:prstGeom>
          <a:solidFill>
            <a:srgbClr val="33CCCC"/>
          </a:solidFill>
          <a:ln w="9525">
            <a:solidFill>
              <a:schemeClr val="tx1"/>
            </a:solidFill>
            <a:miter lim="800000"/>
            <a:headEnd/>
            <a:tailEnd/>
          </a:ln>
        </p:spPr>
        <p:txBody>
          <a:bodyPr wrap="none" anchor="ctr"/>
          <a:lstStyle/>
          <a:p>
            <a:r>
              <a:rPr lang="en-US" sz="1400"/>
              <a:t>PM4_package</a:t>
            </a:r>
            <a:endParaRPr lang="en-US"/>
          </a:p>
        </p:txBody>
      </p:sp>
      <p:cxnSp>
        <p:nvCxnSpPr>
          <p:cNvPr id="39956" name="AutoShape 20"/>
          <p:cNvCxnSpPr>
            <a:cxnSpLocks noChangeShapeType="1"/>
          </p:cNvCxnSpPr>
          <p:nvPr/>
        </p:nvCxnSpPr>
        <p:spPr bwMode="auto">
          <a:xfrm flipH="1">
            <a:off x="6272212" y="3648075"/>
            <a:ext cx="7620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957" name="Rectangle 22"/>
          <p:cNvSpPr>
            <a:spLocks noChangeArrowheads="1"/>
          </p:cNvSpPr>
          <p:nvPr/>
        </p:nvSpPr>
        <p:spPr bwMode="auto">
          <a:xfrm>
            <a:off x="1751012" y="4114800"/>
            <a:ext cx="609600" cy="609600"/>
          </a:xfrm>
          <a:prstGeom prst="rect">
            <a:avLst/>
          </a:prstGeom>
          <a:solidFill>
            <a:srgbClr val="FF0000"/>
          </a:solidFill>
          <a:ln w="9525">
            <a:solidFill>
              <a:schemeClr val="tx1"/>
            </a:solidFill>
            <a:miter lim="800000"/>
            <a:headEnd/>
            <a:tailEnd/>
          </a:ln>
        </p:spPr>
        <p:txBody>
          <a:bodyPr wrap="none" anchor="ctr"/>
          <a:lstStyle/>
          <a:p>
            <a:r>
              <a:rPr lang="en-US"/>
              <a:t>UG</a:t>
            </a:r>
          </a:p>
        </p:txBody>
      </p:sp>
      <p:sp>
        <p:nvSpPr>
          <p:cNvPr id="39958" name="Rectangle 23"/>
          <p:cNvSpPr>
            <a:spLocks noChangeArrowheads="1"/>
          </p:cNvSpPr>
          <p:nvPr/>
        </p:nvSpPr>
        <p:spPr bwMode="auto">
          <a:xfrm>
            <a:off x="2894012" y="4114800"/>
            <a:ext cx="1066800" cy="609600"/>
          </a:xfrm>
          <a:prstGeom prst="rect">
            <a:avLst/>
          </a:prstGeom>
          <a:solidFill>
            <a:srgbClr val="C0C0C0"/>
          </a:solidFill>
          <a:ln w="9525">
            <a:solidFill>
              <a:schemeClr val="tx1"/>
            </a:solidFill>
            <a:miter lim="800000"/>
            <a:headEnd/>
            <a:tailEnd/>
          </a:ln>
        </p:spPr>
        <p:txBody>
          <a:bodyPr wrap="none" anchor="ctr"/>
          <a:lstStyle/>
          <a:p>
            <a:r>
              <a:rPr lang="en-US"/>
              <a:t>paramesh</a:t>
            </a:r>
          </a:p>
        </p:txBody>
      </p:sp>
      <p:sp>
        <p:nvSpPr>
          <p:cNvPr id="39959" name="Rectangle 24"/>
          <p:cNvSpPr>
            <a:spLocks noChangeArrowheads="1"/>
          </p:cNvSpPr>
          <p:nvPr/>
        </p:nvSpPr>
        <p:spPr bwMode="auto">
          <a:xfrm>
            <a:off x="2360612" y="5257800"/>
            <a:ext cx="838200" cy="609600"/>
          </a:xfrm>
          <a:prstGeom prst="rect">
            <a:avLst/>
          </a:prstGeom>
          <a:solidFill>
            <a:srgbClr val="FF0000"/>
          </a:solidFill>
          <a:ln w="9525">
            <a:solidFill>
              <a:schemeClr val="tx1"/>
            </a:solidFill>
            <a:miter lim="800000"/>
            <a:headEnd/>
            <a:tailEnd/>
          </a:ln>
        </p:spPr>
        <p:txBody>
          <a:bodyPr wrap="none" anchor="ctr"/>
          <a:lstStyle/>
          <a:p>
            <a:r>
              <a:rPr lang="en-US" sz="1400"/>
              <a:t>Sieve</a:t>
            </a:r>
            <a:endParaRPr lang="en-US"/>
          </a:p>
        </p:txBody>
      </p:sp>
      <p:sp>
        <p:nvSpPr>
          <p:cNvPr id="39960" name="Rectangle 25"/>
          <p:cNvSpPr>
            <a:spLocks noChangeArrowheads="1"/>
          </p:cNvSpPr>
          <p:nvPr/>
        </p:nvSpPr>
        <p:spPr bwMode="auto">
          <a:xfrm>
            <a:off x="3579812" y="5257800"/>
            <a:ext cx="838200" cy="609600"/>
          </a:xfrm>
          <a:prstGeom prst="rect">
            <a:avLst/>
          </a:prstGeom>
          <a:solidFill>
            <a:srgbClr val="FF0000"/>
          </a:solidFill>
          <a:ln w="9525">
            <a:solidFill>
              <a:schemeClr val="tx1"/>
            </a:solidFill>
            <a:miter lim="800000"/>
            <a:headEnd/>
            <a:tailEnd/>
          </a:ln>
        </p:spPr>
        <p:txBody>
          <a:bodyPr wrap="none" anchor="ctr"/>
          <a:lstStyle/>
          <a:p>
            <a:r>
              <a:rPr lang="en-US" sz="1400"/>
              <a:t>PttoPt</a:t>
            </a:r>
            <a:endParaRPr lang="en-US"/>
          </a:p>
        </p:txBody>
      </p:sp>
      <p:cxnSp>
        <p:nvCxnSpPr>
          <p:cNvPr id="39961" name="AutoShape 26"/>
          <p:cNvCxnSpPr>
            <a:cxnSpLocks noChangeShapeType="1"/>
            <a:stCxn id="39970" idx="2"/>
            <a:endCxn id="39957" idx="0"/>
          </p:cNvCxnSpPr>
          <p:nvPr/>
        </p:nvCxnSpPr>
        <p:spPr bwMode="auto">
          <a:xfrm rot="5400000">
            <a:off x="2132012" y="3657600"/>
            <a:ext cx="381000" cy="5334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9962" name="AutoShape 27"/>
          <p:cNvCxnSpPr>
            <a:cxnSpLocks noChangeShapeType="1"/>
            <a:stCxn id="39970" idx="2"/>
            <a:endCxn id="39958" idx="0"/>
          </p:cNvCxnSpPr>
          <p:nvPr/>
        </p:nvCxnSpPr>
        <p:spPr bwMode="auto">
          <a:xfrm rot="16200000" flipH="1">
            <a:off x="2817812" y="3505200"/>
            <a:ext cx="3810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9963" name="AutoShape 28"/>
          <p:cNvCxnSpPr>
            <a:cxnSpLocks noChangeShapeType="1"/>
            <a:stCxn id="39958" idx="2"/>
            <a:endCxn id="39959" idx="0"/>
          </p:cNvCxnSpPr>
          <p:nvPr/>
        </p:nvCxnSpPr>
        <p:spPr bwMode="auto">
          <a:xfrm rot="5400000">
            <a:off x="2836862" y="4667250"/>
            <a:ext cx="533400" cy="647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9964" name="AutoShape 29"/>
          <p:cNvCxnSpPr>
            <a:cxnSpLocks noChangeShapeType="1"/>
            <a:stCxn id="39958" idx="2"/>
            <a:endCxn id="39960" idx="0"/>
          </p:cNvCxnSpPr>
          <p:nvPr/>
        </p:nvCxnSpPr>
        <p:spPr bwMode="auto">
          <a:xfrm rot="16200000" flipH="1">
            <a:off x="3446462" y="4705350"/>
            <a:ext cx="533400" cy="5715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9967" name="Rectangle 19"/>
          <p:cNvSpPr>
            <a:spLocks noChangeArrowheads="1"/>
          </p:cNvSpPr>
          <p:nvPr/>
        </p:nvSpPr>
        <p:spPr bwMode="auto">
          <a:xfrm>
            <a:off x="7110412" y="4029075"/>
            <a:ext cx="1066800" cy="609600"/>
          </a:xfrm>
          <a:prstGeom prst="rect">
            <a:avLst/>
          </a:prstGeom>
          <a:solidFill>
            <a:srgbClr val="33CCCC"/>
          </a:solidFill>
          <a:ln w="9525">
            <a:solidFill>
              <a:schemeClr val="tx1"/>
            </a:solidFill>
            <a:miter lim="800000"/>
            <a:headEnd/>
            <a:tailEnd/>
          </a:ln>
        </p:spPr>
        <p:txBody>
          <a:bodyPr wrap="none" anchor="ctr"/>
          <a:lstStyle/>
          <a:p>
            <a:r>
              <a:rPr lang="en-US" sz="1400"/>
              <a:t>PM4dev_</a:t>
            </a:r>
            <a:br>
              <a:rPr lang="en-US" sz="1400"/>
            </a:br>
            <a:r>
              <a:rPr lang="en-US" sz="1400"/>
              <a:t>package</a:t>
            </a:r>
            <a:endParaRPr lang="en-US"/>
          </a:p>
        </p:txBody>
      </p:sp>
      <p:cxnSp>
        <p:nvCxnSpPr>
          <p:cNvPr id="39968" name="AutoShape 20"/>
          <p:cNvCxnSpPr>
            <a:cxnSpLocks noChangeShapeType="1"/>
            <a:endCxn id="39967" idx="0"/>
          </p:cNvCxnSpPr>
          <p:nvPr/>
        </p:nvCxnSpPr>
        <p:spPr bwMode="auto">
          <a:xfrm>
            <a:off x="7034212" y="3648075"/>
            <a:ext cx="6096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969" name="Rectangle 4"/>
          <p:cNvSpPr>
            <a:spLocks noChangeArrowheads="1"/>
          </p:cNvSpPr>
          <p:nvPr/>
        </p:nvSpPr>
        <p:spPr bwMode="auto">
          <a:xfrm>
            <a:off x="8990012" y="2133600"/>
            <a:ext cx="1371600" cy="609600"/>
          </a:xfrm>
          <a:prstGeom prst="rect">
            <a:avLst/>
          </a:prstGeom>
          <a:solidFill>
            <a:srgbClr val="66FF66"/>
          </a:solidFill>
          <a:ln w="9525">
            <a:solidFill>
              <a:schemeClr val="tx1"/>
            </a:solidFill>
            <a:miter lim="800000"/>
            <a:headEnd/>
            <a:tailEnd/>
          </a:ln>
        </p:spPr>
        <p:txBody>
          <a:bodyPr wrap="none" anchor="ctr"/>
          <a:lstStyle/>
          <a:p>
            <a:r>
              <a:rPr lang="en-US"/>
              <a:t>GridBC</a:t>
            </a:r>
            <a:endParaRPr lang="en-US" sz="2400"/>
          </a:p>
        </p:txBody>
      </p:sp>
      <p:sp>
        <p:nvSpPr>
          <p:cNvPr id="39970" name="Rectangle 4"/>
          <p:cNvSpPr>
            <a:spLocks noChangeArrowheads="1"/>
          </p:cNvSpPr>
          <p:nvPr/>
        </p:nvSpPr>
        <p:spPr bwMode="auto">
          <a:xfrm>
            <a:off x="1674812" y="3048000"/>
            <a:ext cx="1828800" cy="685800"/>
          </a:xfrm>
          <a:prstGeom prst="rect">
            <a:avLst/>
          </a:prstGeom>
          <a:solidFill>
            <a:schemeClr val="hlink"/>
          </a:solidFill>
          <a:ln w="9525">
            <a:solidFill>
              <a:schemeClr val="tx1"/>
            </a:solidFill>
            <a:miter lim="800000"/>
            <a:headEnd/>
            <a:tailEnd/>
          </a:ln>
        </p:spPr>
        <p:txBody>
          <a:bodyPr wrap="none" anchor="ctr"/>
          <a:lstStyle/>
          <a:p>
            <a:r>
              <a:rPr lang="en-US" dirty="0" err="1">
                <a:solidFill>
                  <a:schemeClr val="bg1"/>
                </a:solidFill>
              </a:rPr>
              <a:t>GPMapToMesh</a:t>
            </a:r>
            <a:endParaRPr lang="en-US" dirty="0">
              <a:solidFill>
                <a:schemeClr val="bg1"/>
              </a:solidFill>
            </a:endParaRPr>
          </a:p>
        </p:txBody>
      </p:sp>
      <p:sp>
        <p:nvSpPr>
          <p:cNvPr id="39971" name="Rectangle 4"/>
          <p:cNvSpPr>
            <a:spLocks noChangeArrowheads="1"/>
          </p:cNvSpPr>
          <p:nvPr/>
        </p:nvSpPr>
        <p:spPr bwMode="auto">
          <a:xfrm>
            <a:off x="3656012" y="3048000"/>
            <a:ext cx="1219200" cy="685800"/>
          </a:xfrm>
          <a:prstGeom prst="rect">
            <a:avLst/>
          </a:prstGeom>
          <a:solidFill>
            <a:schemeClr val="hlink"/>
          </a:solidFill>
          <a:ln w="9525">
            <a:solidFill>
              <a:schemeClr val="tx1"/>
            </a:solidFill>
            <a:miter lim="800000"/>
            <a:headEnd/>
            <a:tailEnd/>
          </a:ln>
        </p:spPr>
        <p:txBody>
          <a:bodyPr wrap="none" anchor="ctr"/>
          <a:lstStyle/>
          <a:p>
            <a:r>
              <a:rPr lang="en-US">
                <a:solidFill>
                  <a:schemeClr val="bg1"/>
                </a:solidFill>
              </a:rPr>
              <a:t>GPMove</a:t>
            </a:r>
            <a:endParaRPr lang="en-US" sz="2400">
              <a:solidFill>
                <a:schemeClr val="bg1"/>
              </a:solidFill>
            </a:endParaRPr>
          </a:p>
        </p:txBody>
      </p:sp>
      <p:sp>
        <p:nvSpPr>
          <p:cNvPr id="39972" name="Line 49"/>
          <p:cNvSpPr>
            <a:spLocks noChangeShapeType="1"/>
          </p:cNvSpPr>
          <p:nvPr/>
        </p:nvSpPr>
        <p:spPr bwMode="auto">
          <a:xfrm flipH="1">
            <a:off x="2665412" y="26670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73" name="Line 50"/>
          <p:cNvSpPr>
            <a:spLocks noChangeShapeType="1"/>
          </p:cNvSpPr>
          <p:nvPr/>
        </p:nvSpPr>
        <p:spPr bwMode="auto">
          <a:xfrm>
            <a:off x="3122612" y="2667000"/>
            <a:ext cx="1143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74" name="Line 51"/>
          <p:cNvSpPr>
            <a:spLocks noChangeShapeType="1"/>
          </p:cNvSpPr>
          <p:nvPr/>
        </p:nvSpPr>
        <p:spPr bwMode="auto">
          <a:xfrm>
            <a:off x="4418012" y="3733800"/>
            <a:ext cx="304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75" name="Text Box 52"/>
          <p:cNvSpPr txBox="1">
            <a:spLocks noChangeArrowheads="1"/>
          </p:cNvSpPr>
          <p:nvPr/>
        </p:nvSpPr>
        <p:spPr bwMode="auto">
          <a:xfrm>
            <a:off x="4570413" y="4419600"/>
            <a:ext cx="78258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rgbClr val="000066"/>
                </a:solidFill>
                <a:latin typeface="Arial" charset="0"/>
                <a:ea typeface="ヒラギノ角ゴ Pro W3" charset="0"/>
                <a:cs typeface="ヒラギノ角ゴ Pro W3" charset="0"/>
              </a:defRPr>
            </a:lvl1pPr>
            <a:lvl2pPr marL="37931725" indent="-37474525">
              <a:defRPr sz="2000">
                <a:solidFill>
                  <a:srgbClr val="000066"/>
                </a:solidFill>
                <a:latin typeface="Arial" charset="0"/>
                <a:ea typeface="ヒラギノ角ゴ Pro W3" charset="0"/>
                <a:cs typeface="ヒラギノ角ゴ Pro W3" charset="0"/>
              </a:defRPr>
            </a:lvl2pPr>
            <a:lvl3pPr>
              <a:defRPr sz="2000">
                <a:solidFill>
                  <a:srgbClr val="000066"/>
                </a:solidFill>
                <a:latin typeface="Arial" charset="0"/>
                <a:ea typeface="ヒラギノ角ゴ Pro W3" charset="0"/>
                <a:cs typeface="ヒラギノ角ゴ Pro W3" charset="0"/>
              </a:defRPr>
            </a:lvl3pPr>
            <a:lvl4pPr>
              <a:defRPr sz="2000">
                <a:solidFill>
                  <a:srgbClr val="000066"/>
                </a:solidFill>
                <a:latin typeface="Arial" charset="0"/>
                <a:ea typeface="ヒラギノ角ゴ Pro W3" charset="0"/>
                <a:cs typeface="ヒラギノ角ゴ Pro W3" charset="0"/>
              </a:defRPr>
            </a:lvl4pPr>
            <a:lvl5pPr>
              <a:defRPr sz="2000">
                <a:solidFill>
                  <a:srgbClr val="000066"/>
                </a:solidFill>
                <a:latin typeface="Arial" charset="0"/>
                <a:ea typeface="ヒラギノ角ゴ Pro W3" charset="0"/>
                <a:cs typeface="ヒラギノ角ゴ Pro W3" charset="0"/>
              </a:defRPr>
            </a:lvl5pPr>
            <a:lvl6pPr marL="4572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6pPr>
            <a:lvl7pPr marL="9144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7pPr>
            <a:lvl8pPr marL="13716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8pPr>
            <a:lvl9pPr marL="182880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9pPr>
          </a:lstStyle>
          <a:p>
            <a:r>
              <a:rPr lang="en-US"/>
              <a:t>etc…</a:t>
            </a:r>
          </a:p>
        </p:txBody>
      </p:sp>
    </p:spTree>
    <p:extLst>
      <p:ext uri="{BB962C8B-B14F-4D97-AF65-F5344CB8AC3E}">
        <p14:creationId xmlns:p14="http://schemas.microsoft.com/office/powerpoint/2010/main" val="1180942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65760" y="411480"/>
            <a:ext cx="11372473" cy="929485"/>
          </a:xfrm>
        </p:spPr>
        <p:txBody>
          <a:bodyPr/>
          <a:lstStyle/>
          <a:p>
            <a:r>
              <a:rPr lang="en-US" dirty="0">
                <a:latin typeface="Arial" charset="0"/>
                <a:ea typeface="ヒラギノ角ゴ Pro W3" charset="0"/>
                <a:cs typeface="ヒラギノ角ゴ Pro W3" charset="0"/>
              </a:rPr>
              <a:t>Example From FLASH:</a:t>
            </a:r>
            <a:br>
              <a:rPr lang="en-US" dirty="0">
                <a:latin typeface="Arial" charset="0"/>
                <a:ea typeface="ヒラギノ角ゴ Pro W3" charset="0"/>
                <a:cs typeface="ヒラギノ角ゴ Pro W3" charset="0"/>
              </a:rPr>
            </a:br>
            <a:r>
              <a:rPr lang="en-US" dirty="0">
                <a:latin typeface="Arial" charset="0"/>
                <a:ea typeface="ヒラギノ角ゴ Pro W3" charset="0"/>
                <a:cs typeface="ヒラギノ角ゴ Pro W3" charset="0"/>
              </a:rPr>
              <a:t>EOS interface Design</a:t>
            </a:r>
          </a:p>
        </p:txBody>
      </p:sp>
      <p:sp>
        <p:nvSpPr>
          <p:cNvPr id="30723" name="Rectangle 3"/>
          <p:cNvSpPr>
            <a:spLocks noGrp="1" noChangeArrowheads="1"/>
          </p:cNvSpPr>
          <p:nvPr>
            <p:ph type="body" idx="1"/>
          </p:nvPr>
        </p:nvSpPr>
        <p:spPr>
          <a:xfrm>
            <a:off x="365760" y="1468828"/>
            <a:ext cx="6903141" cy="4318514"/>
          </a:xfrm>
        </p:spPr>
        <p:txBody>
          <a:bodyPr>
            <a:normAutofit fontScale="92500" lnSpcReduction="20000"/>
          </a:bodyPr>
          <a:lstStyle/>
          <a:p>
            <a:pPr>
              <a:lnSpc>
                <a:spcPct val="90000"/>
              </a:lnSpc>
            </a:pPr>
            <a:r>
              <a:rPr lang="en-US" dirty="0">
                <a:latin typeface="Arial" charset="0"/>
                <a:ea typeface="ヒラギノ角ゴ Pro W3" charset="0"/>
                <a:cs typeface="ヒラギノ角ゴ Pro W3" charset="0"/>
              </a:rPr>
              <a:t>Hierarchy in complexity of interfaces </a:t>
            </a:r>
          </a:p>
          <a:p>
            <a:pPr lvl="1">
              <a:lnSpc>
                <a:spcPct val="90000"/>
              </a:lnSpc>
            </a:pPr>
            <a:r>
              <a:rPr lang="en-US" dirty="0">
                <a:latin typeface="Arial" charset="0"/>
                <a:ea typeface="ヒラギノ角ゴ Pro W3" charset="0"/>
              </a:rPr>
              <a:t>For </a:t>
            </a:r>
            <a:r>
              <a:rPr lang="en-US" dirty="0">
                <a:latin typeface="Arial" charset="0"/>
                <a:ea typeface="ヒラギノ角ゴ Pro W3" charset="0"/>
                <a:hlinkClick r:id="rId3"/>
              </a:rPr>
              <a:t>collection of points</a:t>
            </a:r>
            <a:endParaRPr lang="en-US" dirty="0">
              <a:latin typeface="Arial" charset="0"/>
              <a:ea typeface="ヒラギノ角ゴ Pro W3" charset="0"/>
            </a:endParaRPr>
          </a:p>
          <a:p>
            <a:pPr lvl="1">
              <a:lnSpc>
                <a:spcPct val="90000"/>
              </a:lnSpc>
            </a:pPr>
            <a:r>
              <a:rPr lang="en-US" dirty="0">
                <a:latin typeface="Arial" charset="0"/>
                <a:ea typeface="ヒラギノ角ゴ Pro W3" charset="0"/>
              </a:rPr>
              <a:t>For </a:t>
            </a:r>
            <a:r>
              <a:rPr lang="en-US" dirty="0">
                <a:latin typeface="Arial" charset="0"/>
                <a:ea typeface="ヒラギノ角ゴ Pro W3" charset="0"/>
                <a:hlinkClick r:id="rId4"/>
              </a:rPr>
              <a:t>sections of a block</a:t>
            </a:r>
            <a:endParaRPr lang="en-US" dirty="0">
              <a:latin typeface="Arial" charset="0"/>
              <a:ea typeface="ヒラギノ角ゴ Pro W3" charset="0"/>
            </a:endParaRPr>
          </a:p>
          <a:p>
            <a:pPr lvl="1">
              <a:lnSpc>
                <a:spcPct val="90000"/>
              </a:lnSpc>
            </a:pPr>
            <a:endParaRPr lang="en-US" dirty="0">
              <a:latin typeface="Arial" charset="0"/>
              <a:ea typeface="ヒラギノ角ゴ Pro W3" charset="0"/>
            </a:endParaRPr>
          </a:p>
          <a:p>
            <a:pPr>
              <a:lnSpc>
                <a:spcPct val="90000"/>
              </a:lnSpc>
            </a:pPr>
            <a:r>
              <a:rPr lang="en-US" dirty="0">
                <a:latin typeface="Arial" charset="0"/>
                <a:ea typeface="ヒラギノ角ゴ Pro W3" charset="0"/>
                <a:cs typeface="ヒラギノ角ゴ Pro W3" charset="0"/>
              </a:rPr>
              <a:t>Different levels in the hierarchy give different degrees of control to the client routines</a:t>
            </a:r>
          </a:p>
          <a:p>
            <a:pPr>
              <a:lnSpc>
                <a:spcPct val="90000"/>
              </a:lnSpc>
            </a:pPr>
            <a:endParaRPr lang="en-US" dirty="0">
              <a:latin typeface="Arial" charset="0"/>
              <a:ea typeface="ヒラギノ角ゴ Pro W3" charset="0"/>
              <a:cs typeface="ヒラギノ角ゴ Pro W3" charset="0"/>
            </a:endParaRPr>
          </a:p>
          <a:p>
            <a:pPr lvl="1">
              <a:lnSpc>
                <a:spcPct val="90000"/>
              </a:lnSpc>
            </a:pPr>
            <a:r>
              <a:rPr lang="en-US" dirty="0">
                <a:latin typeface="Arial" charset="0"/>
                <a:ea typeface="ヒラギノ角ゴ Pro W3" charset="0"/>
              </a:rPr>
              <a:t>Most of the complexity is completely hidden from casual users</a:t>
            </a:r>
          </a:p>
          <a:p>
            <a:pPr lvl="1">
              <a:lnSpc>
                <a:spcPct val="90000"/>
              </a:lnSpc>
            </a:pPr>
            <a:r>
              <a:rPr lang="en-US" dirty="0">
                <a:latin typeface="Arial" charset="0"/>
                <a:ea typeface="ヒラギノ角ゴ Pro W3" charset="0"/>
              </a:rPr>
              <a:t>More sophisticated users can bypass the wrappers for greater control</a:t>
            </a:r>
          </a:p>
          <a:p>
            <a:pPr lvl="1">
              <a:lnSpc>
                <a:spcPct val="90000"/>
              </a:lnSpc>
            </a:pPr>
            <a:endParaRPr lang="en-US" dirty="0">
              <a:latin typeface="Arial" charset="0"/>
              <a:ea typeface="ヒラギノ角ゴ Pro W3" charset="0"/>
            </a:endParaRPr>
          </a:p>
          <a:p>
            <a:pPr>
              <a:lnSpc>
                <a:spcPct val="90000"/>
              </a:lnSpc>
            </a:pPr>
            <a:r>
              <a:rPr lang="en-US" dirty="0">
                <a:latin typeface="Arial" charset="0"/>
                <a:ea typeface="ヒラギノ角ゴ Pro W3" charset="0"/>
                <a:cs typeface="ヒラギノ角ゴ Pro W3" charset="0"/>
              </a:rPr>
              <a:t>Done with elaborate machinery of </a:t>
            </a:r>
            <a:r>
              <a:rPr lang="en-US" dirty="0">
                <a:latin typeface="Arial" charset="0"/>
                <a:ea typeface="ヒラギノ角ゴ Pro W3" charset="0"/>
                <a:cs typeface="ヒラギノ角ゴ Pro W3" charset="0"/>
                <a:hlinkClick r:id="rId5"/>
              </a:rPr>
              <a:t>masks</a:t>
            </a:r>
            <a:r>
              <a:rPr lang="en-US" dirty="0">
                <a:latin typeface="Arial" charset="0"/>
                <a:ea typeface="ヒラギノ角ゴ Pro W3" charset="0"/>
                <a:cs typeface="ヒラギノ角ゴ Pro W3" charset="0"/>
              </a:rPr>
              <a:t> and defined constants</a:t>
            </a:r>
          </a:p>
          <a:p>
            <a:pPr lvl="1">
              <a:lnSpc>
                <a:spcPct val="90000"/>
              </a:lnSpc>
            </a:pPr>
            <a:endParaRPr lang="en-US" dirty="0">
              <a:latin typeface="Arial" charset="0"/>
              <a:ea typeface="ヒラギノ角ゴ Pro W3" charset="0"/>
            </a:endParaRPr>
          </a:p>
          <a:p>
            <a:pPr lvl="1">
              <a:lnSpc>
                <a:spcPct val="90000"/>
              </a:lnSpc>
              <a:buFont typeface="Zapf Dingbats" charset="0"/>
              <a:buNone/>
            </a:pPr>
            <a:endParaRPr lang="en-US" dirty="0">
              <a:latin typeface="Arial" charset="0"/>
              <a:ea typeface="ヒラギノ角ゴ Pro W3" charset="0"/>
            </a:endParaRPr>
          </a:p>
        </p:txBody>
      </p:sp>
      <p:pic>
        <p:nvPicPr>
          <p:cNvPr id="3" name="Picture 2">
            <a:extLst>
              <a:ext uri="{FF2B5EF4-FFF2-40B4-BE49-F238E27FC236}">
                <a16:creationId xmlns:a16="http://schemas.microsoft.com/office/drawing/2014/main" id="{5FA2A35B-2EC2-1346-85B9-FC6B584428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4171" y="1468828"/>
            <a:ext cx="4127500" cy="3441700"/>
          </a:xfrm>
          <a:prstGeom prst="rect">
            <a:avLst/>
          </a:prstGeom>
        </p:spPr>
      </p:pic>
    </p:spTree>
    <p:extLst>
      <p:ext uri="{BB962C8B-B14F-4D97-AF65-F5344CB8AC3E}">
        <p14:creationId xmlns:p14="http://schemas.microsoft.com/office/powerpoint/2010/main" val="187419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Preparing for future</a:t>
            </a:r>
          </a:p>
        </p:txBody>
      </p:sp>
      <p:sp>
        <p:nvSpPr>
          <p:cNvPr id="3" name="Content Placeholder 2"/>
          <p:cNvSpPr>
            <a:spLocks noGrp="1"/>
          </p:cNvSpPr>
          <p:nvPr>
            <p:ph idx="1"/>
          </p:nvPr>
        </p:nvSpPr>
        <p:spPr>
          <a:xfrm>
            <a:off x="581241" y="1156185"/>
            <a:ext cx="11160961" cy="4422776"/>
          </a:xfrm>
        </p:spPr>
        <p:txBody>
          <a:bodyPr/>
          <a:lstStyle/>
          <a:p>
            <a:r>
              <a:rPr lang="en-US" dirty="0"/>
              <a:t>Much larger codes</a:t>
            </a:r>
          </a:p>
          <a:p>
            <a:pPr lvl="1"/>
            <a:r>
              <a:rPr lang="en-US" dirty="0"/>
              <a:t>Transition time much longer than before</a:t>
            </a:r>
          </a:p>
          <a:p>
            <a:pPr lvl="1"/>
            <a:r>
              <a:rPr lang="en-US" dirty="0"/>
              <a:t>Platform life &lt;&lt;&lt; code lifecycle</a:t>
            </a:r>
          </a:p>
          <a:p>
            <a:pPr lvl="1"/>
            <a:r>
              <a:rPr lang="en-US" dirty="0"/>
              <a:t>Platform life ~= transition time</a:t>
            </a:r>
          </a:p>
          <a:p>
            <a:pPr lvl="1"/>
            <a:r>
              <a:rPr lang="en-US" dirty="0"/>
              <a:t>Same generation has different platforms</a:t>
            </a:r>
          </a:p>
          <a:p>
            <a:r>
              <a:rPr lang="en-US" dirty="0"/>
              <a:t>No single machine model to program to</a:t>
            </a:r>
          </a:p>
          <a:p>
            <a:r>
              <a:rPr lang="en-US" dirty="0"/>
              <a:t>Need to deepen parallel hierarchy and lift abstraction</a:t>
            </a:r>
          </a:p>
          <a:p>
            <a:pPr lvl="1"/>
            <a:r>
              <a:rPr lang="en-US" dirty="0"/>
              <a:t>Let abstraction and middle layers do the heavy lifting for portability</a:t>
            </a:r>
          </a:p>
          <a:p>
            <a:pPr lvl="1"/>
            <a:r>
              <a:rPr lang="en-US" dirty="0"/>
              <a:t>Many ideas, little convergence.</a:t>
            </a:r>
          </a:p>
          <a:p>
            <a:pPr marL="0" indent="0">
              <a:buNone/>
            </a:pPr>
            <a:endParaRPr lang="en-US" dirty="0"/>
          </a:p>
        </p:txBody>
      </p:sp>
    </p:spTree>
    <p:extLst>
      <p:ext uri="{BB962C8B-B14F-4D97-AF65-F5344CB8AC3E}">
        <p14:creationId xmlns:p14="http://schemas.microsoft.com/office/powerpoint/2010/main" val="1417179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Overarching Theme</a:t>
            </a:r>
          </a:p>
        </p:txBody>
      </p:sp>
      <p:sp>
        <p:nvSpPr>
          <p:cNvPr id="3" name="Content Placeholder 2"/>
          <p:cNvSpPr>
            <a:spLocks noGrp="1"/>
          </p:cNvSpPr>
          <p:nvPr>
            <p:ph idx="1"/>
          </p:nvPr>
        </p:nvSpPr>
        <p:spPr/>
        <p:txBody>
          <a:bodyPr>
            <a:normAutofit/>
          </a:bodyPr>
          <a:lstStyle/>
          <a:p>
            <a:r>
              <a:rPr lang="en-US" dirty="0"/>
              <a:t>Differentiate between physical view and virtual view</a:t>
            </a:r>
          </a:p>
          <a:p>
            <a:endParaRPr lang="en-US" dirty="0"/>
          </a:p>
          <a:p>
            <a:r>
              <a:rPr lang="en-US" dirty="0"/>
              <a:t>Simpler world view at either end enables separation of concerns</a:t>
            </a:r>
          </a:p>
          <a:p>
            <a:endParaRPr lang="en-US" dirty="0"/>
          </a:p>
          <a:p>
            <a:r>
              <a:rPr lang="en-US" dirty="0"/>
              <a:t>Hard-nosed trade-offs </a:t>
            </a:r>
          </a:p>
        </p:txBody>
      </p:sp>
    </p:spTree>
    <p:extLst>
      <p:ext uri="{BB962C8B-B14F-4D97-AF65-F5344CB8AC3E}">
        <p14:creationId xmlns:p14="http://schemas.microsoft.com/office/powerpoint/2010/main" val="375215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7847-61DA-3B48-9F77-626C27F03B7A}"/>
              </a:ext>
            </a:extLst>
          </p:cNvPr>
          <p:cNvSpPr>
            <a:spLocks noGrp="1"/>
          </p:cNvSpPr>
          <p:nvPr>
            <p:ph type="title"/>
          </p:nvPr>
        </p:nvSpPr>
        <p:spPr/>
        <p:txBody>
          <a:bodyPr/>
          <a:lstStyle/>
          <a:p>
            <a:r>
              <a:rPr lang="en-US" dirty="0"/>
              <a:t>Design considerations - new</a:t>
            </a:r>
          </a:p>
        </p:txBody>
      </p:sp>
      <p:sp>
        <p:nvSpPr>
          <p:cNvPr id="3" name="Content Placeholder 2">
            <a:extLst>
              <a:ext uri="{FF2B5EF4-FFF2-40B4-BE49-F238E27FC236}">
                <a16:creationId xmlns:a16="http://schemas.microsoft.com/office/drawing/2014/main" id="{F21DED5F-A53C-1F41-95EC-B2CA8BF9A6C5}"/>
              </a:ext>
            </a:extLst>
          </p:cNvPr>
          <p:cNvSpPr>
            <a:spLocks noGrp="1"/>
          </p:cNvSpPr>
          <p:nvPr>
            <p:ph idx="1"/>
          </p:nvPr>
        </p:nvSpPr>
        <p:spPr>
          <a:xfrm>
            <a:off x="2284412" y="1524000"/>
            <a:ext cx="7010400" cy="4572000"/>
          </a:xfrm>
        </p:spPr>
        <p:txBody>
          <a:bodyPr/>
          <a:lstStyle/>
          <a:p>
            <a:r>
              <a:rPr lang="en-US" sz="2400" dirty="0"/>
              <a:t>Composing tasks</a:t>
            </a:r>
          </a:p>
          <a:p>
            <a:pPr lvl="1"/>
            <a:r>
              <a:rPr lang="en-US" dirty="0"/>
              <a:t>Components or kernels</a:t>
            </a:r>
          </a:p>
          <a:p>
            <a:pPr lvl="1"/>
            <a:endParaRPr lang="en-US" dirty="0"/>
          </a:p>
          <a:p>
            <a:r>
              <a:rPr lang="en-US" sz="2400" dirty="0"/>
              <a:t>Task orchestration</a:t>
            </a:r>
          </a:p>
          <a:p>
            <a:pPr lvl="1"/>
            <a:r>
              <a:rPr lang="en-US" dirty="0"/>
              <a:t>Mapping tasks to devices</a:t>
            </a:r>
          </a:p>
          <a:p>
            <a:pPr lvl="2"/>
            <a:r>
              <a:rPr lang="en-US" sz="2400" dirty="0"/>
              <a:t>CPU, accelerators, specialized devices</a:t>
            </a:r>
          </a:p>
          <a:p>
            <a:pPr lvl="1"/>
            <a:r>
              <a:rPr lang="en-US" dirty="0"/>
              <a:t>Managing data movement between devices</a:t>
            </a:r>
          </a:p>
          <a:p>
            <a:pPr lvl="1"/>
            <a:endParaRPr lang="en-US" dirty="0"/>
          </a:p>
          <a:p>
            <a:endParaRPr lang="en-US" dirty="0"/>
          </a:p>
        </p:txBody>
      </p:sp>
    </p:spTree>
    <p:extLst>
      <p:ext uri="{BB962C8B-B14F-4D97-AF65-F5344CB8AC3E}">
        <p14:creationId xmlns:p14="http://schemas.microsoft.com/office/powerpoint/2010/main" val="2920449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979612" y="1361343"/>
            <a:ext cx="1752600" cy="1143000"/>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dirty="0"/>
              <a:t>Real view : A </a:t>
            </a:r>
          </a:p>
          <a:p>
            <a:r>
              <a:rPr lang="en-US" dirty="0"/>
              <a:t>whole domain </a:t>
            </a:r>
          </a:p>
          <a:p>
            <a:r>
              <a:rPr lang="en-US" dirty="0"/>
              <a:t>with many </a:t>
            </a:r>
          </a:p>
          <a:p>
            <a:r>
              <a:rPr lang="en-US" dirty="0"/>
              <a:t>operators</a:t>
            </a:r>
          </a:p>
        </p:txBody>
      </p:sp>
      <p:sp>
        <p:nvSpPr>
          <p:cNvPr id="18441" name="Rectangle 11"/>
          <p:cNvSpPr>
            <a:spLocks noChangeArrowheads="1"/>
          </p:cNvSpPr>
          <p:nvPr/>
        </p:nvSpPr>
        <p:spPr bwMode="auto">
          <a:xfrm>
            <a:off x="2055812" y="2963927"/>
            <a:ext cx="1600200" cy="990600"/>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dirty="0"/>
              <a:t>Functional </a:t>
            </a:r>
          </a:p>
          <a:p>
            <a:r>
              <a:rPr lang="en-US" dirty="0"/>
              <a:t>decomposition</a:t>
            </a:r>
          </a:p>
          <a:p>
            <a:endParaRPr lang="en-US" dirty="0"/>
          </a:p>
        </p:txBody>
      </p:sp>
      <p:sp>
        <p:nvSpPr>
          <p:cNvPr id="18436" name="Rectangle 4"/>
          <p:cNvSpPr>
            <a:spLocks noChangeArrowheads="1"/>
          </p:cNvSpPr>
          <p:nvPr/>
        </p:nvSpPr>
        <p:spPr bwMode="auto">
          <a:xfrm>
            <a:off x="5942012" y="1361343"/>
            <a:ext cx="1828800" cy="114379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dirty="0"/>
          </a:p>
          <a:p>
            <a:r>
              <a:rPr lang="en-US" dirty="0"/>
              <a:t>Virtual view :</a:t>
            </a:r>
          </a:p>
          <a:p>
            <a:r>
              <a:rPr lang="en-US" dirty="0"/>
              <a:t>domain sections </a:t>
            </a:r>
          </a:p>
          <a:p>
            <a:r>
              <a:rPr lang="en-US" dirty="0"/>
              <a:t>as stand-alone </a:t>
            </a:r>
          </a:p>
          <a:p>
            <a:r>
              <a:rPr lang="en-US" dirty="0"/>
              <a:t>computation unit </a:t>
            </a:r>
          </a:p>
          <a:p>
            <a:endParaRPr lang="en-US" dirty="0"/>
          </a:p>
        </p:txBody>
      </p:sp>
      <p:sp>
        <p:nvSpPr>
          <p:cNvPr id="39" name="Rectangle 11"/>
          <p:cNvSpPr>
            <a:spLocks noChangeArrowheads="1"/>
          </p:cNvSpPr>
          <p:nvPr/>
        </p:nvSpPr>
        <p:spPr bwMode="auto">
          <a:xfrm>
            <a:off x="3987190" y="4126639"/>
            <a:ext cx="1763174" cy="1295401"/>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dirty="0"/>
          </a:p>
          <a:p>
            <a:r>
              <a:rPr lang="en-US" dirty="0"/>
              <a:t>Virtual view</a:t>
            </a:r>
          </a:p>
          <a:p>
            <a:r>
              <a:rPr lang="en-US" dirty="0"/>
              <a:t>collection of</a:t>
            </a:r>
          </a:p>
          <a:p>
            <a:r>
              <a:rPr lang="en-US" dirty="0"/>
              <a:t>components </a:t>
            </a:r>
          </a:p>
          <a:p>
            <a:endParaRPr lang="en-US" dirty="0"/>
          </a:p>
        </p:txBody>
      </p:sp>
      <p:cxnSp>
        <p:nvCxnSpPr>
          <p:cNvPr id="24" name="Elbow Connector 23"/>
          <p:cNvCxnSpPr>
            <a:stCxn id="18441" idx="2"/>
            <a:endCxn id="39" idx="1"/>
          </p:cNvCxnSpPr>
          <p:nvPr/>
        </p:nvCxnSpPr>
        <p:spPr>
          <a:xfrm rot="16200000" flipH="1">
            <a:off x="3011645" y="3798794"/>
            <a:ext cx="819812" cy="11312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8561378" y="2426961"/>
            <a:ext cx="1763174" cy="2995078"/>
            <a:chOff x="7076026" y="2793833"/>
            <a:chExt cx="1763174" cy="2995078"/>
          </a:xfrm>
        </p:grpSpPr>
        <p:sp>
          <p:nvSpPr>
            <p:cNvPr id="18437" name="Rectangle 6"/>
            <p:cNvSpPr>
              <a:spLocks noChangeArrowheads="1"/>
            </p:cNvSpPr>
            <p:nvPr/>
          </p:nvSpPr>
          <p:spPr bwMode="auto">
            <a:xfrm>
              <a:off x="7169698" y="2793833"/>
              <a:ext cx="1632442" cy="114300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dirty="0"/>
            </a:p>
            <a:p>
              <a:r>
                <a:rPr lang="en-US" dirty="0"/>
                <a:t>Memory</a:t>
              </a:r>
            </a:p>
            <a:p>
              <a:r>
                <a:rPr lang="en-US" dirty="0"/>
                <a:t>access and </a:t>
              </a:r>
            </a:p>
            <a:p>
              <a:r>
                <a:rPr lang="en-US" dirty="0"/>
                <a:t>compute</a:t>
              </a:r>
            </a:p>
            <a:p>
              <a:r>
                <a:rPr lang="en-US" dirty="0"/>
                <a:t>optimization</a:t>
              </a:r>
            </a:p>
            <a:p>
              <a:endParaRPr lang="en-US" dirty="0"/>
            </a:p>
          </p:txBody>
        </p:sp>
        <p:sp>
          <p:nvSpPr>
            <p:cNvPr id="45" name="Rectangle 11"/>
            <p:cNvSpPr>
              <a:spLocks noChangeArrowheads="1"/>
            </p:cNvSpPr>
            <p:nvPr/>
          </p:nvSpPr>
          <p:spPr bwMode="auto">
            <a:xfrm>
              <a:off x="7076026" y="4493510"/>
              <a:ext cx="1763174" cy="1295401"/>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dirty="0"/>
            </a:p>
            <a:p>
              <a:r>
                <a:rPr lang="en-US" dirty="0"/>
                <a:t>Parallelization</a:t>
              </a:r>
            </a:p>
            <a:p>
              <a:r>
                <a:rPr lang="en-US" dirty="0"/>
                <a:t>and scaling</a:t>
              </a:r>
            </a:p>
            <a:p>
              <a:r>
                <a:rPr lang="en-US" dirty="0"/>
                <a:t>optimization</a:t>
              </a:r>
            </a:p>
            <a:p>
              <a:endParaRPr lang="en-US" dirty="0"/>
            </a:p>
          </p:txBody>
        </p:sp>
      </p:grpSp>
      <p:sp>
        <p:nvSpPr>
          <p:cNvPr id="50" name="Rectangle 11"/>
          <p:cNvSpPr>
            <a:spLocks noChangeArrowheads="1"/>
          </p:cNvSpPr>
          <p:nvPr/>
        </p:nvSpPr>
        <p:spPr bwMode="auto">
          <a:xfrm>
            <a:off x="3987190" y="1361344"/>
            <a:ext cx="1731252" cy="114379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dirty="0"/>
          </a:p>
          <a:p>
            <a:r>
              <a:rPr lang="en-US" dirty="0"/>
              <a:t>Spatial</a:t>
            </a:r>
          </a:p>
          <a:p>
            <a:r>
              <a:rPr lang="en-US" dirty="0"/>
              <a:t>decomposition</a:t>
            </a:r>
          </a:p>
          <a:p>
            <a:endParaRPr lang="en-US" dirty="0"/>
          </a:p>
        </p:txBody>
      </p:sp>
      <p:cxnSp>
        <p:nvCxnSpPr>
          <p:cNvPr id="46" name="Straight Arrow Connector 45"/>
          <p:cNvCxnSpPr>
            <a:stCxn id="18440" idx="3"/>
            <a:endCxn id="50" idx="1"/>
          </p:cNvCxnSpPr>
          <p:nvPr/>
        </p:nvCxnSpPr>
        <p:spPr>
          <a:xfrm>
            <a:off x="3732212" y="1932843"/>
            <a:ext cx="254978" cy="3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50" idx="3"/>
            <a:endCxn id="18436" idx="1"/>
          </p:cNvCxnSpPr>
          <p:nvPr/>
        </p:nvCxnSpPr>
        <p:spPr>
          <a:xfrm flipV="1">
            <a:off x="5718442" y="1933241"/>
            <a:ext cx="22357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8440" idx="2"/>
            <a:endCxn id="18441" idx="0"/>
          </p:cNvCxnSpPr>
          <p:nvPr/>
        </p:nvCxnSpPr>
        <p:spPr>
          <a:xfrm>
            <a:off x="2855912" y="2504343"/>
            <a:ext cx="0" cy="459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Elbow Connector 8"/>
          <p:cNvCxnSpPr>
            <a:stCxn id="39" idx="3"/>
            <a:endCxn id="18436" idx="2"/>
          </p:cNvCxnSpPr>
          <p:nvPr/>
        </p:nvCxnSpPr>
        <p:spPr>
          <a:xfrm flipV="1">
            <a:off x="5750364" y="2505137"/>
            <a:ext cx="1106048" cy="22692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1827212" y="218043"/>
            <a:ext cx="8229600" cy="510909"/>
          </a:xfrm>
        </p:spPr>
        <p:txBody>
          <a:bodyPr/>
          <a:lstStyle/>
          <a:p>
            <a:r>
              <a:rPr lang="en-US" dirty="0"/>
              <a:t>Example: PDE’s</a:t>
            </a:r>
          </a:p>
        </p:txBody>
      </p:sp>
      <p:cxnSp>
        <p:nvCxnSpPr>
          <p:cNvPr id="20" name="Elbow Connector 19"/>
          <p:cNvCxnSpPr>
            <a:stCxn id="18436" idx="3"/>
            <a:endCxn id="18437" idx="0"/>
          </p:cNvCxnSpPr>
          <p:nvPr/>
        </p:nvCxnSpPr>
        <p:spPr>
          <a:xfrm>
            <a:off x="7770813" y="1933241"/>
            <a:ext cx="1700459" cy="49372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cxnSpLocks/>
            <a:stCxn id="50" idx="2"/>
            <a:endCxn id="45" idx="0"/>
          </p:cNvCxnSpPr>
          <p:nvPr/>
        </p:nvCxnSpPr>
        <p:spPr>
          <a:xfrm rot="16200000" flipH="1">
            <a:off x="6337140" y="1020814"/>
            <a:ext cx="1621500" cy="4590149"/>
          </a:xfrm>
          <a:prstGeom prst="bentConnector3">
            <a:avLst>
              <a:gd name="adj1" fmla="val 71286"/>
            </a:avLst>
          </a:prstGeom>
          <a:ln>
            <a:tailEnd type="arrow"/>
          </a:ln>
        </p:spPr>
        <p:style>
          <a:lnRef idx="2">
            <a:schemeClr val="accent1"/>
          </a:lnRef>
          <a:fillRef idx="0">
            <a:schemeClr val="accent1"/>
          </a:fillRef>
          <a:effectRef idx="1">
            <a:schemeClr val="accent1"/>
          </a:effectRef>
          <a:fontRef idx="minor">
            <a:schemeClr val="tx1"/>
          </a:fontRef>
        </p:style>
      </p:cxnSp>
      <p:sp>
        <p:nvSpPr>
          <p:cNvPr id="85" name="Rectangle 3"/>
          <p:cNvSpPr>
            <a:spLocks noChangeArrowheads="1"/>
          </p:cNvSpPr>
          <p:nvPr/>
        </p:nvSpPr>
        <p:spPr bwMode="auto">
          <a:xfrm>
            <a:off x="5978348" y="2987382"/>
            <a:ext cx="1752600" cy="99060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dirty="0"/>
          </a:p>
          <a:p>
            <a:endParaRPr lang="en-US" dirty="0"/>
          </a:p>
          <a:p>
            <a:r>
              <a:rPr lang="en-US" dirty="0"/>
              <a:t>Abstraction at </a:t>
            </a:r>
          </a:p>
          <a:p>
            <a:r>
              <a:rPr lang="en-US" dirty="0"/>
              <a:t>solver level</a:t>
            </a:r>
          </a:p>
          <a:p>
            <a:endParaRPr lang="en-US" dirty="0"/>
          </a:p>
          <a:p>
            <a:endParaRPr lang="en-US" dirty="0"/>
          </a:p>
        </p:txBody>
      </p:sp>
      <p:cxnSp>
        <p:nvCxnSpPr>
          <p:cNvPr id="86" name="Straight Arrow Connector 85"/>
          <p:cNvCxnSpPr>
            <a:endCxn id="85" idx="0"/>
          </p:cNvCxnSpPr>
          <p:nvPr/>
        </p:nvCxnSpPr>
        <p:spPr>
          <a:xfrm>
            <a:off x="6854648" y="2606382"/>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Rectangle 7"/>
          <p:cNvSpPr>
            <a:spLocks noChangeArrowheads="1"/>
          </p:cNvSpPr>
          <p:nvPr/>
        </p:nvSpPr>
        <p:spPr bwMode="auto">
          <a:xfrm>
            <a:off x="8561379" y="1359970"/>
            <a:ext cx="1696199" cy="857368"/>
          </a:xfrm>
          <a:prstGeom prst="rect">
            <a:avLst/>
          </a:prstGeom>
          <a:solidFill>
            <a:schemeClr val="accent3">
              <a:lumMod val="60000"/>
              <a:lumOff val="40000"/>
            </a:schemeClr>
          </a:solidFill>
          <a:ln w="9525">
            <a:solidFill>
              <a:srgbClr val="000000"/>
            </a:solidFill>
            <a:round/>
            <a:headEnd/>
            <a:tailEnd/>
          </a:ln>
        </p:spPr>
        <p:txBody>
          <a:bodyPr wrap="none" anchor="ctr">
            <a:prstTxWarp prst="textNoShape">
              <a:avLst/>
            </a:prstTxWarp>
          </a:bodyPr>
          <a:lstStyle/>
          <a:p>
            <a:r>
              <a:rPr lang="en-US"/>
              <a:t>code </a:t>
            </a:r>
          </a:p>
          <a:p>
            <a:r>
              <a:rPr lang="en-US"/>
              <a:t>transformation</a:t>
            </a:r>
          </a:p>
        </p:txBody>
      </p:sp>
      <p:cxnSp>
        <p:nvCxnSpPr>
          <p:cNvPr id="88" name="Elbow Connector 87"/>
          <p:cNvCxnSpPr>
            <a:endCxn id="87" idx="1"/>
          </p:cNvCxnSpPr>
          <p:nvPr/>
        </p:nvCxnSpPr>
        <p:spPr>
          <a:xfrm flipV="1">
            <a:off x="7730948" y="1788654"/>
            <a:ext cx="830430" cy="169402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cxnSpLocks/>
            <a:stCxn id="87" idx="2"/>
          </p:cNvCxnSpPr>
          <p:nvPr/>
        </p:nvCxnSpPr>
        <p:spPr>
          <a:xfrm>
            <a:off x="9409479" y="2217338"/>
            <a:ext cx="0" cy="2096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cxnSpLocks/>
            <a:endCxn id="87" idx="1"/>
          </p:cNvCxnSpPr>
          <p:nvPr/>
        </p:nvCxnSpPr>
        <p:spPr>
          <a:xfrm>
            <a:off x="7770812" y="1788654"/>
            <a:ext cx="79056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1" name="Rectangle 11"/>
          <p:cNvSpPr>
            <a:spLocks noChangeArrowheads="1"/>
          </p:cNvSpPr>
          <p:nvPr/>
        </p:nvSpPr>
        <p:spPr bwMode="auto">
          <a:xfrm>
            <a:off x="6187558" y="4213928"/>
            <a:ext cx="1763174" cy="647701"/>
          </a:xfrm>
          <a:prstGeom prst="rect">
            <a:avLst/>
          </a:prstGeom>
          <a:solidFill>
            <a:schemeClr val="accent3">
              <a:lumMod val="60000"/>
              <a:lumOff val="40000"/>
            </a:schemeClr>
          </a:solidFill>
          <a:ln w="9525">
            <a:solidFill>
              <a:srgbClr val="000000"/>
            </a:solidFill>
            <a:round/>
            <a:headEnd/>
            <a:tailEnd/>
          </a:ln>
        </p:spPr>
        <p:txBody>
          <a:bodyPr wrap="none" anchor="ctr">
            <a:prstTxWarp prst="textNoShape">
              <a:avLst/>
            </a:prstTxWarp>
          </a:bodyPr>
          <a:lstStyle/>
          <a:p>
            <a:r>
              <a:rPr lang="en-US" dirty="0"/>
              <a:t> </a:t>
            </a:r>
          </a:p>
          <a:p>
            <a:r>
              <a:rPr lang="en-US" dirty="0"/>
              <a:t>Fusing</a:t>
            </a:r>
          </a:p>
          <a:p>
            <a:r>
              <a:rPr lang="en-US" dirty="0"/>
              <a:t>Functions</a:t>
            </a:r>
          </a:p>
          <a:p>
            <a:endParaRPr lang="en-US" dirty="0"/>
          </a:p>
        </p:txBody>
      </p:sp>
      <p:sp>
        <p:nvSpPr>
          <p:cNvPr id="92" name="Rectangle 11"/>
          <p:cNvSpPr>
            <a:spLocks noChangeArrowheads="1"/>
          </p:cNvSpPr>
          <p:nvPr/>
        </p:nvSpPr>
        <p:spPr bwMode="auto">
          <a:xfrm>
            <a:off x="6187558" y="5029634"/>
            <a:ext cx="1763174" cy="647701"/>
          </a:xfrm>
          <a:prstGeom prst="rect">
            <a:avLst/>
          </a:prstGeom>
          <a:solidFill>
            <a:schemeClr val="accent3">
              <a:lumMod val="60000"/>
              <a:lumOff val="40000"/>
            </a:schemeClr>
          </a:solidFill>
          <a:ln w="9525">
            <a:solidFill>
              <a:srgbClr val="000000"/>
            </a:solidFill>
            <a:round/>
            <a:headEnd/>
            <a:tailEnd/>
          </a:ln>
        </p:spPr>
        <p:txBody>
          <a:bodyPr wrap="none" anchor="ctr">
            <a:prstTxWarp prst="textNoShape">
              <a:avLst/>
            </a:prstTxWarp>
          </a:bodyPr>
          <a:lstStyle/>
          <a:p>
            <a:r>
              <a:rPr lang="en-US" dirty="0"/>
              <a:t>Dynamic </a:t>
            </a:r>
          </a:p>
          <a:p>
            <a:r>
              <a:rPr lang="en-US" dirty="0"/>
              <a:t>Scheduling</a:t>
            </a:r>
          </a:p>
        </p:txBody>
      </p:sp>
      <p:cxnSp>
        <p:nvCxnSpPr>
          <p:cNvPr id="93" name="Elbow Connector 92"/>
          <p:cNvCxnSpPr>
            <a:endCxn id="91" idx="1"/>
          </p:cNvCxnSpPr>
          <p:nvPr/>
        </p:nvCxnSpPr>
        <p:spPr>
          <a:xfrm flipV="1">
            <a:off x="5748600" y="4537778"/>
            <a:ext cx="438958" cy="33780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4" name="Elbow Connector 93"/>
          <p:cNvCxnSpPr>
            <a:endCxn id="92" idx="1"/>
          </p:cNvCxnSpPr>
          <p:nvPr/>
        </p:nvCxnSpPr>
        <p:spPr>
          <a:xfrm>
            <a:off x="5748600" y="4875584"/>
            <a:ext cx="438958" cy="4779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5" name="Elbow Connector 94"/>
          <p:cNvCxnSpPr>
            <a:stCxn id="91" idx="3"/>
          </p:cNvCxnSpPr>
          <p:nvPr/>
        </p:nvCxnSpPr>
        <p:spPr>
          <a:xfrm flipV="1">
            <a:off x="7950732" y="2998462"/>
            <a:ext cx="704318" cy="153931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6" name="Elbow Connector 95"/>
          <p:cNvCxnSpPr>
            <a:cxnSpLocks/>
            <a:stCxn id="92" idx="3"/>
          </p:cNvCxnSpPr>
          <p:nvPr/>
        </p:nvCxnSpPr>
        <p:spPr>
          <a:xfrm flipV="1">
            <a:off x="7950732" y="4774340"/>
            <a:ext cx="610646" cy="57914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44815" y="5300398"/>
            <a:ext cx="3758401" cy="923330"/>
          </a:xfrm>
          <a:prstGeom prst="rect">
            <a:avLst/>
          </a:prstGeom>
          <a:noFill/>
        </p:spPr>
        <p:txBody>
          <a:bodyPr wrap="none" rtlCol="0">
            <a:spAutoFit/>
          </a:bodyPr>
          <a:lstStyle/>
          <a:p>
            <a:r>
              <a:rPr lang="en-US" dirty="0"/>
              <a:t>Write solvers as independent tasks</a:t>
            </a:r>
          </a:p>
          <a:p>
            <a:r>
              <a:rPr lang="en-US" dirty="0"/>
              <a:t>Explicitly call out dependencies</a:t>
            </a:r>
          </a:p>
          <a:p>
            <a:r>
              <a:rPr lang="en-US" dirty="0"/>
              <a:t>Expose fusion possibilities</a:t>
            </a:r>
          </a:p>
        </p:txBody>
      </p:sp>
    </p:spTree>
    <p:extLst>
      <p:ext uri="{BB962C8B-B14F-4D97-AF65-F5344CB8AC3E}">
        <p14:creationId xmlns:p14="http://schemas.microsoft.com/office/powerpoint/2010/main" val="110750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7" grpId="0" animBg="1"/>
      <p:bldP spid="91" grpId="0" animBg="1"/>
      <p:bldP spid="92"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11"/>
          <p:cNvSpPr>
            <a:spLocks noChangeArrowheads="1"/>
          </p:cNvSpPr>
          <p:nvPr/>
        </p:nvSpPr>
        <p:spPr bwMode="auto">
          <a:xfrm>
            <a:off x="4122580" y="3833363"/>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Fine grained</a:t>
            </a:r>
          </a:p>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5636856" y="143674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5661650" y="5158414"/>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grpSp>
        <p:nvGrpSpPr>
          <p:cNvPr id="29" name="Group 28"/>
          <p:cNvGrpSpPr/>
          <p:nvPr/>
        </p:nvGrpSpPr>
        <p:grpSpPr>
          <a:xfrm>
            <a:off x="7665615" y="2514600"/>
            <a:ext cx="1324398" cy="2343405"/>
            <a:chOff x="7169698" y="2637047"/>
            <a:chExt cx="1765404" cy="3123726"/>
          </a:xfrm>
        </p:grpSpPr>
        <p:sp>
          <p:nvSpPr>
            <p:cNvPr id="18437" name="Rectangle 6"/>
            <p:cNvSpPr>
              <a:spLocks noChangeArrowheads="1"/>
            </p:cNvSpPr>
            <p:nvPr/>
          </p:nvSpPr>
          <p:spPr bwMode="auto">
            <a:xfrm>
              <a:off x="7169698" y="2637047"/>
              <a:ext cx="1632443" cy="1143001"/>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45" name="Rectangle 11"/>
            <p:cNvSpPr>
              <a:spLocks noChangeArrowheads="1"/>
            </p:cNvSpPr>
            <p:nvPr/>
          </p:nvSpPr>
          <p:spPr bwMode="auto">
            <a:xfrm>
              <a:off x="7171928" y="4465372"/>
              <a:ext cx="1763174" cy="1295401"/>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grpSp>
      <p:sp>
        <p:nvSpPr>
          <p:cNvPr id="50" name="Rectangle 11"/>
          <p:cNvSpPr>
            <a:spLocks noChangeArrowheads="1"/>
          </p:cNvSpPr>
          <p:nvPr/>
        </p:nvSpPr>
        <p:spPr bwMode="auto">
          <a:xfrm>
            <a:off x="4073424" y="266700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Hierarchical</a:t>
            </a:r>
          </a:p>
          <a:p>
            <a:r>
              <a:rPr lang="en-US" sz="1350" dirty="0"/>
              <a:t>Spatial</a:t>
            </a:r>
          </a:p>
          <a:p>
            <a:r>
              <a:rPr lang="en-US" sz="1350" dirty="0"/>
              <a:t>decomposition</a:t>
            </a:r>
          </a:p>
          <a:p>
            <a:endParaRPr lang="en-US" sz="1350" dirty="0"/>
          </a:p>
        </p:txBody>
      </p:sp>
      <p:sp>
        <p:nvSpPr>
          <p:cNvPr id="85" name="Rectangle 3"/>
          <p:cNvSpPr>
            <a:spLocks noChangeArrowheads="1"/>
          </p:cNvSpPr>
          <p:nvPr/>
        </p:nvSpPr>
        <p:spPr bwMode="auto">
          <a:xfrm>
            <a:off x="5657350" y="3248909"/>
            <a:ext cx="1314792"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Constrained </a:t>
            </a:r>
          </a:p>
          <a:p>
            <a:r>
              <a:rPr lang="en-US" sz="1350" dirty="0"/>
              <a:t>semantics</a:t>
            </a:r>
          </a:p>
          <a:p>
            <a:endParaRPr lang="en-US" sz="1350" dirty="0"/>
          </a:p>
          <a:p>
            <a:endParaRPr lang="en-US" sz="1350" dirty="0"/>
          </a:p>
        </p:txBody>
      </p:sp>
      <p:sp>
        <p:nvSpPr>
          <p:cNvPr id="7" name="Rounded Rectangle 6">
            <a:extLst>
              <a:ext uri="{FF2B5EF4-FFF2-40B4-BE49-F238E27FC236}">
                <a16:creationId xmlns:a16="http://schemas.microsoft.com/office/drawing/2014/main" id="{D1C7C703-8A12-F04A-8A96-60E032BE7AE9}"/>
              </a:ext>
            </a:extLst>
          </p:cNvPr>
          <p:cNvSpPr/>
          <p:nvPr/>
        </p:nvSpPr>
        <p:spPr>
          <a:xfrm>
            <a:off x="2214072" y="2335920"/>
            <a:ext cx="1467742" cy="299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a:p>
            <a:pPr algn="ctr"/>
            <a:r>
              <a:rPr lang="en-US" dirty="0"/>
              <a:t>discretized</a:t>
            </a:r>
          </a:p>
          <a:p>
            <a:pPr algn="ctr"/>
            <a:r>
              <a:rPr lang="en-US" dirty="0"/>
              <a:t>whole </a:t>
            </a:r>
          </a:p>
          <a:p>
            <a:pPr algn="ctr"/>
            <a:r>
              <a:rPr lang="en-US" dirty="0"/>
              <a:t>domain</a:t>
            </a:r>
          </a:p>
          <a:p>
            <a:pPr algn="ctr"/>
            <a:r>
              <a:rPr lang="en-US" dirty="0"/>
              <a:t>and </a:t>
            </a:r>
          </a:p>
          <a:p>
            <a:pPr algn="ctr"/>
            <a:r>
              <a:rPr lang="en-US" dirty="0"/>
              <a:t>multiple </a:t>
            </a:r>
          </a:p>
          <a:p>
            <a:pPr algn="ctr"/>
            <a:r>
              <a:rPr lang="en-US" dirty="0"/>
              <a:t>operators</a:t>
            </a:r>
          </a:p>
        </p:txBody>
      </p:sp>
      <p:cxnSp>
        <p:nvCxnSpPr>
          <p:cNvPr id="36" name="Straight Arrow Connector 35">
            <a:extLst>
              <a:ext uri="{FF2B5EF4-FFF2-40B4-BE49-F238E27FC236}">
                <a16:creationId xmlns:a16="http://schemas.microsoft.com/office/drawing/2014/main" id="{226EA192-A3AA-F749-B4C0-F1EF13F76C34}"/>
              </a:ext>
            </a:extLst>
          </p:cNvPr>
          <p:cNvCxnSpPr>
            <a:cxnSpLocks/>
            <a:endCxn id="50" idx="1"/>
          </p:cNvCxnSpPr>
          <p:nvPr/>
        </p:nvCxnSpPr>
        <p:spPr>
          <a:xfrm>
            <a:off x="3720853" y="3096033"/>
            <a:ext cx="352570"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4BCFE7AD-AE35-4444-88E8-3042020DC361}"/>
              </a:ext>
            </a:extLst>
          </p:cNvPr>
          <p:cNvCxnSpPr>
            <a:cxnSpLocks/>
          </p:cNvCxnSpPr>
          <p:nvPr/>
        </p:nvCxnSpPr>
        <p:spPr>
          <a:xfrm>
            <a:off x="3729645" y="4204935"/>
            <a:ext cx="352570"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itle 1">
            <a:extLst>
              <a:ext uri="{FF2B5EF4-FFF2-40B4-BE49-F238E27FC236}">
                <a16:creationId xmlns:a16="http://schemas.microsoft.com/office/drawing/2014/main" id="{08E8A0D6-405E-5E4D-99C7-CDC6870A6F0C}"/>
              </a:ext>
            </a:extLst>
          </p:cNvPr>
          <p:cNvSpPr>
            <a:spLocks noGrp="1"/>
          </p:cNvSpPr>
          <p:nvPr>
            <p:ph type="title"/>
          </p:nvPr>
        </p:nvSpPr>
        <p:spPr/>
        <p:txBody>
          <a:bodyPr/>
          <a:lstStyle/>
          <a:p>
            <a:r>
              <a:rPr lang="en-US" dirty="0"/>
              <a:t>The flash approach</a:t>
            </a:r>
          </a:p>
        </p:txBody>
      </p:sp>
      <p:sp>
        <p:nvSpPr>
          <p:cNvPr id="31" name="Title 1">
            <a:extLst>
              <a:ext uri="{FF2B5EF4-FFF2-40B4-BE49-F238E27FC236}">
                <a16:creationId xmlns:a16="http://schemas.microsoft.com/office/drawing/2014/main" id="{C4B625FC-BDA5-0841-8A8F-34ABD8155501}"/>
              </a:ext>
            </a:extLst>
          </p:cNvPr>
          <p:cNvSpPr txBox="1">
            <a:spLocks/>
          </p:cNvSpPr>
          <p:nvPr/>
        </p:nvSpPr>
        <p:spPr>
          <a:xfrm>
            <a:off x="1979612" y="57332"/>
            <a:ext cx="8686800" cy="1143000"/>
          </a:xfrm>
          <a:prstGeom prst="rect">
            <a:avLst/>
          </a:prstGeom>
        </p:spPr>
        <p:txBody>
          <a:bodyPr vert="horz" lIns="91440" tIns="45720" rIns="91440" bIns="45720" rtlCol="0" anchor="ctr">
            <a:noAutofit/>
          </a:bodyPr>
          <a:lstStyle>
            <a:lvl1pPr algn="l" defTabSz="914400" rtl="0" eaLnBrk="1" latinLnBrk="0" hangingPunct="1">
              <a:lnSpc>
                <a:spcPts val="4000"/>
              </a:lnSpc>
              <a:spcBef>
                <a:spcPct val="0"/>
              </a:spcBef>
              <a:buNone/>
              <a:defRPr sz="4000" kern="1200" cap="all" baseline="0">
                <a:solidFill>
                  <a:schemeClr val="tx2"/>
                </a:solidFill>
                <a:latin typeface="Arial Black" panose="020B0A04020102020204" pitchFamily="34" charset="0"/>
                <a:ea typeface="+mj-ea"/>
                <a:cs typeface="+mj-cs"/>
              </a:defRPr>
            </a:lvl1pPr>
          </a:lstStyle>
          <a:p>
            <a:endParaRPr lang="en-US" dirty="0"/>
          </a:p>
        </p:txBody>
      </p:sp>
      <p:cxnSp>
        <p:nvCxnSpPr>
          <p:cNvPr id="13" name="Elbow Connector 12">
            <a:extLst>
              <a:ext uri="{FF2B5EF4-FFF2-40B4-BE49-F238E27FC236}">
                <a16:creationId xmlns:a16="http://schemas.microsoft.com/office/drawing/2014/main" id="{CD8055AB-233B-2247-8784-FB87DB524F28}"/>
              </a:ext>
            </a:extLst>
          </p:cNvPr>
          <p:cNvCxnSpPr>
            <a:stCxn id="50" idx="0"/>
            <a:endCxn id="18436" idx="1"/>
          </p:cNvCxnSpPr>
          <p:nvPr/>
        </p:nvCxnSpPr>
        <p:spPr>
          <a:xfrm rot="5400000" flipH="1" flipV="1">
            <a:off x="4779225" y="1809371"/>
            <a:ext cx="801219" cy="914043"/>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B296442-C1FC-8247-8BD7-6ED65A7A7C2B}"/>
              </a:ext>
            </a:extLst>
          </p:cNvPr>
          <p:cNvCxnSpPr>
            <a:stCxn id="18441" idx="2"/>
            <a:endCxn id="39" idx="1"/>
          </p:cNvCxnSpPr>
          <p:nvPr/>
        </p:nvCxnSpPr>
        <p:spPr>
          <a:xfrm rot="16200000" flipH="1">
            <a:off x="4658327" y="4640992"/>
            <a:ext cx="1067809" cy="938838"/>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4EF2563-FE82-914B-A0AF-1A39D8D18091}"/>
              </a:ext>
            </a:extLst>
          </p:cNvPr>
          <p:cNvCxnSpPr>
            <a:stCxn id="18436" idx="2"/>
            <a:endCxn id="85" idx="0"/>
          </p:cNvCxnSpPr>
          <p:nvPr/>
        </p:nvCxnSpPr>
        <p:spPr>
          <a:xfrm flipH="1">
            <a:off x="6314746" y="2294815"/>
            <a:ext cx="8088" cy="9540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12CFB12-CF73-F149-903E-6C112F43C520}"/>
              </a:ext>
            </a:extLst>
          </p:cNvPr>
          <p:cNvCxnSpPr>
            <a:stCxn id="39" idx="0"/>
            <a:endCxn id="85" idx="2"/>
          </p:cNvCxnSpPr>
          <p:nvPr/>
        </p:nvCxnSpPr>
        <p:spPr>
          <a:xfrm flipH="1" flipV="1">
            <a:off x="6314746" y="3992054"/>
            <a:ext cx="8266" cy="11663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FC5DB443-F150-D548-8D61-926078C0A7A0}"/>
              </a:ext>
            </a:extLst>
          </p:cNvPr>
          <p:cNvCxnSpPr>
            <a:stCxn id="85" idx="3"/>
            <a:endCxn id="18437" idx="1"/>
          </p:cNvCxnSpPr>
          <p:nvPr/>
        </p:nvCxnSpPr>
        <p:spPr>
          <a:xfrm flipV="1">
            <a:off x="6972143" y="2943337"/>
            <a:ext cx="693473" cy="677145"/>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1959D35A-0BEB-1D4E-9949-7F453E9ACB7F}"/>
              </a:ext>
            </a:extLst>
          </p:cNvPr>
          <p:cNvCxnSpPr>
            <a:stCxn id="85" idx="3"/>
            <a:endCxn id="45" idx="1"/>
          </p:cNvCxnSpPr>
          <p:nvPr/>
        </p:nvCxnSpPr>
        <p:spPr>
          <a:xfrm>
            <a:off x="6972142" y="3620482"/>
            <a:ext cx="695146" cy="751621"/>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156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cxnSp>
        <p:nvCxnSpPr>
          <p:cNvPr id="46" name="Straight Arrow Connector 45"/>
          <p:cNvCxnSpPr>
            <a:stCxn id="18440" idx="3"/>
            <a:endCxn id="50" idx="1"/>
          </p:cNvCxnSpPr>
          <p:nvPr/>
        </p:nvCxnSpPr>
        <p:spPr>
          <a:xfrm>
            <a:off x="3722069" y="2305561"/>
            <a:ext cx="274712" cy="1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50" idx="3"/>
            <a:endCxn id="18436" idx="1"/>
          </p:cNvCxnSpPr>
          <p:nvPr/>
        </p:nvCxnSpPr>
        <p:spPr>
          <a:xfrm flipV="1">
            <a:off x="5295558" y="2306889"/>
            <a:ext cx="68452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1751012" y="290129"/>
            <a:ext cx="8686800" cy="510909"/>
          </a:xfrm>
        </p:spPr>
        <p:txBody>
          <a:bodyPr/>
          <a:lstStyle/>
          <a:p>
            <a:r>
              <a:rPr lang="en-US" dirty="0"/>
              <a:t>Components in play: infrastructure </a:t>
            </a:r>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Scheduling</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35" name="Straight Arrow Connector 34">
            <a:extLst>
              <a:ext uri="{FF2B5EF4-FFF2-40B4-BE49-F238E27FC236}">
                <a16:creationId xmlns:a16="http://schemas.microsoft.com/office/drawing/2014/main" id="{07152625-100D-6546-9A61-D18126F37FA6}"/>
              </a:ext>
            </a:extLst>
          </p:cNvPr>
          <p:cNvCxnSpPr>
            <a:stCxn id="18436" idx="2"/>
            <a:endCxn id="92" idx="0"/>
          </p:cNvCxnSpPr>
          <p:nvPr/>
        </p:nvCxnSpPr>
        <p:spPr>
          <a:xfrm flipH="1">
            <a:off x="6666061" y="2735922"/>
            <a:ext cx="1" cy="343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23F185C-DAB0-FF47-AAA3-F9FC5A829C76}"/>
              </a:ext>
            </a:extLst>
          </p:cNvPr>
          <p:cNvCxnSpPr>
            <a:stCxn id="18436" idx="3"/>
            <a:endCxn id="40" idx="1"/>
          </p:cNvCxnSpPr>
          <p:nvPr/>
        </p:nvCxnSpPr>
        <p:spPr>
          <a:xfrm>
            <a:off x="7352040" y="2306888"/>
            <a:ext cx="329735" cy="5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24B08934-EC7D-514C-B936-8DF75A1F6D00}"/>
              </a:ext>
            </a:extLst>
          </p:cNvPr>
          <p:cNvCxnSpPr>
            <a:stCxn id="40" idx="2"/>
            <a:endCxn id="45" idx="0"/>
          </p:cNvCxnSpPr>
          <p:nvPr/>
        </p:nvCxnSpPr>
        <p:spPr>
          <a:xfrm>
            <a:off x="8388010" y="2562447"/>
            <a:ext cx="0" cy="273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EA8F453C-EB27-9249-86B6-F85672E17544}"/>
              </a:ext>
            </a:extLst>
          </p:cNvPr>
          <p:cNvCxnSpPr>
            <a:stCxn id="92" idx="3"/>
            <a:endCxn id="45" idx="1"/>
          </p:cNvCxnSpPr>
          <p:nvPr/>
        </p:nvCxnSpPr>
        <p:spPr>
          <a:xfrm>
            <a:off x="7327423" y="3321999"/>
            <a:ext cx="3992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36" name="Rectangle 3">
            <a:extLst>
              <a:ext uri="{FF2B5EF4-FFF2-40B4-BE49-F238E27FC236}">
                <a16:creationId xmlns:a16="http://schemas.microsoft.com/office/drawing/2014/main" id="{40146FC2-CC34-3F4C-B0EE-4B90040AC3E7}"/>
              </a:ext>
            </a:extLst>
          </p:cNvPr>
          <p:cNvSpPr txBox="1">
            <a:spLocks noChangeArrowheads="1"/>
          </p:cNvSpPr>
          <p:nvPr/>
        </p:nvSpPr>
        <p:spPr>
          <a:xfrm>
            <a:off x="2118497" y="4050852"/>
            <a:ext cx="7785915" cy="2451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AMR infrastructure: refinement, load balancing, work redistribution</a:t>
            </a:r>
          </a:p>
          <a:p>
            <a:r>
              <a:rPr lang="en-US" sz="2400" dirty="0"/>
              <a:t>Scheduling and data movement at block and operator level</a:t>
            </a:r>
          </a:p>
        </p:txBody>
      </p:sp>
    </p:spTree>
    <p:extLst>
      <p:ext uri="{BB962C8B-B14F-4D97-AF65-F5344CB8AC3E}">
        <p14:creationId xmlns:p14="http://schemas.microsoft.com/office/powerpoint/2010/main" val="154915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462532" y="3080104"/>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39" name="Rectangle 11"/>
          <p:cNvSpPr>
            <a:spLocks noChangeArrowheads="1"/>
          </p:cNvSpPr>
          <p:nvPr/>
        </p:nvSpPr>
        <p:spPr bwMode="auto">
          <a:xfrm>
            <a:off x="4204862" y="2965774"/>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18437" name="Rectangle 6"/>
          <p:cNvSpPr>
            <a:spLocks noChangeArrowheads="1"/>
          </p:cNvSpPr>
          <p:nvPr/>
        </p:nvSpPr>
        <p:spPr bwMode="auto">
          <a:xfrm>
            <a:off x="7712851" y="4107280"/>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endParaRPr lang="en-US" sz="1350" dirty="0"/>
          </a:p>
        </p:txBody>
      </p:sp>
      <p:cxnSp>
        <p:nvCxnSpPr>
          <p:cNvPr id="46" name="Straight Arrow Connector 45"/>
          <p:cNvCxnSpPr>
            <a:cxnSpLocks/>
            <a:stCxn id="18440" idx="3"/>
          </p:cNvCxnSpPr>
          <p:nvPr/>
        </p:nvCxnSpPr>
        <p:spPr>
          <a:xfrm>
            <a:off x="3722069" y="2305561"/>
            <a:ext cx="274712" cy="1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8440" idx="2"/>
            <a:endCxn id="18441" idx="0"/>
          </p:cNvCxnSpPr>
          <p:nvPr/>
        </p:nvCxnSpPr>
        <p:spPr>
          <a:xfrm flipH="1">
            <a:off x="3062763" y="2734298"/>
            <a:ext cx="1910" cy="3458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1751012" y="290129"/>
            <a:ext cx="8686800" cy="510909"/>
          </a:xfrm>
        </p:spPr>
        <p:txBody>
          <a:bodyPr/>
          <a:lstStyle/>
          <a:p>
            <a:r>
              <a:rPr lang="en-US" dirty="0"/>
              <a:t>Components in Play: operators</a:t>
            </a:r>
          </a:p>
        </p:txBody>
      </p:sp>
      <p:sp>
        <p:nvSpPr>
          <p:cNvPr id="85" name="Rectangle 3"/>
          <p:cNvSpPr>
            <a:spLocks noChangeArrowheads="1"/>
          </p:cNvSpPr>
          <p:nvPr/>
        </p:nvSpPr>
        <p:spPr bwMode="auto">
          <a:xfrm>
            <a:off x="4271537" y="4294824"/>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87" name="Rectangle 7"/>
          <p:cNvSpPr>
            <a:spLocks noChangeArrowheads="1"/>
          </p:cNvSpPr>
          <p:nvPr/>
        </p:nvSpPr>
        <p:spPr bwMode="auto">
          <a:xfrm>
            <a:off x="5942866" y="3819500"/>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sp>
        <p:nvSpPr>
          <p:cNvPr id="91" name="Rectangle 11"/>
          <p:cNvSpPr>
            <a:spLocks noChangeArrowheads="1"/>
          </p:cNvSpPr>
          <p:nvPr/>
        </p:nvSpPr>
        <p:spPr bwMode="auto">
          <a:xfrm>
            <a:off x="5917745" y="4773772"/>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 </a:t>
            </a:r>
          </a:p>
          <a:p>
            <a:r>
              <a:rPr lang="en-US" sz="1350" dirty="0"/>
              <a:t>Fusing/</a:t>
            </a:r>
            <a:r>
              <a:rPr lang="en-US" sz="1350" dirty="0" err="1"/>
              <a:t>inlining</a:t>
            </a:r>
            <a:endParaRPr lang="en-US" sz="1350" dirty="0"/>
          </a:p>
          <a:p>
            <a:r>
              <a:rPr lang="en-US" sz="1350" dirty="0"/>
              <a:t>Functions</a:t>
            </a:r>
          </a:p>
          <a:p>
            <a:endParaRPr lang="en-US" sz="1350" dirty="0"/>
          </a:p>
        </p:txBody>
      </p:sp>
      <p:cxnSp>
        <p:nvCxnSpPr>
          <p:cNvPr id="8" name="Straight Arrow Connector 7">
            <a:extLst>
              <a:ext uri="{FF2B5EF4-FFF2-40B4-BE49-F238E27FC236}">
                <a16:creationId xmlns:a16="http://schemas.microsoft.com/office/drawing/2014/main" id="{B94546F4-8CF2-7942-A794-96594BF08A99}"/>
              </a:ext>
            </a:extLst>
          </p:cNvPr>
          <p:cNvCxnSpPr>
            <a:cxnSpLocks/>
            <a:stCxn id="18441" idx="3"/>
            <a:endCxn id="39" idx="1"/>
          </p:cNvCxnSpPr>
          <p:nvPr/>
        </p:nvCxnSpPr>
        <p:spPr>
          <a:xfrm>
            <a:off x="3662995" y="3451676"/>
            <a:ext cx="5418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2E1C4F6-6AE7-CB4F-8436-F6421E1096B3}"/>
              </a:ext>
            </a:extLst>
          </p:cNvPr>
          <p:cNvCxnSpPr>
            <a:stCxn id="39" idx="2"/>
            <a:endCxn id="85" idx="0"/>
          </p:cNvCxnSpPr>
          <p:nvPr/>
        </p:nvCxnSpPr>
        <p:spPr>
          <a:xfrm flipH="1">
            <a:off x="4866224" y="3937578"/>
            <a:ext cx="1" cy="3572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B8637E84-2200-4A44-9449-679EC1183DC3}"/>
              </a:ext>
            </a:extLst>
          </p:cNvPr>
          <p:cNvCxnSpPr>
            <a:stCxn id="85" idx="3"/>
            <a:endCxn id="87" idx="1"/>
          </p:cNvCxnSpPr>
          <p:nvPr/>
        </p:nvCxnSpPr>
        <p:spPr>
          <a:xfrm flipV="1">
            <a:off x="5460909" y="4141097"/>
            <a:ext cx="481956" cy="488693"/>
          </a:xfrm>
          <a:prstGeom prst="bentConnector3">
            <a:avLst>
              <a:gd name="adj1" fmla="val 6323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B2B509EF-B8A9-124C-9630-FE6AF871C24A}"/>
              </a:ext>
            </a:extLst>
          </p:cNvPr>
          <p:cNvCxnSpPr>
            <a:stCxn id="85" idx="3"/>
            <a:endCxn id="91" idx="1"/>
          </p:cNvCxnSpPr>
          <p:nvPr/>
        </p:nvCxnSpPr>
        <p:spPr>
          <a:xfrm>
            <a:off x="5460910" y="4629789"/>
            <a:ext cx="456835" cy="386934"/>
          </a:xfrm>
          <a:prstGeom prst="bentConnector3">
            <a:avLst>
              <a:gd name="adj1" fmla="val 686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FE8911D4-3C26-FA4A-8797-FBDF36D90A4A}"/>
              </a:ext>
            </a:extLst>
          </p:cNvPr>
          <p:cNvCxnSpPr>
            <a:stCxn id="87" idx="3"/>
            <a:endCxn id="18437" idx="1"/>
          </p:cNvCxnSpPr>
          <p:nvPr/>
        </p:nvCxnSpPr>
        <p:spPr>
          <a:xfrm>
            <a:off x="7215347" y="4141097"/>
            <a:ext cx="497505" cy="39492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1703A58D-C192-C744-ABEC-539B92961447}"/>
              </a:ext>
            </a:extLst>
          </p:cNvPr>
          <p:cNvCxnSpPr>
            <a:stCxn id="91" idx="3"/>
            <a:endCxn id="18437" idx="1"/>
          </p:cNvCxnSpPr>
          <p:nvPr/>
        </p:nvCxnSpPr>
        <p:spPr>
          <a:xfrm flipV="1">
            <a:off x="7240469" y="4536017"/>
            <a:ext cx="472382" cy="48070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81" name="Straight Connector 80">
            <a:extLst>
              <a:ext uri="{FF2B5EF4-FFF2-40B4-BE49-F238E27FC236}">
                <a16:creationId xmlns:a16="http://schemas.microsoft.com/office/drawing/2014/main" id="{BCDC1997-9772-F443-ACED-F530D87DB4C5}"/>
              </a:ext>
            </a:extLst>
          </p:cNvPr>
          <p:cNvCxnSpPr>
            <a:cxnSpLocks/>
          </p:cNvCxnSpPr>
          <p:nvPr/>
        </p:nvCxnSpPr>
        <p:spPr>
          <a:xfrm flipH="1">
            <a:off x="5689327" y="2907200"/>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36" name="Rectangle 3">
            <a:extLst>
              <a:ext uri="{FF2B5EF4-FFF2-40B4-BE49-F238E27FC236}">
                <a16:creationId xmlns:a16="http://schemas.microsoft.com/office/drawing/2014/main" id="{8BDA7804-8C46-DD42-B5C6-21D24FED1DBB}"/>
              </a:ext>
            </a:extLst>
          </p:cNvPr>
          <p:cNvSpPr txBox="1">
            <a:spLocks noChangeArrowheads="1"/>
          </p:cNvSpPr>
          <p:nvPr/>
        </p:nvSpPr>
        <p:spPr>
          <a:xfrm>
            <a:off x="5943161" y="1602678"/>
            <a:ext cx="4472881" cy="23703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Abstractions for performance portability</a:t>
            </a:r>
          </a:p>
          <a:p>
            <a:r>
              <a:rPr lang="en-US" sz="2400" dirty="0"/>
              <a:t>Data orchestration for memory hierarchy</a:t>
            </a:r>
          </a:p>
        </p:txBody>
      </p:sp>
    </p:spTree>
    <p:extLst>
      <p:ext uri="{BB962C8B-B14F-4D97-AF65-F5344CB8AC3E}">
        <p14:creationId xmlns:p14="http://schemas.microsoft.com/office/powerpoint/2010/main" val="168405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123681"/>
            <a:ext cx="8229600" cy="1143000"/>
          </a:xfrm>
        </p:spPr>
        <p:txBody>
          <a:bodyPr>
            <a:normAutofit/>
          </a:bodyPr>
          <a:lstStyle/>
          <a:p>
            <a:r>
              <a:rPr lang="en-US" dirty="0"/>
              <a:t>Putting it all Together</a:t>
            </a:r>
          </a:p>
        </p:txBody>
      </p:sp>
      <p:sp>
        <p:nvSpPr>
          <p:cNvPr id="3" name="Content Placeholder 2"/>
          <p:cNvSpPr>
            <a:spLocks noGrp="1"/>
          </p:cNvSpPr>
          <p:nvPr>
            <p:ph idx="1"/>
          </p:nvPr>
        </p:nvSpPr>
        <p:spPr>
          <a:xfrm>
            <a:off x="1979612" y="1266682"/>
            <a:ext cx="8229600" cy="4733353"/>
          </a:xfrm>
        </p:spPr>
        <p:txBody>
          <a:bodyPr>
            <a:normAutofit fontScale="92500" lnSpcReduction="20000"/>
          </a:bodyPr>
          <a:lstStyle/>
          <a:p>
            <a:r>
              <a:rPr lang="en-US" dirty="0"/>
              <a:t>The construction of operators</a:t>
            </a:r>
          </a:p>
          <a:p>
            <a:pPr lvl="1"/>
            <a:r>
              <a:rPr lang="en-US" dirty="0"/>
              <a:t>Express computation in the form of stencil operators or other appropriate abstraction</a:t>
            </a:r>
          </a:p>
          <a:p>
            <a:pPr lvl="1"/>
            <a:r>
              <a:rPr lang="en-US" dirty="0"/>
              <a:t>Specify the part of the domain, and the conditions under which the operators apply</a:t>
            </a:r>
          </a:p>
          <a:p>
            <a:pPr lvl="2"/>
            <a:r>
              <a:rPr lang="en-US" dirty="0"/>
              <a:t>Use masks to take care of branching </a:t>
            </a:r>
          </a:p>
          <a:p>
            <a:r>
              <a:rPr lang="en-US" dirty="0"/>
              <a:t>Mix-mode parallelism</a:t>
            </a:r>
          </a:p>
          <a:p>
            <a:pPr lvl="1"/>
            <a:r>
              <a:rPr lang="en-US" dirty="0"/>
              <a:t>Parameters to control the degree of tiling or other forms of mix-mode parallelism </a:t>
            </a:r>
          </a:p>
          <a:p>
            <a:pPr lvl="2"/>
            <a:r>
              <a:rPr lang="en-US" dirty="0"/>
              <a:t>Could be handed to the compiler when technology arrives</a:t>
            </a:r>
          </a:p>
          <a:p>
            <a:pPr lvl="1"/>
            <a:r>
              <a:rPr lang="en-US" dirty="0"/>
              <a:t>Framework forms the data containers </a:t>
            </a:r>
          </a:p>
          <a:p>
            <a:r>
              <a:rPr lang="en-US" dirty="0"/>
              <a:t>Dynamic tasking</a:t>
            </a:r>
          </a:p>
          <a:p>
            <a:pPr lvl="1"/>
            <a:r>
              <a:rPr lang="en-US" dirty="0"/>
              <a:t>Smarter iterators that are aware of mix-mode parallelism and dependencies</a:t>
            </a:r>
          </a:p>
          <a:p>
            <a:pPr lvl="1"/>
            <a:r>
              <a:rPr lang="en-US" dirty="0"/>
              <a:t>The iterating loops give up control and do while loops</a:t>
            </a:r>
          </a:p>
          <a:p>
            <a:pPr lvl="1"/>
            <a:endParaRPr lang="en-US" dirty="0"/>
          </a:p>
        </p:txBody>
      </p:sp>
    </p:spTree>
    <p:extLst>
      <p:ext uri="{BB962C8B-B14F-4D97-AF65-F5344CB8AC3E}">
        <p14:creationId xmlns:p14="http://schemas.microsoft.com/office/powerpoint/2010/main" val="339831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solidFill>
            <a:schemeClr val="tx2">
              <a:alpha val="90000"/>
            </a:schemeClr>
          </a:solidFill>
        </p:spPr>
        <p:txBody>
          <a:bodyPr/>
          <a:lstStyle/>
          <a:p>
            <a:r>
              <a:rPr lang="en-US" dirty="0"/>
              <a:t>Design</a:t>
            </a:r>
          </a:p>
        </p:txBody>
      </p:sp>
    </p:spTree>
    <p:extLst>
      <p:ext uri="{BB962C8B-B14F-4D97-AF65-F5344CB8AC3E}">
        <p14:creationId xmlns:p14="http://schemas.microsoft.com/office/powerpoint/2010/main" val="933924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Some available Options</a:t>
            </a:r>
          </a:p>
        </p:txBody>
      </p:sp>
      <p:sp>
        <p:nvSpPr>
          <p:cNvPr id="3" name="Content Placeholder 2"/>
          <p:cNvSpPr>
            <a:spLocks noGrp="1"/>
          </p:cNvSpPr>
          <p:nvPr>
            <p:ph sz="half" idx="1"/>
          </p:nvPr>
        </p:nvSpPr>
        <p:spPr>
          <a:xfrm>
            <a:off x="1195840" y="1208315"/>
            <a:ext cx="7949966" cy="4129181"/>
          </a:xfrm>
        </p:spPr>
        <p:txBody>
          <a:bodyPr/>
          <a:lstStyle/>
          <a:p>
            <a:r>
              <a:rPr lang="en-US" dirty="0"/>
              <a:t>Many efforts to provide tools to application developers</a:t>
            </a:r>
          </a:p>
          <a:p>
            <a:pPr lvl="1"/>
            <a:r>
              <a:rPr lang="en-US" dirty="0" err="1"/>
              <a:t>KoKKOs</a:t>
            </a:r>
            <a:r>
              <a:rPr lang="en-US" dirty="0"/>
              <a:t> : Integrated Option with polymorphic arrays</a:t>
            </a:r>
          </a:p>
          <a:p>
            <a:pPr lvl="1"/>
            <a:r>
              <a:rPr lang="en-US" dirty="0"/>
              <a:t>Raja : </a:t>
            </a:r>
          </a:p>
          <a:p>
            <a:pPr lvl="1"/>
            <a:r>
              <a:rPr lang="en-US" dirty="0" err="1"/>
              <a:t>TiDA</a:t>
            </a:r>
            <a:r>
              <a:rPr lang="en-US" dirty="0"/>
              <a:t>, HTA : managing tiling abstractions</a:t>
            </a:r>
          </a:p>
          <a:p>
            <a:pPr lvl="1"/>
            <a:r>
              <a:rPr lang="en-US" dirty="0" err="1"/>
              <a:t>GridTools</a:t>
            </a:r>
            <a:r>
              <a:rPr lang="en-US" dirty="0"/>
              <a:t> : comprehensive solution from CSCS-ETH</a:t>
            </a:r>
          </a:p>
          <a:p>
            <a:pPr lvl="1"/>
            <a:r>
              <a:rPr lang="en-US" dirty="0"/>
              <a:t>Dash : managing multilevel locality</a:t>
            </a:r>
          </a:p>
          <a:p>
            <a:pPr lvl="1"/>
            <a:r>
              <a:rPr lang="en-US" dirty="0"/>
              <a:t>Task based processing – OCR, charm++, HPX, Quark </a:t>
            </a:r>
            <a:r>
              <a:rPr lang="en-US" dirty="0" err="1"/>
              <a:t>etc</a:t>
            </a:r>
            <a:endParaRPr lang="en-US" dirty="0"/>
          </a:p>
          <a:p>
            <a:pPr lvl="1"/>
            <a:r>
              <a:rPr lang="en-US" dirty="0"/>
              <a:t>Language based solutions – Julia, Chapel, UPC++ </a:t>
            </a:r>
            <a:r>
              <a:rPr lang="en-US" dirty="0" err="1"/>
              <a:t>etc</a:t>
            </a:r>
            <a:endParaRPr lang="en-US" dirty="0"/>
          </a:p>
          <a:p>
            <a:pPr lvl="1"/>
            <a:r>
              <a:rPr lang="en-US" dirty="0"/>
              <a:t>Domain specific languages </a:t>
            </a:r>
          </a:p>
        </p:txBody>
      </p:sp>
    </p:spTree>
    <p:extLst>
      <p:ext uri="{BB962C8B-B14F-4D97-AF65-F5344CB8AC3E}">
        <p14:creationId xmlns:p14="http://schemas.microsoft.com/office/powerpoint/2010/main" val="4163035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p:nvPr>
        </p:nvSpPr>
        <p:spPr>
          <a:xfrm>
            <a:off x="2145867" y="0"/>
            <a:ext cx="7772400" cy="674688"/>
          </a:xfrm>
        </p:spPr>
        <p:txBody>
          <a:bodyPr>
            <a:noAutofit/>
          </a:bodyPr>
          <a:lstStyle/>
          <a:p>
            <a:r>
              <a:rPr lang="en-US" sz="4000" dirty="0"/>
              <a:t>Other Things to Consider</a:t>
            </a:r>
          </a:p>
        </p:txBody>
      </p:sp>
      <p:sp>
        <p:nvSpPr>
          <p:cNvPr id="51202" name="Content Placeholder 3"/>
          <p:cNvSpPr>
            <a:spLocks noGrp="1"/>
          </p:cNvSpPr>
          <p:nvPr>
            <p:ph sz="half" idx="1"/>
          </p:nvPr>
        </p:nvSpPr>
        <p:spPr>
          <a:xfrm>
            <a:off x="1799503" y="812745"/>
            <a:ext cx="8654660" cy="4171126"/>
          </a:xfrm>
        </p:spPr>
        <p:txBody>
          <a:bodyPr>
            <a:normAutofit fontScale="92500"/>
          </a:bodyPr>
          <a:lstStyle/>
          <a:p>
            <a:r>
              <a:rPr lang="en-US" dirty="0"/>
              <a:t>Leverage existing software</a:t>
            </a:r>
          </a:p>
          <a:p>
            <a:pPr lvl="1"/>
            <a:r>
              <a:rPr lang="en-US" dirty="0"/>
              <a:t>Libraries may have better solvers </a:t>
            </a:r>
          </a:p>
          <a:p>
            <a:pPr lvl="2"/>
            <a:r>
              <a:rPr lang="en-US" dirty="0"/>
              <a:t>Off-load expertise and maintenance</a:t>
            </a:r>
          </a:p>
          <a:p>
            <a:pPr lvl="1"/>
            <a:r>
              <a:rPr lang="en-US" dirty="0"/>
              <a:t>Examine the interoperability constraints</a:t>
            </a:r>
          </a:p>
          <a:p>
            <a:pPr lvl="2"/>
            <a:r>
              <a:rPr lang="en-US" dirty="0"/>
              <a:t>Many times the cost is justified even if there is more data movement</a:t>
            </a:r>
          </a:p>
          <a:p>
            <a:r>
              <a:rPr lang="en-US" dirty="0"/>
              <a:t>More available packages are attempting to achieve interoperability</a:t>
            </a:r>
          </a:p>
          <a:p>
            <a:pPr lvl="1"/>
            <a:r>
              <a:rPr lang="en-US" dirty="0"/>
              <a:t>See if a combination meets your requirements</a:t>
            </a:r>
          </a:p>
          <a:p>
            <a:r>
              <a:rPr lang="en-US" dirty="0"/>
              <a:t>May be worthwhile to let the library dictate data layout if the corresponding operations dominate</a:t>
            </a:r>
          </a:p>
        </p:txBody>
      </p:sp>
      <p:sp>
        <p:nvSpPr>
          <p:cNvPr id="2" name="Rectangle 1"/>
          <p:cNvSpPr/>
          <p:nvPr/>
        </p:nvSpPr>
        <p:spPr>
          <a:xfrm>
            <a:off x="2433534" y="4983871"/>
            <a:ext cx="7312129" cy="96925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chemeClr val="tx1"/>
                </a:solidFill>
              </a:rPr>
              <a:t>Institute an extremely rigorous verification regime at the outset</a:t>
            </a:r>
          </a:p>
        </p:txBody>
      </p:sp>
    </p:spTree>
    <p:extLst>
      <p:ext uri="{BB962C8B-B14F-4D97-AF65-F5344CB8AC3E}">
        <p14:creationId xmlns:p14="http://schemas.microsoft.com/office/powerpoint/2010/main" val="435531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solidFill>
            <a:schemeClr val="tx2">
              <a:alpha val="90000"/>
            </a:schemeClr>
          </a:solidFill>
        </p:spPr>
        <p:txBody>
          <a:bodyPr/>
          <a:lstStyle/>
          <a:p>
            <a:r>
              <a:rPr lang="en-US" dirty="0"/>
              <a:t>Testing and verification</a:t>
            </a:r>
          </a:p>
        </p:txBody>
      </p:sp>
    </p:spTree>
    <p:extLst>
      <p:ext uri="{BB962C8B-B14F-4D97-AF65-F5344CB8AC3E}">
        <p14:creationId xmlns:p14="http://schemas.microsoft.com/office/powerpoint/2010/main" val="15215835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sp>
        <p:nvSpPr>
          <p:cNvPr id="3" name="Content Placeholder 2"/>
          <p:cNvSpPr>
            <a:spLocks noGrp="1"/>
          </p:cNvSpPr>
          <p:nvPr>
            <p:ph idx="1"/>
          </p:nvPr>
        </p:nvSpPr>
        <p:spPr/>
        <p:txBody>
          <a:bodyPr/>
          <a:lstStyle/>
          <a:p>
            <a:r>
              <a:rPr lang="en-US" dirty="0"/>
              <a:t>Code verification uses tests </a:t>
            </a:r>
          </a:p>
          <a:p>
            <a:pPr lvl="1"/>
            <a:r>
              <a:rPr lang="en-US" dirty="0"/>
              <a:t>It is much more than a collection of tests</a:t>
            </a:r>
          </a:p>
          <a:p>
            <a:r>
              <a:rPr lang="en-US" dirty="0"/>
              <a:t>It is the holistic process through which you ensure that </a:t>
            </a:r>
          </a:p>
          <a:p>
            <a:pPr lvl="1"/>
            <a:r>
              <a:rPr lang="en-US" dirty="0"/>
              <a:t>Your implementation shows expected behavior,</a:t>
            </a:r>
          </a:p>
          <a:p>
            <a:pPr lvl="1"/>
            <a:r>
              <a:rPr lang="en-US" dirty="0"/>
              <a:t>Your implementation is consistent with your model,</a:t>
            </a:r>
          </a:p>
          <a:p>
            <a:pPr lvl="1"/>
            <a:r>
              <a:rPr lang="en-US" dirty="0"/>
              <a:t>Science you are trying to do with the code can be done.</a:t>
            </a:r>
          </a:p>
          <a:p>
            <a:endParaRPr lang="en-US" dirty="0"/>
          </a:p>
          <a:p>
            <a:pPr lvl="1"/>
            <a:endParaRPr lang="en-US" dirty="0"/>
          </a:p>
        </p:txBody>
      </p:sp>
    </p:spTree>
    <p:extLst>
      <p:ext uri="{BB962C8B-B14F-4D97-AF65-F5344CB8AC3E}">
        <p14:creationId xmlns:p14="http://schemas.microsoft.com/office/powerpoint/2010/main" val="3162092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and types of verification</a:t>
            </a:r>
          </a:p>
        </p:txBody>
      </p:sp>
      <p:sp>
        <p:nvSpPr>
          <p:cNvPr id="3" name="Content Placeholder 2"/>
          <p:cNvSpPr>
            <a:spLocks noGrp="1"/>
          </p:cNvSpPr>
          <p:nvPr>
            <p:ph idx="1"/>
          </p:nvPr>
        </p:nvSpPr>
        <p:spPr/>
        <p:txBody>
          <a:bodyPr>
            <a:normAutofit/>
          </a:bodyPr>
          <a:lstStyle/>
          <a:p>
            <a:r>
              <a:rPr lang="en-US" dirty="0"/>
              <a:t>During initial code development</a:t>
            </a:r>
          </a:p>
          <a:p>
            <a:pPr lvl="1"/>
            <a:r>
              <a:rPr lang="en-US" dirty="0"/>
              <a:t>Accuracy and stability </a:t>
            </a:r>
          </a:p>
          <a:p>
            <a:pPr lvl="1"/>
            <a:r>
              <a:rPr lang="en-US" dirty="0"/>
              <a:t>Matching the algorithm to the model</a:t>
            </a:r>
          </a:p>
          <a:p>
            <a:pPr lvl="1"/>
            <a:r>
              <a:rPr lang="en-US" dirty="0"/>
              <a:t>Interoperability of algorithms</a:t>
            </a:r>
          </a:p>
          <a:p>
            <a:r>
              <a:rPr lang="en-US" dirty="0"/>
              <a:t>In later stages</a:t>
            </a:r>
          </a:p>
          <a:p>
            <a:pPr lvl="1"/>
            <a:r>
              <a:rPr lang="en-US" dirty="0"/>
              <a:t>While adding new major capabilities or modifying existing capabilities </a:t>
            </a:r>
          </a:p>
          <a:p>
            <a:pPr lvl="1"/>
            <a:r>
              <a:rPr lang="en-US" dirty="0"/>
              <a:t>Ongoing maintenance </a:t>
            </a:r>
          </a:p>
          <a:p>
            <a:pPr lvl="1"/>
            <a:r>
              <a:rPr lang="en-US" dirty="0"/>
              <a:t>Preparing for production</a:t>
            </a:r>
          </a:p>
          <a:p>
            <a:endParaRPr lang="en-US" dirty="0"/>
          </a:p>
        </p:txBody>
      </p:sp>
    </p:spTree>
    <p:extLst>
      <p:ext uri="{BB962C8B-B14F-4D97-AF65-F5344CB8AC3E}">
        <p14:creationId xmlns:p14="http://schemas.microsoft.com/office/powerpoint/2010/main" val="1118392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D417-EDFA-1749-8983-CBC6F1108F3A}"/>
              </a:ext>
            </a:extLst>
          </p:cNvPr>
          <p:cNvSpPr>
            <a:spLocks noGrp="1"/>
          </p:cNvSpPr>
          <p:nvPr>
            <p:ph type="title"/>
          </p:nvPr>
        </p:nvSpPr>
        <p:spPr/>
        <p:txBody>
          <a:bodyPr/>
          <a:lstStyle/>
          <a:p>
            <a:r>
              <a:rPr lang="en-US" dirty="0"/>
              <a:t>Challenge with Exploratory Software</a:t>
            </a:r>
          </a:p>
        </p:txBody>
      </p:sp>
      <p:sp>
        <p:nvSpPr>
          <p:cNvPr id="3" name="Content Placeholder 2">
            <a:extLst>
              <a:ext uri="{FF2B5EF4-FFF2-40B4-BE49-F238E27FC236}">
                <a16:creationId xmlns:a16="http://schemas.microsoft.com/office/drawing/2014/main" id="{A6AEA4D8-E925-9440-8CFA-AAF1577DE0D0}"/>
              </a:ext>
            </a:extLst>
          </p:cNvPr>
          <p:cNvSpPr>
            <a:spLocks noGrp="1"/>
          </p:cNvSpPr>
          <p:nvPr>
            <p:ph idx="1"/>
          </p:nvPr>
        </p:nvSpPr>
        <p:spPr/>
        <p:txBody>
          <a:bodyPr/>
          <a:lstStyle/>
          <a:p>
            <a:r>
              <a:rPr lang="en-US" dirty="0"/>
              <a:t>Verification implies one knows the outcome</a:t>
            </a:r>
          </a:p>
          <a:p>
            <a:pPr lvl="1"/>
            <a:r>
              <a:rPr lang="en-US" dirty="0"/>
              <a:t>The outcome is achieved or not achieved</a:t>
            </a:r>
          </a:p>
          <a:p>
            <a:pPr marL="346075" lvl="1" indent="0">
              <a:buNone/>
            </a:pPr>
            <a:endParaRPr lang="en-US" dirty="0"/>
          </a:p>
          <a:p>
            <a:r>
              <a:rPr lang="en-US" dirty="0"/>
              <a:t>What if one doesn’t exactly know the outcome?</a:t>
            </a:r>
          </a:p>
          <a:p>
            <a:pPr lvl="1"/>
            <a:r>
              <a:rPr lang="en-US" dirty="0"/>
              <a:t>Software is meant to understand the expected outcome</a:t>
            </a:r>
          </a:p>
          <a:p>
            <a:endParaRPr lang="en-US" dirty="0"/>
          </a:p>
        </p:txBody>
      </p:sp>
    </p:spTree>
    <p:extLst>
      <p:ext uri="{BB962C8B-B14F-4D97-AF65-F5344CB8AC3E}">
        <p14:creationId xmlns:p14="http://schemas.microsoft.com/office/powerpoint/2010/main" val="3905421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specific verification challenges</a:t>
            </a:r>
          </a:p>
        </p:txBody>
      </p:sp>
      <p:sp>
        <p:nvSpPr>
          <p:cNvPr id="5" name="Content Placeholder 4"/>
          <p:cNvSpPr>
            <a:spLocks noGrp="1"/>
          </p:cNvSpPr>
          <p:nvPr>
            <p:ph sz="quarter" idx="1"/>
          </p:nvPr>
        </p:nvSpPr>
        <p:spPr/>
        <p:txBody>
          <a:bodyPr/>
          <a:lstStyle/>
          <a:p>
            <a:r>
              <a:rPr lang="en-US" dirty="0"/>
              <a:t>Functionality coverage</a:t>
            </a:r>
          </a:p>
          <a:p>
            <a:r>
              <a:rPr lang="en-US" dirty="0"/>
              <a:t>Particularly true of codes that allow composability in their configuration</a:t>
            </a:r>
          </a:p>
          <a:p>
            <a:r>
              <a:rPr lang="en-US" dirty="0"/>
              <a:t>Codes may incorporate some legacy components</a:t>
            </a:r>
          </a:p>
          <a:p>
            <a:pPr lvl="1"/>
            <a:r>
              <a:rPr lang="en-US" dirty="0"/>
              <a:t>Its own set of challenges</a:t>
            </a:r>
          </a:p>
          <a:p>
            <a:pPr lvl="2"/>
            <a:r>
              <a:rPr lang="en-US" dirty="0"/>
              <a:t>No existing tests at any granularity</a:t>
            </a:r>
          </a:p>
          <a:p>
            <a:r>
              <a:rPr lang="en-US" dirty="0"/>
              <a:t>Examples – </a:t>
            </a:r>
            <a:r>
              <a:rPr lang="en-US" dirty="0" err="1"/>
              <a:t>multiphysics</a:t>
            </a:r>
            <a:r>
              <a:rPr lang="en-US" dirty="0"/>
              <a:t> application codes that support multiple domains</a:t>
            </a:r>
          </a:p>
          <a:p>
            <a:pPr marL="0" indent="0">
              <a:buNone/>
            </a:pPr>
            <a:endParaRPr lang="en-US" dirty="0"/>
          </a:p>
        </p:txBody>
      </p:sp>
    </p:spTree>
    <p:extLst>
      <p:ext uri="{BB962C8B-B14F-4D97-AF65-F5344CB8AC3E}">
        <p14:creationId xmlns:p14="http://schemas.microsoft.com/office/powerpoint/2010/main" val="2370306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2270"/>
            <a:ext cx="11376442" cy="510904"/>
          </a:xfrm>
        </p:spPr>
        <p:txBody>
          <a:bodyPr/>
          <a:lstStyle/>
          <a:p>
            <a:r>
              <a:rPr lang="en-US" b="0" dirty="0"/>
              <a:t>Challenges with legacy codes</a:t>
            </a:r>
          </a:p>
        </p:txBody>
      </p:sp>
      <p:sp>
        <p:nvSpPr>
          <p:cNvPr id="3" name="Content Placeholder 2"/>
          <p:cNvSpPr>
            <a:spLocks noGrp="1"/>
          </p:cNvSpPr>
          <p:nvPr>
            <p:ph idx="1"/>
          </p:nvPr>
        </p:nvSpPr>
        <p:spPr>
          <a:xfrm>
            <a:off x="1797922" y="1487375"/>
            <a:ext cx="8284276" cy="4905967"/>
          </a:xfrm>
        </p:spPr>
        <p:txBody>
          <a:bodyPr>
            <a:normAutofit/>
          </a:bodyPr>
          <a:lstStyle/>
          <a:p>
            <a:r>
              <a:rPr lang="en-US" dirty="0"/>
              <a:t>Legacy codes can have many gotchas</a:t>
            </a:r>
          </a:p>
          <a:p>
            <a:pPr lvl="1"/>
            <a:r>
              <a:rPr lang="en-US" dirty="0"/>
              <a:t>Dead code </a:t>
            </a:r>
          </a:p>
          <a:p>
            <a:pPr lvl="1"/>
            <a:r>
              <a:rPr lang="en-US" dirty="0"/>
              <a:t>Redundant branches</a:t>
            </a:r>
          </a:p>
          <a:p>
            <a:r>
              <a:rPr lang="en-US" dirty="0"/>
              <a:t>Interactions between sections of the code may be unknown</a:t>
            </a:r>
          </a:p>
          <a:p>
            <a:r>
              <a:rPr lang="en-US" dirty="0"/>
              <a:t>Can be difficult to differentiate between just bad code, or bad code for a good reason</a:t>
            </a:r>
          </a:p>
          <a:p>
            <a:pPr lvl="1"/>
            <a:r>
              <a:rPr lang="en-US" dirty="0"/>
              <a:t>Nested conditionals</a:t>
            </a:r>
          </a:p>
        </p:txBody>
      </p:sp>
      <p:sp>
        <p:nvSpPr>
          <p:cNvPr id="4" name="Text Placeholder 3"/>
          <p:cNvSpPr>
            <a:spLocks noGrp="1"/>
          </p:cNvSpPr>
          <p:nvPr>
            <p:ph type="body" sz="quarter" idx="12"/>
          </p:nvPr>
        </p:nvSpPr>
        <p:spPr/>
        <p:txBody>
          <a:bodyPr/>
          <a:lstStyle/>
          <a:p>
            <a:r>
              <a:rPr lang="en-US" dirty="0"/>
              <a:t>     Checking for coverage</a:t>
            </a:r>
          </a:p>
        </p:txBody>
      </p:sp>
      <p:sp>
        <p:nvSpPr>
          <p:cNvPr id="6" name="TextBox 5"/>
          <p:cNvSpPr txBox="1"/>
          <p:nvPr/>
        </p:nvSpPr>
        <p:spPr>
          <a:xfrm>
            <a:off x="2774996" y="5235087"/>
            <a:ext cx="6894644" cy="953859"/>
          </a:xfrm>
          <a:prstGeom prst="rect">
            <a:avLst/>
          </a:prstGeom>
          <a:noFill/>
        </p:spPr>
        <p:txBody>
          <a:bodyPr wrap="none" rtlCol="0">
            <a:spAutoFit/>
          </a:bodyPr>
          <a:lstStyle/>
          <a:p>
            <a:r>
              <a:rPr lang="en-US" sz="2799" b="1" dirty="0">
                <a:solidFill>
                  <a:srgbClr val="DD8047"/>
                </a:solidFill>
              </a:rPr>
              <a:t>Code coverage tools are of limited help</a:t>
            </a:r>
          </a:p>
          <a:p>
            <a:endParaRPr lang="en-US" sz="2799" b="1" dirty="0"/>
          </a:p>
        </p:txBody>
      </p:sp>
    </p:spTree>
    <p:extLst>
      <p:ext uri="{BB962C8B-B14F-4D97-AF65-F5344CB8AC3E}">
        <p14:creationId xmlns:p14="http://schemas.microsoft.com/office/powerpoint/2010/main" val="2479036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7C86-4226-4E4F-AC9C-1BD150357409}"/>
              </a:ext>
            </a:extLst>
          </p:cNvPr>
          <p:cNvSpPr>
            <a:spLocks noGrp="1"/>
          </p:cNvSpPr>
          <p:nvPr>
            <p:ph type="title"/>
          </p:nvPr>
        </p:nvSpPr>
        <p:spPr/>
        <p:txBody>
          <a:bodyPr/>
          <a:lstStyle/>
          <a:p>
            <a:r>
              <a:rPr lang="en-US" dirty="0"/>
              <a:t>Components of Verification</a:t>
            </a:r>
          </a:p>
        </p:txBody>
      </p:sp>
      <p:sp>
        <p:nvSpPr>
          <p:cNvPr id="3" name="Content Placeholder 2">
            <a:extLst>
              <a:ext uri="{FF2B5EF4-FFF2-40B4-BE49-F238E27FC236}">
                <a16:creationId xmlns:a16="http://schemas.microsoft.com/office/drawing/2014/main" id="{DAD56F5A-89FB-5647-B6BB-58E2E45748AC}"/>
              </a:ext>
            </a:extLst>
          </p:cNvPr>
          <p:cNvSpPr>
            <a:spLocks noGrp="1"/>
          </p:cNvSpPr>
          <p:nvPr>
            <p:ph idx="1"/>
          </p:nvPr>
        </p:nvSpPr>
        <p:spPr>
          <a:xfrm>
            <a:off x="365760" y="1192106"/>
            <a:ext cx="11372473" cy="4802294"/>
          </a:xfrm>
        </p:spPr>
        <p:txBody>
          <a:bodyPr/>
          <a:lstStyle/>
          <a:p>
            <a:r>
              <a:rPr lang="en-US" dirty="0"/>
              <a:t>Testing at various granularity</a:t>
            </a:r>
          </a:p>
          <a:p>
            <a:pPr lvl="1"/>
            <a:r>
              <a:rPr lang="en-US" dirty="0"/>
              <a:t>Individual components</a:t>
            </a:r>
          </a:p>
          <a:p>
            <a:pPr lvl="1"/>
            <a:r>
              <a:rPr lang="en-US" dirty="0"/>
              <a:t>Interoperability of components</a:t>
            </a:r>
          </a:p>
          <a:p>
            <a:pPr lvl="1"/>
            <a:r>
              <a:rPr lang="en-US" dirty="0"/>
              <a:t>Convergence, stability and accuracy</a:t>
            </a:r>
          </a:p>
          <a:p>
            <a:r>
              <a:rPr lang="en-US" dirty="0"/>
              <a:t>Validation of individual components</a:t>
            </a:r>
          </a:p>
          <a:p>
            <a:r>
              <a:rPr lang="en-US" dirty="0"/>
              <a:t>Testing practices</a:t>
            </a:r>
          </a:p>
          <a:p>
            <a:r>
              <a:rPr lang="en-US" dirty="0"/>
              <a:t>Error bars</a:t>
            </a:r>
          </a:p>
          <a:p>
            <a:pPr lvl="1"/>
            <a:r>
              <a:rPr lang="en-US" dirty="0"/>
              <a:t>Necessary for differentiating between drift and round-off</a:t>
            </a:r>
          </a:p>
          <a:p>
            <a:r>
              <a:rPr lang="en-US" dirty="0"/>
              <a:t>Selection of tests for coverage</a:t>
            </a:r>
          </a:p>
          <a:p>
            <a:endParaRPr lang="en-US" dirty="0"/>
          </a:p>
          <a:p>
            <a:endParaRPr lang="en-US" dirty="0"/>
          </a:p>
        </p:txBody>
      </p:sp>
    </p:spTree>
    <p:extLst>
      <p:ext uri="{BB962C8B-B14F-4D97-AF65-F5344CB8AC3E}">
        <p14:creationId xmlns:p14="http://schemas.microsoft.com/office/powerpoint/2010/main" val="2370241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Testing</a:t>
            </a:r>
          </a:p>
        </p:txBody>
      </p:sp>
      <p:sp>
        <p:nvSpPr>
          <p:cNvPr id="5" name="Content Placeholder 4"/>
          <p:cNvSpPr>
            <a:spLocks noGrp="1"/>
          </p:cNvSpPr>
          <p:nvPr>
            <p:ph sz="quarter" idx="1"/>
          </p:nvPr>
        </p:nvSpPr>
        <p:spPr>
          <a:xfrm>
            <a:off x="5520152" y="1253969"/>
            <a:ext cx="6379056" cy="4434729"/>
          </a:xfrm>
        </p:spPr>
        <p:txBody>
          <a:bodyPr>
            <a:normAutofit/>
          </a:bodyPr>
          <a:lstStyle/>
          <a:p>
            <a:r>
              <a:rPr lang="en-US" dirty="0"/>
              <a:t>Essential for large code</a:t>
            </a:r>
          </a:p>
          <a:p>
            <a:pPr lvl="1"/>
            <a:r>
              <a:rPr lang="en-US" dirty="0"/>
              <a:t>Set up and run tests</a:t>
            </a:r>
          </a:p>
          <a:p>
            <a:pPr lvl="1"/>
            <a:r>
              <a:rPr lang="en-US" dirty="0"/>
              <a:t>Evaluate test results</a:t>
            </a:r>
          </a:p>
          <a:p>
            <a:r>
              <a:rPr lang="en-US" dirty="0"/>
              <a:t>Easy to execute a logical subset of tests</a:t>
            </a:r>
          </a:p>
          <a:p>
            <a:pPr lvl="1"/>
            <a:r>
              <a:rPr lang="en-US" dirty="0"/>
              <a:t>Pre-push</a:t>
            </a:r>
          </a:p>
          <a:p>
            <a:pPr lvl="1"/>
            <a:r>
              <a:rPr lang="en-US" dirty="0"/>
              <a:t>Nightly</a:t>
            </a:r>
          </a:p>
          <a:p>
            <a:r>
              <a:rPr lang="en-US" dirty="0"/>
              <a:t>Automation of test harness is critical for</a:t>
            </a:r>
          </a:p>
          <a:p>
            <a:pPr lvl="1"/>
            <a:r>
              <a:rPr lang="en-US" dirty="0"/>
              <a:t>Long-running test suites</a:t>
            </a:r>
          </a:p>
          <a:p>
            <a:pPr lvl="1"/>
            <a:r>
              <a:rPr lang="en-US" dirty="0"/>
              <a:t>Projects that support many platforms</a:t>
            </a:r>
          </a:p>
        </p:txBody>
      </p:sp>
      <p:sp>
        <p:nvSpPr>
          <p:cNvPr id="6" name="Rectangle 5"/>
          <p:cNvSpPr/>
          <p:nvPr/>
        </p:nvSpPr>
        <p:spPr>
          <a:xfrm>
            <a:off x="1182048" y="3705543"/>
            <a:ext cx="2208772" cy="17216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b="1" dirty="0"/>
              <a:t>Jenkins</a:t>
            </a:r>
          </a:p>
          <a:p>
            <a:pPr algn="ctr"/>
            <a:r>
              <a:rPr lang="en-US" sz="2399" b="1" dirty="0"/>
              <a:t>C-dash</a:t>
            </a:r>
          </a:p>
          <a:p>
            <a:pPr algn="ctr"/>
            <a:r>
              <a:rPr lang="en-US" sz="2399" b="1" dirty="0"/>
              <a:t>Custom</a:t>
            </a:r>
            <a:endParaRPr lang="en-US" dirty="0"/>
          </a:p>
          <a:p>
            <a:pPr algn="ctr"/>
            <a:r>
              <a:rPr lang="en-US" dirty="0"/>
              <a:t>(</a:t>
            </a:r>
            <a:r>
              <a:rPr lang="en-US" dirty="0" err="1"/>
              <a:t>FlashTest</a:t>
            </a:r>
            <a:r>
              <a:rPr lang="en-US" dirty="0"/>
              <a:t>)</a:t>
            </a:r>
          </a:p>
        </p:txBody>
      </p:sp>
      <p:sp>
        <p:nvSpPr>
          <p:cNvPr id="7" name="Content Placeholder 4">
            <a:extLst>
              <a:ext uri="{FF2B5EF4-FFF2-40B4-BE49-F238E27FC236}">
                <a16:creationId xmlns:a16="http://schemas.microsoft.com/office/drawing/2014/main" id="{6CA4D7AB-7F5E-4542-999E-4B8EA5A9F04F}"/>
              </a:ext>
            </a:extLst>
          </p:cNvPr>
          <p:cNvSpPr txBox="1">
            <a:spLocks/>
          </p:cNvSpPr>
          <p:nvPr/>
        </p:nvSpPr>
        <p:spPr bwMode="auto">
          <a:xfrm>
            <a:off x="365760" y="1288272"/>
            <a:ext cx="5035859" cy="2183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Part of ongoing verification</a:t>
            </a:r>
          </a:p>
          <a:p>
            <a:r>
              <a:rPr lang="en-US" dirty="0"/>
              <a:t>Automating is helpful</a:t>
            </a:r>
          </a:p>
          <a:p>
            <a:r>
              <a:rPr lang="en-US" dirty="0"/>
              <a:t>Can be just a script</a:t>
            </a:r>
          </a:p>
          <a:p>
            <a:r>
              <a:rPr lang="en-US" dirty="0"/>
              <a:t>Or a testing harness</a:t>
            </a:r>
          </a:p>
        </p:txBody>
      </p:sp>
    </p:spTree>
    <p:extLst>
      <p:ext uri="{BB962C8B-B14F-4D97-AF65-F5344CB8AC3E}">
        <p14:creationId xmlns:p14="http://schemas.microsoft.com/office/powerpoint/2010/main" val="411272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Science with Simulations Partial Workflow</a:t>
            </a:r>
          </a:p>
        </p:txBody>
      </p:sp>
      <p:sp>
        <p:nvSpPr>
          <p:cNvPr id="30" name="Rectangle 29"/>
          <p:cNvSpPr/>
          <p:nvPr/>
        </p:nvSpPr>
        <p:spPr>
          <a:xfrm>
            <a:off x="5166733" y="5500188"/>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Numerical solvers</a:t>
            </a:r>
          </a:p>
        </p:txBody>
      </p:sp>
      <p:sp>
        <p:nvSpPr>
          <p:cNvPr id="31" name="Rectangle 30"/>
          <p:cNvSpPr/>
          <p:nvPr/>
        </p:nvSpPr>
        <p:spPr>
          <a:xfrm>
            <a:off x="3138004" y="2793531"/>
            <a:ext cx="2330080"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Validation</a:t>
            </a:r>
          </a:p>
        </p:txBody>
      </p:sp>
      <p:sp>
        <p:nvSpPr>
          <p:cNvPr id="32" name="Rectangle 31"/>
          <p:cNvSpPr/>
          <p:nvPr/>
        </p:nvSpPr>
        <p:spPr>
          <a:xfrm>
            <a:off x="5166733" y="1427944"/>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Physical World</a:t>
            </a:r>
          </a:p>
        </p:txBody>
      </p:sp>
      <p:sp>
        <p:nvSpPr>
          <p:cNvPr id="33" name="Rectangle 32"/>
          <p:cNvSpPr/>
          <p:nvPr/>
        </p:nvSpPr>
        <p:spPr>
          <a:xfrm>
            <a:off x="7189036" y="2770930"/>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Equations</a:t>
            </a:r>
          </a:p>
        </p:txBody>
      </p:sp>
      <p:sp>
        <p:nvSpPr>
          <p:cNvPr id="34" name="Rectangle 33"/>
          <p:cNvSpPr/>
          <p:nvPr/>
        </p:nvSpPr>
        <p:spPr>
          <a:xfrm>
            <a:off x="7195133" y="4021179"/>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Mesh/particles </a:t>
            </a:r>
            <a:r>
              <a:rPr lang="en-US" sz="2400" dirty="0" err="1">
                <a:solidFill>
                  <a:schemeClr val="tx1"/>
                </a:solidFill>
              </a:rPr>
              <a:t>etc</a:t>
            </a:r>
            <a:endParaRPr lang="en-US" sz="2400" dirty="0">
              <a:solidFill>
                <a:schemeClr val="tx1"/>
              </a:solidFill>
            </a:endParaRPr>
          </a:p>
        </p:txBody>
      </p:sp>
      <p:sp>
        <p:nvSpPr>
          <p:cNvPr id="35" name="Rectangle 34"/>
          <p:cNvSpPr/>
          <p:nvPr/>
        </p:nvSpPr>
        <p:spPr>
          <a:xfrm>
            <a:off x="3138005" y="4021179"/>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Implementation</a:t>
            </a:r>
          </a:p>
        </p:txBody>
      </p:sp>
      <p:cxnSp>
        <p:nvCxnSpPr>
          <p:cNvPr id="36" name="Elbow Connector 35"/>
          <p:cNvCxnSpPr>
            <a:stCxn id="32" idx="3"/>
            <a:endCxn id="33" idx="0"/>
          </p:cNvCxnSpPr>
          <p:nvPr/>
        </p:nvCxnSpPr>
        <p:spPr>
          <a:xfrm>
            <a:off x="7528659" y="1783080"/>
            <a:ext cx="841340" cy="98785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33" idx="2"/>
            <a:endCxn id="34" idx="0"/>
          </p:cNvCxnSpPr>
          <p:nvPr/>
        </p:nvCxnSpPr>
        <p:spPr>
          <a:xfrm rot="16200000" flipH="1">
            <a:off x="8103058" y="3748142"/>
            <a:ext cx="539978" cy="6097"/>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4" idx="2"/>
            <a:endCxn id="30" idx="3"/>
          </p:cNvCxnSpPr>
          <p:nvPr/>
        </p:nvCxnSpPr>
        <p:spPr>
          <a:xfrm rot="5400000">
            <a:off x="7390442" y="4869668"/>
            <a:ext cx="1123873" cy="847437"/>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30" idx="1"/>
            <a:endCxn id="35" idx="2"/>
          </p:cNvCxnSpPr>
          <p:nvPr/>
        </p:nvCxnSpPr>
        <p:spPr>
          <a:xfrm rot="10800000">
            <a:off x="4318968" y="4731451"/>
            <a:ext cx="847764" cy="1123873"/>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376097" y="2077088"/>
            <a:ext cx="813043" cy="369332"/>
          </a:xfrm>
          <a:prstGeom prst="rect">
            <a:avLst/>
          </a:prstGeom>
          <a:noFill/>
        </p:spPr>
        <p:txBody>
          <a:bodyPr wrap="none" rtlCol="0">
            <a:spAutoFit/>
          </a:bodyPr>
          <a:lstStyle/>
          <a:p>
            <a:r>
              <a:rPr lang="en-US" dirty="0"/>
              <a:t>Model</a:t>
            </a:r>
          </a:p>
        </p:txBody>
      </p:sp>
      <p:sp>
        <p:nvSpPr>
          <p:cNvPr id="42" name="TextBox 41"/>
          <p:cNvSpPr txBox="1"/>
          <p:nvPr/>
        </p:nvSpPr>
        <p:spPr>
          <a:xfrm>
            <a:off x="8522431" y="3534184"/>
            <a:ext cx="1197764" cy="369332"/>
          </a:xfrm>
          <a:prstGeom prst="rect">
            <a:avLst/>
          </a:prstGeom>
          <a:noFill/>
        </p:spPr>
        <p:txBody>
          <a:bodyPr wrap="none" rtlCol="0">
            <a:spAutoFit/>
          </a:bodyPr>
          <a:lstStyle/>
          <a:p>
            <a:r>
              <a:rPr lang="en-US" dirty="0"/>
              <a:t>Discretize</a:t>
            </a:r>
          </a:p>
        </p:txBody>
      </p:sp>
      <p:cxnSp>
        <p:nvCxnSpPr>
          <p:cNvPr id="43" name="Elbow Connector 42"/>
          <p:cNvCxnSpPr>
            <a:stCxn id="30" idx="0"/>
          </p:cNvCxnSpPr>
          <p:nvPr/>
        </p:nvCxnSpPr>
        <p:spPr>
          <a:xfrm rot="5400000" flipH="1" flipV="1">
            <a:off x="5713867" y="4025017"/>
            <a:ext cx="2108998" cy="841342"/>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rot="10800000" flipV="1">
            <a:off x="4303044" y="1805681"/>
            <a:ext cx="847764" cy="98785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1" idx="3"/>
            <a:endCxn id="33" idx="1"/>
          </p:cNvCxnSpPr>
          <p:nvPr/>
        </p:nvCxnSpPr>
        <p:spPr>
          <a:xfrm flipV="1">
            <a:off x="5468085" y="3126066"/>
            <a:ext cx="1720951" cy="22601"/>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380760" y="4838893"/>
            <a:ext cx="1749261" cy="646331"/>
          </a:xfrm>
          <a:prstGeom prst="rect">
            <a:avLst/>
          </a:prstGeom>
          <a:noFill/>
        </p:spPr>
        <p:txBody>
          <a:bodyPr wrap="none" rtlCol="0">
            <a:spAutoFit/>
          </a:bodyPr>
          <a:lstStyle/>
          <a:p>
            <a:r>
              <a:rPr lang="en-US" dirty="0"/>
              <a:t>Verify accuracy</a:t>
            </a:r>
          </a:p>
          <a:p>
            <a:r>
              <a:rPr lang="en-US" dirty="0"/>
              <a:t> stability</a:t>
            </a:r>
          </a:p>
        </p:txBody>
      </p:sp>
      <p:cxnSp>
        <p:nvCxnSpPr>
          <p:cNvPr id="47" name="Elbow Connector 46"/>
          <p:cNvCxnSpPr>
            <a:stCxn id="35" idx="3"/>
          </p:cNvCxnSpPr>
          <p:nvPr/>
        </p:nvCxnSpPr>
        <p:spPr>
          <a:xfrm>
            <a:off x="5499932" y="4376315"/>
            <a:ext cx="570213" cy="1123873"/>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391375" y="3578512"/>
            <a:ext cx="877163" cy="646331"/>
          </a:xfrm>
          <a:prstGeom prst="rect">
            <a:avLst/>
          </a:prstGeom>
          <a:noFill/>
        </p:spPr>
        <p:txBody>
          <a:bodyPr wrap="none" rtlCol="0">
            <a:spAutoFit/>
          </a:bodyPr>
          <a:lstStyle/>
          <a:p>
            <a:r>
              <a:rPr lang="en-US" dirty="0"/>
              <a:t>Model </a:t>
            </a:r>
          </a:p>
          <a:p>
            <a:r>
              <a:rPr lang="en-US" dirty="0"/>
              <a:t>fidelity</a:t>
            </a:r>
          </a:p>
        </p:txBody>
      </p:sp>
      <p:sp>
        <p:nvSpPr>
          <p:cNvPr id="49" name="TextBox 48"/>
          <p:cNvSpPr txBox="1"/>
          <p:nvPr/>
        </p:nvSpPr>
        <p:spPr>
          <a:xfrm>
            <a:off x="5740048" y="2431719"/>
            <a:ext cx="877163" cy="646331"/>
          </a:xfrm>
          <a:prstGeom prst="rect">
            <a:avLst/>
          </a:prstGeom>
          <a:noFill/>
        </p:spPr>
        <p:txBody>
          <a:bodyPr wrap="none" rtlCol="0">
            <a:spAutoFit/>
          </a:bodyPr>
          <a:lstStyle/>
          <a:p>
            <a:r>
              <a:rPr lang="en-US" dirty="0"/>
              <a:t>Model </a:t>
            </a:r>
          </a:p>
          <a:p>
            <a:r>
              <a:rPr lang="en-US" dirty="0"/>
              <a:t>fidelity</a:t>
            </a:r>
          </a:p>
        </p:txBody>
      </p:sp>
      <p:sp>
        <p:nvSpPr>
          <p:cNvPr id="6" name="TextBox 5"/>
          <p:cNvSpPr txBox="1"/>
          <p:nvPr/>
        </p:nvSpPr>
        <p:spPr>
          <a:xfrm>
            <a:off x="8548053" y="1325880"/>
            <a:ext cx="1043876" cy="646331"/>
          </a:xfrm>
          <a:prstGeom prst="rect">
            <a:avLst/>
          </a:prstGeom>
          <a:noFill/>
        </p:spPr>
        <p:txBody>
          <a:bodyPr wrap="none" rtlCol="0">
            <a:spAutoFit/>
          </a:bodyPr>
          <a:lstStyle/>
          <a:p>
            <a:r>
              <a:rPr lang="en-US" dirty="0"/>
              <a:t>Domain </a:t>
            </a:r>
          </a:p>
          <a:p>
            <a:r>
              <a:rPr lang="en-US" dirty="0"/>
              <a:t>expert</a:t>
            </a:r>
          </a:p>
        </p:txBody>
      </p:sp>
      <p:sp>
        <p:nvSpPr>
          <p:cNvPr id="10" name="TextBox 9"/>
          <p:cNvSpPr txBox="1"/>
          <p:nvPr/>
        </p:nvSpPr>
        <p:spPr>
          <a:xfrm>
            <a:off x="8529681" y="5212080"/>
            <a:ext cx="1685077" cy="646331"/>
          </a:xfrm>
          <a:prstGeom prst="rect">
            <a:avLst/>
          </a:prstGeom>
          <a:noFill/>
        </p:spPr>
        <p:txBody>
          <a:bodyPr wrap="none" rtlCol="0">
            <a:spAutoFit/>
          </a:bodyPr>
          <a:lstStyle/>
          <a:p>
            <a:r>
              <a:rPr lang="en-US" dirty="0"/>
              <a:t>Applied </a:t>
            </a:r>
          </a:p>
          <a:p>
            <a:r>
              <a:rPr lang="en-US" dirty="0"/>
              <a:t>Mathematician</a:t>
            </a:r>
          </a:p>
        </p:txBody>
      </p:sp>
      <p:sp>
        <p:nvSpPr>
          <p:cNvPr id="50" name="TextBox 49"/>
          <p:cNvSpPr txBox="1"/>
          <p:nvPr/>
        </p:nvSpPr>
        <p:spPr>
          <a:xfrm>
            <a:off x="2452204" y="1732743"/>
            <a:ext cx="1685077" cy="369332"/>
          </a:xfrm>
          <a:prstGeom prst="rect">
            <a:avLst/>
          </a:prstGeom>
          <a:noFill/>
        </p:spPr>
        <p:txBody>
          <a:bodyPr wrap="none" rtlCol="0">
            <a:spAutoFit/>
          </a:bodyPr>
          <a:lstStyle/>
          <a:p>
            <a:r>
              <a:rPr lang="en-US" dirty="0"/>
              <a:t>Domain expert</a:t>
            </a:r>
          </a:p>
        </p:txBody>
      </p:sp>
      <p:sp>
        <p:nvSpPr>
          <p:cNvPr id="52" name="TextBox 51"/>
          <p:cNvSpPr txBox="1"/>
          <p:nvPr/>
        </p:nvSpPr>
        <p:spPr>
          <a:xfrm>
            <a:off x="2528252" y="5516880"/>
            <a:ext cx="1685077" cy="646331"/>
          </a:xfrm>
          <a:prstGeom prst="rect">
            <a:avLst/>
          </a:prstGeom>
          <a:noFill/>
        </p:spPr>
        <p:txBody>
          <a:bodyPr wrap="none" rtlCol="0">
            <a:spAutoFit/>
          </a:bodyPr>
          <a:lstStyle/>
          <a:p>
            <a:r>
              <a:rPr lang="en-US" dirty="0"/>
              <a:t>Applied </a:t>
            </a:r>
          </a:p>
          <a:p>
            <a:r>
              <a:rPr lang="en-US" dirty="0"/>
              <a:t>Mathematician</a:t>
            </a:r>
          </a:p>
        </p:txBody>
      </p:sp>
      <p:sp>
        <p:nvSpPr>
          <p:cNvPr id="53" name="TextBox 52"/>
          <p:cNvSpPr txBox="1"/>
          <p:nvPr/>
        </p:nvSpPr>
        <p:spPr>
          <a:xfrm>
            <a:off x="1309052" y="3002280"/>
            <a:ext cx="1479892" cy="1200329"/>
          </a:xfrm>
          <a:prstGeom prst="rect">
            <a:avLst/>
          </a:prstGeom>
          <a:noFill/>
        </p:spPr>
        <p:txBody>
          <a:bodyPr wrap="none" rtlCol="0">
            <a:spAutoFit/>
          </a:bodyPr>
          <a:lstStyle/>
          <a:p>
            <a:r>
              <a:rPr lang="en-US" dirty="0"/>
              <a:t>Software </a:t>
            </a:r>
          </a:p>
          <a:p>
            <a:r>
              <a:rPr lang="en-US" dirty="0"/>
              <a:t>Engineer, </a:t>
            </a:r>
          </a:p>
          <a:p>
            <a:r>
              <a:rPr lang="en-US" dirty="0"/>
              <a:t>optimization </a:t>
            </a:r>
          </a:p>
          <a:p>
            <a:r>
              <a:rPr lang="en-US" dirty="0"/>
              <a:t>experts</a:t>
            </a:r>
          </a:p>
        </p:txBody>
      </p:sp>
      <p:sp>
        <p:nvSpPr>
          <p:cNvPr id="51" name="Rectangle 50"/>
          <p:cNvSpPr/>
          <p:nvPr/>
        </p:nvSpPr>
        <p:spPr>
          <a:xfrm>
            <a:off x="802640" y="4831079"/>
            <a:ext cx="2106612" cy="599177"/>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Performance</a:t>
            </a:r>
          </a:p>
        </p:txBody>
      </p:sp>
      <p:cxnSp>
        <p:nvCxnSpPr>
          <p:cNvPr id="54" name="Elbow Connector 53"/>
          <p:cNvCxnSpPr>
            <a:cxnSpLocks/>
            <a:stCxn id="35" idx="1"/>
            <a:endCxn id="51" idx="0"/>
          </p:cNvCxnSpPr>
          <p:nvPr/>
        </p:nvCxnSpPr>
        <p:spPr>
          <a:xfrm rot="10800000" flipV="1">
            <a:off x="1855947" y="4376315"/>
            <a:ext cx="1282059" cy="454764"/>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6" name="Elbow Connector 55"/>
          <p:cNvCxnSpPr>
            <a:endCxn id="35" idx="2"/>
          </p:cNvCxnSpPr>
          <p:nvPr/>
        </p:nvCxnSpPr>
        <p:spPr>
          <a:xfrm flipV="1">
            <a:off x="2909252" y="4731449"/>
            <a:ext cx="1409716" cy="404430"/>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423853" y="3383280"/>
            <a:ext cx="1043876" cy="646331"/>
          </a:xfrm>
          <a:prstGeom prst="rect">
            <a:avLst/>
          </a:prstGeom>
          <a:noFill/>
        </p:spPr>
        <p:txBody>
          <a:bodyPr wrap="none" rtlCol="0">
            <a:spAutoFit/>
          </a:bodyPr>
          <a:lstStyle/>
          <a:p>
            <a:r>
              <a:rPr lang="en-US" dirty="0"/>
              <a:t>Domain </a:t>
            </a:r>
          </a:p>
          <a:p>
            <a:r>
              <a:rPr lang="en-US" dirty="0"/>
              <a:t>expert</a:t>
            </a:r>
          </a:p>
        </p:txBody>
      </p:sp>
    </p:spTree>
    <p:extLst>
      <p:ext uri="{BB962C8B-B14F-4D97-AF65-F5344CB8AC3E}">
        <p14:creationId xmlns:p14="http://schemas.microsoft.com/office/powerpoint/2010/main" val="380004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Testing Practices</a:t>
            </a:r>
          </a:p>
        </p:txBody>
      </p:sp>
      <p:sp>
        <p:nvSpPr>
          <p:cNvPr id="5" name="Content Placeholder 4"/>
          <p:cNvSpPr>
            <a:spLocks noGrp="1"/>
          </p:cNvSpPr>
          <p:nvPr>
            <p:ph sz="quarter" idx="1"/>
          </p:nvPr>
        </p:nvSpPr>
        <p:spPr>
          <a:xfrm>
            <a:off x="368424" y="1177290"/>
            <a:ext cx="11369809" cy="4047778"/>
          </a:xfrm>
        </p:spPr>
        <p:txBody>
          <a:bodyPr/>
          <a:lstStyle/>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Development</a:t>
            </a:r>
          </a:p>
        </p:txBody>
      </p:sp>
      <p:sp>
        <p:nvSpPr>
          <p:cNvPr id="3" name="Content Placeholder 2"/>
          <p:cNvSpPr>
            <a:spLocks noGrp="1"/>
          </p:cNvSpPr>
          <p:nvPr>
            <p:ph sz="quarter" idx="1"/>
          </p:nvPr>
        </p:nvSpPr>
        <p:spPr>
          <a:xfrm>
            <a:off x="365760" y="922389"/>
            <a:ext cx="11372473" cy="5359878"/>
          </a:xfrm>
        </p:spPr>
        <p:txBody>
          <a:bodyPr>
            <a:normAutofit/>
          </a:bodyPr>
          <a:lstStyle/>
          <a:p>
            <a:r>
              <a:rPr lang="en-US" dirty="0"/>
              <a:t>Development of tests and diagnostics goes hand-in-hand with code development</a:t>
            </a:r>
          </a:p>
          <a:p>
            <a:pPr lvl="1"/>
            <a:r>
              <a:rPr lang="en-US" dirty="0"/>
              <a:t>Non-trivial to devise good tests, but extremely important</a:t>
            </a:r>
          </a:p>
          <a:p>
            <a:pPr lvl="1"/>
            <a:r>
              <a:rPr lang="en-US" dirty="0"/>
              <a:t>Compare against simpler analytical or semi-analytical solutions</a:t>
            </a:r>
          </a:p>
          <a:p>
            <a:r>
              <a:rPr lang="en-US" dirty="0"/>
              <a:t>When faced with legacy codes with no existing tests</a:t>
            </a:r>
          </a:p>
          <a:p>
            <a:pPr lvl="1"/>
            <a:r>
              <a:rPr lang="en-US" dirty="0"/>
              <a:t>Isolate a small area of the code</a:t>
            </a:r>
          </a:p>
          <a:p>
            <a:pPr lvl="1"/>
            <a:r>
              <a:rPr lang="en-US" dirty="0"/>
              <a:t>Dump a useful state snapshot</a:t>
            </a:r>
          </a:p>
          <a:p>
            <a:pPr lvl="1"/>
            <a:r>
              <a:rPr lang="en-US" dirty="0"/>
              <a:t>Build a test driver</a:t>
            </a:r>
          </a:p>
          <a:p>
            <a:pPr lvl="2"/>
            <a:r>
              <a:rPr lang="en-US" dirty="0"/>
              <a:t>Start with only the files in the area</a:t>
            </a:r>
          </a:p>
          <a:p>
            <a:pPr lvl="2"/>
            <a:r>
              <a:rPr lang="en-US" dirty="0"/>
              <a:t>Link in dependencies</a:t>
            </a:r>
          </a:p>
          <a:p>
            <a:pPr lvl="4"/>
            <a:r>
              <a:rPr lang="en-US" dirty="0"/>
              <a:t>Copy if any customizations needed</a:t>
            </a:r>
          </a:p>
          <a:p>
            <a:pPr lvl="1"/>
            <a:r>
              <a:rPr lang="en-US" dirty="0"/>
              <a:t>Read in the state snapshot</a:t>
            </a:r>
          </a:p>
          <a:p>
            <a:pPr lvl="1"/>
            <a:r>
              <a:rPr lang="en-US" dirty="0"/>
              <a:t>Verify correctness</a:t>
            </a:r>
          </a:p>
          <a:p>
            <a:pPr lvl="2"/>
            <a:r>
              <a:rPr lang="en-US" dirty="0"/>
              <a:t>Always inject errors to verify that the test is working</a:t>
            </a:r>
          </a:p>
          <a:p>
            <a:endParaRPr lang="en-US" dirty="0"/>
          </a:p>
          <a:p>
            <a:pPr marL="684212" lvl="2" indent="0">
              <a:buNone/>
            </a:pPr>
            <a:endParaRPr lang="en-US" dirty="0"/>
          </a:p>
          <a:p>
            <a:pPr marL="0" indent="0">
              <a:buNone/>
            </a:pPr>
            <a:endParaRPr lang="en-US" dirty="0"/>
          </a:p>
        </p:txBody>
      </p:sp>
    </p:spTree>
    <p:extLst>
      <p:ext uri="{BB962C8B-B14F-4D97-AF65-F5344CB8AC3E}">
        <p14:creationId xmlns:p14="http://schemas.microsoft.com/office/powerpoint/2010/main" val="3446077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p:txBody>
          <a:bodyPr/>
          <a:lstStyle/>
          <a:p>
            <a:r>
              <a:rPr lang="en-US" dirty="0"/>
              <a:t>Example from E3SM </a:t>
            </a:r>
          </a:p>
        </p:txBody>
      </p:sp>
      <p:sp>
        <p:nvSpPr>
          <p:cNvPr id="5" name="Content Placeholder 4"/>
          <p:cNvSpPr>
            <a:spLocks noGrp="1"/>
          </p:cNvSpPr>
          <p:nvPr>
            <p:ph sz="quarter" idx="1"/>
          </p:nvPr>
        </p:nvSpPr>
        <p:spPr>
          <a:xfrm>
            <a:off x="365760" y="1104584"/>
            <a:ext cx="5594773" cy="4280215"/>
          </a:xfrm>
        </p:spPr>
        <p:txBody>
          <a:bodyPr>
            <a:normAutofit/>
          </a:bodyPr>
          <a:lstStyle/>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Workarounds for Granularity</a:t>
            </a:r>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Approach the problem sideways</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61068"/>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17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5" name="Content Placeholder 4"/>
          <p:cNvSpPr>
            <a:spLocks noGrp="1"/>
          </p:cNvSpPr>
          <p:nvPr>
            <p:ph sz="quarter" idx="1"/>
          </p:nvPr>
        </p:nvSpPr>
        <p:spPr>
          <a:xfrm>
            <a:off x="496346" y="1133098"/>
            <a:ext cx="4761454" cy="4703822"/>
          </a:xfrm>
        </p:spPr>
        <p:txBody>
          <a:bodyPr/>
          <a:lstStyle/>
          <a:p>
            <a:pPr marL="0" indent="0">
              <a:buNone/>
            </a:pPr>
            <a:r>
              <a:rPr lang="en-US" b="1" dirty="0"/>
              <a:t>Unit test for Grid</a:t>
            </a:r>
          </a:p>
          <a:p>
            <a:r>
              <a:rPr lang="en-US" dirty="0"/>
              <a:t>Verification of guard cell fill</a:t>
            </a:r>
          </a:p>
          <a:p>
            <a:r>
              <a:rPr lang="en-US" dirty="0"/>
              <a:t>Use two variables A &amp; B</a:t>
            </a:r>
          </a:p>
          <a:p>
            <a:r>
              <a:rPr lang="en-US" dirty="0"/>
              <a:t>Initialize A in all cells and B only in the interior cells (red)</a:t>
            </a:r>
          </a:p>
          <a:p>
            <a:r>
              <a:rPr lang="en-US" dirty="0"/>
              <a:t>Apply guard cell fill to B </a:t>
            </a:r>
          </a:p>
        </p:txBody>
      </p:sp>
      <p:pic>
        <p:nvPicPr>
          <p:cNvPr id="7" name="Picture 3"/>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496217" y="434782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Tree>
    <p:extLst>
      <p:ext uri="{BB962C8B-B14F-4D97-AF65-F5344CB8AC3E}">
        <p14:creationId xmlns:p14="http://schemas.microsoft.com/office/powerpoint/2010/main" val="37255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a:t>from Flash</a:t>
            </a:r>
            <a:endParaRPr lang="en-US" dirty="0"/>
          </a:p>
        </p:txBody>
      </p:sp>
      <p:sp>
        <p:nvSpPr>
          <p:cNvPr id="3" name="Content Placeholder 2"/>
          <p:cNvSpPr>
            <a:spLocks noGrp="1"/>
          </p:cNvSpPr>
          <p:nvPr>
            <p:ph idx="1"/>
          </p:nvPr>
        </p:nvSpPr>
        <p:spPr>
          <a:xfrm>
            <a:off x="1005840" y="922388"/>
            <a:ext cx="9978149" cy="4914531"/>
          </a:xfrm>
        </p:spPr>
        <p:txBody>
          <a:bodyPr>
            <a:normAutofit fontScale="92500"/>
          </a:bodyPr>
          <a:lstStyle/>
          <a:p>
            <a:pPr marL="0" indent="0">
              <a:buNone/>
            </a:pPr>
            <a:endParaRPr lang="en-US" dirty="0"/>
          </a:p>
          <a:p>
            <a:pPr marL="0" indent="0">
              <a:buNone/>
            </a:pPr>
            <a:r>
              <a:rPr lang="en-US" b="1" dirty="0"/>
              <a:t>Unit test for Equation of State (EOS)</a:t>
            </a:r>
          </a:p>
          <a:p>
            <a:r>
              <a:rPr lang="en-US" dirty="0"/>
              <a:t>Three modes for invoking EOS</a:t>
            </a:r>
          </a:p>
          <a:p>
            <a:pPr lvl="1"/>
            <a:r>
              <a:rPr lang="en-US" dirty="0"/>
              <a:t>MODE1: Pressure and density as input, internal energy and temperature as output</a:t>
            </a:r>
          </a:p>
          <a:p>
            <a:pPr lvl="1"/>
            <a:r>
              <a:rPr lang="en-US" dirty="0"/>
              <a:t>MODE2: Internal energy and density as input temperature and pressure as output</a:t>
            </a:r>
          </a:p>
          <a:p>
            <a:pPr lvl="1"/>
            <a:r>
              <a:rPr lang="en-US" dirty="0"/>
              <a:t>MODE3: Temperature and density as input pressure and internal energy as output</a:t>
            </a:r>
          </a:p>
          <a:p>
            <a:r>
              <a:rPr lang="en-US" dirty="0"/>
              <a:t>Use initial conditions from a known problem, initialize pressure and density</a:t>
            </a:r>
          </a:p>
          <a:p>
            <a:r>
              <a:rPr lang="en-US" dirty="0"/>
              <a:t>Apply EOS in MODE1</a:t>
            </a:r>
          </a:p>
          <a:p>
            <a:r>
              <a:rPr lang="en-US" dirty="0"/>
              <a:t>Using internal energy generated in the previous step apply EOS in MODE2</a:t>
            </a:r>
          </a:p>
          <a:p>
            <a:r>
              <a:rPr lang="en-US" dirty="0"/>
              <a:t>Using temperature generated in the previous step apply EOS in MODE3</a:t>
            </a:r>
          </a:p>
          <a:p>
            <a:r>
              <a:rPr lang="en-US" dirty="0"/>
              <a:t>At the end all variables should be consistent within tolerance</a:t>
            </a:r>
          </a:p>
          <a:p>
            <a:pPr lvl="1"/>
            <a:endParaRPr lang="en-US" dirty="0"/>
          </a:p>
          <a:p>
            <a:pPr lvl="2"/>
            <a:endParaRPr lang="en-US" dirty="0"/>
          </a:p>
          <a:p>
            <a:endParaRPr lang="en-US" dirty="0"/>
          </a:p>
        </p:txBody>
      </p:sp>
      <p:sp>
        <p:nvSpPr>
          <p:cNvPr id="4" name="Donut 3">
            <a:extLst>
              <a:ext uri="{FF2B5EF4-FFF2-40B4-BE49-F238E27FC236}">
                <a16:creationId xmlns:a16="http://schemas.microsoft.com/office/drawing/2014/main" id="{4DB73302-27B6-B44C-ABBF-DBA739634FFA}"/>
              </a:ext>
            </a:extLst>
          </p:cNvPr>
          <p:cNvSpPr/>
          <p:nvPr/>
        </p:nvSpPr>
        <p:spPr>
          <a:xfrm>
            <a:off x="7927497" y="27874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Tree>
    <p:extLst>
      <p:ext uri="{BB962C8B-B14F-4D97-AF65-F5344CB8AC3E}">
        <p14:creationId xmlns:p14="http://schemas.microsoft.com/office/powerpoint/2010/main" val="155142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4784902" y="1146456"/>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Tree>
    <p:extLst>
      <p:ext uri="{BB962C8B-B14F-4D97-AF65-F5344CB8AC3E}">
        <p14:creationId xmlns:p14="http://schemas.microsoft.com/office/powerpoint/2010/main" val="38995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Tree>
    <p:extLst>
      <p:ext uri="{BB962C8B-B14F-4D97-AF65-F5344CB8AC3E}">
        <p14:creationId xmlns:p14="http://schemas.microsoft.com/office/powerpoint/2010/main" val="1994422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Selection of tests</a:t>
            </a:r>
          </a:p>
        </p:txBody>
      </p:sp>
      <p:sp>
        <p:nvSpPr>
          <p:cNvPr id="21" name="Content Placeholder 4"/>
          <p:cNvSpPr>
            <a:spLocks noGrp="1"/>
          </p:cNvSpPr>
          <p:nvPr>
            <p:ph sz="quarter" idx="1"/>
          </p:nvPr>
        </p:nvSpPr>
        <p:spPr>
          <a:xfrm>
            <a:off x="880642" y="1012372"/>
            <a:ext cx="8151277" cy="4494629"/>
          </a:xfrm>
        </p:spPr>
        <p:txBody>
          <a:bodyPr>
            <a:normAutofit fontScale="92500" lnSpcReduction="20000"/>
          </a:bodyPr>
          <a:lstStyle/>
          <a:p>
            <a:r>
              <a:rPr lang="en-US" dirty="0"/>
              <a:t>Two purposes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p:txBody>
      </p:sp>
    </p:spTree>
    <p:extLst>
      <p:ext uri="{BB962C8B-B14F-4D97-AF65-F5344CB8AC3E}">
        <p14:creationId xmlns:p14="http://schemas.microsoft.com/office/powerpoint/2010/main" val="441676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148089"/>
          </a:xfrm>
        </p:spPr>
        <p:txBody>
          <a:bodyPr>
            <a:normAutofit/>
          </a:bodyPr>
          <a:lstStyle/>
          <a:p>
            <a:r>
              <a:rPr lang="en-US" dirty="0"/>
              <a:t>Effort spent in devising tests and testing regime are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 </a:t>
            </a:r>
          </a:p>
          <a:p>
            <a:pPr lvl="1"/>
            <a:r>
              <a:rPr lang="en-US" dirty="0"/>
              <a:t>Objectives: expected use of the code</a:t>
            </a:r>
          </a:p>
          <a:p>
            <a:pPr lvl="1"/>
            <a:r>
              <a:rPr lang="en-US" dirty="0"/>
              <a:t>Team: size and degree of heterogeneity</a:t>
            </a:r>
          </a:p>
          <a:p>
            <a:pPr lvl="1"/>
            <a:r>
              <a:rPr lang="en-US" dirty="0"/>
              <a:t>Lifecycle stage: new or production or refactoring</a:t>
            </a:r>
          </a:p>
          <a:p>
            <a:pPr lvl="1"/>
            <a:r>
              <a:rPr lang="en-US" dirty="0"/>
              <a:t>Lifetime: one off or ongoing production</a:t>
            </a:r>
          </a:p>
          <a:p>
            <a:pPr lvl="1"/>
            <a:r>
              <a:rPr lang="en-US" dirty="0"/>
              <a:t>Complexity: modules and their interactions</a:t>
            </a:r>
          </a:p>
          <a:p>
            <a:pPr lvl="1"/>
            <a:endParaRPr lang="en-US" dirty="0"/>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Software Design</a:t>
            </a:r>
          </a:p>
        </p:txBody>
      </p:sp>
      <p:sp>
        <p:nvSpPr>
          <p:cNvPr id="3" name="Content Placeholder 2"/>
          <p:cNvSpPr>
            <a:spLocks noGrp="1"/>
          </p:cNvSpPr>
          <p:nvPr>
            <p:ph idx="1"/>
          </p:nvPr>
        </p:nvSpPr>
        <p:spPr>
          <a:xfrm>
            <a:off x="531924" y="1057787"/>
            <a:ext cx="10203809" cy="2422086"/>
          </a:xfrm>
        </p:spPr>
        <p:txBody>
          <a:bodyPr>
            <a:normAutofit fontScale="85000" lnSpcReduction="20000"/>
          </a:bodyPr>
          <a:lstStyle/>
          <a:p>
            <a:pPr marL="0" indent="0">
              <a:buNone/>
            </a:pPr>
            <a:r>
              <a:rPr lang="en-US" dirty="0"/>
              <a:t>The default mode of growth by accretion leads to unmanageable software</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ramp-on time for new developers</a:t>
            </a:r>
          </a:p>
          <a:p>
            <a:r>
              <a:rPr lang="en-US" dirty="0"/>
              <a:t>Reduces software and science productivity due to technical debt</a:t>
            </a:r>
          </a:p>
          <a:p>
            <a:endParaRPr lang="en-US" dirty="0"/>
          </a:p>
          <a:p>
            <a:endParaRPr lang="en-US" dirty="0"/>
          </a:p>
          <a:p>
            <a:pPr marL="0" indent="0">
              <a:buNone/>
            </a:pPr>
            <a:endParaRPr lang="en-US" dirty="0"/>
          </a:p>
        </p:txBody>
      </p:sp>
      <p:sp>
        <p:nvSpPr>
          <p:cNvPr id="6" name="Rounded Rectangle 5"/>
          <p:cNvSpPr/>
          <p:nvPr/>
        </p:nvSpPr>
        <p:spPr>
          <a:xfrm>
            <a:off x="365760" y="3785300"/>
            <a:ext cx="11263671"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Technical debt --&gt; Consequence of Choices</a:t>
            </a:r>
            <a:endParaRPr lang="en-US" sz="2000" dirty="0">
              <a:solidFill>
                <a:schemeClr val="bg1"/>
              </a:solidFill>
            </a:endParaRPr>
          </a:p>
          <a:p>
            <a:pPr algn="ctr"/>
            <a:r>
              <a:rPr lang="en-US" sz="2000" dirty="0">
                <a:solidFill>
                  <a:schemeClr val="bg1"/>
                </a:solidFill>
              </a:rPr>
              <a:t>Quick and dirty collects interest which means more effort required to add features. </a:t>
            </a:r>
          </a:p>
        </p:txBody>
      </p:sp>
      <p:sp>
        <p:nvSpPr>
          <p:cNvPr id="5" name="Rounded Rectangle 4">
            <a:extLst>
              <a:ext uri="{FF2B5EF4-FFF2-40B4-BE49-F238E27FC236}">
                <a16:creationId xmlns:a16="http://schemas.microsoft.com/office/drawing/2014/main" id="{93F8536B-BC6D-5341-9509-FDBA5BD950CD}"/>
              </a:ext>
            </a:extLst>
          </p:cNvPr>
          <p:cNvSpPr/>
          <p:nvPr/>
        </p:nvSpPr>
        <p:spPr>
          <a:xfrm>
            <a:off x="904345" y="4801227"/>
            <a:ext cx="9831388" cy="12022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4045" marR="280024" algn="ctr" defTabSz="319998">
              <a:buClr>
                <a:schemeClr val="accent6">
                  <a:lumMod val="50000"/>
                </a:schemeClr>
              </a:buClr>
              <a:buSzPct val="99000"/>
              <a:tabLst>
                <a:tab pos="408903" algn="l"/>
              </a:tabLst>
            </a:pPr>
            <a:r>
              <a:rPr lang="en-US" sz="2400" dirty="0">
                <a:latin typeface="Gill Sans"/>
                <a:cs typeface="Gill Sans"/>
              </a:rPr>
              <a:t>It is extremely important to recognize that science through computing is only as credible as the software that produces it</a:t>
            </a:r>
          </a:p>
        </p:txBody>
      </p:sp>
    </p:spTree>
    <p:extLst>
      <p:ext uri="{BB962C8B-B14F-4D97-AF65-F5344CB8AC3E}">
        <p14:creationId xmlns:p14="http://schemas.microsoft.com/office/powerpoint/2010/main" val="112276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Commonalities</a:t>
            </a:r>
          </a:p>
        </p:txBody>
      </p:sp>
      <p:sp>
        <p:nvSpPr>
          <p:cNvPr id="5" name="Content Placeholder 4"/>
          <p:cNvSpPr>
            <a:spLocks noGrp="1"/>
          </p:cNvSpPr>
          <p:nvPr>
            <p:ph sz="quarter" idx="1"/>
          </p:nvPr>
        </p:nvSpPr>
        <p:spPr/>
        <p:txBody>
          <a:bodyPr/>
          <a:lstStyle/>
          <a:p>
            <a:r>
              <a:rPr lang="en-US" dirty="0"/>
              <a:t>Unit testing is always good</a:t>
            </a:r>
          </a:p>
          <a:p>
            <a:pPr lvl="1"/>
            <a:r>
              <a:rPr lang="en-US" dirty="0"/>
              <a:t>It is never sufficient</a:t>
            </a:r>
          </a:p>
          <a:p>
            <a:r>
              <a:rPr lang="en-US" dirty="0"/>
              <a:t>Verification of expected behavior</a:t>
            </a:r>
          </a:p>
          <a:p>
            <a:r>
              <a:rPr lang="en-US" dirty="0"/>
              <a:t>Understanding the range of validity and applicability is always important</a:t>
            </a:r>
          </a:p>
          <a:p>
            <a:pPr lvl="1"/>
            <a:r>
              <a:rPr lang="en-US" dirty="0"/>
              <a:t>Especially for individual solvers </a:t>
            </a:r>
          </a:p>
          <a:p>
            <a:endParaRPr lang="en-US" dirty="0"/>
          </a:p>
          <a:p>
            <a:endParaRPr lang="en-US" dirty="0"/>
          </a:p>
        </p:txBody>
      </p:sp>
    </p:spTree>
    <p:extLst>
      <p:ext uri="{BB962C8B-B14F-4D97-AF65-F5344CB8AC3E}">
        <p14:creationId xmlns:p14="http://schemas.microsoft.com/office/powerpoint/2010/main" val="2002917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7F3E3B-8089-3A47-AFE3-819CC2E57B25}"/>
              </a:ext>
            </a:extLst>
          </p:cNvPr>
          <p:cNvSpPr/>
          <p:nvPr/>
        </p:nvSpPr>
        <p:spPr>
          <a:xfrm>
            <a:off x="3762632" y="1066800"/>
            <a:ext cx="8124567" cy="4512256"/>
          </a:xfrm>
          <a:prstGeom prst="rect">
            <a:avLst/>
          </a:prstGeom>
          <a:solidFill>
            <a:schemeClr val="accent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p:txBody>
          <a:bodyPr/>
          <a:lstStyle/>
          <a:p>
            <a:r>
              <a:rPr lang="en-US" dirty="0"/>
              <a:t>Test Selection</a:t>
            </a:r>
          </a:p>
        </p:txBody>
      </p:sp>
      <p:sp>
        <p:nvSpPr>
          <p:cNvPr id="5" name="Content Placeholder 4"/>
          <p:cNvSpPr>
            <a:spLocks noGrp="1"/>
          </p:cNvSpPr>
          <p:nvPr>
            <p:ph sz="quarter" idx="1"/>
          </p:nvPr>
        </p:nvSpPr>
        <p:spPr>
          <a:xfrm>
            <a:off x="365760" y="1271904"/>
            <a:ext cx="3122507" cy="4307152"/>
          </a:xfrm>
        </p:spPr>
        <p:txBody>
          <a:bodyPr>
            <a:normAutofit/>
          </a:bodyPr>
          <a:lstStyle/>
          <a:p>
            <a:r>
              <a:rPr lang="en-US" dirty="0"/>
              <a:t>First line of defense – code coverage tools  (demo later)</a:t>
            </a:r>
          </a:p>
          <a:p>
            <a:r>
              <a:rPr lang="en-US" dirty="0"/>
              <a:t>Necessary but not sufficient – don’t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762633" y="1218193"/>
            <a:ext cx="7975600" cy="44145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Build a matrix</a:t>
            </a:r>
          </a:p>
          <a:p>
            <a:pPr lvl="1"/>
            <a:r>
              <a:rPr lang="en-US" dirty="0"/>
              <a:t>Physics along rows</a:t>
            </a:r>
          </a:p>
          <a:p>
            <a:pPr lvl="1"/>
            <a:r>
              <a:rPr lang="en-US" dirty="0"/>
              <a:t>Infrastructure along columns</a:t>
            </a:r>
          </a:p>
          <a:p>
            <a:pPr lvl="1"/>
            <a:r>
              <a:rPr lang="en-US" dirty="0"/>
              <a:t>Alternative implementations, dimensions, geometry</a:t>
            </a:r>
          </a:p>
          <a:p>
            <a:r>
              <a:rPr lang="en-US" dirty="0"/>
              <a:t>Mark &lt;</a:t>
            </a:r>
            <a:r>
              <a:rPr lang="en-US" dirty="0" err="1"/>
              <a:t>i,j</a:t>
            </a:r>
            <a:r>
              <a:rPr lang="en-US" dirty="0"/>
              <a:t>&gt; if test covers corresponding features</a:t>
            </a:r>
          </a:p>
          <a:p>
            <a:r>
              <a:rPr lang="en-US" dirty="0"/>
              <a:t>Follow the order</a:t>
            </a:r>
          </a:p>
          <a:p>
            <a:pPr lvl="1"/>
            <a:r>
              <a:rPr lang="en-US" dirty="0"/>
              <a:t>All unit tests – including full module tests</a:t>
            </a:r>
          </a:p>
          <a:p>
            <a:pPr lvl="1"/>
            <a:r>
              <a:rPr lang="en-US" dirty="0"/>
              <a:t>Tests representing ongoing productions</a:t>
            </a:r>
          </a:p>
          <a:p>
            <a:pPr lvl="1"/>
            <a:r>
              <a:rPr lang="en-US" dirty="0"/>
              <a:t>Tests sensitive to perturbations</a:t>
            </a:r>
          </a:p>
          <a:p>
            <a:pPr lvl="1"/>
            <a:r>
              <a:rPr lang="en-US" dirty="0"/>
              <a:t>Most stringent tests for solvers</a:t>
            </a:r>
          </a:p>
          <a:p>
            <a:pPr lvl="1"/>
            <a:r>
              <a:rPr lang="en-US" dirty="0"/>
              <a:t>Least complex test to cover remaining spots</a:t>
            </a:r>
          </a:p>
          <a:p>
            <a:pPr lvl="1"/>
            <a:endParaRPr lang="en-US" dirty="0"/>
          </a:p>
          <a:p>
            <a:pPr lvl="1"/>
            <a:endParaRPr lang="en-US" dirty="0"/>
          </a:p>
        </p:txBody>
      </p:sp>
    </p:spTree>
    <p:extLst>
      <p:ext uri="{BB962C8B-B14F-4D97-AF65-F5344CB8AC3E}">
        <p14:creationId xmlns:p14="http://schemas.microsoft.com/office/powerpoint/2010/main" val="426696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752145" y="936825"/>
            <a:ext cx="8690163" cy="2254933"/>
            <a:chOff x="0" y="1600200"/>
            <a:chExt cx="8692427" cy="2255520"/>
          </a:xfrm>
        </p:grpSpPr>
        <p:grpSp>
          <p:nvGrpSpPr>
            <p:cNvPr id="36" name="Group 35"/>
            <p:cNvGrpSpPr/>
            <p:nvPr/>
          </p:nvGrpSpPr>
          <p:grpSpPr>
            <a:xfrm>
              <a:off x="228600" y="1892808"/>
              <a:ext cx="8093964" cy="1706880"/>
              <a:chOff x="228600" y="1892808"/>
              <a:chExt cx="8093964" cy="1706880"/>
            </a:xfrm>
          </p:grpSpPr>
          <p:sp>
            <p:nvSpPr>
              <p:cNvPr id="6" name="Rectangle 5"/>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8" name="Straight Connector 7"/>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descr="testTable.pdf"/>
            <p:cNvPicPr>
              <a:picLocks noChangeAspect="1"/>
            </p:cNvPicPr>
            <p:nvPr/>
          </p:nvPicPr>
          <p:blipFill rotWithShape="1">
            <a:blip r:embed="rId2">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graphicFrame>
        <p:nvGraphicFramePr>
          <p:cNvPr id="35" name="Table 34"/>
          <p:cNvGraphicFramePr>
            <a:graphicFrameLocks noGrp="1"/>
          </p:cNvGraphicFramePr>
          <p:nvPr>
            <p:extLst/>
          </p:nvPr>
        </p:nvGraphicFramePr>
        <p:xfrm>
          <a:off x="8189037" y="3418335"/>
          <a:ext cx="3351926" cy="1752145"/>
        </p:xfrm>
        <a:graphic>
          <a:graphicData uri="http://schemas.openxmlformats.org/drawingml/2006/table">
            <a:tbl>
              <a:tblPr/>
              <a:tblGrid>
                <a:gridCol w="1675963">
                  <a:extLst>
                    <a:ext uri="{9D8B030D-6E8A-4147-A177-3AD203B41FA5}">
                      <a16:colId xmlns:a16="http://schemas.microsoft.com/office/drawing/2014/main" val="20000"/>
                    </a:ext>
                  </a:extLst>
                </a:gridCol>
                <a:gridCol w="1675963">
                  <a:extLst>
                    <a:ext uri="{9D8B030D-6E8A-4147-A177-3AD203B41FA5}">
                      <a16:colId xmlns:a16="http://schemas.microsoft.com/office/drawing/2014/main" val="20001"/>
                    </a:ext>
                  </a:extLst>
                </a:gridCol>
              </a:tblGrid>
              <a:tr h="350429">
                <a:tc>
                  <a:txBody>
                    <a:bodyPr/>
                    <a:lstStyle/>
                    <a:p>
                      <a:pPr algn="l" fontAlgn="b"/>
                      <a:r>
                        <a:rPr lang="en-US" sz="2000" b="0" i="0" u="none" strike="noStrike">
                          <a:solidFill>
                            <a:srgbClr val="000000"/>
                          </a:solidFill>
                          <a:effectLst/>
                          <a:latin typeface="Calibri"/>
                        </a:rPr>
                        <a:t>Tests</a:t>
                      </a:r>
                    </a:p>
                  </a:txBody>
                  <a:tcPr marL="12697" marR="12697" marT="12697"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Symbol</a:t>
                      </a:r>
                    </a:p>
                  </a:txBody>
                  <a:tcPr marL="12697" marR="12697" marT="12697" marB="0" anchor="b">
                    <a:lnL>
                      <a:noFill/>
                    </a:lnL>
                    <a:lnR>
                      <a:noFill/>
                    </a:lnR>
                    <a:lnT>
                      <a:noFill/>
                    </a:lnT>
                    <a:lnB>
                      <a:noFill/>
                    </a:lnB>
                  </a:tcPr>
                </a:tc>
                <a:extLst>
                  <a:ext uri="{0D108BD9-81ED-4DB2-BD59-A6C34878D82A}">
                    <a16:rowId xmlns:a16="http://schemas.microsoft.com/office/drawing/2014/main" val="10000"/>
                  </a:ext>
                </a:extLst>
              </a:tr>
              <a:tr h="350429">
                <a:tc>
                  <a:txBody>
                    <a:bodyPr/>
                    <a:lstStyle/>
                    <a:p>
                      <a:pPr algn="l" fontAlgn="b"/>
                      <a:r>
                        <a:rPr lang="en-US" sz="2000" b="0" i="0" u="none" strike="noStrike" dirty="0" err="1">
                          <a:solidFill>
                            <a:srgbClr val="000000"/>
                          </a:solidFill>
                          <a:effectLst/>
                          <a:latin typeface="Calibri"/>
                        </a:rPr>
                        <a:t>Sedov</a:t>
                      </a:r>
                      <a:endParaRPr lang="en-US" sz="2000" b="0" i="0" u="none" strike="noStrike" dirty="0">
                        <a:solidFill>
                          <a:srgbClr val="000000"/>
                        </a:solidFill>
                        <a:effectLst/>
                        <a:latin typeface="Calibri"/>
                      </a:endParaRP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SV</a:t>
                      </a:r>
                    </a:p>
                  </a:txBody>
                  <a:tcPr marL="12697" marR="12697" marT="12697" marB="0" anchor="b">
                    <a:lnL>
                      <a:noFill/>
                    </a:lnL>
                    <a:lnR>
                      <a:noFill/>
                    </a:lnR>
                    <a:lnT>
                      <a:noFill/>
                    </a:lnT>
                    <a:lnB>
                      <a:noFill/>
                    </a:lnB>
                  </a:tcPr>
                </a:tc>
                <a:extLst>
                  <a:ext uri="{0D108BD9-81ED-4DB2-BD59-A6C34878D82A}">
                    <a16:rowId xmlns:a16="http://schemas.microsoft.com/office/drawing/2014/main" val="10001"/>
                  </a:ext>
                </a:extLst>
              </a:tr>
              <a:tr h="350429">
                <a:tc>
                  <a:txBody>
                    <a:bodyPr/>
                    <a:lstStyle/>
                    <a:p>
                      <a:pPr algn="l" fontAlgn="b"/>
                      <a:r>
                        <a:rPr lang="en-US" sz="2000" b="0" i="0" u="none" strike="noStrike">
                          <a:solidFill>
                            <a:srgbClr val="000000"/>
                          </a:solidFill>
                          <a:effectLst/>
                          <a:latin typeface="Calibri"/>
                        </a:rPr>
                        <a:t>Cellular</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CL</a:t>
                      </a:r>
                    </a:p>
                  </a:txBody>
                  <a:tcPr marL="12697" marR="12697" marT="12697" marB="0" anchor="b">
                    <a:lnL>
                      <a:noFill/>
                    </a:lnL>
                    <a:lnR>
                      <a:noFill/>
                    </a:lnR>
                    <a:lnT>
                      <a:noFill/>
                    </a:lnT>
                    <a:lnB>
                      <a:noFill/>
                    </a:lnB>
                  </a:tcPr>
                </a:tc>
                <a:extLst>
                  <a:ext uri="{0D108BD9-81ED-4DB2-BD59-A6C34878D82A}">
                    <a16:rowId xmlns:a16="http://schemas.microsoft.com/office/drawing/2014/main" val="10002"/>
                  </a:ext>
                </a:extLst>
              </a:tr>
              <a:tr h="350429">
                <a:tc>
                  <a:txBody>
                    <a:bodyPr/>
                    <a:lstStyle/>
                    <a:p>
                      <a:pPr algn="l" fontAlgn="b"/>
                      <a:r>
                        <a:rPr lang="en-US" sz="2000" b="0" i="0" u="none" strike="noStrike">
                          <a:solidFill>
                            <a:srgbClr val="000000"/>
                          </a:solidFill>
                          <a:effectLst/>
                          <a:latin typeface="Calibri"/>
                        </a:rPr>
                        <a:t>Poisson</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PT</a:t>
                      </a:r>
                    </a:p>
                  </a:txBody>
                  <a:tcPr marL="12697" marR="12697" marT="12697" marB="0" anchor="b">
                    <a:lnL>
                      <a:noFill/>
                    </a:lnL>
                    <a:lnR>
                      <a:noFill/>
                    </a:lnR>
                    <a:lnT>
                      <a:noFill/>
                    </a:lnT>
                    <a:lnB>
                      <a:noFill/>
                    </a:lnB>
                  </a:tcPr>
                </a:tc>
                <a:extLst>
                  <a:ext uri="{0D108BD9-81ED-4DB2-BD59-A6C34878D82A}">
                    <a16:rowId xmlns:a16="http://schemas.microsoft.com/office/drawing/2014/main" val="10003"/>
                  </a:ext>
                </a:extLst>
              </a:tr>
              <a:tr h="350429">
                <a:tc>
                  <a:txBody>
                    <a:bodyPr/>
                    <a:lstStyle/>
                    <a:p>
                      <a:pPr algn="l" fontAlgn="b"/>
                      <a:r>
                        <a:rPr lang="en-US" sz="2000" b="0" i="0" u="none" strike="noStrike">
                          <a:solidFill>
                            <a:srgbClr val="000000"/>
                          </a:solidFill>
                          <a:effectLst/>
                          <a:latin typeface="Calibri"/>
                        </a:rPr>
                        <a:t>White Dwarf</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WD</a:t>
                      </a:r>
                    </a:p>
                  </a:txBody>
                  <a:tcPr marL="12697" marR="12697" marT="12697"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38" name="Title 1"/>
          <p:cNvSpPr>
            <a:spLocks noGrp="1"/>
          </p:cNvSpPr>
          <p:nvPr>
            <p:ph type="title"/>
          </p:nvPr>
        </p:nvSpPr>
        <p:spPr>
          <a:xfrm>
            <a:off x="2133044" y="196747"/>
            <a:ext cx="8227457" cy="510904"/>
          </a:xfrm>
        </p:spPr>
        <p:txBody>
          <a:bodyPr/>
          <a:lstStyle/>
          <a:p>
            <a:r>
              <a:rPr lang="en-US" dirty="0"/>
              <a:t>Example </a:t>
            </a:r>
          </a:p>
        </p:txBody>
      </p:sp>
      <p:sp>
        <p:nvSpPr>
          <p:cNvPr id="40" name="Content Placeholder 2"/>
          <p:cNvSpPr>
            <a:spLocks noGrp="1"/>
          </p:cNvSpPr>
          <p:nvPr>
            <p:ph idx="1"/>
          </p:nvPr>
        </p:nvSpPr>
        <p:spPr>
          <a:xfrm>
            <a:off x="1828324" y="3358503"/>
            <a:ext cx="5180251" cy="2590125"/>
          </a:xfrm>
        </p:spPr>
        <p:txBody>
          <a:bodyPr/>
          <a:lstStyle/>
          <a:p>
            <a:r>
              <a:rPr lang="en-US" sz="1999" dirty="0"/>
              <a:t>A test on the same row indicates interoperability between corresponding physics </a:t>
            </a:r>
          </a:p>
          <a:p>
            <a:r>
              <a:rPr lang="en-US" sz="1999" dirty="0"/>
              <a:t>Similar logic would apply to tests on the same column for infrastructure</a:t>
            </a:r>
          </a:p>
          <a:p>
            <a:r>
              <a:rPr lang="en-US" sz="1999" dirty="0"/>
              <a:t>More goes on, but this is the primary methodology</a:t>
            </a:r>
          </a:p>
          <a:p>
            <a:pPr marL="457063" lvl="1" indent="0">
              <a:buNone/>
            </a:pPr>
            <a:endParaRPr lang="en-US" dirty="0"/>
          </a:p>
        </p:txBody>
      </p:sp>
    </p:spTree>
    <p:extLst>
      <p:ext uri="{BB962C8B-B14F-4D97-AF65-F5344CB8AC3E}">
        <p14:creationId xmlns:p14="http://schemas.microsoft.com/office/powerpoint/2010/main" val="617059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Font typeface="Arial"/>
              <a:buChar char="•"/>
            </a:pPr>
            <a:r>
              <a:rPr lang="en-US" dirty="0"/>
              <a:t>Understand your needs</a:t>
            </a:r>
          </a:p>
          <a:p>
            <a:pPr marL="457200" indent="-457200">
              <a:buFont typeface="Arial"/>
              <a:buChar char="•"/>
            </a:pPr>
            <a:r>
              <a:rPr lang="en-US" dirty="0"/>
              <a:t>Do the cost-benefit analysis</a:t>
            </a:r>
          </a:p>
          <a:p>
            <a:pPr marL="457200" indent="-457200">
              <a:buFont typeface="Arial"/>
              <a:buChar char="•"/>
            </a:pPr>
            <a:r>
              <a:rPr lang="en-US" dirty="0"/>
              <a:t>Adopt what works for you without incurring technical debt</a:t>
            </a:r>
          </a:p>
          <a:p>
            <a:pPr marL="457200" indent="-457200">
              <a:buFont typeface="Arial"/>
              <a:buChar char="•"/>
            </a:pPr>
            <a:r>
              <a:rPr lang="en-US" dirty="0"/>
              <a:t>Design with portability, extensibility, reproducibility and maintainability in mind</a:t>
            </a:r>
          </a:p>
          <a:p>
            <a:pPr marL="457200" indent="-457200">
              <a:buFont typeface="Arial"/>
              <a:buChar char="•"/>
            </a:pPr>
            <a:r>
              <a:rPr lang="en-US" dirty="0"/>
              <a:t>Verify … verify … verify</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1FBCAB3-89F2-D640-80E6-C70D1C8827D4}"/>
              </a:ext>
            </a:extLst>
          </p:cNvPr>
          <p:cNvSpPr txBox="1">
            <a:spLocks/>
          </p:cNvSpPr>
          <p:nvPr/>
        </p:nvSpPr>
        <p:spPr>
          <a:xfrm>
            <a:off x="174048" y="760550"/>
            <a:ext cx="7165544" cy="553349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r>
              <a:rPr lang="en-US" dirty="0">
                <a:solidFill>
                  <a:schemeClr val="tx1"/>
                </a:solidFill>
              </a:rPr>
              <a:t>Compute on expensive, rare resources</a:t>
            </a:r>
          </a:p>
          <a:p>
            <a:pPr marL="342900" indent="-342900" algn="l">
              <a:buFont typeface="Wingdings" pitchFamily="2" charset="2"/>
              <a:buChar char="q"/>
            </a:pPr>
            <a:r>
              <a:rPr lang="en-US" dirty="0">
                <a:solidFill>
                  <a:schemeClr val="tx1"/>
                </a:solidFill>
              </a:rPr>
              <a:t> Software continuously evolving</a:t>
            </a:r>
          </a:p>
          <a:p>
            <a:pPr marL="342900" indent="-342900" algn="l">
              <a:buFont typeface="Wingdings" pitchFamily="2" charset="2"/>
              <a:buChar char="q"/>
            </a:pPr>
            <a:r>
              <a:rPr lang="en-US" dirty="0">
                <a:solidFill>
                  <a:schemeClr val="tx1"/>
                </a:solidFill>
              </a:rPr>
              <a:t> Many components of the software under research</a:t>
            </a:r>
          </a:p>
          <a:p>
            <a:pPr marL="342900" indent="-342900" algn="l">
              <a:buFont typeface="Wingdings" pitchFamily="2" charset="2"/>
              <a:buChar char="q"/>
            </a:pPr>
            <a:endParaRPr lang="en-US" dirty="0">
              <a:solidFill>
                <a:schemeClr val="tx1"/>
              </a:solidFill>
            </a:endParaRPr>
          </a:p>
          <a:p>
            <a:pPr marL="685800" lvl="1" indent="-342900" algn="l">
              <a:buFont typeface="Wingdings" pitchFamily="2" charset="2"/>
              <a:buChar char="q"/>
            </a:pPr>
            <a:endParaRPr lang="en-US" dirty="0">
              <a:solidFill>
                <a:schemeClr val="tx1"/>
              </a:solidFill>
            </a:endParaRPr>
          </a:p>
        </p:txBody>
      </p:sp>
      <p:grpSp>
        <p:nvGrpSpPr>
          <p:cNvPr id="5" name="Group 4">
            <a:extLst>
              <a:ext uri="{FF2B5EF4-FFF2-40B4-BE49-F238E27FC236}">
                <a16:creationId xmlns:a16="http://schemas.microsoft.com/office/drawing/2014/main" id="{FD518A52-2B36-D540-A2E3-F8C10EF63304}"/>
              </a:ext>
            </a:extLst>
          </p:cNvPr>
          <p:cNvGrpSpPr/>
          <p:nvPr/>
        </p:nvGrpSpPr>
        <p:grpSpPr>
          <a:xfrm>
            <a:off x="3893079" y="1263348"/>
            <a:ext cx="7391400" cy="2868386"/>
            <a:chOff x="2176244" y="1817067"/>
            <a:chExt cx="4612460" cy="3142742"/>
          </a:xfrm>
        </p:grpSpPr>
        <p:sp>
          <p:nvSpPr>
            <p:cNvPr id="6" name="Oval 5">
              <a:extLst>
                <a:ext uri="{FF2B5EF4-FFF2-40B4-BE49-F238E27FC236}">
                  <a16:creationId xmlns:a16="http://schemas.microsoft.com/office/drawing/2014/main" id="{C5271937-2E4C-CD45-9747-385C998CB79E}"/>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7" name="Oval 6">
              <a:extLst>
                <a:ext uri="{FF2B5EF4-FFF2-40B4-BE49-F238E27FC236}">
                  <a16:creationId xmlns:a16="http://schemas.microsoft.com/office/drawing/2014/main" id="{624FA02D-38BF-384C-B883-79DC5491450D}"/>
                </a:ext>
              </a:extLst>
            </p:cNvPr>
            <p:cNvSpPr/>
            <p:nvPr/>
          </p:nvSpPr>
          <p:spPr>
            <a:xfrm>
              <a:off x="5349749" y="2965465"/>
              <a:ext cx="1438955"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8" name="Oval 7">
              <a:extLst>
                <a:ext uri="{FF2B5EF4-FFF2-40B4-BE49-F238E27FC236}">
                  <a16:creationId xmlns:a16="http://schemas.microsoft.com/office/drawing/2014/main" id="{BF9DA77B-9B52-6644-85E9-3EB160E3F21D}"/>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9" name="Oval 8">
              <a:extLst>
                <a:ext uri="{FF2B5EF4-FFF2-40B4-BE49-F238E27FC236}">
                  <a16:creationId xmlns:a16="http://schemas.microsoft.com/office/drawing/2014/main" id="{69F9F83B-7A35-5645-9254-19F7407CA9AE}"/>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0" name="Curved Connector 9">
              <a:extLst>
                <a:ext uri="{FF2B5EF4-FFF2-40B4-BE49-F238E27FC236}">
                  <a16:creationId xmlns:a16="http://schemas.microsoft.com/office/drawing/2014/main" id="{FF2E8ED3-6C93-644C-BD4F-278C6883143B}"/>
                </a:ext>
              </a:extLst>
            </p:cNvPr>
            <p:cNvCxnSpPr>
              <a:stCxn id="6" idx="6"/>
              <a:endCxn id="7" idx="0"/>
            </p:cNvCxnSpPr>
            <p:nvPr/>
          </p:nvCxnSpPr>
          <p:spPr>
            <a:xfrm>
              <a:off x="5542531" y="2317641"/>
              <a:ext cx="526696"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13E1363-35D4-454A-821F-26496195B312}"/>
                </a:ext>
              </a:extLst>
            </p:cNvPr>
            <p:cNvCxnSpPr>
              <a:stCxn id="7" idx="4"/>
              <a:endCxn id="8" idx="6"/>
            </p:cNvCxnSpPr>
            <p:nvPr/>
          </p:nvCxnSpPr>
          <p:spPr>
            <a:xfrm rot="5400000">
              <a:off x="5574875" y="3964884"/>
              <a:ext cx="492626" cy="49608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FD969DAB-5D3C-0547-B7F6-85668D10FB62}"/>
                </a:ext>
              </a:extLst>
            </p:cNvPr>
            <p:cNvCxnSpPr>
              <a:stCxn id="8" idx="2"/>
              <a:endCxn id="9"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1CAFEADC-B0D3-8840-BF13-ED41CB2D3288}"/>
                </a:ext>
              </a:extLst>
            </p:cNvPr>
            <p:cNvCxnSpPr>
              <a:stCxn id="9" idx="0"/>
              <a:endCxn id="6"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566D727-68CD-0B4E-8925-43F21BC1FB6E}"/>
                </a:ext>
              </a:extLst>
            </p:cNvPr>
            <p:cNvCxnSpPr>
              <a:stCxn id="7" idx="2"/>
              <a:endCxn id="9" idx="6"/>
            </p:cNvCxnSpPr>
            <p:nvPr/>
          </p:nvCxnSpPr>
          <p:spPr>
            <a:xfrm flipH="1" flipV="1">
              <a:off x="3829512" y="3466037"/>
              <a:ext cx="1520238"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8EBFA618-6503-B849-B401-8AAED3BE0316}"/>
              </a:ext>
            </a:extLst>
          </p:cNvPr>
          <p:cNvSpPr txBox="1">
            <a:spLocks/>
          </p:cNvSpPr>
          <p:nvPr/>
        </p:nvSpPr>
        <p:spPr>
          <a:xfrm>
            <a:off x="1979613" y="274638"/>
            <a:ext cx="8372901" cy="828948"/>
          </a:xfrm>
          <a:prstGeom prst="rect">
            <a:avLst/>
          </a:prstGeom>
        </p:spPr>
        <p:txBody>
          <a:bodyPr vert="horz" lIns="0" tIns="0" rIns="0" bIns="0" rtlCol="0" anchor="b">
            <a:noAutofit/>
          </a:bodyPr>
          <a:lstStyle>
            <a:lvl1pPr algn="l" defTabSz="457200" rtl="0" eaLnBrk="1" latinLnBrk="0" hangingPunct="1">
              <a:lnSpc>
                <a:spcPct val="95000"/>
              </a:lnSpc>
              <a:spcBef>
                <a:spcPct val="0"/>
              </a:spcBef>
              <a:buNone/>
              <a:defRPr sz="2800" b="1" i="0" kern="1200" cap="all" baseline="0">
                <a:solidFill>
                  <a:schemeClr val="tx1">
                    <a:lumMod val="50000"/>
                  </a:schemeClr>
                </a:solidFill>
                <a:latin typeface="+mj-lt"/>
                <a:ea typeface="+mj-ea"/>
                <a:cs typeface="+mj-cs"/>
              </a:defRPr>
            </a:lvl1pPr>
          </a:lstStyle>
          <a:p>
            <a:r>
              <a:rPr lang="en-US" dirty="0"/>
              <a:t>Science with high performance computing</a:t>
            </a:r>
          </a:p>
        </p:txBody>
      </p:sp>
    </p:spTree>
    <p:extLst>
      <p:ext uri="{BB962C8B-B14F-4D97-AF65-F5344CB8AC3E}">
        <p14:creationId xmlns:p14="http://schemas.microsoft.com/office/powerpoint/2010/main" val="378027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B67E032D-A7CF-E848-B158-A4A930BAD2CC}"/>
              </a:ext>
            </a:extLst>
          </p:cNvPr>
          <p:cNvSpPr>
            <a:spLocks noGrp="1"/>
          </p:cNvSpPr>
          <p:nvPr>
            <p:ph type="title"/>
          </p:nvPr>
        </p:nvSpPr>
        <p:spPr>
          <a:xfrm>
            <a:off x="365760" y="411480"/>
            <a:ext cx="11372473" cy="510909"/>
          </a:xfrm>
        </p:spPr>
        <p:txBody>
          <a:bodyPr/>
          <a:lstStyle/>
          <a:p>
            <a:r>
              <a:rPr lang="en-US" dirty="0"/>
              <a:t>Taking stock</a:t>
            </a:r>
          </a:p>
        </p:txBody>
      </p:sp>
      <p:sp>
        <p:nvSpPr>
          <p:cNvPr id="38" name="Rectangle 37">
            <a:extLst>
              <a:ext uri="{FF2B5EF4-FFF2-40B4-BE49-F238E27FC236}">
                <a16:creationId xmlns:a16="http://schemas.microsoft.com/office/drawing/2014/main" id="{055E24CC-DE72-BE41-A788-5FFE9FD529D4}"/>
              </a:ext>
            </a:extLst>
          </p:cNvPr>
          <p:cNvSpPr/>
          <p:nvPr/>
        </p:nvSpPr>
        <p:spPr>
          <a:xfrm>
            <a:off x="2132012" y="1386840"/>
            <a:ext cx="7604760" cy="10668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a:t>Software architecture and process design is an overhead</a:t>
            </a:r>
          </a:p>
          <a:p>
            <a:pPr marL="742950" lvl="1" indent="-285750">
              <a:buFont typeface="Arial" panose="020B0604020202020204" pitchFamily="34" charset="0"/>
              <a:buChar char="•"/>
            </a:pPr>
            <a:r>
              <a:rPr lang="en-US" dirty="0"/>
              <a:t>Value lies in avoiding technical debt (future saving)</a:t>
            </a:r>
          </a:p>
          <a:p>
            <a:pPr marL="742950" lvl="1" indent="-285750">
              <a:buFont typeface="Arial" panose="020B0604020202020204" pitchFamily="34" charset="0"/>
              <a:buChar char="•"/>
            </a:pPr>
            <a:r>
              <a:rPr lang="en-US" dirty="0"/>
              <a:t>Worthwhile to understand the trade-off</a:t>
            </a:r>
          </a:p>
        </p:txBody>
      </p:sp>
      <p:sp>
        <p:nvSpPr>
          <p:cNvPr id="40" name="Rectangle 39">
            <a:extLst>
              <a:ext uri="{FF2B5EF4-FFF2-40B4-BE49-F238E27FC236}">
                <a16:creationId xmlns:a16="http://schemas.microsoft.com/office/drawing/2014/main" id="{1048370D-F261-2447-A664-12107B38707A}"/>
              </a:ext>
            </a:extLst>
          </p:cNvPr>
          <p:cNvSpPr/>
          <p:nvPr/>
        </p:nvSpPr>
        <p:spPr>
          <a:xfrm>
            <a:off x="2132012" y="2453640"/>
            <a:ext cx="4465320" cy="217932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a:t>The target of the software</a:t>
            </a:r>
          </a:p>
          <a:p>
            <a:pPr marL="742950" lvl="1" indent="-285750">
              <a:buFont typeface="Arial" panose="020B0604020202020204" pitchFamily="34" charset="0"/>
              <a:buChar char="•"/>
            </a:pPr>
            <a:r>
              <a:rPr lang="en-US" dirty="0"/>
              <a:t>Proof-of-concept</a:t>
            </a:r>
          </a:p>
          <a:p>
            <a:pPr marL="742950" lvl="1" indent="-285750">
              <a:buFont typeface="Arial" panose="020B0604020202020204" pitchFamily="34" charset="0"/>
              <a:buChar char="•"/>
            </a:pPr>
            <a:r>
              <a:rPr lang="en-US" dirty="0"/>
              <a:t>Verification</a:t>
            </a:r>
          </a:p>
          <a:p>
            <a:pPr marL="742950" lvl="1" indent="-285750">
              <a:buFont typeface="Arial" panose="020B0604020202020204" pitchFamily="34" charset="0"/>
              <a:buChar char="•"/>
            </a:pPr>
            <a:r>
              <a:rPr lang="en-US" dirty="0"/>
              <a:t>Exploration of some phenomenon</a:t>
            </a:r>
          </a:p>
          <a:p>
            <a:pPr marL="742950" lvl="1" indent="-285750">
              <a:buFont typeface="Arial" panose="020B0604020202020204" pitchFamily="34" charset="0"/>
              <a:buChar char="•"/>
            </a:pPr>
            <a:r>
              <a:rPr lang="en-US" dirty="0"/>
              <a:t>Experiment design</a:t>
            </a:r>
          </a:p>
          <a:p>
            <a:pPr marL="742950" lvl="1" indent="-285750">
              <a:buFont typeface="Arial" panose="020B0604020202020204" pitchFamily="34" charset="0"/>
              <a:buChar char="•"/>
            </a:pPr>
            <a:r>
              <a:rPr lang="en-US" dirty="0"/>
              <a:t>Analysis</a:t>
            </a:r>
          </a:p>
          <a:p>
            <a:pPr marL="742950" lvl="1" indent="-285750">
              <a:buFont typeface="Arial" panose="020B0604020202020204" pitchFamily="34" charset="0"/>
              <a:buChar char="•"/>
            </a:pPr>
            <a:r>
              <a:rPr lang="en-US" dirty="0"/>
              <a:t>Other …</a:t>
            </a:r>
          </a:p>
        </p:txBody>
      </p:sp>
      <p:sp>
        <p:nvSpPr>
          <p:cNvPr id="42" name="Oval 41">
            <a:extLst>
              <a:ext uri="{FF2B5EF4-FFF2-40B4-BE49-F238E27FC236}">
                <a16:creationId xmlns:a16="http://schemas.microsoft.com/office/drawing/2014/main" id="{A18110FC-0F56-2741-AA75-7115B5AE238B}"/>
              </a:ext>
            </a:extLst>
          </p:cNvPr>
          <p:cNvSpPr/>
          <p:nvPr/>
        </p:nvSpPr>
        <p:spPr>
          <a:xfrm>
            <a:off x="6786353" y="2941320"/>
            <a:ext cx="3566160" cy="298704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Cognizant of resource constraints</a:t>
            </a:r>
          </a:p>
          <a:p>
            <a:pPr algn="ctr"/>
            <a:endParaRPr lang="en-US" dirty="0"/>
          </a:p>
          <a:p>
            <a:pPr algn="ctr"/>
            <a:r>
              <a:rPr lang="en-US" dirty="0"/>
              <a:t>Dictate the rigor of the design and software process</a:t>
            </a:r>
          </a:p>
        </p:txBody>
      </p:sp>
    </p:spTree>
    <p:extLst>
      <p:ext uri="{BB962C8B-B14F-4D97-AF65-F5344CB8AC3E}">
        <p14:creationId xmlns:p14="http://schemas.microsoft.com/office/powerpoint/2010/main" val="193931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2233614" y="1414246"/>
            <a:ext cx="6741159" cy="475515"/>
          </a:xfrm>
        </p:spPr>
        <p:txBody>
          <a:bodyPr/>
          <a:lstStyle/>
          <a:p>
            <a:pPr marL="0" indent="0">
              <a:buNone/>
            </a:pPr>
            <a:r>
              <a:rPr lang="en-US" sz="2400" b="1" dirty="0"/>
              <a:t>Desirable Characteristics</a:t>
            </a:r>
          </a:p>
          <a:p>
            <a:pPr lvl="1"/>
            <a:endParaRPr lang="en-US" dirty="0"/>
          </a:p>
        </p:txBody>
      </p:sp>
      <p:sp>
        <p:nvSpPr>
          <p:cNvPr id="8" name="Oval 7">
            <a:extLst>
              <a:ext uri="{FF2B5EF4-FFF2-40B4-BE49-F238E27FC236}">
                <a16:creationId xmlns:a16="http://schemas.microsoft.com/office/drawing/2014/main" id="{E8B19FA4-E43B-C54C-BAFD-F51E233453B1}"/>
              </a:ext>
            </a:extLst>
          </p:cNvPr>
          <p:cNvSpPr/>
          <p:nvPr/>
        </p:nvSpPr>
        <p:spPr>
          <a:xfrm>
            <a:off x="5276683" y="40233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accent1">
                  <a:lumMod val="40000"/>
                  <a:lumOff val="60000"/>
                </a:schemeClr>
              </a:solidFill>
            </a:endParaRPr>
          </a:p>
          <a:p>
            <a:pPr algn="ctr"/>
            <a:r>
              <a:rPr lang="en-US" b="1" dirty="0">
                <a:solidFill>
                  <a:schemeClr val="accent1">
                    <a:lumMod val="40000"/>
                    <a:lumOff val="60000"/>
                  </a:schemeClr>
                </a:solidFill>
              </a:rPr>
              <a:t>Maintainability and Verifiability</a:t>
            </a:r>
          </a:p>
          <a:p>
            <a:pPr algn="ctr"/>
            <a:r>
              <a:rPr lang="en-US" dirty="0"/>
              <a:t>For  credible and </a:t>
            </a:r>
            <a:r>
              <a:rPr lang="en-US" sz="2000" u="sng" dirty="0"/>
              <a:t>reproducible</a:t>
            </a:r>
            <a:r>
              <a:rPr lang="en-US" dirty="0"/>
              <a:t> results </a:t>
            </a:r>
          </a:p>
          <a:p>
            <a:pPr algn="ctr"/>
            <a:endParaRPr lang="en-US" dirty="0"/>
          </a:p>
          <a:p>
            <a:pPr algn="ctr"/>
            <a:endParaRPr lang="en-US" dirty="0"/>
          </a:p>
        </p:txBody>
      </p:sp>
      <p:sp>
        <p:nvSpPr>
          <p:cNvPr id="9" name="Oval 8">
            <a:extLst>
              <a:ext uri="{FF2B5EF4-FFF2-40B4-BE49-F238E27FC236}">
                <a16:creationId xmlns:a16="http://schemas.microsoft.com/office/drawing/2014/main" id="{1AECAF8A-E100-5D4D-BF05-A1056CEDCAC1}"/>
              </a:ext>
            </a:extLst>
          </p:cNvPr>
          <p:cNvSpPr/>
          <p:nvPr/>
        </p:nvSpPr>
        <p:spPr>
          <a:xfrm>
            <a:off x="943444" y="4023360"/>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Performance</a:t>
            </a:r>
          </a:p>
          <a:p>
            <a:pPr algn="ctr"/>
            <a:r>
              <a:rPr lang="en-US" dirty="0"/>
              <a:t>All machines need to be used well</a:t>
            </a:r>
          </a:p>
          <a:p>
            <a:pPr algn="ctr"/>
            <a:endParaRPr lang="en-US" b="1" dirty="0">
              <a:solidFill>
                <a:schemeClr val="accent2">
                  <a:lumMod val="20000"/>
                  <a:lumOff val="80000"/>
                </a:schemeClr>
              </a:solidFill>
            </a:endParaRPr>
          </a:p>
          <a:p>
            <a:pPr algn="ctr"/>
            <a:endParaRPr lang="en-US" dirty="0"/>
          </a:p>
        </p:txBody>
      </p:sp>
      <p:sp>
        <p:nvSpPr>
          <p:cNvPr id="10" name="Oval 9">
            <a:extLst>
              <a:ext uri="{FF2B5EF4-FFF2-40B4-BE49-F238E27FC236}">
                <a16:creationId xmlns:a16="http://schemas.microsoft.com/office/drawing/2014/main" id="{08B0B375-F45E-1143-9DF0-5928E985FB04}"/>
              </a:ext>
            </a:extLst>
          </p:cNvPr>
          <p:cNvSpPr/>
          <p:nvPr/>
        </p:nvSpPr>
        <p:spPr>
          <a:xfrm>
            <a:off x="943444" y="18897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Extensibility</a:t>
            </a:r>
          </a:p>
          <a:p>
            <a:pPr algn="ctr"/>
            <a:r>
              <a:rPr lang="en-US" dirty="0"/>
              <a:t>Most use cases need additions and/or customizations</a:t>
            </a:r>
          </a:p>
          <a:p>
            <a:pPr algn="ctr"/>
            <a:endParaRPr lang="en-US" dirty="0"/>
          </a:p>
        </p:txBody>
      </p:sp>
      <p:sp>
        <p:nvSpPr>
          <p:cNvPr id="11" name="Oval 10">
            <a:extLst>
              <a:ext uri="{FF2B5EF4-FFF2-40B4-BE49-F238E27FC236}">
                <a16:creationId xmlns:a16="http://schemas.microsoft.com/office/drawing/2014/main" id="{7FE7A6DB-F57B-DE4B-97DA-FD452FC842E8}"/>
              </a:ext>
            </a:extLst>
          </p:cNvPr>
          <p:cNvSpPr/>
          <p:nvPr/>
        </p:nvSpPr>
        <p:spPr>
          <a:xfrm>
            <a:off x="5280744" y="1895842"/>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Portability</a:t>
            </a:r>
          </a:p>
          <a:p>
            <a:pPr algn="ctr"/>
            <a:r>
              <a:rPr lang="en-US" dirty="0"/>
              <a:t>Even the same generation platforms are different</a:t>
            </a:r>
          </a:p>
          <a:p>
            <a:pPr algn="ctr"/>
            <a:endParaRPr lang="en-US" dirty="0"/>
          </a:p>
        </p:txBody>
      </p:sp>
    </p:spTree>
    <p:extLst>
      <p:ext uri="{BB962C8B-B14F-4D97-AF65-F5344CB8AC3E}">
        <p14:creationId xmlns:p14="http://schemas.microsoft.com/office/powerpoint/2010/main" val="1175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2233614" y="1414246"/>
            <a:ext cx="6741159" cy="475515"/>
          </a:xfrm>
        </p:spPr>
        <p:txBody>
          <a:bodyPr/>
          <a:lstStyle/>
          <a:p>
            <a:pPr marL="0" indent="0">
              <a:buNone/>
            </a:pPr>
            <a:r>
              <a:rPr lang="en-US" sz="2400" b="1" dirty="0"/>
              <a:t>Desirable Characteristics</a:t>
            </a:r>
          </a:p>
          <a:p>
            <a:pPr lvl="1"/>
            <a:endParaRPr lang="en-US" dirty="0"/>
          </a:p>
        </p:txBody>
      </p:sp>
      <p:sp>
        <p:nvSpPr>
          <p:cNvPr id="8" name="Oval 7">
            <a:extLst>
              <a:ext uri="{FF2B5EF4-FFF2-40B4-BE49-F238E27FC236}">
                <a16:creationId xmlns:a16="http://schemas.microsoft.com/office/drawing/2014/main" id="{E8B19FA4-E43B-C54C-BAFD-F51E233453B1}"/>
              </a:ext>
            </a:extLst>
          </p:cNvPr>
          <p:cNvSpPr/>
          <p:nvPr/>
        </p:nvSpPr>
        <p:spPr>
          <a:xfrm>
            <a:off x="5276683" y="40233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dirty="0">
              <a:solidFill>
                <a:schemeClr val="accent1">
                  <a:lumMod val="40000"/>
                  <a:lumOff val="60000"/>
                </a:schemeClr>
              </a:solidFill>
            </a:endParaRPr>
          </a:p>
          <a:p>
            <a:pPr algn="ctr"/>
            <a:r>
              <a:rPr lang="en-US" b="1" dirty="0">
                <a:solidFill>
                  <a:schemeClr val="accent1">
                    <a:lumMod val="40000"/>
                    <a:lumOff val="60000"/>
                  </a:schemeClr>
                </a:solidFill>
              </a:rPr>
              <a:t>Maintainability and Verifiability</a:t>
            </a:r>
          </a:p>
          <a:p>
            <a:pPr algn="ctr"/>
            <a:r>
              <a:rPr lang="en-US" dirty="0"/>
              <a:t>For  credible and </a:t>
            </a:r>
            <a:r>
              <a:rPr lang="en-US" sz="2000" u="sng" dirty="0"/>
              <a:t>reproducible</a:t>
            </a:r>
            <a:r>
              <a:rPr lang="en-US" dirty="0"/>
              <a:t> results </a:t>
            </a:r>
          </a:p>
          <a:p>
            <a:pPr algn="ctr"/>
            <a:endParaRPr lang="en-US" dirty="0"/>
          </a:p>
          <a:p>
            <a:pPr algn="ctr"/>
            <a:endParaRPr lang="en-US" dirty="0"/>
          </a:p>
        </p:txBody>
      </p:sp>
      <p:sp>
        <p:nvSpPr>
          <p:cNvPr id="9" name="Oval 8">
            <a:extLst>
              <a:ext uri="{FF2B5EF4-FFF2-40B4-BE49-F238E27FC236}">
                <a16:creationId xmlns:a16="http://schemas.microsoft.com/office/drawing/2014/main" id="{1AECAF8A-E100-5D4D-BF05-A1056CEDCAC1}"/>
              </a:ext>
            </a:extLst>
          </p:cNvPr>
          <p:cNvSpPr/>
          <p:nvPr/>
        </p:nvSpPr>
        <p:spPr>
          <a:xfrm>
            <a:off x="943444" y="4023360"/>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Performance</a:t>
            </a:r>
          </a:p>
          <a:p>
            <a:pPr algn="ctr"/>
            <a:r>
              <a:rPr lang="en-US" dirty="0"/>
              <a:t>All machines need to be used well</a:t>
            </a:r>
          </a:p>
          <a:p>
            <a:pPr algn="ctr"/>
            <a:endParaRPr lang="en-US" b="1" dirty="0">
              <a:solidFill>
                <a:schemeClr val="accent2">
                  <a:lumMod val="20000"/>
                  <a:lumOff val="80000"/>
                </a:schemeClr>
              </a:solidFill>
            </a:endParaRPr>
          </a:p>
          <a:p>
            <a:pPr algn="ctr"/>
            <a:endParaRPr lang="en-US" dirty="0"/>
          </a:p>
        </p:txBody>
      </p:sp>
      <p:sp>
        <p:nvSpPr>
          <p:cNvPr id="10" name="Oval 9">
            <a:extLst>
              <a:ext uri="{FF2B5EF4-FFF2-40B4-BE49-F238E27FC236}">
                <a16:creationId xmlns:a16="http://schemas.microsoft.com/office/drawing/2014/main" id="{08B0B375-F45E-1143-9DF0-5928E985FB04}"/>
              </a:ext>
            </a:extLst>
          </p:cNvPr>
          <p:cNvSpPr/>
          <p:nvPr/>
        </p:nvSpPr>
        <p:spPr>
          <a:xfrm>
            <a:off x="943444" y="1889760"/>
            <a:ext cx="4169664" cy="20116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Extensibility</a:t>
            </a:r>
          </a:p>
          <a:p>
            <a:pPr algn="ctr"/>
            <a:r>
              <a:rPr lang="en-US" dirty="0"/>
              <a:t>Well defined structure and modules </a:t>
            </a:r>
          </a:p>
          <a:p>
            <a:pPr algn="ctr"/>
            <a:r>
              <a:rPr lang="en-US" dirty="0"/>
              <a:t>Encapsulation of functionalities</a:t>
            </a:r>
          </a:p>
          <a:p>
            <a:pPr algn="ctr"/>
            <a:endParaRPr lang="en-US" dirty="0"/>
          </a:p>
        </p:txBody>
      </p:sp>
      <p:sp>
        <p:nvSpPr>
          <p:cNvPr id="11" name="Oval 10">
            <a:extLst>
              <a:ext uri="{FF2B5EF4-FFF2-40B4-BE49-F238E27FC236}">
                <a16:creationId xmlns:a16="http://schemas.microsoft.com/office/drawing/2014/main" id="{7FE7A6DB-F57B-DE4B-97DA-FD452FC842E8}"/>
              </a:ext>
            </a:extLst>
          </p:cNvPr>
          <p:cNvSpPr/>
          <p:nvPr/>
        </p:nvSpPr>
        <p:spPr>
          <a:xfrm>
            <a:off x="5280744" y="1895842"/>
            <a:ext cx="4169664" cy="201168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2">
                    <a:lumMod val="20000"/>
                    <a:lumOff val="80000"/>
                  </a:schemeClr>
                </a:solidFill>
              </a:rPr>
              <a:t>Portability</a:t>
            </a:r>
          </a:p>
          <a:p>
            <a:pPr algn="ctr"/>
            <a:r>
              <a:rPr lang="en-US" dirty="0"/>
              <a:t>Even the same generation platforms are different</a:t>
            </a:r>
          </a:p>
          <a:p>
            <a:pPr algn="ctr"/>
            <a:endParaRPr lang="en-US" dirty="0"/>
          </a:p>
        </p:txBody>
      </p:sp>
    </p:spTree>
    <p:extLst>
      <p:ext uri="{BB962C8B-B14F-4D97-AF65-F5344CB8AC3E}">
        <p14:creationId xmlns:p14="http://schemas.microsoft.com/office/powerpoint/2010/main" val="18097939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18</TotalTime>
  <Words>2950</Words>
  <Application>Microsoft Macintosh PowerPoint</Application>
  <PresentationFormat>Custom</PresentationFormat>
  <Paragraphs>726</Paragraphs>
  <Slides>53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ヒラギノ角ゴ Pro W3</vt:lpstr>
      <vt:lpstr>Arial</vt:lpstr>
      <vt:lpstr>Arial Black</vt:lpstr>
      <vt:lpstr>Calibri</vt:lpstr>
      <vt:lpstr>Gill Sans</vt:lpstr>
      <vt:lpstr>Wingdings</vt:lpstr>
      <vt:lpstr>Zapf Dingbats</vt:lpstr>
      <vt:lpstr>Presentations (Wide Screen)</vt:lpstr>
      <vt:lpstr>Software Design and Testing</vt:lpstr>
      <vt:lpstr>License, citation, and acknowledgments</vt:lpstr>
      <vt:lpstr>PowerPoint Presentation</vt:lpstr>
      <vt:lpstr>Science with Simulations Partial Workflow</vt:lpstr>
      <vt:lpstr>Motivation for Software Design</vt:lpstr>
      <vt:lpstr>PowerPoint Presentation</vt:lpstr>
      <vt:lpstr>Taking stock</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 successful model</vt:lpstr>
      <vt:lpstr>Example From FLASH – Grid Unit</vt:lpstr>
      <vt:lpstr>Example From FLASH: EOS interface Design</vt:lpstr>
      <vt:lpstr>Preparing for future</vt:lpstr>
      <vt:lpstr>Overarching Theme</vt:lpstr>
      <vt:lpstr>Design considerations - new</vt:lpstr>
      <vt:lpstr>Example: PDE’s</vt:lpstr>
      <vt:lpstr>The flash approach</vt:lpstr>
      <vt:lpstr>Components in play: infrastructure </vt:lpstr>
      <vt:lpstr>Components in Play: operators</vt:lpstr>
      <vt:lpstr>Putting it all Together</vt:lpstr>
      <vt:lpstr>Some available Options</vt:lpstr>
      <vt:lpstr>Other Things to Consider</vt:lpstr>
      <vt:lpstr>PowerPoint Presentation</vt:lpstr>
      <vt:lpstr>Verification</vt:lpstr>
      <vt:lpstr>Stages and types of verification</vt:lpstr>
      <vt:lpstr>Challenge with Exploratory Software</vt:lpstr>
      <vt:lpstr>Other specific verification challenges</vt:lpstr>
      <vt:lpstr>Challenges with legacy codes</vt:lpstr>
      <vt:lpstr>Components of Verification</vt:lpstr>
      <vt:lpstr>Regular Testing</vt:lpstr>
      <vt:lpstr>Good Testing Practices</vt:lpstr>
      <vt:lpstr>Test Development</vt:lpstr>
      <vt:lpstr>Example from E3SM </vt:lpstr>
      <vt:lpstr>Workarounds for Granularity</vt:lpstr>
      <vt:lpstr>Example from FLASH</vt:lpstr>
      <vt:lpstr>Example from Flash</vt:lpstr>
      <vt:lpstr>Example from FLASH</vt:lpstr>
      <vt:lpstr>Example from FLASH</vt:lpstr>
      <vt:lpstr>Selection of tests</vt:lpstr>
      <vt:lpstr>Why not always use the most stringent testing?</vt:lpstr>
      <vt:lpstr>Commonalities</vt:lpstr>
      <vt:lpstr>Test Selection</vt:lpstr>
      <vt:lpstr>Example </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Argonne Training Program on Extreme-Scale Computing</dc:title>
  <dc:creator>Microsoft Office User</dc:creator>
  <cp:lastModifiedBy>Microsoft Office User</cp:lastModifiedBy>
  <cp:revision>12</cp:revision>
  <cp:lastPrinted>2017-11-02T18:35:01Z</cp:lastPrinted>
  <dcterms:created xsi:type="dcterms:W3CDTF">2018-07-03T20:41:24Z</dcterms:created>
  <dcterms:modified xsi:type="dcterms:W3CDTF">2019-08-07T12:07:18Z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