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0"/>
  </p:notesMasterIdLst>
  <p:handoutMasterIdLst>
    <p:handoutMasterId r:id="rId21"/>
  </p:handoutMasterIdLst>
  <p:sldIdLst>
    <p:sldId id="256" r:id="rId5"/>
    <p:sldId id="320" r:id="rId6"/>
    <p:sldId id="308" r:id="rId7"/>
    <p:sldId id="258" r:id="rId8"/>
    <p:sldId id="322" r:id="rId9"/>
    <p:sldId id="324" r:id="rId10"/>
    <p:sldId id="325" r:id="rId11"/>
    <p:sldId id="312" r:id="rId12"/>
    <p:sldId id="310" r:id="rId13"/>
    <p:sldId id="321" r:id="rId14"/>
    <p:sldId id="314" r:id="rId15"/>
    <p:sldId id="315" r:id="rId16"/>
    <p:sldId id="316" r:id="rId17"/>
    <p:sldId id="317" r:id="rId18"/>
    <p:sldId id="326" r:id="rId1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90" d="100"/>
          <a:sy n="90" d="100"/>
        </p:scale>
        <p:origin x="1248" y="68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Qualitatively</a:t>
            </a:r>
            <a:r>
              <a:rPr lang="en-US" sz="1100" baseline="0" dirty="0"/>
              <a:t> new approach based on making productivity the explicit and primary principle guiding our decisions and efforts.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Developing and demonstrating new approaches for producing, using, and supporting scientific software: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  - Enhancing </a:t>
            </a:r>
            <a:r>
              <a:rPr lang="en-US" sz="1100" dirty="0"/>
              <a:t>interoperability and performance portability of libraries and components </a:t>
            </a: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Establishing methodologies that facilitate delivery of software as reusable, interoperable components.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Right: Upper Colorado River System 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0A628-049C-4113-9A55-A2493E0D9A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bit.ly/sc19-bssw-ev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bit.ly/sc19-bssw-tutorial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ravis-c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/fortranxunit/wiki/Hom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c19-bssw-eva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i.org/10.6084/m9.figshare.1011488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hyperlink" Target="http://ideas-productivi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c19.supercomputing.org/session/?sess=sess269" TargetMode="External"/><Relationship Id="rId13" Type="http://schemas.openxmlformats.org/officeDocument/2006/relationships/hyperlink" Target="https://sc19.supercomputing.org/presentation/?id=pan109&amp;sess=sess227" TargetMode="External"/><Relationship Id="rId3" Type="http://schemas.openxmlformats.org/officeDocument/2006/relationships/hyperlink" Target="https://sc19.supercomputing.org/session/?sess=sess106" TargetMode="External"/><Relationship Id="rId7" Type="http://schemas.openxmlformats.org/officeDocument/2006/relationships/hyperlink" Target="https://sc19.supercomputing.org/presentation/?id=pec109&amp;sess=sess410" TargetMode="External"/><Relationship Id="rId12" Type="http://schemas.openxmlformats.org/officeDocument/2006/relationships/hyperlink" Target="https://sc19.supercomputing.org/session/?sess=sess316" TargetMode="External"/><Relationship Id="rId2" Type="http://schemas.openxmlformats.org/officeDocument/2006/relationships/hyperlink" Target="https://sc19.supercomputing.org/presentation/?id=tut139&amp;sess=sess2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19.supercomputing.org/session/?sess=sess118" TargetMode="External"/><Relationship Id="rId11" Type="http://schemas.openxmlformats.org/officeDocument/2006/relationships/hyperlink" Target="https://sc19.supercomputing.org/session/?sess=sess341" TargetMode="External"/><Relationship Id="rId5" Type="http://schemas.openxmlformats.org/officeDocument/2006/relationships/hyperlink" Target="https://sc19.supercomputing.org/presentation/?id=tut164&amp;sess=sess194" TargetMode="External"/><Relationship Id="rId10" Type="http://schemas.openxmlformats.org/officeDocument/2006/relationships/hyperlink" Target="https://sc19.supercomputing.org/presentation/?id=pan108&amp;sess=sess226" TargetMode="External"/><Relationship Id="rId4" Type="http://schemas.openxmlformats.org/officeDocument/2006/relationships/hyperlink" Target="https://sc19.supercomputing.org/presentation/?id=tut158&amp;sess=sess192" TargetMode="External"/><Relationship Id="rId9" Type="http://schemas.openxmlformats.org/officeDocument/2006/relationships/hyperlink" Target="https://sc19.supercomputing.org/session/?sess=sess266" TargetMode="External"/><Relationship Id="rId14" Type="http://schemas.openxmlformats.org/officeDocument/2006/relationships/hyperlink" Target="https://sc19.supercomputing.org/presentation/?id=pan117&amp;sess=sess23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177633" y="6189"/>
            <a:ext cx="8292316" cy="1030930"/>
          </a:xfrm>
        </p:spPr>
        <p:txBody>
          <a:bodyPr/>
          <a:lstStyle/>
          <a:p>
            <a:r>
              <a:rPr lang="en-US" dirty="0"/>
              <a:t>Welcome to…</a:t>
            </a:r>
          </a:p>
        </p:txBody>
      </p:sp>
      <p:pic>
        <p:nvPicPr>
          <p:cNvPr id="8" name="Picture 7" descr="Screen Shot 2017-01-21 at 6.45.35 PM.png">
            <a:extLst>
              <a:ext uri="{FF2B5EF4-FFF2-40B4-BE49-F238E27FC236}">
                <a16:creationId xmlns:a16="http://schemas.microsoft.com/office/drawing/2014/main" id="{2D830406-FACC-4050-8E30-3A157692E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99" y="1114543"/>
            <a:ext cx="4051226" cy="1738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67E541-91AB-4DED-99B3-172FBF7CFD40}"/>
              </a:ext>
            </a:extLst>
          </p:cNvPr>
          <p:cNvSpPr txBox="1"/>
          <p:nvPr/>
        </p:nvSpPr>
        <p:spPr>
          <a:xfrm>
            <a:off x="1319197" y="2931437"/>
            <a:ext cx="9550435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David E. Bernholdt, </a:t>
            </a:r>
            <a:r>
              <a:rPr lang="en-US" sz="2400" b="1" dirty="0" err="1"/>
              <a:t>Anshu</a:t>
            </a:r>
            <a:r>
              <a:rPr lang="en-US" sz="2400" b="1" dirty="0"/>
              <a:t> Dubey, Michael </a:t>
            </a:r>
            <a:r>
              <a:rPr lang="en-US" sz="2400" b="1" dirty="0" err="1"/>
              <a:t>Heroux</a:t>
            </a:r>
            <a:r>
              <a:rPr lang="en-US" sz="2400" b="1" dirty="0"/>
              <a:t>, Jared O’Neal</a:t>
            </a:r>
            <a:br>
              <a:rPr lang="en-US" sz="2400" b="1" dirty="0"/>
            </a:br>
            <a:r>
              <a:rPr lang="en-US" sz="2400" dirty="0"/>
              <a:t>Assisted by Patricia Grubel, Rinku Gupta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8:30am-5:00pm, Monday 18 November 2019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A3ADE3-D09C-4F16-B414-C8580062E182}"/>
              </a:ext>
            </a:extLst>
          </p:cNvPr>
          <p:cNvGrpSpPr/>
          <p:nvPr/>
        </p:nvGrpSpPr>
        <p:grpSpPr>
          <a:xfrm>
            <a:off x="4471718" y="5542925"/>
            <a:ext cx="3245388" cy="596806"/>
            <a:chOff x="1967920" y="5132113"/>
            <a:chExt cx="3245388" cy="596806"/>
          </a:xfrm>
        </p:grpSpPr>
        <p:pic>
          <p:nvPicPr>
            <p:cNvPr id="6" name="Picture 2" descr="https://licensebuttons.net/l/by/4.0/88x31.png">
              <a:extLst>
                <a:ext uri="{FF2B5EF4-FFF2-40B4-BE49-F238E27FC236}">
                  <a16:creationId xmlns:a16="http://schemas.microsoft.com/office/drawing/2014/main" id="{5CC514C2-8FC7-4B1D-89D7-30A465183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920" y="5143703"/>
              <a:ext cx="1661258" cy="58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CB8FE3-A8A7-43B1-A57A-F06E06D980C6}"/>
                </a:ext>
              </a:extLst>
            </p:cNvPr>
            <p:cNvSpPr txBox="1"/>
            <p:nvPr/>
          </p:nvSpPr>
          <p:spPr>
            <a:xfrm>
              <a:off x="3601264" y="5132113"/>
              <a:ext cx="1612044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/>
                <a:t>See slide 2 for license details and requested citation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86525E-083C-4319-8C12-6FBCE733F613}"/>
              </a:ext>
            </a:extLst>
          </p:cNvPr>
          <p:cNvGrpSpPr/>
          <p:nvPr/>
        </p:nvGrpSpPr>
        <p:grpSpPr>
          <a:xfrm>
            <a:off x="0" y="4242601"/>
            <a:ext cx="5340626" cy="1891255"/>
            <a:chOff x="0" y="4242601"/>
            <a:chExt cx="5340626" cy="18912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ADC04E-8D38-4ACE-A8FA-A33479F18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42601"/>
              <a:ext cx="1891255" cy="189125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2E92A-9301-4D75-9FC9-47790C497560}"/>
                </a:ext>
              </a:extLst>
            </p:cNvPr>
            <p:cNvSpPr/>
            <p:nvPr/>
          </p:nvSpPr>
          <p:spPr>
            <a:xfrm>
              <a:off x="1871531" y="4834285"/>
              <a:ext cx="346909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Tutorial slides </a:t>
              </a:r>
              <a:r>
                <a:rPr lang="en-US" sz="2000" dirty="0">
                  <a:hlinkClick r:id="rId5"/>
                </a:rPr>
                <a:t>http://bit.ly/sc19-bssw-tutorial</a:t>
              </a:r>
              <a:endParaRPr lang="en-US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D4C476-BD96-4695-883E-C693A180A696}"/>
              </a:ext>
            </a:extLst>
          </p:cNvPr>
          <p:cNvGrpSpPr/>
          <p:nvPr/>
        </p:nvGrpSpPr>
        <p:grpSpPr>
          <a:xfrm>
            <a:off x="7323791" y="4375438"/>
            <a:ext cx="4797325" cy="1625579"/>
            <a:chOff x="7323791" y="4375438"/>
            <a:chExt cx="4797325" cy="1625579"/>
          </a:xfrm>
        </p:grpSpPr>
        <p:pic>
          <p:nvPicPr>
            <p:cNvPr id="4" name="Picture 3" descr="A picture containing object, piece&#10;&#10;Description automatically generated">
              <a:extLst>
                <a:ext uri="{FF2B5EF4-FFF2-40B4-BE49-F238E27FC236}">
                  <a16:creationId xmlns:a16="http://schemas.microsoft.com/office/drawing/2014/main" id="{E0C0F0D4-15C6-480D-8AC1-998E434C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537" y="4375438"/>
              <a:ext cx="1625579" cy="162557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210914-BF8B-41EF-BAAF-4C612B0148AA}"/>
                </a:ext>
              </a:extLst>
            </p:cNvPr>
            <p:cNvSpPr/>
            <p:nvPr/>
          </p:nvSpPr>
          <p:spPr>
            <a:xfrm>
              <a:off x="7323791" y="4815002"/>
              <a:ext cx="318869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Tutorial evaluation</a:t>
              </a:r>
              <a:br>
                <a:rPr lang="en-US" sz="2000" dirty="0"/>
              </a:br>
              <a:r>
                <a:rPr lang="en-US" sz="2000" dirty="0">
                  <a:hlinkClick r:id="rId7"/>
                </a:rPr>
                <a:t>http://bit.ly/sc19-bssw-eval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02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8:30am-8:40am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and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8:40am-9:15am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9:15am-10:00am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An Introduction to Software 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10:00am-10:30am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10:30am-11:30am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11:30am-12:00pm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12:00pm-1:30pm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>
                          <a:solidFill>
                            <a:schemeClr val="tx2"/>
                          </a:solidFill>
                        </a:rPr>
                        <a:t>Lunch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1:30pm-2:15pm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2:15pm-2:45pm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Git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2:45pm-3:00pm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Code Coverage </a:t>
                      </a: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and 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3:00-3:30pm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3:30pm-3:50pm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Coverage and </a:t>
                      </a:r>
                      <a:r>
                        <a:rPr lang="en-US" sz="1600" i="0" dirty="0"/>
                        <a:t>Continuous Integration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3:50pm-5:00pm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Hands-on Activities and Additional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4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3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few things that you can multi-task on while the tutorial proceeds  </a:t>
            </a:r>
          </a:p>
          <a:p>
            <a:r>
              <a:rPr lang="en-US" b="1" dirty="0"/>
              <a:t>GitHub account</a:t>
            </a:r>
          </a:p>
          <a:p>
            <a:pPr lvl="1"/>
            <a:r>
              <a:rPr lang="en-US" dirty="0"/>
              <a:t>First used in module 03 Agile Methodologies</a:t>
            </a:r>
          </a:p>
          <a:p>
            <a:r>
              <a:rPr lang="en-US" b="1" dirty="0"/>
              <a:t>Travis CI account </a:t>
            </a:r>
            <a:r>
              <a:rPr lang="en-US" dirty="0"/>
              <a:t>linked to your GitHub account if you would like to use hands-on time to create your own repository linked with Travis CI</a:t>
            </a:r>
          </a:p>
          <a:p>
            <a:pPr lvl="1"/>
            <a:r>
              <a:rPr lang="en-US" dirty="0"/>
              <a:t>First used in module 07 Coverage/CI or module 08 Hands-On</a:t>
            </a:r>
          </a:p>
          <a:p>
            <a:r>
              <a:rPr lang="en-US" b="1" dirty="0"/>
              <a:t>Optional</a:t>
            </a:r>
            <a:r>
              <a:rPr lang="en-US" dirty="0"/>
              <a:t>: access to </a:t>
            </a:r>
            <a:r>
              <a:rPr lang="en-US" b="1" dirty="0"/>
              <a:t>additional tools </a:t>
            </a:r>
            <a:r>
              <a:rPr lang="en-US" dirty="0"/>
              <a:t>for a deeper dive in the Hands-On Activities</a:t>
            </a:r>
          </a:p>
          <a:p>
            <a:pPr lvl="1"/>
            <a:r>
              <a:rPr lang="en-US" dirty="0"/>
              <a:t>First used in module 08 Hands-On</a:t>
            </a:r>
          </a:p>
        </p:txBody>
      </p:sp>
    </p:spTree>
    <p:extLst>
      <p:ext uri="{BB962C8B-B14F-4D97-AF65-F5344CB8AC3E}">
        <p14:creationId xmlns:p14="http://schemas.microsoft.com/office/powerpoint/2010/main" val="218766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2519-DE98-4AC4-8436-3CDF0D91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a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6DA1-9B41-4D13-ABB1-6DF1BD62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a username, your email address, and a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that you’re a real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free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or skip the interests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your email and complete the verification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You’re ready to go!</a:t>
            </a:r>
          </a:p>
        </p:txBody>
      </p:sp>
    </p:spTree>
    <p:extLst>
      <p:ext uri="{BB962C8B-B14F-4D97-AF65-F5344CB8AC3E}">
        <p14:creationId xmlns:p14="http://schemas.microsoft.com/office/powerpoint/2010/main" val="339914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E3B6-8959-4A40-8F24-E22B64B1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your GitHub Account to Travis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67A1-55D9-42B0-A566-8F1D5394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https://travis-ci.com/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Sign Up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Authorize Travis CI to access your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54037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F0E6-1C2E-4F9E-B413-44CFDD6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Hands-On Elbows-Deep </a:t>
            </a:r>
            <a:r>
              <a:rPr lang="en-US" dirty="0">
                <a:solidFill>
                  <a:schemeClr val="tx2"/>
                </a:solidFill>
              </a:rPr>
              <a:t>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BE32-7DC5-4AF4-9ADA-75A55E0E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391920"/>
            <a:ext cx="10872082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Depending on your interests, you will need access to a system with some or all of the following tools:</a:t>
            </a:r>
          </a:p>
          <a:p>
            <a:pPr lvl="1"/>
            <a:r>
              <a:rPr lang="en-US" dirty="0"/>
              <a:t>Could be local or remote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Python and </a:t>
            </a:r>
            <a:r>
              <a:rPr lang="en-US" dirty="0" err="1"/>
              <a:t>perl</a:t>
            </a:r>
            <a:endParaRPr lang="en-US" dirty="0"/>
          </a:p>
          <a:p>
            <a:r>
              <a:rPr lang="en-US" dirty="0"/>
              <a:t>A compiler suite (examples will be available in C++ and Fortran)</a:t>
            </a:r>
          </a:p>
          <a:p>
            <a:r>
              <a:rPr lang="en-US" dirty="0" err="1"/>
              <a:t>Gcov</a:t>
            </a:r>
            <a:r>
              <a:rPr lang="en-US" dirty="0"/>
              <a:t> code coverage tool (part of GCC compiler suite)</a:t>
            </a:r>
          </a:p>
          <a:p>
            <a:pPr marL="0" indent="0">
              <a:buNone/>
            </a:pPr>
            <a:r>
              <a:rPr lang="en-US" dirty="0"/>
              <a:t>Additional tools of possible interest, but not strictly necessary</a:t>
            </a:r>
          </a:p>
          <a:p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Ruby, rake &amp; FRUIT Fortran Unit Test Framework </a:t>
            </a:r>
            <a:r>
              <a:rPr lang="en-US" dirty="0">
                <a:solidFill>
                  <a:schemeClr val="tx2"/>
                </a:solidFill>
              </a:rPr>
              <a:t>(talk to Jared if interested)</a:t>
            </a:r>
          </a:p>
          <a:p>
            <a:pPr lvl="1"/>
            <a:r>
              <a:rPr lang="en-US" dirty="0">
                <a:hlinkClick r:id="rId2"/>
              </a:rPr>
              <a:t>https://sourceforge.net/p/fortranxunit/wiki/Home/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2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8:30am-8:40am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and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8:40am-9:15am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9:15am-10:00am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An Introduction to Software 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10:00am-10:30am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10:30am-11:30am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11:30am-12:00pm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12:00pm-1:30pm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>
                          <a:solidFill>
                            <a:schemeClr val="tx2"/>
                          </a:solidFill>
                        </a:rPr>
                        <a:t>Lunch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1:30pm-2:15pm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2:15pm-2:45pm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Git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2:45pm-3:00pm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Code Coverage </a:t>
                      </a: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and 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3:00-3:30pm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3:30pm-3:50pm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Coverage and </a:t>
                      </a:r>
                      <a:r>
                        <a:rPr lang="en-US" sz="1600" i="0" dirty="0"/>
                        <a:t>Continuous Integration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3:50pm-5:00pm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Hands-on Activities and Additional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4226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4E89F8E-A105-44A8-9FC7-B4C6208F8FB9}"/>
              </a:ext>
            </a:extLst>
          </p:cNvPr>
          <p:cNvGrpSpPr/>
          <p:nvPr/>
        </p:nvGrpSpPr>
        <p:grpSpPr>
          <a:xfrm>
            <a:off x="79513" y="163699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4D2C0B-2CA0-4F74-84F9-1EA6BB7AEB7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3EF334E4-38E1-4E3E-9449-4CB644B0653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E45CD5D-4E1C-4572-8BFC-E50D9614E09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176850-E99E-4E90-B8C0-9B188EFCA2C0}"/>
              </a:ext>
            </a:extLst>
          </p:cNvPr>
          <p:cNvGrpSpPr/>
          <p:nvPr/>
        </p:nvGrpSpPr>
        <p:grpSpPr>
          <a:xfrm>
            <a:off x="7422600" y="0"/>
            <a:ext cx="4698516" cy="1509823"/>
            <a:chOff x="7422600" y="0"/>
            <a:chExt cx="4698516" cy="1509823"/>
          </a:xfrm>
        </p:grpSpPr>
        <p:pic>
          <p:nvPicPr>
            <p:cNvPr id="10" name="Picture 9" descr="A picture containing object, piece&#10;&#10;Description automatically generated">
              <a:extLst>
                <a:ext uri="{FF2B5EF4-FFF2-40B4-BE49-F238E27FC236}">
                  <a16:creationId xmlns:a16="http://schemas.microsoft.com/office/drawing/2014/main" id="{A1CC1566-668F-4BAE-AFBF-254669ED0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1293" y="0"/>
              <a:ext cx="1509823" cy="150982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ABD2E2-51B5-4259-B129-7CCED91AD315}"/>
                </a:ext>
              </a:extLst>
            </p:cNvPr>
            <p:cNvSpPr/>
            <p:nvPr/>
          </p:nvSpPr>
          <p:spPr>
            <a:xfrm>
              <a:off x="7422600" y="400968"/>
              <a:ext cx="318869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Tutorial evaluation</a:t>
              </a:r>
              <a:br>
                <a:rPr lang="en-US" sz="2000" dirty="0"/>
              </a:br>
              <a:r>
                <a:rPr lang="en-US" sz="2000" dirty="0">
                  <a:hlinkClick r:id="rId3"/>
                </a:rPr>
                <a:t>http://bit.ly/sc19-bssw-eval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6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</a:t>
            </a:r>
            <a:r>
              <a:rPr lang="en-US" sz="1800" b="1" dirty="0" err="1"/>
              <a:t>Anshu</a:t>
            </a:r>
            <a:r>
              <a:rPr lang="en-US" sz="1800" b="1" dirty="0"/>
              <a:t> Dubey, Michael A. </a:t>
            </a:r>
            <a:r>
              <a:rPr lang="en-US" sz="1800" b="1" dirty="0" err="1"/>
              <a:t>Heroux</a:t>
            </a:r>
            <a:r>
              <a:rPr lang="en-US" sz="1800" b="1" dirty="0"/>
              <a:t>, and Jared O’Neal, Better Scientific Software tutorial, in SC ‘19: International Conference for High Performance Computing, Networking, Storage and Analysis, Denver, Colorado, 2019. DOI: </a:t>
            </a:r>
            <a:r>
              <a:rPr lang="en-US" sz="1800" b="1" dirty="0">
                <a:hlinkClick r:id="rId4"/>
              </a:rPr>
              <a:t>10.6084/m9.figshare.10114880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Alicia </a:t>
            </a:r>
            <a:r>
              <a:rPr lang="en-US" sz="1600" dirty="0" err="1"/>
              <a:t>Klinvex</a:t>
            </a:r>
            <a:r>
              <a:rPr lang="en-US" sz="1600" dirty="0"/>
              <a:t>, Katherine Riley, and James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CC39-F70C-4872-8BAF-FDB4FE40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313616"/>
            <a:ext cx="11369809" cy="404777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David Bernholdt, ORNL</a:t>
            </a:r>
          </a:p>
          <a:p>
            <a:pPr>
              <a:spcBef>
                <a:spcPts val="1000"/>
              </a:spcBef>
            </a:pPr>
            <a:r>
              <a:rPr lang="en-US" dirty="0" err="1"/>
              <a:t>Anshu</a:t>
            </a:r>
            <a:r>
              <a:rPr lang="en-US" dirty="0"/>
              <a:t> Dubey, ANL</a:t>
            </a:r>
          </a:p>
          <a:p>
            <a:pPr>
              <a:spcBef>
                <a:spcPts val="1000"/>
              </a:spcBef>
            </a:pPr>
            <a:r>
              <a:rPr lang="en-US" dirty="0"/>
              <a:t>Mike </a:t>
            </a:r>
            <a:r>
              <a:rPr lang="en-US" dirty="0" err="1"/>
              <a:t>Heroux</a:t>
            </a:r>
            <a:r>
              <a:rPr lang="en-US" dirty="0"/>
              <a:t>, SNL</a:t>
            </a:r>
          </a:p>
          <a:p>
            <a:pPr>
              <a:spcBef>
                <a:spcPts val="1000"/>
              </a:spcBef>
            </a:pPr>
            <a:r>
              <a:rPr lang="en-US" dirty="0"/>
              <a:t>Jared O’Neal, ANL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i="1" dirty="0"/>
              <a:t>Assisted by</a:t>
            </a:r>
          </a:p>
          <a:p>
            <a:pPr>
              <a:spcBef>
                <a:spcPts val="1000"/>
              </a:spcBef>
            </a:pPr>
            <a:r>
              <a:rPr lang="en-US" dirty="0"/>
              <a:t>Patricia Grubel, LANL</a:t>
            </a:r>
          </a:p>
          <a:p>
            <a:pPr>
              <a:spcBef>
                <a:spcPts val="1000"/>
              </a:spcBef>
            </a:pPr>
            <a:r>
              <a:rPr lang="en-US" dirty="0"/>
              <a:t>Rinku Gupta, ANL</a:t>
            </a:r>
          </a:p>
          <a:p>
            <a:pPr>
              <a:spcBef>
                <a:spcPts val="6800"/>
              </a:spcBef>
            </a:pPr>
            <a:r>
              <a:rPr lang="en-US" dirty="0"/>
              <a:t>Members of the IDEAS Productivity Project: </a:t>
            </a:r>
            <a:r>
              <a:rPr lang="en-US" dirty="0">
                <a:hlinkClick r:id="rId2"/>
              </a:rPr>
              <a:t>http://ideas-productivity.org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b="1" dirty="0"/>
              <a:t>Focus:  Increasing CSE software productivity, quality, and sustainability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79183-6189-461C-B4D7-638E6AB5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61DA72-FC98-4429-9E13-B76640A85A08}"/>
              </a:ext>
            </a:extLst>
          </p:cNvPr>
          <p:cNvGrpSpPr/>
          <p:nvPr/>
        </p:nvGrpSpPr>
        <p:grpSpPr>
          <a:xfrm>
            <a:off x="6009594" y="723348"/>
            <a:ext cx="997822" cy="1546722"/>
            <a:chOff x="6853507" y="1546719"/>
            <a:chExt cx="997822" cy="15467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14FA307-4CB6-4F32-B5E0-7E81172D4A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222" t="5312" r="18595" b="32928"/>
            <a:stretch/>
          </p:blipFill>
          <p:spPr>
            <a:xfrm>
              <a:off x="6853507" y="1546719"/>
              <a:ext cx="997822" cy="120509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57AC89-0841-40D7-B81B-5E5193C1CB4C}"/>
                </a:ext>
              </a:extLst>
            </p:cNvPr>
            <p:cNvSpPr txBox="1"/>
            <p:nvPr/>
          </p:nvSpPr>
          <p:spPr>
            <a:xfrm>
              <a:off x="6965133" y="2751809"/>
              <a:ext cx="774571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282D74-F7CF-4B6D-94AB-2DDDE4243914}"/>
              </a:ext>
            </a:extLst>
          </p:cNvPr>
          <p:cNvGrpSpPr/>
          <p:nvPr/>
        </p:nvGrpSpPr>
        <p:grpSpPr>
          <a:xfrm>
            <a:off x="7065085" y="723348"/>
            <a:ext cx="1018261" cy="1546722"/>
            <a:chOff x="7877113" y="1546719"/>
            <a:chExt cx="1018261" cy="154672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C527FF-31A3-4748-8AC3-72E6393F6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24" r="6930"/>
            <a:stretch/>
          </p:blipFill>
          <p:spPr>
            <a:xfrm>
              <a:off x="7877113" y="1546719"/>
              <a:ext cx="1018261" cy="121013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8ECEBF-BC97-4A00-ABA3-1CC40F43146E}"/>
                </a:ext>
              </a:extLst>
            </p:cNvPr>
            <p:cNvSpPr txBox="1"/>
            <p:nvPr/>
          </p:nvSpPr>
          <p:spPr>
            <a:xfrm>
              <a:off x="7966898" y="2751809"/>
              <a:ext cx="838691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err="1"/>
                <a:t>Anshu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6E29DD-2820-4A41-9CAF-69F2D93A2B3F}"/>
              </a:ext>
            </a:extLst>
          </p:cNvPr>
          <p:cNvGrpSpPr/>
          <p:nvPr/>
        </p:nvGrpSpPr>
        <p:grpSpPr>
          <a:xfrm>
            <a:off x="8141015" y="723349"/>
            <a:ext cx="855272" cy="1546721"/>
            <a:chOff x="8926902" y="1546720"/>
            <a:chExt cx="855272" cy="15467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E09190-0007-4986-9543-64AA43D8B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26902" y="1546720"/>
              <a:ext cx="855272" cy="12138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00BE8F-C456-4127-ADBF-84BA2077DA52}"/>
                </a:ext>
              </a:extLst>
            </p:cNvPr>
            <p:cNvSpPr txBox="1"/>
            <p:nvPr/>
          </p:nvSpPr>
          <p:spPr>
            <a:xfrm>
              <a:off x="9018549" y="2751809"/>
              <a:ext cx="67197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Mike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A8C630F-62E1-435F-9925-E1DE1149EE8B}"/>
              </a:ext>
            </a:extLst>
          </p:cNvPr>
          <p:cNvGrpSpPr/>
          <p:nvPr/>
        </p:nvGrpSpPr>
        <p:grpSpPr>
          <a:xfrm>
            <a:off x="9053957" y="723346"/>
            <a:ext cx="996574" cy="1546724"/>
            <a:chOff x="9053957" y="1615439"/>
            <a:chExt cx="996574" cy="15467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BD3D85-E6EA-42A1-980A-E6FA295F58DE}"/>
                </a:ext>
              </a:extLst>
            </p:cNvPr>
            <p:cNvSpPr txBox="1"/>
            <p:nvPr/>
          </p:nvSpPr>
          <p:spPr>
            <a:xfrm>
              <a:off x="9171370" y="2820531"/>
              <a:ext cx="761747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Jared</a:t>
              </a:r>
            </a:p>
          </p:txBody>
        </p:sp>
        <p:pic>
          <p:nvPicPr>
            <p:cNvPr id="11" name="Picture 10" descr="A person wearing glasses and smiling at the camera&#10;&#10;Description generated with very high confidence">
              <a:extLst>
                <a:ext uri="{FF2B5EF4-FFF2-40B4-BE49-F238E27FC236}">
                  <a16:creationId xmlns:a16="http://schemas.microsoft.com/office/drawing/2014/main" id="{DDDD5A64-49D0-4504-BA5D-44E759DF7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57" y="1615439"/>
              <a:ext cx="996574" cy="1225296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5C4A7-E5FB-4051-8380-7C6A30014B96}"/>
              </a:ext>
            </a:extLst>
          </p:cNvPr>
          <p:cNvSpPr/>
          <p:nvPr/>
        </p:nvSpPr>
        <p:spPr>
          <a:xfrm>
            <a:off x="4957550" y="1629084"/>
            <a:ext cx="996696" cy="11978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9EB844-20FD-4F48-B5D9-555C16470F45}"/>
              </a:ext>
            </a:extLst>
          </p:cNvPr>
          <p:cNvGrpSpPr/>
          <p:nvPr/>
        </p:nvGrpSpPr>
        <p:grpSpPr>
          <a:xfrm>
            <a:off x="7071295" y="2403946"/>
            <a:ext cx="1005840" cy="1523148"/>
            <a:chOff x="7071295" y="2567494"/>
            <a:chExt cx="1005840" cy="1523148"/>
          </a:xfrm>
        </p:grpSpPr>
        <p:pic>
          <p:nvPicPr>
            <p:cNvPr id="22" name="Picture 21" descr="A person in a green shirt&#10;&#10;Description automatically generated">
              <a:extLst>
                <a:ext uri="{FF2B5EF4-FFF2-40B4-BE49-F238E27FC236}">
                  <a16:creationId xmlns:a16="http://schemas.microsoft.com/office/drawing/2014/main" id="{2DDFBAFF-CFC6-4841-91FE-286F5127B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3" t="-1" r="5383" b="763"/>
            <a:stretch/>
          </p:blipFill>
          <p:spPr>
            <a:xfrm>
              <a:off x="7071295" y="2567494"/>
              <a:ext cx="100584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5D75C6-A4D0-442E-BAAD-276731B91403}"/>
                </a:ext>
              </a:extLst>
            </p:cNvPr>
            <p:cNvSpPr txBox="1"/>
            <p:nvPr/>
          </p:nvSpPr>
          <p:spPr>
            <a:xfrm>
              <a:off x="7324768" y="3749010"/>
              <a:ext cx="53091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Pat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8C1D45-29B7-4DE7-9227-48BBB37C8662}"/>
              </a:ext>
            </a:extLst>
          </p:cNvPr>
          <p:cNvGrpSpPr/>
          <p:nvPr/>
        </p:nvGrpSpPr>
        <p:grpSpPr>
          <a:xfrm>
            <a:off x="8165149" y="2403040"/>
            <a:ext cx="996696" cy="1524339"/>
            <a:chOff x="8165149" y="2566588"/>
            <a:chExt cx="996696" cy="1524339"/>
          </a:xfrm>
        </p:grpSpPr>
        <p:pic>
          <p:nvPicPr>
            <p:cNvPr id="24" name="Picture 23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7610643D-FD52-4C1F-847F-01901A841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8" t="4038" r="-2238" b="4726"/>
            <a:stretch/>
          </p:blipFill>
          <p:spPr>
            <a:xfrm>
              <a:off x="8165149" y="2566588"/>
              <a:ext cx="996696" cy="117594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78F48A-BB0C-4A2C-AE27-7EDA27D41FC2}"/>
                </a:ext>
              </a:extLst>
            </p:cNvPr>
            <p:cNvSpPr txBox="1"/>
            <p:nvPr/>
          </p:nvSpPr>
          <p:spPr>
            <a:xfrm>
              <a:off x="8224520" y="3749295"/>
              <a:ext cx="774571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Rinku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6A937E-7882-4732-B743-DAB5462D8E2D}"/>
              </a:ext>
            </a:extLst>
          </p:cNvPr>
          <p:cNvGrpSpPr/>
          <p:nvPr/>
        </p:nvGrpSpPr>
        <p:grpSpPr>
          <a:xfrm>
            <a:off x="5287528" y="4268015"/>
            <a:ext cx="5706974" cy="580360"/>
            <a:chOff x="5776149" y="4321886"/>
            <a:chExt cx="5706974" cy="580360"/>
          </a:xfrm>
        </p:grpSpPr>
        <p:pic>
          <p:nvPicPr>
            <p:cNvPr id="18" name="Picture 17" descr="ANL-logo-rectangular.jpg">
              <a:extLst>
                <a:ext uri="{FF2B5EF4-FFF2-40B4-BE49-F238E27FC236}">
                  <a16:creationId xmlns:a16="http://schemas.microsoft.com/office/drawing/2014/main" id="{98C5455E-CA16-4DEB-99F1-1379F3E8D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149" y="4357618"/>
              <a:ext cx="1496263" cy="508896"/>
            </a:xfrm>
            <a:prstGeom prst="rect">
              <a:avLst/>
            </a:prstGeom>
          </p:spPr>
        </p:pic>
        <p:pic>
          <p:nvPicPr>
            <p:cNvPr id="19" name="Picture 18" descr="SNL_Stacked_Black_Blue-300x115.png">
              <a:extLst>
                <a:ext uri="{FF2B5EF4-FFF2-40B4-BE49-F238E27FC236}">
                  <a16:creationId xmlns:a16="http://schemas.microsoft.com/office/drawing/2014/main" id="{2E5C92A1-B4F1-4F90-8E22-40375CF21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6588" y="4321886"/>
              <a:ext cx="1506535" cy="580360"/>
            </a:xfrm>
            <a:prstGeom prst="rect">
              <a:avLst/>
            </a:prstGeom>
          </p:spPr>
        </p:pic>
        <p:pic>
          <p:nvPicPr>
            <p:cNvPr id="20" name="Picture 19" descr="ORNLlogo-300x150.png">
              <a:extLst>
                <a:ext uri="{FF2B5EF4-FFF2-40B4-BE49-F238E27FC236}">
                  <a16:creationId xmlns:a16="http://schemas.microsoft.com/office/drawing/2014/main" id="{8AE22FB1-B789-4B52-B621-CA2E2BC3B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24" y="4329528"/>
              <a:ext cx="1124597" cy="565077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819204D0-0689-4573-92BD-8337B270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178" y="4357122"/>
              <a:ext cx="1097280" cy="509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1598612" y="3673754"/>
            <a:ext cx="6405084" cy="0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84" y="262080"/>
            <a:ext cx="7893287" cy="838200"/>
          </a:xfrm>
        </p:spPr>
        <p:txBody>
          <a:bodyPr>
            <a:noAutofit/>
          </a:bodyPr>
          <a:lstStyle/>
          <a:p>
            <a:r>
              <a:rPr lang="en-US" dirty="0"/>
              <a:t>Interoperable Design of Extreme-scale Application Software (IDEAS)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4032-CD4C-4C25-B0C2-CEC720522D9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8697" y="2521533"/>
            <a:ext cx="1676399" cy="1322006"/>
          </a:xfrm>
          <a:prstGeom prst="rect">
            <a:avLst/>
          </a:prstGeom>
        </p:spPr>
      </p:pic>
      <p:pic>
        <p:nvPicPr>
          <p:cNvPr id="52" name="Picture 51" descr="EastRiverFigure.tif.tif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235154" y="2366275"/>
            <a:ext cx="1143000" cy="160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3" descr="cover_low_res.pdf"/>
          <p:cNvPicPr>
            <a:picLocks noGrp="1"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80" r="-1212"/>
          <a:stretch/>
        </p:blipFill>
        <p:spPr>
          <a:xfrm>
            <a:off x="3594214" y="2124879"/>
            <a:ext cx="1295400" cy="1635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15011" y="2055750"/>
            <a:ext cx="332713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Objectives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Address confluence of trends in hardware and increasing demands for predictive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multiscale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multiphysics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simulations.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Respond to trend of continuous refactoring with efficient agile software engineering methodologies &amp; improved software design.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5682" y="3718069"/>
            <a:ext cx="6105467" cy="246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Approach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Interdisciplinary multi-institutional team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(ANL, LANL, LBNL, LLNL, ORNL, PNNL, SNL, U. Oregon) with broad experience in scientific software development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Close partnerships with applications teams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ensures impact on science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Identification, documentation and dissemination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best practices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for BER and ECP software teams and the broader community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Catalyzing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software process improvements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through tailored engagement with individual projects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Working to bend the curve of software development costs downwards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1952" y="1090835"/>
            <a:ext cx="41335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Impact on Applications &amp; Programs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Terrestrial ecosystem use cases tied initial IDEAS activities to programs in DOE Biological and Environmental Research (BER).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Computing Project (ECP) supports a broad portfolio of applications furthering science, energy, national security, and economic competitiveness.</a:t>
            </a:r>
          </a:p>
        </p:txBody>
      </p:sp>
      <p:pic>
        <p:nvPicPr>
          <p:cNvPr id="5" name="Picture 4" descr="IDEAS_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607" y="121423"/>
            <a:ext cx="2421277" cy="111951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4993620" y="1224280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7839" y="3807922"/>
            <a:ext cx="2403223" cy="2465448"/>
            <a:chOff x="166075" y="4277582"/>
            <a:chExt cx="2403223" cy="2465448"/>
          </a:xfrm>
        </p:grpSpPr>
        <p:grpSp>
          <p:nvGrpSpPr>
            <p:cNvPr id="44" name="Group 43"/>
            <p:cNvGrpSpPr/>
            <p:nvPr/>
          </p:nvGrpSpPr>
          <p:grpSpPr>
            <a:xfrm>
              <a:off x="166075" y="4277582"/>
              <a:ext cx="2403223" cy="2465448"/>
              <a:chOff x="2034653" y="1680239"/>
              <a:chExt cx="4970569" cy="4887602"/>
            </a:xfrm>
          </p:grpSpPr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3459102" y="3152577"/>
                <a:ext cx="2098330" cy="2026218"/>
              </a:xfrm>
              <a:custGeom>
                <a:avLst/>
                <a:gdLst>
                  <a:gd name="T0" fmla="*/ 741 w 741"/>
                  <a:gd name="T1" fmla="*/ 309 h 687"/>
                  <a:gd name="T2" fmla="*/ 564 w 741"/>
                  <a:gd name="T3" fmla="*/ 433 h 687"/>
                  <a:gd name="T4" fmla="*/ 539 w 741"/>
                  <a:gd name="T5" fmla="*/ 626 h 687"/>
                  <a:gd name="T6" fmla="*/ 544 w 741"/>
                  <a:gd name="T7" fmla="*/ 643 h 687"/>
                  <a:gd name="T8" fmla="*/ 370 w 741"/>
                  <a:gd name="T9" fmla="*/ 687 h 687"/>
                  <a:gd name="T10" fmla="*/ 193 w 741"/>
                  <a:gd name="T11" fmla="*/ 642 h 687"/>
                  <a:gd name="T12" fmla="*/ 198 w 741"/>
                  <a:gd name="T13" fmla="*/ 626 h 687"/>
                  <a:gd name="T14" fmla="*/ 172 w 741"/>
                  <a:gd name="T15" fmla="*/ 433 h 687"/>
                  <a:gd name="T16" fmla="*/ 0 w 741"/>
                  <a:gd name="T17" fmla="*/ 310 h 687"/>
                  <a:gd name="T18" fmla="*/ 173 w 741"/>
                  <a:gd name="T19" fmla="*/ 2 h 687"/>
                  <a:gd name="T20" fmla="*/ 368 w 741"/>
                  <a:gd name="T21" fmla="*/ 93 h 687"/>
                  <a:gd name="T22" fmla="*/ 565 w 741"/>
                  <a:gd name="T23" fmla="*/ 0 h 687"/>
                  <a:gd name="T24" fmla="*/ 741 w 741"/>
                  <a:gd name="T25" fmla="*/ 309 h 6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41" h="687">
                    <a:moveTo>
                      <a:pt x="741" y="309"/>
                    </a:moveTo>
                    <a:cubicBezTo>
                      <a:pt x="667" y="322"/>
                      <a:pt x="602" y="367"/>
                      <a:pt x="564" y="433"/>
                    </a:cubicBezTo>
                    <a:cubicBezTo>
                      <a:pt x="530" y="492"/>
                      <a:pt x="521" y="560"/>
                      <a:pt x="539" y="626"/>
                    </a:cubicBezTo>
                    <a:cubicBezTo>
                      <a:pt x="540" y="632"/>
                      <a:pt x="542" y="638"/>
                      <a:pt x="544" y="643"/>
                    </a:cubicBezTo>
                    <a:cubicBezTo>
                      <a:pt x="492" y="671"/>
                      <a:pt x="433" y="687"/>
                      <a:pt x="370" y="687"/>
                    </a:cubicBezTo>
                    <a:cubicBezTo>
                      <a:pt x="306" y="687"/>
                      <a:pt x="246" y="670"/>
                      <a:pt x="193" y="642"/>
                    </a:cubicBezTo>
                    <a:cubicBezTo>
                      <a:pt x="195" y="637"/>
                      <a:pt x="196" y="632"/>
                      <a:pt x="198" y="626"/>
                    </a:cubicBezTo>
                    <a:cubicBezTo>
                      <a:pt x="215" y="560"/>
                      <a:pt x="206" y="492"/>
                      <a:pt x="172" y="433"/>
                    </a:cubicBezTo>
                    <a:cubicBezTo>
                      <a:pt x="135" y="368"/>
                      <a:pt x="71" y="324"/>
                      <a:pt x="0" y="310"/>
                    </a:cubicBezTo>
                    <a:cubicBezTo>
                      <a:pt x="2" y="180"/>
                      <a:pt x="70" y="67"/>
                      <a:pt x="173" y="2"/>
                    </a:cubicBezTo>
                    <a:cubicBezTo>
                      <a:pt x="220" y="58"/>
                      <a:pt x="290" y="93"/>
                      <a:pt x="368" y="93"/>
                    </a:cubicBezTo>
                    <a:cubicBezTo>
                      <a:pt x="447" y="93"/>
                      <a:pt x="518" y="57"/>
                      <a:pt x="565" y="0"/>
                    </a:cubicBezTo>
                    <a:cubicBezTo>
                      <a:pt x="669" y="65"/>
                      <a:pt x="738" y="178"/>
                      <a:pt x="741" y="309"/>
                    </a:cubicBezTo>
                    <a:close/>
                  </a:path>
                </a:pathLst>
              </a:custGeom>
              <a:solidFill>
                <a:srgbClr val="EFCDC1"/>
              </a:solidFill>
              <a:ln w="952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ctr" rotWithShape="0">
                  <a:srgbClr val="000000">
                    <a:alpha val="26666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942600" y="4012256"/>
                <a:ext cx="1646036" cy="1504370"/>
              </a:xfrm>
              <a:custGeom>
                <a:avLst/>
                <a:gdLst>
                  <a:gd name="T0" fmla="*/ 62 w 511"/>
                  <a:gd name="T1" fmla="*/ 144 h 510"/>
                  <a:gd name="T2" fmla="*/ 367 w 511"/>
                  <a:gd name="T3" fmla="*/ 62 h 510"/>
                  <a:gd name="T4" fmla="*/ 449 w 511"/>
                  <a:gd name="T5" fmla="*/ 367 h 510"/>
                  <a:gd name="T6" fmla="*/ 144 w 511"/>
                  <a:gd name="T7" fmla="*/ 449 h 510"/>
                  <a:gd name="T8" fmla="*/ 62 w 511"/>
                  <a:gd name="T9" fmla="*/ 144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1" h="510">
                    <a:moveTo>
                      <a:pt x="62" y="144"/>
                    </a:moveTo>
                    <a:cubicBezTo>
                      <a:pt x="124" y="37"/>
                      <a:pt x="260" y="0"/>
                      <a:pt x="367" y="62"/>
                    </a:cubicBezTo>
                    <a:cubicBezTo>
                      <a:pt x="474" y="123"/>
                      <a:pt x="511" y="260"/>
                      <a:pt x="449" y="367"/>
                    </a:cubicBezTo>
                    <a:cubicBezTo>
                      <a:pt x="387" y="474"/>
                      <a:pt x="250" y="510"/>
                      <a:pt x="144" y="449"/>
                    </a:cubicBezTo>
                    <a:cubicBezTo>
                      <a:pt x="37" y="387"/>
                      <a:pt x="0" y="250"/>
                      <a:pt x="62" y="144"/>
                    </a:cubicBezTo>
                    <a:close/>
                  </a:path>
                </a:pathLst>
              </a:custGeom>
              <a:solidFill>
                <a:srgbClr val="D3DEEA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2417891" y="4032761"/>
                <a:ext cx="1643528" cy="1504370"/>
              </a:xfrm>
              <a:custGeom>
                <a:avLst/>
                <a:gdLst>
                  <a:gd name="T0" fmla="*/ 62 w 510"/>
                  <a:gd name="T1" fmla="*/ 367 h 510"/>
                  <a:gd name="T2" fmla="*/ 143 w 510"/>
                  <a:gd name="T3" fmla="*/ 62 h 510"/>
                  <a:gd name="T4" fmla="*/ 449 w 510"/>
                  <a:gd name="T5" fmla="*/ 144 h 510"/>
                  <a:gd name="T6" fmla="*/ 367 w 510"/>
                  <a:gd name="T7" fmla="*/ 449 h 510"/>
                  <a:gd name="T8" fmla="*/ 62 w 510"/>
                  <a:gd name="T9" fmla="*/ 367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" h="510">
                    <a:moveTo>
                      <a:pt x="62" y="367"/>
                    </a:moveTo>
                    <a:cubicBezTo>
                      <a:pt x="0" y="260"/>
                      <a:pt x="36" y="123"/>
                      <a:pt x="143" y="62"/>
                    </a:cubicBezTo>
                    <a:cubicBezTo>
                      <a:pt x="250" y="0"/>
                      <a:pt x="387" y="37"/>
                      <a:pt x="449" y="144"/>
                    </a:cubicBezTo>
                    <a:cubicBezTo>
                      <a:pt x="510" y="250"/>
                      <a:pt x="474" y="387"/>
                      <a:pt x="367" y="449"/>
                    </a:cubicBezTo>
                    <a:cubicBezTo>
                      <a:pt x="260" y="510"/>
                      <a:pt x="123" y="474"/>
                      <a:pt x="62" y="367"/>
                    </a:cubicBezTo>
                    <a:close/>
                  </a:path>
                </a:pathLst>
              </a:custGeom>
              <a:solidFill>
                <a:srgbClr val="E1E391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>
                <a:off x="3811530" y="2027856"/>
                <a:ext cx="1365903" cy="1317105"/>
              </a:xfrm>
              <a:prstGeom prst="ellipse">
                <a:avLst/>
              </a:prstGeom>
              <a:solidFill>
                <a:srgbClr val="A485B8">
                  <a:alpha val="40000"/>
                </a:srgbClr>
              </a:solidFill>
              <a:ln w="9525">
                <a:solidFill>
                  <a:srgbClr val="01568F"/>
                </a:solidFill>
                <a:round/>
                <a:headEnd/>
                <a:tailEnd/>
              </a:ln>
              <a:effectLst>
                <a:outerShdw blurRad="38100" dist="2694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ctr" defTabSz="81438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 rot="211790">
                <a:off x="3000485" y="2571289"/>
                <a:ext cx="475760" cy="1543412"/>
                <a:chOff x="2646699" y="1749336"/>
                <a:chExt cx="630252" cy="1962583"/>
              </a:xfrm>
            </p:grpSpPr>
            <p:sp>
              <p:nvSpPr>
                <p:cNvPr id="64" name="Curved Right Arrow 63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5" name="Curved Right Arrow 64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7522539">
                <a:off x="5493420" y="2654825"/>
                <a:ext cx="495642" cy="1481500"/>
                <a:chOff x="2646699" y="1749333"/>
                <a:chExt cx="630256" cy="1962586"/>
              </a:xfrm>
            </p:grpSpPr>
            <p:sp>
              <p:nvSpPr>
                <p:cNvPr id="62" name="Curved Right Arrow 61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3" name="Curved Right Arrow 62"/>
                <p:cNvSpPr/>
                <p:nvPr/>
              </p:nvSpPr>
              <p:spPr bwMode="auto">
                <a:xfrm rot="1701519" flipV="1">
                  <a:off x="2703227" y="1749333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6976374" flipH="1">
                <a:off x="4279080" y="4736807"/>
                <a:ext cx="495642" cy="1481500"/>
                <a:chOff x="2646699" y="1749336"/>
                <a:chExt cx="630252" cy="1962583"/>
              </a:xfrm>
            </p:grpSpPr>
            <p:sp>
              <p:nvSpPr>
                <p:cNvPr id="60" name="Curved Right Arrow 59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1" name="Curved Right Arrow 60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sp>
            <p:nvSpPr>
              <p:cNvPr id="55" name="Donut 54"/>
              <p:cNvSpPr/>
              <p:nvPr/>
            </p:nvSpPr>
            <p:spPr bwMode="auto">
              <a:xfrm>
                <a:off x="2034653" y="1680239"/>
                <a:ext cx="4970569" cy="4887602"/>
              </a:xfrm>
              <a:prstGeom prst="donut">
                <a:avLst>
                  <a:gd name="adj" fmla="val 5728"/>
                </a:avLst>
              </a:prstGeom>
              <a:solidFill>
                <a:srgbClr val="008000">
                  <a:alpha val="23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124" tIns="41061" rIns="82124" bIns="4106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14388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57554" y="1740840"/>
                <a:ext cx="4697459" cy="471776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Down">
                  <a:avLst>
                    <a:gd name="adj" fmla="val 352996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 w="12700">
                      <a:noFill/>
                      <a:prstDash val="solid"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Outreach and Community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633" y="3442884"/>
                <a:ext cx="1885665" cy="1065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81438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Software Productivity for Extreme-Scale Science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10257" y="4359792"/>
                <a:ext cx="1682641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Methodologies for Software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Productivity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34569" y="2233038"/>
                <a:ext cx="1735529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Use Cases: Terrestrial Modeling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519766" y="5598853"/>
              <a:ext cx="8974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Extreme-Scale Scientific Software Development Kit (</a:t>
              </a:r>
              <a:r>
                <a:rPr kumimoji="0" lang="en-US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xSDK</a:t>
              </a:r>
              <a:r>
                <a:rPr kumimoji="0" 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61103" y="6320473"/>
            <a:ext cx="286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ideas-productivity.org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87544-EC40-46D8-994C-189FD3BE61FA}"/>
              </a:ext>
            </a:extLst>
          </p:cNvPr>
          <p:cNvSpPr txBox="1"/>
          <p:nvPr/>
        </p:nvSpPr>
        <p:spPr>
          <a:xfrm>
            <a:off x="5018783" y="1090835"/>
            <a:ext cx="2591111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Project History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IDEAS began in 2014 as a DOE ASRC/BER partnership to improve application software productivity, quality, and sustainability. In 2017, the DOE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Computing Project began supporting IDEAS to help application teams improve developer productivity and software sustainability while making major changes 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A99972-6ABC-48F1-85FE-BF869DE22A78}"/>
              </a:ext>
            </a:extLst>
          </p:cNvPr>
          <p:cNvGrpSpPr/>
          <p:nvPr/>
        </p:nvGrpSpPr>
        <p:grpSpPr>
          <a:xfrm>
            <a:off x="8722153" y="4448014"/>
            <a:ext cx="3345103" cy="1527135"/>
            <a:chOff x="1221440" y="2819400"/>
            <a:chExt cx="5136248" cy="280072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60395D-FC70-4090-866A-2CC4B2D85ABD}"/>
                </a:ext>
              </a:extLst>
            </p:cNvPr>
            <p:cNvCxnSpPr/>
            <p:nvPr/>
          </p:nvCxnSpPr>
          <p:spPr>
            <a:xfrm flipV="1">
              <a:off x="1828800" y="2819400"/>
              <a:ext cx="0" cy="213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E0433A-9D79-44CD-97B8-DF1A54CC66A1}"/>
                </a:ext>
              </a:extLst>
            </p:cNvPr>
            <p:cNvCxnSpPr/>
            <p:nvPr/>
          </p:nvCxnSpPr>
          <p:spPr>
            <a:xfrm>
              <a:off x="1828800" y="4953000"/>
              <a:ext cx="426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0544F9-236D-4075-AF5F-1BB709B45A7A}"/>
                </a:ext>
              </a:extLst>
            </p:cNvPr>
            <p:cNvSpPr txBox="1"/>
            <p:nvPr/>
          </p:nvSpPr>
          <p:spPr>
            <a:xfrm rot="16200000">
              <a:off x="923849" y="3766860"/>
              <a:ext cx="1067759" cy="47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4F6F3F-4382-4450-89A0-5844CA274213}"/>
                </a:ext>
              </a:extLst>
            </p:cNvPr>
            <p:cNvSpPr txBox="1"/>
            <p:nvPr/>
          </p:nvSpPr>
          <p:spPr>
            <a:xfrm>
              <a:off x="3228867" y="5053524"/>
              <a:ext cx="147729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Progress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64EA43-9AD0-4812-A6BB-4956C4D2ADDC}"/>
                </a:ext>
              </a:extLst>
            </p:cNvPr>
            <p:cNvCxnSpPr/>
            <p:nvPr/>
          </p:nvCxnSpPr>
          <p:spPr>
            <a:xfrm>
              <a:off x="5715000" y="4816152"/>
              <a:ext cx="0" cy="273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737561-E019-42E3-8B49-B7C10E2E6D65}"/>
                </a:ext>
              </a:extLst>
            </p:cNvPr>
            <p:cNvSpPr txBox="1"/>
            <p:nvPr/>
          </p:nvSpPr>
          <p:spPr>
            <a:xfrm>
              <a:off x="1513456" y="5042031"/>
              <a:ext cx="864421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Start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D6018E-4324-4D31-B380-EC337C9294CF}"/>
                </a:ext>
              </a:extLst>
            </p:cNvPr>
            <p:cNvSpPr txBox="1"/>
            <p:nvPr/>
          </p:nvSpPr>
          <p:spPr>
            <a:xfrm>
              <a:off x="5340664" y="5055670"/>
              <a:ext cx="101702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Finish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B21328D-52D5-450C-AA35-0BABE48410F8}"/>
                </a:ext>
              </a:extLst>
            </p:cNvPr>
            <p:cNvCxnSpPr/>
            <p:nvPr/>
          </p:nvCxnSpPr>
          <p:spPr>
            <a:xfrm flipV="1">
              <a:off x="1843033" y="2947405"/>
              <a:ext cx="3891330" cy="2005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DD7194-EFEC-43A6-912D-74709950F464}"/>
                </a:ext>
              </a:extLst>
            </p:cNvPr>
            <p:cNvCxnSpPr/>
            <p:nvPr/>
          </p:nvCxnSpPr>
          <p:spPr>
            <a:xfrm flipV="1">
              <a:off x="1843033" y="4336335"/>
              <a:ext cx="629455" cy="6166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D31B9F-077A-47B7-9EB7-89F773244BBD}"/>
                </a:ext>
              </a:extLst>
            </p:cNvPr>
            <p:cNvCxnSpPr/>
            <p:nvPr/>
          </p:nvCxnSpPr>
          <p:spPr>
            <a:xfrm flipV="1">
              <a:off x="2472489" y="3826882"/>
              <a:ext cx="3235005" cy="5094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852D23-D8A1-47F9-BB11-A0FEE036CF0F}"/>
                </a:ext>
              </a:extLst>
            </p:cNvPr>
            <p:cNvGrpSpPr/>
            <p:nvPr/>
          </p:nvGrpSpPr>
          <p:grpSpPr>
            <a:xfrm>
              <a:off x="2057400" y="2947405"/>
              <a:ext cx="2048669" cy="801054"/>
              <a:chOff x="6663843" y="2438400"/>
              <a:chExt cx="2048669" cy="80105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02B86B-029B-494C-A0F0-1EF5CC9E8BFD}"/>
                  </a:ext>
                </a:extLst>
              </p:cNvPr>
              <p:cNvSpPr txBox="1"/>
              <p:nvPr/>
            </p:nvSpPr>
            <p:spPr>
              <a:xfrm>
                <a:off x="7120197" y="2438400"/>
                <a:ext cx="1592315" cy="80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Old Process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New Process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AE98CFF-AF98-4121-BFDA-2969CF9A278B}"/>
                  </a:ext>
                </a:extLst>
              </p:cNvPr>
              <p:cNvCxnSpPr/>
              <p:nvPr/>
            </p:nvCxnSpPr>
            <p:spPr>
              <a:xfrm>
                <a:off x="6663843" y="2590800"/>
                <a:ext cx="43376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C9202B2-DB83-4858-B6D6-CA79FE7C2EAD}"/>
                  </a:ext>
                </a:extLst>
              </p:cNvPr>
              <p:cNvCxnSpPr/>
              <p:nvPr/>
            </p:nvCxnSpPr>
            <p:spPr>
              <a:xfrm>
                <a:off x="6663843" y="2878138"/>
                <a:ext cx="445057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AE331-2E14-48BF-B17A-9A04404F572D}"/>
              </a:ext>
            </a:extLst>
          </p:cNvPr>
          <p:cNvCxnSpPr/>
          <p:nvPr/>
        </p:nvCxnSpPr>
        <p:spPr>
          <a:xfrm flipV="1">
            <a:off x="7607113" y="1226127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011" y="1090835"/>
            <a:ext cx="4648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Motivation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Enable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increased scientific productivity,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realizing the potential of extreme- scale computing, through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new interdisciplinary and agile approach to the scientific software ecosystem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0432B-23B2-4134-96CF-898878818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92" y="6282403"/>
            <a:ext cx="2857500" cy="4762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F4D2095-5E8E-4A5F-9165-A220F5DBDB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69" y="6218776"/>
            <a:ext cx="2231708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5D0D-3006-4092-907D-C11F401F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IDEAS Achieve Its Goals?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9658D5-4E2E-4CE0-A8BD-F39483828FF3}"/>
              </a:ext>
            </a:extLst>
          </p:cNvPr>
          <p:cNvSpPr/>
          <p:nvPr/>
        </p:nvSpPr>
        <p:spPr>
          <a:xfrm>
            <a:off x="8084860" y="771633"/>
            <a:ext cx="2468880" cy="24688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80160" h="128016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Tutorials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4B968D-DF05-4127-8203-29BDD7A4F0CF}"/>
              </a:ext>
            </a:extLst>
          </p:cNvPr>
          <p:cNvSpPr/>
          <p:nvPr/>
        </p:nvSpPr>
        <p:spPr>
          <a:xfrm>
            <a:off x="7005174" y="2130769"/>
            <a:ext cx="2468880" cy="24688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80160" h="128016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HPC-BP Webinars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F54207-26F3-488A-A78C-EA2F7B571C06}"/>
              </a:ext>
            </a:extLst>
          </p:cNvPr>
          <p:cNvSpPr/>
          <p:nvPr/>
        </p:nvSpPr>
        <p:spPr>
          <a:xfrm>
            <a:off x="9221872" y="2130769"/>
            <a:ext cx="2468880" cy="24688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80160" h="128016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Better Scientific Software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9A7B2F-14F2-4621-9D4A-E5B4A39943EA}"/>
              </a:ext>
            </a:extLst>
          </p:cNvPr>
          <p:cNvSpPr/>
          <p:nvPr/>
        </p:nvSpPr>
        <p:spPr>
          <a:xfrm>
            <a:off x="8084860" y="3617488"/>
            <a:ext cx="2468880" cy="24688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280160" h="128016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err="1">
                <a:solidFill>
                  <a:schemeClr val="tx1"/>
                </a:solidFill>
              </a:rPr>
              <a:t>Minisymposia</a:t>
            </a:r>
            <a:r>
              <a:rPr lang="en-US" b="1" dirty="0">
                <a:solidFill>
                  <a:schemeClr val="tx1"/>
                </a:solidFill>
              </a:rPr>
              <a:t>, Workshops, BOFs,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61F89D-1500-4148-8F63-6A7C358F3C25}"/>
              </a:ext>
            </a:extLst>
          </p:cNvPr>
          <p:cNvGrpSpPr/>
          <p:nvPr/>
        </p:nvGrpSpPr>
        <p:grpSpPr>
          <a:xfrm>
            <a:off x="3529701" y="4607771"/>
            <a:ext cx="2010230" cy="1644659"/>
            <a:chOff x="3108313" y="3044065"/>
            <a:chExt cx="2010230" cy="16446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CD0E48-B60A-494F-AA0B-23E43F44D704}"/>
                </a:ext>
              </a:extLst>
            </p:cNvPr>
            <p:cNvSpPr txBox="1"/>
            <p:nvPr/>
          </p:nvSpPr>
          <p:spPr>
            <a:xfrm>
              <a:off x="3108313" y="4347092"/>
              <a:ext cx="2010230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ECP Code Teams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E7B3BD-1219-46B7-8469-9A7F5449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027" y="3044065"/>
              <a:ext cx="1828800" cy="12192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405D06-25CC-48F0-B365-5B9214482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4" y="3032449"/>
            <a:ext cx="1828800" cy="7931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1694D4-4391-46C2-AC90-CCBC1ECD86B0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2222264" y="3429000"/>
            <a:ext cx="2312551" cy="1178771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20BB39-8B1E-4116-8BC2-5F220571257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222264" y="3351467"/>
            <a:ext cx="4675474" cy="77533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22AC3-2E2B-4940-BBFE-EF4D9A9CCF1B}"/>
              </a:ext>
            </a:extLst>
          </p:cNvPr>
          <p:cNvCxnSpPr>
            <a:stCxn id="11" idx="3"/>
          </p:cNvCxnSpPr>
          <p:nvPr/>
        </p:nvCxnSpPr>
        <p:spPr>
          <a:xfrm flipV="1">
            <a:off x="2222264" y="1974652"/>
            <a:ext cx="1398152" cy="1454348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C3B5CD-6518-417D-B7F2-C9C1FD976B4E}"/>
              </a:ext>
            </a:extLst>
          </p:cNvPr>
          <p:cNvCxnSpPr>
            <a:cxnSpLocks/>
          </p:cNvCxnSpPr>
          <p:nvPr/>
        </p:nvCxnSpPr>
        <p:spPr>
          <a:xfrm>
            <a:off x="5449216" y="1974652"/>
            <a:ext cx="1321035" cy="696901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BA4BA-E942-4F63-93E0-92F4FC4D36C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534815" y="3966040"/>
            <a:ext cx="2312551" cy="641731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5AA8F7-73E7-4C5D-BF63-04824BEEEE28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flipH="1">
            <a:off x="4534815" y="2676342"/>
            <a:ext cx="2" cy="1931429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96B6EE-8B68-466A-8C5D-80213A77A643}"/>
              </a:ext>
            </a:extLst>
          </p:cNvPr>
          <p:cNvGrpSpPr/>
          <p:nvPr/>
        </p:nvGrpSpPr>
        <p:grpSpPr>
          <a:xfrm>
            <a:off x="3313969" y="1480355"/>
            <a:ext cx="2441695" cy="1195987"/>
            <a:chOff x="3313969" y="1480355"/>
            <a:chExt cx="2441695" cy="11959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99FC40-1232-498D-9232-B10525096939}"/>
                </a:ext>
              </a:extLst>
            </p:cNvPr>
            <p:cNvSpPr txBox="1"/>
            <p:nvPr/>
          </p:nvSpPr>
          <p:spPr>
            <a:xfrm>
              <a:off x="3313969" y="2334710"/>
              <a:ext cx="2441695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HPC/CSE Community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7DCA28-9B0A-4B91-B5D9-D19643BA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416" y="1480355"/>
              <a:ext cx="1828800" cy="852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97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2B88-3DDC-4986-8D89-A3EDC518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Online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28DE-DA44-4ED0-B0F8-EE01B9ACB982}"/>
              </a:ext>
            </a:extLst>
          </p:cNvPr>
          <p:cNvSpPr txBox="1">
            <a:spLocks/>
          </p:cNvSpPr>
          <p:nvPr/>
        </p:nvSpPr>
        <p:spPr>
          <a:xfrm>
            <a:off x="365760" y="937454"/>
            <a:ext cx="11658600" cy="4610100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charset="0"/>
              <a:buNone/>
            </a:pPr>
            <a:r>
              <a:rPr lang="en-US" b="1" dirty="0"/>
              <a:t>https://bssw.io </a:t>
            </a:r>
          </a:p>
          <a:p>
            <a:pPr>
              <a:spcBef>
                <a:spcPts val="4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New </a:t>
            </a:r>
            <a:r>
              <a:rPr lang="en-US" sz="2000" b="1" u="sng" dirty="0">
                <a:solidFill>
                  <a:schemeClr val="accent1"/>
                </a:solidFill>
              </a:rPr>
              <a:t>community-based resource</a:t>
            </a:r>
            <a:r>
              <a:rPr lang="en-US" sz="2000" b="1" dirty="0">
                <a:solidFill>
                  <a:schemeClr val="accent1"/>
                </a:solidFill>
              </a:rPr>
              <a:t> for scientific software 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improvement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A central hub for sharing information on practices, techniques, experiences, and tools to improve developer productivity and software sustainability for computational science &amp; engineering (CSE)</a:t>
            </a: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b="1" dirty="0"/>
              <a:t>Goals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Raise awareness of the importance of </a:t>
            </a:r>
            <a:r>
              <a:rPr lang="en-US" sz="2000" b="1" dirty="0"/>
              <a:t>good software practices </a:t>
            </a:r>
            <a:r>
              <a:rPr lang="en-US" sz="2000" dirty="0"/>
              <a:t>to scientific productivity and to the quality and reliability of computationally-based scientific results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Raise awareness of the </a:t>
            </a:r>
            <a:r>
              <a:rPr lang="en-US" sz="2000" b="1" dirty="0"/>
              <a:t>increasing challenges </a:t>
            </a:r>
            <a:r>
              <a:rPr lang="en-US" sz="2000" dirty="0"/>
              <a:t>facing CSE software developers as high-end computing heads to extreme scales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Help CSE researchers </a:t>
            </a:r>
            <a:r>
              <a:rPr lang="en-US" sz="2000" b="1" dirty="0"/>
              <a:t>increase effectiveness </a:t>
            </a:r>
            <a:r>
              <a:rPr lang="en-US" sz="2000" dirty="0"/>
              <a:t>as well as leverage and impact</a:t>
            </a:r>
          </a:p>
          <a:p>
            <a:pPr>
              <a:spcBef>
                <a:spcPts val="400"/>
              </a:spcBef>
            </a:pPr>
            <a:r>
              <a:rPr lang="en-US" sz="2000" b="1" dirty="0"/>
              <a:t>Facilitate CSE collaboration via software</a:t>
            </a:r>
            <a:r>
              <a:rPr lang="en-US" sz="2000" dirty="0"/>
              <a:t> in order to advance scientific discoveries</a:t>
            </a:r>
          </a:p>
          <a:p>
            <a:pPr marL="0" indent="0">
              <a:buFont typeface="Arial" charset="0"/>
              <a:buNone/>
            </a:pPr>
            <a:r>
              <a:rPr lang="en-US" b="1" dirty="0"/>
              <a:t>Site users can…</a:t>
            </a:r>
          </a:p>
          <a:p>
            <a:pPr>
              <a:spcBef>
                <a:spcPts val="400"/>
              </a:spcBef>
            </a:pPr>
            <a:r>
              <a:rPr lang="en-US" sz="2000" b="1" dirty="0"/>
              <a:t>Find information </a:t>
            </a:r>
            <a:r>
              <a:rPr lang="en-US" sz="2000" dirty="0"/>
              <a:t>on scientific software topics</a:t>
            </a:r>
          </a:p>
          <a:p>
            <a:pPr>
              <a:spcBef>
                <a:spcPts val="400"/>
              </a:spcBef>
            </a:pPr>
            <a:r>
              <a:rPr lang="en-US" sz="2000" b="1" dirty="0"/>
              <a:t>Contribute new resources </a:t>
            </a:r>
            <a:r>
              <a:rPr lang="en-US" sz="2000" dirty="0"/>
              <a:t>based on your experiences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Create content tailored to the unique needs and </a:t>
            </a:r>
            <a:br>
              <a:rPr lang="en-US" sz="2000" dirty="0"/>
            </a:br>
            <a:r>
              <a:rPr lang="en-US" sz="2000" dirty="0"/>
              <a:t>perspectives of a focused scientific domain</a:t>
            </a:r>
          </a:p>
        </p:txBody>
      </p:sp>
      <p:pic>
        <p:nvPicPr>
          <p:cNvPr id="4" name="Picture 3" descr="Screen Shot 2017-01-21 at 6.45.35 PM.png">
            <a:extLst>
              <a:ext uri="{FF2B5EF4-FFF2-40B4-BE49-F238E27FC236}">
                <a16:creationId xmlns:a16="http://schemas.microsoft.com/office/drawing/2014/main" id="{4305FC7E-611D-4E7E-952D-9882E099E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34" y="320039"/>
            <a:ext cx="3357819" cy="14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1473-AC73-45E8-97F0-CAB263A9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Software-Related Events at SC19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082CBB-36D1-4AE5-8DA9-9A3E66326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12396"/>
              </p:ext>
            </p:extLst>
          </p:nvPr>
        </p:nvGraphicFramePr>
        <p:xfrm>
          <a:off x="0" y="833120"/>
          <a:ext cx="12188825" cy="602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945">
                  <a:extLst>
                    <a:ext uri="{9D8B030D-6E8A-4147-A177-3AD203B41FA5}">
                      <a16:colId xmlns:a16="http://schemas.microsoft.com/office/drawing/2014/main" val="2400528709"/>
                    </a:ext>
                  </a:extLst>
                </a:gridCol>
                <a:gridCol w="1625830">
                  <a:extLst>
                    <a:ext uri="{9D8B030D-6E8A-4147-A177-3AD203B41FA5}">
                      <a16:colId xmlns:a16="http://schemas.microsoft.com/office/drawing/2014/main" val="3353846813"/>
                    </a:ext>
                  </a:extLst>
                </a:gridCol>
                <a:gridCol w="9209050">
                  <a:extLst>
                    <a:ext uri="{9D8B030D-6E8A-4147-A177-3AD203B41FA5}">
                      <a16:colId xmlns:a16="http://schemas.microsoft.com/office/drawing/2014/main" val="100003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Day/Time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7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Tutorial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2"/>
                        </a:rPr>
                        <a:t>Floating-Point Analysis and Reproducibility Tools for Scientific Software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91285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Sunday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Workshop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3"/>
                        </a:rPr>
                        <a:t>The 2019 International Workshop on Software Engineering for HPC-Enabled Research (SE-HER 2019)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020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Monday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Tutorial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4"/>
                        </a:rPr>
                        <a:t>Better Scientific Software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4333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Monday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Tutorial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5"/>
                        </a:rPr>
                        <a:t>Managing HPC Software Complexity with </a:t>
                      </a:r>
                      <a:r>
                        <a:rPr lang="en-US" sz="1600" b="1" u="none" strike="noStrike" dirty="0" err="1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5"/>
                        </a:rPr>
                        <a:t>Spack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0136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Workshop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6"/>
                        </a:rPr>
                        <a:t>3nd International Workshop on Software Correctness for HPC Applications (Correctness 2019)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88603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Monday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Students@SC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 err="1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7"/>
                        </a:rPr>
                        <a:t>Students@SC</a:t>
                      </a:r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7"/>
                        </a:rPr>
                        <a:t>: Modern Software Design, Tools, and Practices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4498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Tuesday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BoF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8"/>
                        </a:rPr>
                        <a:t>Extreme-Scale Scientific Software Stack (E4S)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76821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Tuesday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BoF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9"/>
                        </a:rPr>
                        <a:t>Exchanging Best Practices in Supporting Computational and Data-Intensive Research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4018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Tuesday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Panel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0"/>
                        </a:rPr>
                        <a:t>Developing and Managing Research Software in Universities and National Labs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9779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Wednesday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BoF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1"/>
                        </a:rPr>
                        <a:t>Software Engineering and Reuse in Modeling, Simulation, and Data Analytics for Science and Engineering</a:t>
                      </a:r>
                      <a:endParaRPr lang="en-US" sz="1600" b="1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58982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Thursday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BoF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2"/>
                        </a:rPr>
                        <a:t>Quality Assurance and Coding Standards for Parallel Software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5977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Thursday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Panel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3"/>
                        </a:rPr>
                        <a:t>Sustainability of HPC Research Computing: Fostering Career Paths for Facilitators, Research Software Engineers, and Gateway Creators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41207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Friday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Panel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The Road to </a:t>
                      </a:r>
                      <a:r>
                        <a:rPr lang="en-US" sz="1600" u="none" strike="noStrike" dirty="0" err="1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Exascale</a:t>
                      </a:r>
                      <a:r>
                        <a:rPr lang="en-US" sz="1600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 and Beyond is Paved by Software: How Algorithms, Libraries and Tools Will Make </a:t>
                      </a:r>
                      <a:r>
                        <a:rPr lang="en-US" sz="1600" u="none" strike="noStrike" dirty="0" err="1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Exascale</a:t>
                      </a:r>
                      <a:r>
                        <a:rPr lang="en-US" sz="1600" u="none" strike="noStrike" dirty="0">
                          <a:solidFill>
                            <a:srgbClr val="329FFF"/>
                          </a:solidFill>
                          <a:effectLst/>
                          <a:latin typeface="Roboto"/>
                          <a:hlinkClick r:id="rId14"/>
                        </a:rPr>
                        <a:t> Performance Real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551406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E7AE0F-A21D-4237-AC0F-AEDD3843A41A}"/>
              </a:ext>
            </a:extLst>
          </p:cNvPr>
          <p:cNvSpPr txBox="1"/>
          <p:nvPr/>
        </p:nvSpPr>
        <p:spPr>
          <a:xfrm>
            <a:off x="8467491" y="448565"/>
            <a:ext cx="3683316" cy="4062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/>
              <a:t>Bold</a:t>
            </a:r>
            <a:r>
              <a:rPr lang="en-US" sz="1600" dirty="0"/>
              <a:t> events (co-)organized by IDEAS</a:t>
            </a:r>
          </a:p>
        </p:txBody>
      </p:sp>
    </p:spTree>
    <p:extLst>
      <p:ext uri="{BB962C8B-B14F-4D97-AF65-F5344CB8AC3E}">
        <p14:creationId xmlns:p14="http://schemas.microsoft.com/office/powerpoint/2010/main" val="48040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0867-EBC4-40C1-8C04-F7819528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6D5CCC1-1231-47AF-B712-048BEB58E323}"/>
              </a:ext>
            </a:extLst>
          </p:cNvPr>
          <p:cNvSpPr txBox="1">
            <a:spLocks/>
          </p:cNvSpPr>
          <p:nvPr/>
        </p:nvSpPr>
        <p:spPr>
          <a:xfrm>
            <a:off x="365760" y="1958838"/>
            <a:ext cx="3201098" cy="3373229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Undergrad students</a:t>
            </a:r>
          </a:p>
          <a:p>
            <a:r>
              <a:rPr lang="en-US"/>
              <a:t>Graduate students</a:t>
            </a:r>
          </a:p>
          <a:p>
            <a:r>
              <a:rPr lang="en-US"/>
              <a:t>Postdocs</a:t>
            </a:r>
          </a:p>
          <a:p>
            <a:r>
              <a:rPr lang="en-US"/>
              <a:t>Faculty/staff</a:t>
            </a:r>
          </a:p>
          <a:p>
            <a:r>
              <a:rPr lang="en-US"/>
              <a:t>Manager</a:t>
            </a:r>
          </a:p>
          <a:p>
            <a:r>
              <a:rPr lang="en-US"/>
              <a:t>Other</a:t>
            </a: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DEBF670-E5E5-4B61-A3CA-E5408C97235D}"/>
              </a:ext>
            </a:extLst>
          </p:cNvPr>
          <p:cNvSpPr txBox="1">
            <a:spLocks/>
          </p:cNvSpPr>
          <p:nvPr/>
        </p:nvSpPr>
        <p:spPr>
          <a:xfrm>
            <a:off x="4453477" y="1958838"/>
            <a:ext cx="3200400" cy="3373229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Academia</a:t>
            </a:r>
          </a:p>
          <a:p>
            <a:r>
              <a:rPr lang="en-US"/>
              <a:t>National Laboratories</a:t>
            </a:r>
          </a:p>
          <a:p>
            <a:r>
              <a:rPr lang="en-US"/>
              <a:t>Government</a:t>
            </a:r>
          </a:p>
          <a:p>
            <a:r>
              <a:rPr lang="en-US"/>
              <a:t>Industry</a:t>
            </a:r>
          </a:p>
          <a:p>
            <a:r>
              <a:rPr lang="en-US"/>
              <a:t>Other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31D6D83-1E73-4BE1-978A-5EF66EE0463D}"/>
              </a:ext>
            </a:extLst>
          </p:cNvPr>
          <p:cNvSpPr txBox="1">
            <a:spLocks/>
          </p:cNvSpPr>
          <p:nvPr/>
        </p:nvSpPr>
        <p:spPr bwMode="auto">
          <a:xfrm>
            <a:off x="8540496" y="1958838"/>
            <a:ext cx="3200400" cy="33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Domain scientist</a:t>
            </a:r>
          </a:p>
          <a:p>
            <a:r>
              <a:rPr lang="en-US" dirty="0"/>
              <a:t>Computer scientist</a:t>
            </a:r>
          </a:p>
          <a:p>
            <a:r>
              <a:rPr lang="en-US" dirty="0"/>
              <a:t>Applied mathematician</a:t>
            </a:r>
          </a:p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7424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EC2E83-5B91-447D-A363-53E4E724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DB2E1-5AD6-4BAC-8479-FC105DBC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60892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Overview of best practices in software engineering explicitly tailored for CSE </a:t>
            </a:r>
          </a:p>
          <a:p>
            <a:r>
              <a:rPr lang="en-US" sz="2400" b="1" dirty="0"/>
              <a:t>Why: </a:t>
            </a:r>
            <a:r>
              <a:rPr lang="en-US" sz="2400" dirty="0"/>
              <a:t>Increase CSE software quality, sustainability, productivity </a:t>
            </a:r>
          </a:p>
          <a:p>
            <a:pPr lvl="1"/>
            <a:r>
              <a:rPr lang="en-US" sz="2000" dirty="0"/>
              <a:t>Better CSE software &gt; better CSE research &gt; broader CSE impact</a:t>
            </a:r>
          </a:p>
          <a:p>
            <a:r>
              <a:rPr lang="en-US" sz="2400" b="1" dirty="0"/>
              <a:t>Who: </a:t>
            </a:r>
            <a:r>
              <a:rPr lang="en-US" sz="2400" dirty="0"/>
              <a:t>Practices relevant for projects of all sizes</a:t>
            </a:r>
          </a:p>
          <a:p>
            <a:pPr lvl="1"/>
            <a:r>
              <a:rPr lang="en-US" sz="2000" b="1" dirty="0"/>
              <a:t>emphasis on small teams</a:t>
            </a:r>
            <a:r>
              <a:rPr lang="en-US" sz="2000" dirty="0"/>
              <a:t>, e.g., a faculty member and collaborating students  </a:t>
            </a:r>
          </a:p>
          <a:p>
            <a:r>
              <a:rPr lang="en-US" sz="2400" b="1" dirty="0"/>
              <a:t>Approach: </a:t>
            </a:r>
          </a:p>
          <a:p>
            <a:pPr lvl="1"/>
            <a:r>
              <a:rPr lang="en-US" sz="2000" b="1" dirty="0"/>
              <a:t>Useful</a:t>
            </a:r>
            <a:r>
              <a:rPr lang="en-US" sz="2000" dirty="0"/>
              <a:t> information, examples, exercises, pointers to other resources</a:t>
            </a:r>
          </a:p>
          <a:p>
            <a:pPr lvl="1"/>
            <a:r>
              <a:rPr lang="en-US" sz="2000" b="1" dirty="0"/>
              <a:t>Not to prescribe any particular practices </a:t>
            </a:r>
            <a:r>
              <a:rPr lang="en-US" sz="2000" dirty="0"/>
              <a:t>as “must use”</a:t>
            </a:r>
          </a:p>
          <a:p>
            <a:pPr lvl="2"/>
            <a:r>
              <a:rPr lang="en-US" sz="1800" dirty="0"/>
              <a:t>Be informative about practices that have worked for some projects </a:t>
            </a:r>
          </a:p>
          <a:p>
            <a:pPr lvl="2"/>
            <a:r>
              <a:rPr lang="en-US" sz="1800" dirty="0"/>
              <a:t>Emphasis on adoption of practices that help productivity rather than put unsustainable burden </a:t>
            </a:r>
          </a:p>
          <a:p>
            <a:pPr lvl="1"/>
            <a:r>
              <a:rPr lang="en-US" sz="2000" b="1" dirty="0"/>
              <a:t>Customize as needed </a:t>
            </a:r>
            <a:r>
              <a:rPr lang="en-US" sz="2000" dirty="0"/>
              <a:t>for each project</a:t>
            </a:r>
          </a:p>
          <a:p>
            <a:r>
              <a:rPr lang="en-US" dirty="0"/>
              <a:t>Remember: your code will live longer than you expect.  Prepare for it!</a:t>
            </a:r>
          </a:p>
        </p:txBody>
      </p:sp>
    </p:spTree>
    <p:extLst>
      <p:ext uri="{BB962C8B-B14F-4D97-AF65-F5344CB8AC3E}">
        <p14:creationId xmlns:p14="http://schemas.microsoft.com/office/powerpoint/2010/main" val="7616742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770</TotalTime>
  <Words>1835</Words>
  <Application>Microsoft Office PowerPoint</Application>
  <PresentationFormat>Custom</PresentationFormat>
  <Paragraphs>299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Roboto</vt:lpstr>
      <vt:lpstr>Presentations (Wide Screen)</vt:lpstr>
      <vt:lpstr>Welcome to…</vt:lpstr>
      <vt:lpstr>License, Citation and Acknowledgements</vt:lpstr>
      <vt:lpstr>Tutorial Instructors</vt:lpstr>
      <vt:lpstr>Interoperable Design of Extreme-scale Application Software (IDEAS)</vt:lpstr>
      <vt:lpstr>How does IDEAS Achieve Its Goals?</vt:lpstr>
      <vt:lpstr>Building an Online Community</vt:lpstr>
      <vt:lpstr>Additional Software-Related Events at SC19</vt:lpstr>
      <vt:lpstr>Who Are You?</vt:lpstr>
      <vt:lpstr>Tutorial Objectives</vt:lpstr>
      <vt:lpstr>Agenda</vt:lpstr>
      <vt:lpstr>Setup for Hands-On Activities</vt:lpstr>
      <vt:lpstr>Sign Up for a GitHub Account</vt:lpstr>
      <vt:lpstr>Connect your GitHub Account to Travis CI</vt:lpstr>
      <vt:lpstr>Taking the Hands-On Elbows-Deep (Optional)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171</cp:revision>
  <cp:lastPrinted>2017-11-02T18:35:01Z</cp:lastPrinted>
  <dcterms:created xsi:type="dcterms:W3CDTF">2018-11-06T17:28:56Z</dcterms:created>
  <dcterms:modified xsi:type="dcterms:W3CDTF">2019-11-18T04:18:27Z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