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318" r:id="rId5"/>
    <p:sldId id="529" r:id="rId6"/>
    <p:sldId id="325" r:id="rId7"/>
    <p:sldId id="274" r:id="rId8"/>
    <p:sldId id="276" r:id="rId9"/>
    <p:sldId id="266" r:id="rId10"/>
    <p:sldId id="348" r:id="rId11"/>
    <p:sldId id="306" r:id="rId12"/>
    <p:sldId id="315" r:id="rId13"/>
    <p:sldId id="269" r:id="rId14"/>
    <p:sldId id="350" r:id="rId15"/>
    <p:sldId id="558" r:id="rId16"/>
    <p:sldId id="533" r:id="rId17"/>
    <p:sldId id="562" r:id="rId18"/>
    <p:sldId id="349" r:id="rId19"/>
    <p:sldId id="502" r:id="rId20"/>
    <p:sldId id="540" r:id="rId21"/>
    <p:sldId id="319" r:id="rId22"/>
    <p:sldId id="280" r:id="rId23"/>
    <p:sldId id="281" r:id="rId24"/>
    <p:sldId id="317" r:id="rId25"/>
    <p:sldId id="259"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90" d="100"/>
          <a:sy n="90" d="100"/>
        </p:scale>
        <p:origin x="752" y="68"/>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11/17/2019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11/17/2019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6</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481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9541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model followed for FLASH, a Multiphysics code that began in 1998. It underwent two major version revisions before it converged to the current backbone framework. The current framework was completed in 2006, and has not needed modification until the paradigm shift in the forthcoming platform architecture. The table above describes capabilities added to the code and the additional communities that were able to use it because of the newly added capabilities.</a:t>
            </a:r>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16</a:t>
            </a:fld>
            <a:endParaRPr lang="en-US"/>
          </a:p>
        </p:txBody>
      </p:sp>
    </p:spTree>
    <p:extLst>
      <p:ext uri="{BB962C8B-B14F-4D97-AF65-F5344CB8AC3E}">
        <p14:creationId xmlns:p14="http://schemas.microsoft.com/office/powerpoint/2010/main" val="429001089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it.ly/sc19-bssw-eva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a:t>
            </a:r>
            <a:br>
              <a:rPr lang="en-US" sz="2000" dirty="0"/>
            </a:br>
            <a:r>
              <a:rPr lang="en-US" sz="2000" dirty="0"/>
              <a:t>SC19, Denver, Colorado</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 Concerned with Software Engineering?</a:t>
            </a:r>
          </a:p>
        </p:txBody>
      </p:sp>
      <p:sp>
        <p:nvSpPr>
          <p:cNvPr id="3" name="Content Placeholder 2"/>
          <p:cNvSpPr>
            <a:spLocks noGrp="1"/>
          </p:cNvSpPr>
          <p:nvPr>
            <p:ph idx="1"/>
          </p:nvPr>
        </p:nvSpPr>
        <p:spPr>
          <a:xfrm>
            <a:off x="606107" y="1369089"/>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a:t>
            </a:r>
            <a:r>
              <a:rPr lang="en-US" b="1" dirty="0"/>
              <a:t>technical debt</a:t>
            </a:r>
          </a:p>
          <a:p>
            <a:pPr marL="0" indent="0">
              <a:buNone/>
            </a:pPr>
            <a:endParaRPr lang="en-US" dirty="0"/>
          </a:p>
        </p:txBody>
      </p:sp>
      <p:sp>
        <p:nvSpPr>
          <p:cNvPr id="6" name="Rounded Rectangle 5"/>
          <p:cNvSpPr/>
          <p:nvPr/>
        </p:nvSpPr>
        <p:spPr>
          <a:xfrm>
            <a:off x="474562" y="4774021"/>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Consequences of Choices</a:t>
            </a:r>
            <a:endParaRPr lang="en-US" sz="2000" dirty="0">
              <a:solidFill>
                <a:schemeClr val="bg1"/>
              </a:solidFill>
            </a:endParaRPr>
          </a:p>
          <a:p>
            <a:pPr algn="ctr"/>
            <a:r>
              <a:rPr lang="en-US" sz="2000" dirty="0">
                <a:solidFill>
                  <a:schemeClr val="bg1"/>
                </a:solidFill>
              </a:rPr>
              <a:t>“Quick and dirty” collects technical debt, which means more effort required to add features. </a:t>
            </a:r>
          </a:p>
        </p:txBody>
      </p:sp>
      <p:sp>
        <p:nvSpPr>
          <p:cNvPr id="4" name="TextBox 3">
            <a:extLst>
              <a:ext uri="{FF2B5EF4-FFF2-40B4-BE49-F238E27FC236}">
                <a16:creationId xmlns:a16="http://schemas.microsoft.com/office/drawing/2014/main" id="{0C5794EF-155C-4EC4-B062-D0B3C424F2DF}"/>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Software Engineering View</a:t>
            </a:r>
          </a:p>
        </p:txBody>
      </p:sp>
      <p:grpSp>
        <p:nvGrpSpPr>
          <p:cNvPr id="134" name="Group 133">
            <a:extLst>
              <a:ext uri="{FF2B5EF4-FFF2-40B4-BE49-F238E27FC236}">
                <a16:creationId xmlns:a16="http://schemas.microsoft.com/office/drawing/2014/main" id="{201F5C25-B730-48B5-8B0A-E86E1CB3B495}"/>
              </a:ext>
            </a:extLst>
          </p:cNvPr>
          <p:cNvGrpSpPr/>
          <p:nvPr/>
        </p:nvGrpSpPr>
        <p:grpSpPr>
          <a:xfrm>
            <a:off x="2840222" y="1016036"/>
            <a:ext cx="6770010" cy="5163240"/>
            <a:chOff x="3642193" y="1016036"/>
            <a:chExt cx="6770010" cy="5163240"/>
          </a:xfrm>
        </p:grpSpPr>
        <p:sp>
          <p:nvSpPr>
            <p:cNvPr id="46" name="Rectangle 45">
              <a:extLst>
                <a:ext uri="{FF2B5EF4-FFF2-40B4-BE49-F238E27FC236}">
                  <a16:creationId xmlns:a16="http://schemas.microsoft.com/office/drawing/2014/main" id="{DD62F6C4-5CD0-4885-ACA4-45B30267C76A}"/>
                </a:ext>
              </a:extLst>
            </p:cNvPr>
            <p:cNvSpPr/>
            <p:nvPr/>
          </p:nvSpPr>
          <p:spPr>
            <a:xfrm>
              <a:off x="3642194" y="1119810"/>
              <a:ext cx="1959710" cy="1015701"/>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Requirements  </a:t>
              </a:r>
            </a:p>
            <a:p>
              <a:pPr algn="ctr"/>
              <a:r>
                <a:rPr lang="en-US" sz="2000" dirty="0">
                  <a:solidFill>
                    <a:schemeClr val="tx1"/>
                  </a:solidFill>
                </a:rPr>
                <a:t>gathering</a:t>
              </a:r>
            </a:p>
          </p:txBody>
        </p:sp>
        <p:sp>
          <p:nvSpPr>
            <p:cNvPr id="47" name="Rectangle 46">
              <a:extLst>
                <a:ext uri="{FF2B5EF4-FFF2-40B4-BE49-F238E27FC236}">
                  <a16:creationId xmlns:a16="http://schemas.microsoft.com/office/drawing/2014/main" id="{4E94CD9D-E72A-4F90-A4DC-91DCE4FA5208}"/>
                </a:ext>
              </a:extLst>
            </p:cNvPr>
            <p:cNvSpPr/>
            <p:nvPr/>
          </p:nvSpPr>
          <p:spPr>
            <a:xfrm>
              <a:off x="3643641" y="2591818"/>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Design</a:t>
              </a:r>
            </a:p>
          </p:txBody>
        </p:sp>
        <p:sp>
          <p:nvSpPr>
            <p:cNvPr id="48" name="Rectangle 47">
              <a:extLst>
                <a:ext uri="{FF2B5EF4-FFF2-40B4-BE49-F238E27FC236}">
                  <a16:creationId xmlns:a16="http://schemas.microsoft.com/office/drawing/2014/main" id="{C111EB99-61E6-4F18-9FF4-79FFAE20D563}"/>
                </a:ext>
              </a:extLst>
            </p:cNvPr>
            <p:cNvSpPr/>
            <p:nvPr/>
          </p:nvSpPr>
          <p:spPr>
            <a:xfrm>
              <a:off x="3642194" y="3879160"/>
              <a:ext cx="1959710" cy="831036"/>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Implementation</a:t>
              </a:r>
            </a:p>
          </p:txBody>
        </p:sp>
        <p:sp>
          <p:nvSpPr>
            <p:cNvPr id="49" name="Rectangle 48">
              <a:extLst>
                <a:ext uri="{FF2B5EF4-FFF2-40B4-BE49-F238E27FC236}">
                  <a16:creationId xmlns:a16="http://schemas.microsoft.com/office/drawing/2014/main" id="{761971C3-C1A6-4361-B363-95DE375FC2A6}"/>
                </a:ext>
              </a:extLst>
            </p:cNvPr>
            <p:cNvSpPr/>
            <p:nvPr/>
          </p:nvSpPr>
          <p:spPr>
            <a:xfrm>
              <a:off x="3643641" y="5169772"/>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Verification </a:t>
              </a:r>
            </a:p>
            <a:p>
              <a:pPr algn="ctr"/>
              <a:r>
                <a:rPr lang="en-US" sz="2000" dirty="0">
                  <a:solidFill>
                    <a:schemeClr val="tx1"/>
                  </a:solidFill>
                </a:rPr>
                <a:t>Validation </a:t>
              </a:r>
            </a:p>
          </p:txBody>
        </p:sp>
        <p:cxnSp>
          <p:nvCxnSpPr>
            <p:cNvPr id="50" name="Curved Connector 9">
              <a:extLst>
                <a:ext uri="{FF2B5EF4-FFF2-40B4-BE49-F238E27FC236}">
                  <a16:creationId xmlns:a16="http://schemas.microsoft.com/office/drawing/2014/main" id="{0221834E-F3D1-4424-8903-79F6D2605CA5}"/>
                </a:ext>
              </a:extLst>
            </p:cNvPr>
            <p:cNvCxnSpPr>
              <a:cxnSpLocks/>
              <a:stCxn id="49" idx="1"/>
              <a:endCxn id="48" idx="1"/>
            </p:cNvCxnSpPr>
            <p:nvPr/>
          </p:nvCxnSpPr>
          <p:spPr>
            <a:xfrm rot="10800000">
              <a:off x="3642195" y="4294678"/>
              <a:ext cx="1447" cy="1290612"/>
            </a:xfrm>
            <a:prstGeom prst="curvedConnector3">
              <a:avLst>
                <a:gd name="adj1" fmla="val 15898203"/>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Curved Connector 14">
              <a:extLst>
                <a:ext uri="{FF2B5EF4-FFF2-40B4-BE49-F238E27FC236}">
                  <a16:creationId xmlns:a16="http://schemas.microsoft.com/office/drawing/2014/main" id="{1A2A9C32-016F-4528-B29B-1D3435E509F6}"/>
                </a:ext>
              </a:extLst>
            </p:cNvPr>
            <p:cNvCxnSpPr>
              <a:stCxn id="49" idx="1"/>
              <a:endCxn id="47" idx="1"/>
            </p:cNvCxnSpPr>
            <p:nvPr/>
          </p:nvCxnSpPr>
          <p:spPr>
            <a:xfrm rot="10800000">
              <a:off x="3643641" y="3007336"/>
              <a:ext cx="12700" cy="2577954"/>
            </a:xfrm>
            <a:prstGeom prst="curvedConnector3">
              <a:avLst>
                <a:gd name="adj1" fmla="val 4573772"/>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urved Connector 83">
              <a:extLst>
                <a:ext uri="{FF2B5EF4-FFF2-40B4-BE49-F238E27FC236}">
                  <a16:creationId xmlns:a16="http://schemas.microsoft.com/office/drawing/2014/main" id="{2C7282F7-CE02-4344-A654-E4FCBC5CFDE0}"/>
                </a:ext>
              </a:extLst>
            </p:cNvPr>
            <p:cNvCxnSpPr>
              <a:stCxn id="49" idx="1"/>
              <a:endCxn id="46" idx="1"/>
            </p:cNvCxnSpPr>
            <p:nvPr/>
          </p:nvCxnSpPr>
          <p:spPr>
            <a:xfrm rot="10800000">
              <a:off x="3642195" y="1627662"/>
              <a:ext cx="1447" cy="3957629"/>
            </a:xfrm>
            <a:prstGeom prst="curvedConnector3">
              <a:avLst>
                <a:gd name="adj1" fmla="val 6251582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7" name="Group 126">
              <a:extLst>
                <a:ext uri="{FF2B5EF4-FFF2-40B4-BE49-F238E27FC236}">
                  <a16:creationId xmlns:a16="http://schemas.microsoft.com/office/drawing/2014/main" id="{0112FB9B-C27C-4694-B8E3-1B365A0BC1E2}"/>
                </a:ext>
              </a:extLst>
            </p:cNvPr>
            <p:cNvGrpSpPr/>
            <p:nvPr/>
          </p:nvGrpSpPr>
          <p:grpSpPr>
            <a:xfrm>
              <a:off x="5617362" y="1016036"/>
              <a:ext cx="3076953" cy="1231145"/>
              <a:chOff x="5611572" y="632437"/>
              <a:chExt cx="3076953" cy="1231145"/>
            </a:xfrm>
          </p:grpSpPr>
          <p:cxnSp>
            <p:nvCxnSpPr>
              <p:cNvPr id="53" name="Straight Connector 52">
                <a:extLst>
                  <a:ext uri="{FF2B5EF4-FFF2-40B4-BE49-F238E27FC236}">
                    <a16:creationId xmlns:a16="http://schemas.microsoft.com/office/drawing/2014/main" id="{5CFA4E40-B733-4E6B-A192-14BEB27BF6F8}"/>
                  </a:ext>
                </a:extLst>
              </p:cNvPr>
              <p:cNvCxnSpPr/>
              <p:nvPr/>
            </p:nvCxnSpPr>
            <p:spPr>
              <a:xfrm>
                <a:off x="5611572" y="1232621"/>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EB187DC-E1F8-462D-A8B7-DFE8353746CE}"/>
                  </a:ext>
                </a:extLst>
              </p:cNvPr>
              <p:cNvCxnSpPr/>
              <p:nvPr/>
            </p:nvCxnSpPr>
            <p:spPr>
              <a:xfrm flipV="1">
                <a:off x="5611572" y="817103"/>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E0B1F4-8623-4B99-A77A-1A6D23E67CF6}"/>
                  </a:ext>
                </a:extLst>
              </p:cNvPr>
              <p:cNvCxnSpPr/>
              <p:nvPr/>
            </p:nvCxnSpPr>
            <p:spPr>
              <a:xfrm>
                <a:off x="5611572" y="1232621"/>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23B10B1-8ABC-4F75-99F3-DCB455B22AA0}"/>
                  </a:ext>
                </a:extLst>
              </p:cNvPr>
              <p:cNvCxnSpPr/>
              <p:nvPr/>
            </p:nvCxnSpPr>
            <p:spPr>
              <a:xfrm>
                <a:off x="6034869" y="817103"/>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28FF3E-ADD2-43E0-8307-4CCAE553E070}"/>
                  </a:ext>
                </a:extLst>
              </p:cNvPr>
              <p:cNvCxnSpPr/>
              <p:nvPr/>
            </p:nvCxnSpPr>
            <p:spPr>
              <a:xfrm>
                <a:off x="6034869" y="1648138"/>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3A5E7353-1B53-4D22-AE03-DC0E212097CA}"/>
                  </a:ext>
                </a:extLst>
              </p:cNvPr>
              <p:cNvSpPr txBox="1"/>
              <p:nvPr/>
            </p:nvSpPr>
            <p:spPr>
              <a:xfrm>
                <a:off x="6579101" y="632437"/>
                <a:ext cx="2109424" cy="400110"/>
              </a:xfrm>
              <a:prstGeom prst="rect">
                <a:avLst/>
              </a:prstGeom>
              <a:noFill/>
            </p:spPr>
            <p:txBody>
              <a:bodyPr wrap="none" rtlCol="0">
                <a:spAutoFit/>
              </a:bodyPr>
              <a:lstStyle/>
              <a:p>
                <a:r>
                  <a:rPr lang="en-US" sz="2000" dirty="0"/>
                  <a:t>model, framework</a:t>
                </a:r>
              </a:p>
            </p:txBody>
          </p:sp>
          <p:sp>
            <p:nvSpPr>
              <p:cNvPr id="59" name="TextBox 58">
                <a:extLst>
                  <a:ext uri="{FF2B5EF4-FFF2-40B4-BE49-F238E27FC236}">
                    <a16:creationId xmlns:a16="http://schemas.microsoft.com/office/drawing/2014/main" id="{F495DE24-9A1C-4B38-A39C-0FD3ACD9794B}"/>
                  </a:ext>
                </a:extLst>
              </p:cNvPr>
              <p:cNvSpPr txBox="1"/>
              <p:nvPr/>
            </p:nvSpPr>
            <p:spPr>
              <a:xfrm>
                <a:off x="6523592" y="1060142"/>
                <a:ext cx="2154564" cy="400110"/>
              </a:xfrm>
              <a:prstGeom prst="rect">
                <a:avLst/>
              </a:prstGeom>
              <a:noFill/>
            </p:spPr>
            <p:txBody>
              <a:bodyPr wrap="none" rtlCol="0">
                <a:spAutoFit/>
              </a:bodyPr>
              <a:lstStyle/>
              <a:p>
                <a:r>
                  <a:rPr lang="en-US" sz="2000" dirty="0"/>
                  <a:t>data, expectations</a:t>
                </a:r>
              </a:p>
            </p:txBody>
          </p:sp>
          <p:sp>
            <p:nvSpPr>
              <p:cNvPr id="60" name="TextBox 59">
                <a:extLst>
                  <a:ext uri="{FF2B5EF4-FFF2-40B4-BE49-F238E27FC236}">
                    <a16:creationId xmlns:a16="http://schemas.microsoft.com/office/drawing/2014/main" id="{C93B1E5B-F00A-4482-88AB-DB8B00E13153}"/>
                  </a:ext>
                </a:extLst>
              </p:cNvPr>
              <p:cNvSpPr txBox="1"/>
              <p:nvPr/>
            </p:nvSpPr>
            <p:spPr>
              <a:xfrm>
                <a:off x="6523592" y="1463472"/>
                <a:ext cx="1161023" cy="400110"/>
              </a:xfrm>
              <a:prstGeom prst="rect">
                <a:avLst/>
              </a:prstGeom>
              <a:noFill/>
            </p:spPr>
            <p:txBody>
              <a:bodyPr wrap="none" rtlCol="0">
                <a:spAutoFit/>
              </a:bodyPr>
              <a:lstStyle/>
              <a:p>
                <a:r>
                  <a:rPr lang="en-US" sz="2000" dirty="0"/>
                  <a:t>workflow</a:t>
                </a:r>
              </a:p>
            </p:txBody>
          </p:sp>
        </p:grpSp>
        <p:sp>
          <p:nvSpPr>
            <p:cNvPr id="67" name="TextBox 66">
              <a:extLst>
                <a:ext uri="{FF2B5EF4-FFF2-40B4-BE49-F238E27FC236}">
                  <a16:creationId xmlns:a16="http://schemas.microsoft.com/office/drawing/2014/main" id="{FC6B0B10-FE97-45BF-9194-036588EACF46}"/>
                </a:ext>
              </a:extLst>
            </p:cNvPr>
            <p:cNvSpPr txBox="1"/>
            <p:nvPr/>
          </p:nvSpPr>
          <p:spPr>
            <a:xfrm>
              <a:off x="6502308" y="2658995"/>
              <a:ext cx="3909895" cy="400110"/>
            </a:xfrm>
            <a:prstGeom prst="rect">
              <a:avLst/>
            </a:prstGeom>
            <a:noFill/>
          </p:spPr>
          <p:txBody>
            <a:bodyPr wrap="none" rtlCol="0">
              <a:spAutoFit/>
            </a:bodyPr>
            <a:lstStyle/>
            <a:p>
              <a:r>
                <a:rPr lang="en-US" sz="2000" dirty="0"/>
                <a:t>storage, curation, retrieval, analysis</a:t>
              </a:r>
            </a:p>
          </p:txBody>
        </p:sp>
        <p:grpSp>
          <p:nvGrpSpPr>
            <p:cNvPr id="128" name="Group 127">
              <a:extLst>
                <a:ext uri="{FF2B5EF4-FFF2-40B4-BE49-F238E27FC236}">
                  <a16:creationId xmlns:a16="http://schemas.microsoft.com/office/drawing/2014/main" id="{E1DF1F1F-9FD0-4B8F-8B1C-52F2D65521BA}"/>
                </a:ext>
              </a:extLst>
            </p:cNvPr>
            <p:cNvGrpSpPr/>
            <p:nvPr/>
          </p:nvGrpSpPr>
          <p:grpSpPr>
            <a:xfrm>
              <a:off x="5617362" y="2407586"/>
              <a:ext cx="3824904" cy="1207422"/>
              <a:chOff x="5566272" y="2221015"/>
              <a:chExt cx="3824904" cy="1207422"/>
            </a:xfrm>
          </p:grpSpPr>
          <p:cxnSp>
            <p:nvCxnSpPr>
              <p:cNvPr id="61" name="Straight Connector 60">
                <a:extLst>
                  <a:ext uri="{FF2B5EF4-FFF2-40B4-BE49-F238E27FC236}">
                    <a16:creationId xmlns:a16="http://schemas.microsoft.com/office/drawing/2014/main" id="{3C1F29A9-CBA8-44F5-B988-1804C612CED3}"/>
                  </a:ext>
                </a:extLst>
              </p:cNvPr>
              <p:cNvCxnSpPr/>
              <p:nvPr/>
            </p:nvCxnSpPr>
            <p:spPr>
              <a:xfrm>
                <a:off x="5566272" y="2821199"/>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F949E09-68BA-4762-8975-D27F856B745F}"/>
                  </a:ext>
                </a:extLst>
              </p:cNvPr>
              <p:cNvCxnSpPr/>
              <p:nvPr/>
            </p:nvCxnSpPr>
            <p:spPr>
              <a:xfrm flipV="1">
                <a:off x="5566272" y="2405681"/>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DE3830F-E935-442B-BFD7-A44741C8AE54}"/>
                  </a:ext>
                </a:extLst>
              </p:cNvPr>
              <p:cNvCxnSpPr/>
              <p:nvPr/>
            </p:nvCxnSpPr>
            <p:spPr>
              <a:xfrm>
                <a:off x="5566272" y="2821199"/>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B1AB716-1D8F-4866-BF14-6BD765C45F66}"/>
                  </a:ext>
                </a:extLst>
              </p:cNvPr>
              <p:cNvCxnSpPr/>
              <p:nvPr/>
            </p:nvCxnSpPr>
            <p:spPr>
              <a:xfrm>
                <a:off x="5989569" y="2405681"/>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63471FA-FE36-4FC2-9796-A9EB76F6BA16}"/>
                  </a:ext>
                </a:extLst>
              </p:cNvPr>
              <p:cNvCxnSpPr/>
              <p:nvPr/>
            </p:nvCxnSpPr>
            <p:spPr>
              <a:xfrm>
                <a:off x="5989569" y="3236716"/>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F7A7CB61-70BA-43BA-B65F-257635BCC246}"/>
                  </a:ext>
                </a:extLst>
              </p:cNvPr>
              <p:cNvSpPr txBox="1"/>
              <p:nvPr/>
            </p:nvSpPr>
            <p:spPr>
              <a:xfrm>
                <a:off x="6502308" y="2221015"/>
                <a:ext cx="2888868" cy="400110"/>
              </a:xfrm>
              <a:prstGeom prst="rect">
                <a:avLst/>
              </a:prstGeom>
              <a:noFill/>
            </p:spPr>
            <p:txBody>
              <a:bodyPr wrap="none" rtlCol="0">
                <a:spAutoFit/>
              </a:bodyPr>
              <a:lstStyle/>
              <a:p>
                <a:r>
                  <a:rPr lang="en-US" sz="2000" dirty="0"/>
                  <a:t>approximations, </a:t>
                </a:r>
                <a:r>
                  <a:rPr lang="en-US" sz="2000" dirty="0" err="1"/>
                  <a:t>numerics</a:t>
                </a:r>
                <a:endParaRPr lang="en-US" sz="2000" dirty="0"/>
              </a:p>
            </p:txBody>
          </p:sp>
          <p:sp>
            <p:nvSpPr>
              <p:cNvPr id="68" name="TextBox 67">
                <a:extLst>
                  <a:ext uri="{FF2B5EF4-FFF2-40B4-BE49-F238E27FC236}">
                    <a16:creationId xmlns:a16="http://schemas.microsoft.com/office/drawing/2014/main" id="{DC00D8CC-B406-4244-ACEB-C953EFE85B0D}"/>
                  </a:ext>
                </a:extLst>
              </p:cNvPr>
              <p:cNvSpPr txBox="1"/>
              <p:nvPr/>
            </p:nvSpPr>
            <p:spPr>
              <a:xfrm>
                <a:off x="6502308" y="3028327"/>
                <a:ext cx="2813591" cy="400110"/>
              </a:xfrm>
              <a:prstGeom prst="rect">
                <a:avLst/>
              </a:prstGeom>
              <a:noFill/>
            </p:spPr>
            <p:txBody>
              <a:bodyPr wrap="none" rtlCol="0">
                <a:spAutoFit/>
              </a:bodyPr>
              <a:lstStyle/>
              <a:p>
                <a:r>
                  <a:rPr lang="en-US" sz="2000" dirty="0"/>
                  <a:t>steps in scientific process</a:t>
                </a:r>
              </a:p>
            </p:txBody>
          </p:sp>
        </p:grpSp>
        <p:grpSp>
          <p:nvGrpSpPr>
            <p:cNvPr id="130" name="Group 129">
              <a:extLst>
                <a:ext uri="{FF2B5EF4-FFF2-40B4-BE49-F238E27FC236}">
                  <a16:creationId xmlns:a16="http://schemas.microsoft.com/office/drawing/2014/main" id="{3C77E72E-0269-4E34-9FC1-C64BE5097291}"/>
                </a:ext>
              </a:extLst>
            </p:cNvPr>
            <p:cNvGrpSpPr/>
            <p:nvPr/>
          </p:nvGrpSpPr>
          <p:grpSpPr>
            <a:xfrm>
              <a:off x="5617362" y="4991303"/>
              <a:ext cx="4193546" cy="1187973"/>
              <a:chOff x="5486045" y="5330387"/>
              <a:chExt cx="4193546" cy="1187973"/>
            </a:xfrm>
          </p:grpSpPr>
          <p:cxnSp>
            <p:nvCxnSpPr>
              <p:cNvPr id="69" name="Straight Connector 68">
                <a:extLst>
                  <a:ext uri="{FF2B5EF4-FFF2-40B4-BE49-F238E27FC236}">
                    <a16:creationId xmlns:a16="http://schemas.microsoft.com/office/drawing/2014/main" id="{C3F58292-FD5F-449F-92DE-6C3F3BB2540C}"/>
                  </a:ext>
                </a:extLst>
              </p:cNvPr>
              <p:cNvCxnSpPr/>
              <p:nvPr/>
            </p:nvCxnSpPr>
            <p:spPr>
              <a:xfrm>
                <a:off x="5486045" y="5942863"/>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BDE07858-DD50-466D-94DA-9F9035620E88}"/>
                  </a:ext>
                </a:extLst>
              </p:cNvPr>
              <p:cNvCxnSpPr/>
              <p:nvPr/>
            </p:nvCxnSpPr>
            <p:spPr>
              <a:xfrm flipV="1">
                <a:off x="5486045" y="5527345"/>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C0A5FA7-E3DD-485D-B57F-8C4E7ACDB5DF}"/>
                  </a:ext>
                </a:extLst>
              </p:cNvPr>
              <p:cNvCxnSpPr/>
              <p:nvPr/>
            </p:nvCxnSpPr>
            <p:spPr>
              <a:xfrm>
                <a:off x="5486045" y="5942863"/>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4B9B654-CFBC-4F4F-8112-9CFA6F2FC392}"/>
                  </a:ext>
                </a:extLst>
              </p:cNvPr>
              <p:cNvCxnSpPr/>
              <p:nvPr/>
            </p:nvCxnSpPr>
            <p:spPr>
              <a:xfrm>
                <a:off x="5909342" y="5527345"/>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DF356A6-4A19-47D5-8F16-EB7F1FC60729}"/>
                  </a:ext>
                </a:extLst>
              </p:cNvPr>
              <p:cNvCxnSpPr/>
              <p:nvPr/>
            </p:nvCxnSpPr>
            <p:spPr>
              <a:xfrm>
                <a:off x="5909342" y="6358380"/>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A5FB5E55-227B-4291-A7DC-8D67106CE7C9}"/>
                  </a:ext>
                </a:extLst>
              </p:cNvPr>
              <p:cNvSpPr txBox="1"/>
              <p:nvPr/>
            </p:nvSpPr>
            <p:spPr>
              <a:xfrm>
                <a:off x="6310848" y="5330387"/>
                <a:ext cx="3368743" cy="400110"/>
              </a:xfrm>
              <a:prstGeom prst="rect">
                <a:avLst/>
              </a:prstGeom>
              <a:noFill/>
            </p:spPr>
            <p:txBody>
              <a:bodyPr wrap="none" rtlCol="0">
                <a:spAutoFit/>
              </a:bodyPr>
              <a:lstStyle/>
              <a:p>
                <a:r>
                  <a:rPr lang="en-US" sz="2000" dirty="0"/>
                  <a:t>convergence, order, correction</a:t>
                </a:r>
              </a:p>
            </p:txBody>
          </p:sp>
          <p:sp>
            <p:nvSpPr>
              <p:cNvPr id="75" name="TextBox 74">
                <a:extLst>
                  <a:ext uri="{FF2B5EF4-FFF2-40B4-BE49-F238E27FC236}">
                    <a16:creationId xmlns:a16="http://schemas.microsoft.com/office/drawing/2014/main" id="{72ED6D06-A696-4664-A154-DAF4624540BA}"/>
                  </a:ext>
                </a:extLst>
              </p:cNvPr>
              <p:cNvSpPr txBox="1"/>
              <p:nvPr/>
            </p:nvSpPr>
            <p:spPr>
              <a:xfrm>
                <a:off x="6383475" y="6118250"/>
                <a:ext cx="1409938" cy="400110"/>
              </a:xfrm>
              <a:prstGeom prst="rect">
                <a:avLst/>
              </a:prstGeom>
              <a:noFill/>
            </p:spPr>
            <p:txBody>
              <a:bodyPr wrap="none" rtlCol="0">
                <a:spAutoFit/>
              </a:bodyPr>
              <a:lstStyle/>
              <a:p>
                <a:r>
                  <a:rPr lang="en-US" sz="2000" dirty="0"/>
                  <a:t>provenance</a:t>
                </a:r>
              </a:p>
            </p:txBody>
          </p:sp>
          <p:sp>
            <p:nvSpPr>
              <p:cNvPr id="76" name="TextBox 75">
                <a:extLst>
                  <a:ext uri="{FF2B5EF4-FFF2-40B4-BE49-F238E27FC236}">
                    <a16:creationId xmlns:a16="http://schemas.microsoft.com/office/drawing/2014/main" id="{B26B04EC-BAC8-4E2E-985D-038B7F2E59A2}"/>
                  </a:ext>
                </a:extLst>
              </p:cNvPr>
              <p:cNvSpPr txBox="1"/>
              <p:nvPr/>
            </p:nvSpPr>
            <p:spPr>
              <a:xfrm>
                <a:off x="6310848" y="5706048"/>
                <a:ext cx="2670026" cy="400110"/>
              </a:xfrm>
              <a:prstGeom prst="rect">
                <a:avLst/>
              </a:prstGeom>
              <a:noFill/>
            </p:spPr>
            <p:txBody>
              <a:bodyPr wrap="none" rtlCol="0">
                <a:spAutoFit/>
              </a:bodyPr>
              <a:lstStyle/>
              <a:p>
                <a:r>
                  <a:rPr lang="en-US" sz="2000" dirty="0"/>
                  <a:t>validation, observations</a:t>
                </a:r>
              </a:p>
            </p:txBody>
          </p:sp>
        </p:grpSp>
        <p:cxnSp>
          <p:nvCxnSpPr>
            <p:cNvPr id="77" name="Straight Arrow Connector 76">
              <a:extLst>
                <a:ext uri="{FF2B5EF4-FFF2-40B4-BE49-F238E27FC236}">
                  <a16:creationId xmlns:a16="http://schemas.microsoft.com/office/drawing/2014/main" id="{04B50F9E-DACD-418E-A4EC-14F22B3D0FE9}"/>
                </a:ext>
              </a:extLst>
            </p:cNvPr>
            <p:cNvCxnSpPr>
              <a:stCxn id="46" idx="2"/>
              <a:endCxn id="47" idx="0"/>
            </p:cNvCxnSpPr>
            <p:nvPr/>
          </p:nvCxnSpPr>
          <p:spPr>
            <a:xfrm>
              <a:off x="4622049" y="2135511"/>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50367C0-6718-4BC4-A0F8-AE4F3F470978}"/>
                </a:ext>
              </a:extLst>
            </p:cNvPr>
            <p:cNvCxnSpPr>
              <a:cxnSpLocks/>
              <a:stCxn id="47" idx="2"/>
              <a:endCxn id="48" idx="0"/>
            </p:cNvCxnSpPr>
            <p:nvPr/>
          </p:nvCxnSpPr>
          <p:spPr>
            <a:xfrm>
              <a:off x="4622049" y="3422853"/>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D2737874-1771-4269-9C05-5911C8EAC2F5}"/>
                </a:ext>
              </a:extLst>
            </p:cNvPr>
            <p:cNvCxnSpPr>
              <a:cxnSpLocks/>
              <a:stCxn id="48" idx="2"/>
              <a:endCxn id="49" idx="0"/>
            </p:cNvCxnSpPr>
            <p:nvPr/>
          </p:nvCxnSpPr>
          <p:spPr>
            <a:xfrm>
              <a:off x="4622049" y="4710196"/>
              <a:ext cx="0" cy="4595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Curved Connector 201">
              <a:extLst>
                <a:ext uri="{FF2B5EF4-FFF2-40B4-BE49-F238E27FC236}">
                  <a16:creationId xmlns:a16="http://schemas.microsoft.com/office/drawing/2014/main" id="{6AF66A97-0C41-425B-A41A-83C5E771A8C7}"/>
                </a:ext>
              </a:extLst>
            </p:cNvPr>
            <p:cNvCxnSpPr>
              <a:cxnSpLocks/>
              <a:stCxn id="48" idx="1"/>
              <a:endCxn id="47" idx="1"/>
            </p:cNvCxnSpPr>
            <p:nvPr/>
          </p:nvCxnSpPr>
          <p:spPr>
            <a:xfrm rot="10800000" flipH="1">
              <a:off x="3642193" y="3007336"/>
              <a:ext cx="1447" cy="1287342"/>
            </a:xfrm>
            <a:prstGeom prst="curvedConnector3">
              <a:avLst>
                <a:gd name="adj1" fmla="val -1579820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EDF44512-9192-4193-8222-96E3B79EF5F1}"/>
                </a:ext>
              </a:extLst>
            </p:cNvPr>
            <p:cNvGrpSpPr/>
            <p:nvPr/>
          </p:nvGrpSpPr>
          <p:grpSpPr>
            <a:xfrm>
              <a:off x="5617362" y="3683208"/>
              <a:ext cx="3900823" cy="1215757"/>
              <a:chOff x="5517400" y="3765107"/>
              <a:chExt cx="3900823" cy="1215757"/>
            </a:xfrm>
          </p:grpSpPr>
          <p:cxnSp>
            <p:nvCxnSpPr>
              <p:cNvPr id="81" name="Straight Connector 80">
                <a:extLst>
                  <a:ext uri="{FF2B5EF4-FFF2-40B4-BE49-F238E27FC236}">
                    <a16:creationId xmlns:a16="http://schemas.microsoft.com/office/drawing/2014/main" id="{4399471A-AFF1-4712-8413-6E75674FEC42}"/>
                  </a:ext>
                </a:extLst>
              </p:cNvPr>
              <p:cNvCxnSpPr/>
              <p:nvPr/>
            </p:nvCxnSpPr>
            <p:spPr>
              <a:xfrm>
                <a:off x="5517400" y="4365292"/>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BB0C8795-889B-43DC-8A8F-445722147C96}"/>
                  </a:ext>
                </a:extLst>
              </p:cNvPr>
              <p:cNvCxnSpPr/>
              <p:nvPr/>
            </p:nvCxnSpPr>
            <p:spPr>
              <a:xfrm flipV="1">
                <a:off x="5517400" y="3949774"/>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DD8E312B-7094-47EE-98F1-1F6E8F68BEB5}"/>
                  </a:ext>
                </a:extLst>
              </p:cNvPr>
              <p:cNvCxnSpPr/>
              <p:nvPr/>
            </p:nvCxnSpPr>
            <p:spPr>
              <a:xfrm>
                <a:off x="5517400" y="4365292"/>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BDD1B4D-D814-471C-BF99-3F775CC8C7D9}"/>
                  </a:ext>
                </a:extLst>
              </p:cNvPr>
              <p:cNvCxnSpPr/>
              <p:nvPr/>
            </p:nvCxnSpPr>
            <p:spPr>
              <a:xfrm>
                <a:off x="5940697" y="3949774"/>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09DAE11-4E29-421F-85BB-BEC0B262EEAB}"/>
                  </a:ext>
                </a:extLst>
              </p:cNvPr>
              <p:cNvCxnSpPr/>
              <p:nvPr/>
            </p:nvCxnSpPr>
            <p:spPr>
              <a:xfrm>
                <a:off x="5940697" y="4780809"/>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2DCD04B3-ABFC-49E5-A883-617D3E0469D5}"/>
                  </a:ext>
                </a:extLst>
              </p:cNvPr>
              <p:cNvSpPr txBox="1"/>
              <p:nvPr/>
            </p:nvSpPr>
            <p:spPr>
              <a:xfrm>
                <a:off x="6383475" y="3765107"/>
                <a:ext cx="2462534" cy="400110"/>
              </a:xfrm>
              <a:prstGeom prst="rect">
                <a:avLst/>
              </a:prstGeom>
              <a:noFill/>
            </p:spPr>
            <p:txBody>
              <a:bodyPr wrap="none" rtlCol="0">
                <a:spAutoFit/>
              </a:bodyPr>
              <a:lstStyle/>
              <a:p>
                <a:r>
                  <a:rPr lang="en-US" sz="2000" dirty="0"/>
                  <a:t>solvers, infrastructure</a:t>
                </a:r>
              </a:p>
            </p:txBody>
          </p:sp>
          <p:sp>
            <p:nvSpPr>
              <p:cNvPr id="87" name="TextBox 86">
                <a:extLst>
                  <a:ext uri="{FF2B5EF4-FFF2-40B4-BE49-F238E27FC236}">
                    <a16:creationId xmlns:a16="http://schemas.microsoft.com/office/drawing/2014/main" id="{459BEEC9-1FEB-4F13-ABD5-6C878AE0F1E3}"/>
                  </a:ext>
                </a:extLst>
              </p:cNvPr>
              <p:cNvSpPr txBox="1"/>
              <p:nvPr/>
            </p:nvSpPr>
            <p:spPr>
              <a:xfrm>
                <a:off x="6423749" y="4180626"/>
                <a:ext cx="2994474" cy="400110"/>
              </a:xfrm>
              <a:prstGeom prst="rect">
                <a:avLst/>
              </a:prstGeom>
              <a:noFill/>
            </p:spPr>
            <p:txBody>
              <a:bodyPr wrap="none" rtlCol="0">
                <a:spAutoFit/>
              </a:bodyPr>
              <a:lstStyle/>
              <a:p>
                <a:r>
                  <a:rPr lang="en-US" sz="2000" dirty="0"/>
                  <a:t>algorithms, data structures</a:t>
                </a:r>
              </a:p>
            </p:txBody>
          </p:sp>
          <p:sp>
            <p:nvSpPr>
              <p:cNvPr id="88" name="TextBox 87">
                <a:extLst>
                  <a:ext uri="{FF2B5EF4-FFF2-40B4-BE49-F238E27FC236}">
                    <a16:creationId xmlns:a16="http://schemas.microsoft.com/office/drawing/2014/main" id="{9A9562B3-7F12-4839-AE47-0FBDD7E12498}"/>
                  </a:ext>
                </a:extLst>
              </p:cNvPr>
              <p:cNvSpPr txBox="1"/>
              <p:nvPr/>
            </p:nvSpPr>
            <p:spPr>
              <a:xfrm>
                <a:off x="6400070" y="4580754"/>
                <a:ext cx="1849352" cy="400110"/>
              </a:xfrm>
              <a:prstGeom prst="rect">
                <a:avLst/>
              </a:prstGeom>
              <a:noFill/>
            </p:spPr>
            <p:txBody>
              <a:bodyPr wrap="none" rtlCol="0">
                <a:spAutoFit/>
              </a:bodyPr>
              <a:lstStyle/>
              <a:p>
                <a:r>
                  <a:rPr lang="en-US" sz="2000" dirty="0"/>
                  <a:t>tools, interfaces</a:t>
                </a:r>
              </a:p>
            </p:txBody>
          </p:sp>
        </p:grpSp>
      </p:grpSp>
    </p:spTree>
    <p:extLst>
      <p:ext uri="{BB962C8B-B14F-4D97-AF65-F5344CB8AC3E}">
        <p14:creationId xmlns:p14="http://schemas.microsoft.com/office/powerpoint/2010/main" val="350257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Stock of </a:t>
            </a:r>
            <a:r>
              <a:rPr lang="en-US" i="1" dirty="0"/>
              <a:t>Your</a:t>
            </a:r>
            <a:r>
              <a:rPr lang="en-US" dirty="0"/>
              <a:t> Situation</a:t>
            </a:r>
          </a:p>
        </p:txBody>
      </p:sp>
      <p:sp>
        <p:nvSpPr>
          <p:cNvPr id="7" name="Rectangle 6">
            <a:extLst>
              <a:ext uri="{FF2B5EF4-FFF2-40B4-BE49-F238E27FC236}">
                <a16:creationId xmlns:a16="http://schemas.microsoft.com/office/drawing/2014/main" id="{CE6AB0C9-4600-3745-8754-39B7C3335C79}"/>
              </a:ext>
            </a:extLst>
          </p:cNvPr>
          <p:cNvSpPr/>
          <p:nvPr/>
        </p:nvSpPr>
        <p:spPr>
          <a:xfrm>
            <a:off x="2132011" y="1259174"/>
            <a:ext cx="8391083" cy="119446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Software architecture and process design is an overhead</a:t>
            </a:r>
          </a:p>
          <a:p>
            <a:pPr marL="742950" lvl="1" indent="-285750">
              <a:buFont typeface="Arial" panose="020B0604020202020204" pitchFamily="34" charset="0"/>
              <a:buChar char="•"/>
            </a:pPr>
            <a:r>
              <a:rPr lang="en-US" sz="2400" dirty="0"/>
              <a:t>Value lies in avoiding technical debt (future saving)</a:t>
            </a:r>
          </a:p>
          <a:p>
            <a:pPr marL="742950" lvl="1" indent="-285750">
              <a:buFont typeface="Arial" panose="020B0604020202020204" pitchFamily="34" charset="0"/>
              <a:buChar char="•"/>
            </a:pPr>
            <a:r>
              <a:rPr lang="en-US" sz="2400" dirty="0"/>
              <a:t>Worthwhile to understand the trade-off</a:t>
            </a:r>
          </a:p>
        </p:txBody>
      </p:sp>
      <p:sp>
        <p:nvSpPr>
          <p:cNvPr id="8" name="Rectangle 7">
            <a:extLst>
              <a:ext uri="{FF2B5EF4-FFF2-40B4-BE49-F238E27FC236}">
                <a16:creationId xmlns:a16="http://schemas.microsoft.com/office/drawing/2014/main" id="{F8CA6CBF-3FC3-D046-8C35-0570E04CB78B}"/>
              </a:ext>
            </a:extLst>
          </p:cNvPr>
          <p:cNvSpPr/>
          <p:nvPr/>
        </p:nvSpPr>
        <p:spPr>
          <a:xfrm>
            <a:off x="2132012" y="2453639"/>
            <a:ext cx="4163858" cy="323512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The goals of the software</a:t>
            </a:r>
          </a:p>
          <a:p>
            <a:pPr marL="742950" lvl="1" indent="-285750">
              <a:buFont typeface="Arial" panose="020B0604020202020204" pitchFamily="34" charset="0"/>
              <a:buChar char="•"/>
            </a:pPr>
            <a:r>
              <a:rPr lang="en-US" sz="2400" dirty="0"/>
              <a:t>Proof-of-concept</a:t>
            </a:r>
          </a:p>
          <a:p>
            <a:pPr marL="742950" lvl="1" indent="-285750">
              <a:buFont typeface="Arial" panose="020B0604020202020204" pitchFamily="34" charset="0"/>
              <a:buChar char="•"/>
            </a:pPr>
            <a:r>
              <a:rPr lang="en-US" sz="2400" dirty="0"/>
              <a:t>Verification</a:t>
            </a:r>
          </a:p>
          <a:p>
            <a:pPr marL="742950" lvl="1" indent="-285750">
              <a:buFont typeface="Arial" panose="020B0604020202020204" pitchFamily="34" charset="0"/>
              <a:buChar char="•"/>
            </a:pPr>
            <a:r>
              <a:rPr lang="en-US" sz="2400" dirty="0"/>
              <a:t>Exploration of some phenomenon</a:t>
            </a:r>
          </a:p>
          <a:p>
            <a:pPr marL="742950" lvl="1" indent="-285750">
              <a:buFont typeface="Arial" panose="020B0604020202020204" pitchFamily="34" charset="0"/>
              <a:buChar char="•"/>
            </a:pPr>
            <a:r>
              <a:rPr lang="en-US" sz="2400" dirty="0"/>
              <a:t>Experiment design</a:t>
            </a:r>
          </a:p>
          <a:p>
            <a:pPr marL="742950" lvl="1" indent="-285750">
              <a:buFont typeface="Arial" panose="020B0604020202020204" pitchFamily="34" charset="0"/>
              <a:buChar char="•"/>
            </a:pPr>
            <a:r>
              <a:rPr lang="en-US" sz="2400" dirty="0"/>
              <a:t>Analysis</a:t>
            </a:r>
          </a:p>
          <a:p>
            <a:pPr marL="742950" lvl="1" indent="-285750">
              <a:buFont typeface="Arial" panose="020B0604020202020204" pitchFamily="34" charset="0"/>
              <a:buChar char="•"/>
            </a:pPr>
            <a:r>
              <a:rPr lang="en-US" sz="2400" dirty="0"/>
              <a:t>Other …</a:t>
            </a:r>
          </a:p>
        </p:txBody>
      </p:sp>
      <p:sp>
        <p:nvSpPr>
          <p:cNvPr id="9" name="Oval 8">
            <a:extLst>
              <a:ext uri="{FF2B5EF4-FFF2-40B4-BE49-F238E27FC236}">
                <a16:creationId xmlns:a16="http://schemas.microsoft.com/office/drawing/2014/main" id="{9F0E5F2F-77D3-AD4A-B8BD-BF00C7EF1352}"/>
              </a:ext>
            </a:extLst>
          </p:cNvPr>
          <p:cNvSpPr/>
          <p:nvPr/>
        </p:nvSpPr>
        <p:spPr>
          <a:xfrm>
            <a:off x="6513226" y="2602556"/>
            <a:ext cx="3854277" cy="3228369"/>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Cognizant of resource constraints</a:t>
            </a:r>
          </a:p>
          <a:p>
            <a:pPr algn="ctr"/>
            <a:endParaRPr lang="en-US" sz="2400" dirty="0"/>
          </a:p>
          <a:p>
            <a:pPr algn="ctr"/>
            <a:r>
              <a:rPr lang="en-US" sz="2400" dirty="0"/>
              <a:t>Dictate the rigor of the design and software process</a:t>
            </a:r>
          </a:p>
        </p:txBody>
      </p:sp>
      <p:sp>
        <p:nvSpPr>
          <p:cNvPr id="15" name="TextBox 14">
            <a:extLst>
              <a:ext uri="{FF2B5EF4-FFF2-40B4-BE49-F238E27FC236}">
                <a16:creationId xmlns:a16="http://schemas.microsoft.com/office/drawing/2014/main" id="{CB5468C2-BCCF-4B91-ABA1-5858E0F1B065}"/>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16" name="TextBox 15">
            <a:extLst>
              <a:ext uri="{FF2B5EF4-FFF2-40B4-BE49-F238E27FC236}">
                <a16:creationId xmlns:a16="http://schemas.microsoft.com/office/drawing/2014/main" id="{1C40A7CB-690B-4625-9C8F-2651F39CFA56}"/>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3993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Reconcile Conflicting Requirements</a:t>
            </a:r>
          </a:p>
        </p:txBody>
      </p:sp>
      <p:sp>
        <p:nvSpPr>
          <p:cNvPr id="3" name="Content Placeholder 2"/>
          <p:cNvSpPr>
            <a:spLocks noGrp="1"/>
          </p:cNvSpPr>
          <p:nvPr>
            <p:ph idx="1"/>
          </p:nvPr>
        </p:nvSpPr>
        <p:spPr/>
        <p:txBody>
          <a:bodyPr>
            <a:normAutofit/>
          </a:bodyPr>
          <a:lstStyle/>
          <a:p>
            <a:r>
              <a:rPr lang="en-US" dirty="0"/>
              <a:t>Separation of concerns</a:t>
            </a:r>
          </a:p>
          <a:p>
            <a:pPr lvl="1"/>
            <a:r>
              <a:rPr lang="en-US" dirty="0"/>
              <a:t>Encapsulation of functionalities where possible</a:t>
            </a:r>
          </a:p>
          <a:p>
            <a:pPr lvl="1"/>
            <a:r>
              <a:rPr lang="en-US" dirty="0"/>
              <a:t>Abstractions for encapsulations</a:t>
            </a:r>
          </a:p>
          <a:p>
            <a:pPr lvl="2"/>
            <a:r>
              <a:rPr lang="en-US" dirty="0"/>
              <a:t>Offload complexity where possible</a:t>
            </a:r>
          </a:p>
          <a:p>
            <a:r>
              <a:rPr lang="en-US" dirty="0"/>
              <a:t>Hard-nosed trade-offs </a:t>
            </a:r>
          </a:p>
          <a:p>
            <a:pPr lvl="1"/>
            <a:r>
              <a:rPr lang="en-US" dirty="0"/>
              <a:t>Flexibility and composability vs raw performance</a:t>
            </a:r>
          </a:p>
          <a:p>
            <a:pPr lvl="1"/>
            <a:r>
              <a:rPr lang="en-US" dirty="0"/>
              <a:t>Extensibility and developer productivity</a:t>
            </a:r>
          </a:p>
        </p:txBody>
      </p:sp>
      <p:sp>
        <p:nvSpPr>
          <p:cNvPr id="4" name="Slide Number Placeholder 4">
            <a:extLst>
              <a:ext uri="{FF2B5EF4-FFF2-40B4-BE49-F238E27FC236}">
                <a16:creationId xmlns:a16="http://schemas.microsoft.com/office/drawing/2014/main" id="{27A554BB-7922-D847-B93D-C6A054A19081}"/>
              </a:ext>
            </a:extLst>
          </p:cNvPr>
          <p:cNvSpPr>
            <a:spLocks noGrp="1"/>
          </p:cNvSpPr>
          <p:nvPr>
            <p:ph type="sldNum" sz="quarter" idx="12"/>
          </p:nvPr>
        </p:nvSpPr>
        <p:spPr>
          <a:xfrm>
            <a:off x="8458200" y="6356350"/>
            <a:ext cx="457200" cy="274320"/>
          </a:xfrm>
          <a:prstGeom prst="rect">
            <a:avLst/>
          </a:prstGeom>
        </p:spPr>
        <p:txBody>
          <a:bodyP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13</a:t>
            </a:fld>
            <a:endParaRPr lang="en-US" dirty="0"/>
          </a:p>
        </p:txBody>
      </p:sp>
    </p:spTree>
    <p:extLst>
      <p:ext uri="{BB962C8B-B14F-4D97-AF65-F5344CB8AC3E}">
        <p14:creationId xmlns:p14="http://schemas.microsoft.com/office/powerpoint/2010/main" val="10359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4294967295"/>
          </p:nvPr>
        </p:nvSpPr>
        <p:spPr>
          <a:xfrm>
            <a:off x="0" y="868363"/>
            <a:ext cx="7697788" cy="638175"/>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2184685"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2184685"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2184685"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4420717"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4420717"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4420717"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7356291" y="1506319"/>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7356291" y="2763683"/>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7356291" y="3975827"/>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7356291" y="5055803"/>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5271195" y="3435263"/>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kinds</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6294487" y="2270817"/>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6294487" y="3619930"/>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7037323" y="1884915"/>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7037323" y="3285947"/>
            <a:ext cx="318968" cy="33398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7037323" y="3619929"/>
            <a:ext cx="318968" cy="81786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7037323" y="3619929"/>
            <a:ext cx="318968" cy="18978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CE284C53-2ECC-4337-B2E4-3CE02E8B4342}"/>
              </a:ext>
            </a:extLst>
          </p:cNvPr>
          <p:cNvSpPr txBox="1"/>
          <p:nvPr/>
        </p:nvSpPr>
        <p:spPr>
          <a:xfrm>
            <a:off x="11086280"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25" name="TextBox 24">
            <a:extLst>
              <a:ext uri="{FF2B5EF4-FFF2-40B4-BE49-F238E27FC236}">
                <a16:creationId xmlns:a16="http://schemas.microsoft.com/office/drawing/2014/main" id="{A6570EC3-802C-46C5-9D62-96DD6046C36A}"/>
              </a:ext>
            </a:extLst>
          </p:cNvPr>
          <p:cNvSpPr txBox="1"/>
          <p:nvPr/>
        </p:nvSpPr>
        <p:spPr>
          <a:xfrm>
            <a:off x="1146381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27" name="TextBox 26">
            <a:extLst>
              <a:ext uri="{FF2B5EF4-FFF2-40B4-BE49-F238E27FC236}">
                <a16:creationId xmlns:a16="http://schemas.microsoft.com/office/drawing/2014/main" id="{52608499-7A98-43FF-B4F8-22699B99958B}"/>
              </a:ext>
            </a:extLst>
          </p:cNvPr>
          <p:cNvSpPr txBox="1"/>
          <p:nvPr/>
        </p:nvSpPr>
        <p:spPr>
          <a:xfrm>
            <a:off x="11652587"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29" name="TextBox 28">
            <a:extLst>
              <a:ext uri="{FF2B5EF4-FFF2-40B4-BE49-F238E27FC236}">
                <a16:creationId xmlns:a16="http://schemas.microsoft.com/office/drawing/2014/main" id="{28EEA9D0-8A04-40FF-8641-71A94C0607D9}"/>
              </a:ext>
            </a:extLst>
          </p:cNvPr>
          <p:cNvSpPr txBox="1"/>
          <p:nvPr/>
        </p:nvSpPr>
        <p:spPr>
          <a:xfrm>
            <a:off x="11275049"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31" name="TextBox 30">
            <a:extLst>
              <a:ext uri="{FF2B5EF4-FFF2-40B4-BE49-F238E27FC236}">
                <a16:creationId xmlns:a16="http://schemas.microsoft.com/office/drawing/2014/main" id="{A0E87D4F-9C68-4ACC-B135-AC864387CD48}"/>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33" name="TextBox 32">
            <a:extLst>
              <a:ext uri="{FF2B5EF4-FFF2-40B4-BE49-F238E27FC236}">
                <a16:creationId xmlns:a16="http://schemas.microsoft.com/office/drawing/2014/main" id="{D6F2FA13-1F3C-4684-8436-758C4EE40CB4}"/>
              </a:ext>
            </a:extLst>
          </p:cNvPr>
          <p:cNvSpPr txBox="1"/>
          <p:nvPr/>
        </p:nvSpPr>
        <p:spPr>
          <a:xfrm>
            <a:off x="10519973"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34" name="TextBox 33">
            <a:extLst>
              <a:ext uri="{FF2B5EF4-FFF2-40B4-BE49-F238E27FC236}">
                <a16:creationId xmlns:a16="http://schemas.microsoft.com/office/drawing/2014/main" id="{47BBB464-9857-4CEB-A604-E2EF9157DD76}"/>
              </a:ext>
            </a:extLst>
          </p:cNvPr>
          <p:cNvSpPr txBox="1"/>
          <p:nvPr/>
        </p:nvSpPr>
        <p:spPr>
          <a:xfrm>
            <a:off x="10708742"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35" name="TextBox 34">
            <a:extLst>
              <a:ext uri="{FF2B5EF4-FFF2-40B4-BE49-F238E27FC236}">
                <a16:creationId xmlns:a16="http://schemas.microsoft.com/office/drawing/2014/main" id="{DF5D2D60-D6F7-46BC-BBA8-545B7BBE1F3B}"/>
              </a:ext>
            </a:extLst>
          </p:cNvPr>
          <p:cNvSpPr txBox="1"/>
          <p:nvPr/>
        </p:nvSpPr>
        <p:spPr>
          <a:xfrm>
            <a:off x="10331204"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36" name="TextBox 35">
            <a:extLst>
              <a:ext uri="{FF2B5EF4-FFF2-40B4-BE49-F238E27FC236}">
                <a16:creationId xmlns:a16="http://schemas.microsoft.com/office/drawing/2014/main" id="{BAF14385-F4D7-4253-A101-C98967A9F5E2}"/>
              </a:ext>
            </a:extLst>
          </p:cNvPr>
          <p:cNvSpPr txBox="1"/>
          <p:nvPr/>
        </p:nvSpPr>
        <p:spPr>
          <a:xfrm>
            <a:off x="1089751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235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xit"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0"/>
                            </p:stCondLst>
                            <p:childTnLst>
                              <p:par>
                                <p:cTn id="44" presetID="1" presetClass="exit"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par>
                          <p:cTn id="52" fill="hold">
                            <p:stCondLst>
                              <p:cond delay="0"/>
                            </p:stCondLst>
                            <p:childTnLst>
                              <p:par>
                                <p:cTn id="53" presetID="1" presetClass="exit"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0"/>
                            </p:stCondLst>
                            <p:childTnLst>
                              <p:par>
                                <p:cTn id="62" presetID="1" presetClass="exit"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grpId="0" nodeType="afterEffect">
                                  <p:stCondLst>
                                    <p:cond delay="0"/>
                                  </p:stCondLst>
                                  <p:childTnLst>
                                    <p:set>
                                      <p:cBhvr>
                                        <p:cTn id="81"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3" grpId="0" animBg="1"/>
      <p:bldP spid="14" grpId="0" animBg="1"/>
      <p:bldP spid="15" grpId="0" animBg="1"/>
      <p:bldP spid="16" grpId="0" animBg="1"/>
      <p:bldP spid="17" grpId="0" animBg="1"/>
      <p:bldP spid="23" grpId="0"/>
      <p:bldP spid="25" grpId="0"/>
      <p:bldP spid="27" grpId="0"/>
      <p:bldP spid="29" grpId="0"/>
      <p:bldP spid="31" grpId="0"/>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4011354" y="1786068"/>
            <a:ext cx="2377639" cy="4017451"/>
            <a:chOff x="697059" y="643786"/>
            <a:chExt cx="3170186" cy="5356602"/>
          </a:xfrm>
        </p:grpSpPr>
        <p:sp>
          <p:nvSpPr>
            <p:cNvPr id="4" name="TextBox 3"/>
            <p:cNvSpPr txBox="1"/>
            <p:nvPr/>
          </p:nvSpPr>
          <p:spPr>
            <a:xfrm>
              <a:off x="1198247"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697059" y="1477721"/>
              <a:ext cx="3170186" cy="861775"/>
            </a:xfrm>
            <a:prstGeom prst="rect">
              <a:avLst/>
            </a:prstGeom>
            <a:solidFill>
              <a:srgbClr val="DF6474"/>
            </a:solidFill>
            <a:ln>
              <a:solidFill>
                <a:schemeClr val="tx1"/>
              </a:solidFill>
            </a:ln>
          </p:spPr>
          <p:txBody>
            <a:bodyPr wrap="none" rtlCol="0">
              <a:spAutoFit/>
            </a:bodyPr>
            <a:lstStyle/>
            <a:p>
              <a:r>
                <a:rPr lang="en-US" dirty="0"/>
                <a:t>Software Architecture</a:t>
              </a:r>
            </a:p>
            <a:p>
              <a:r>
                <a:rPr lang="en-US" dirty="0"/>
                <a:t>API  Design</a:t>
              </a:r>
            </a:p>
          </p:txBody>
        </p:sp>
        <p:sp>
          <p:nvSpPr>
            <p:cNvPr id="10" name="TextBox 9"/>
            <p:cNvSpPr txBox="1"/>
            <p:nvPr/>
          </p:nvSpPr>
          <p:spPr>
            <a:xfrm>
              <a:off x="1441819" y="2861236"/>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880323" y="3692742"/>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594201"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577725"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a:off x="2278886" y="1136229"/>
              <a:ext cx="3267" cy="3414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2"/>
              <a:endCxn id="10" idx="0"/>
            </p:cNvCxnSpPr>
            <p:nvPr/>
          </p:nvCxnSpPr>
          <p:spPr>
            <a:xfrm>
              <a:off x="2282153" y="2339496"/>
              <a:ext cx="923" cy="5217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1" idx="0"/>
            </p:cNvCxnSpPr>
            <p:nvPr/>
          </p:nvCxnSpPr>
          <p:spPr>
            <a:xfrm>
              <a:off x="2283075" y="3353678"/>
              <a:ext cx="2531" cy="339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1" idx="2"/>
              <a:endCxn id="12" idx="0"/>
            </p:cNvCxnSpPr>
            <p:nvPr/>
          </p:nvCxnSpPr>
          <p:spPr>
            <a:xfrm>
              <a:off x="2285606" y="4185185"/>
              <a:ext cx="13061" cy="5025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13" idx="0"/>
            </p:cNvCxnSpPr>
            <p:nvPr/>
          </p:nvCxnSpPr>
          <p:spPr>
            <a:xfrm>
              <a:off x="2298667" y="5180169"/>
              <a:ext cx="17721"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6690637" y="2184417"/>
            <a:ext cx="1095172" cy="3619103"/>
            <a:chOff x="5164498" y="643786"/>
            <a:chExt cx="1460230" cy="4825471"/>
          </a:xfrm>
        </p:grpSpPr>
        <p:sp>
          <p:nvSpPr>
            <p:cNvPr id="14" name="TextBox 13"/>
            <p:cNvSpPr txBox="1"/>
            <p:nvPr/>
          </p:nvSpPr>
          <p:spPr>
            <a:xfrm>
              <a:off x="5357446" y="643786"/>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4976814"/>
              <a:ext cx="1460230" cy="492443"/>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stCxn id="14" idx="2"/>
              <a:endCxn id="15" idx="0"/>
            </p:cNvCxnSpPr>
            <p:nvPr/>
          </p:nvCxnSpPr>
          <p:spPr>
            <a:xfrm>
              <a:off x="5899476" y="1136229"/>
              <a:ext cx="4405" cy="3885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2"/>
              <a:endCxn id="19" idx="0"/>
            </p:cNvCxnSpPr>
            <p:nvPr/>
          </p:nvCxnSpPr>
          <p:spPr>
            <a:xfrm>
              <a:off x="5893218" y="4427582"/>
              <a:ext cx="1395" cy="549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stCxn id="13" idx="1"/>
            <a:endCxn id="8" idx="1"/>
          </p:cNvCxnSpPr>
          <p:nvPr/>
        </p:nvCxnSpPr>
        <p:spPr>
          <a:xfrm rot="10800000">
            <a:off x="4011355" y="2734685"/>
            <a:ext cx="660499" cy="2884168"/>
          </a:xfrm>
          <a:prstGeom prst="bentConnector3">
            <a:avLst>
              <a:gd name="adj1" fmla="val 13461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18" idx="3"/>
            <a:endCxn id="16" idx="3"/>
          </p:cNvCxnSpPr>
          <p:nvPr/>
        </p:nvCxnSpPr>
        <p:spPr>
          <a:xfrm flipV="1">
            <a:off x="7737732" y="4024893"/>
            <a:ext cx="18361" cy="812705"/>
          </a:xfrm>
          <a:prstGeom prst="bentConnector3">
            <a:avLst>
              <a:gd name="adj1" fmla="val 13450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519760" y="1146608"/>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6448850" y="1146608"/>
            <a:ext cx="1377300" cy="369332"/>
          </a:xfrm>
          <a:prstGeom prst="rect">
            <a:avLst/>
          </a:prstGeom>
          <a:noFill/>
        </p:spPr>
        <p:txBody>
          <a:bodyPr wrap="none" rtlCol="0">
            <a:spAutoFit/>
          </a:bodyPr>
          <a:lstStyle/>
          <a:p>
            <a:r>
              <a:rPr lang="en-US" dirty="0"/>
              <a:t>Capabilities</a:t>
            </a:r>
          </a:p>
        </p:txBody>
      </p:sp>
      <p:cxnSp>
        <p:nvCxnSpPr>
          <p:cNvPr id="77" name="Elbow Connector 76"/>
          <p:cNvCxnSpPr>
            <a:stCxn id="19" idx="1"/>
            <a:endCxn id="13" idx="3"/>
          </p:cNvCxnSpPr>
          <p:nvPr/>
        </p:nvCxnSpPr>
        <p:spPr>
          <a:xfrm rot="10800000">
            <a:off x="5779849" y="5618854"/>
            <a:ext cx="910788" cy="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8" idx="3"/>
            <a:endCxn id="15" idx="1"/>
          </p:cNvCxnSpPr>
          <p:nvPr/>
        </p:nvCxnSpPr>
        <p:spPr>
          <a:xfrm>
            <a:off x="6388993" y="2734685"/>
            <a:ext cx="577899" cy="29513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11" idx="1"/>
            <a:endCxn id="4" idx="1"/>
          </p:cNvCxnSpPr>
          <p:nvPr/>
        </p:nvCxnSpPr>
        <p:spPr>
          <a:xfrm rot="10800000">
            <a:off x="4387246" y="1970735"/>
            <a:ext cx="511557" cy="2286717"/>
          </a:xfrm>
          <a:prstGeom prst="bentConnector3">
            <a:avLst>
              <a:gd name="adj1" fmla="val 35242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stCxn id="19" idx="1"/>
            <a:endCxn id="11" idx="3"/>
          </p:cNvCxnSpPr>
          <p:nvPr/>
        </p:nvCxnSpPr>
        <p:spPr>
          <a:xfrm rot="10800000">
            <a:off x="5506725" y="4257452"/>
            <a:ext cx="1183912" cy="136140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EE6F2CA-08E2-BE44-BB49-184DC2AE3E05}"/>
              </a:ext>
            </a:extLst>
          </p:cNvPr>
          <p:cNvSpPr txBox="1"/>
          <p:nvPr/>
        </p:nvSpPr>
        <p:spPr>
          <a:xfrm>
            <a:off x="8740469" y="2209799"/>
            <a:ext cx="184731" cy="300082"/>
          </a:xfrm>
          <a:prstGeom prst="rect">
            <a:avLst/>
          </a:prstGeom>
          <a:noFill/>
        </p:spPr>
        <p:txBody>
          <a:bodyPr wrap="none" rtlCol="0">
            <a:spAutoFit/>
          </a:bodyPr>
          <a:lstStyle/>
          <a:p>
            <a:endParaRPr lang="en-US" sz="1350" dirty="0"/>
          </a:p>
        </p:txBody>
      </p: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p:txBody>
          <a:bodyPr/>
          <a:lstStyle/>
          <a:p>
            <a:r>
              <a:rPr lang="en-US" dirty="0"/>
              <a:t>A Successful Model</a:t>
            </a:r>
          </a:p>
        </p:txBody>
      </p:sp>
    </p:spTree>
    <p:extLst>
      <p:ext uri="{BB962C8B-B14F-4D97-AF65-F5344CB8AC3E}">
        <p14:creationId xmlns:p14="http://schemas.microsoft.com/office/powerpoint/2010/main" val="120488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D2D6C0-866F-AC4E-A3E0-C4813DD3E04E}"/>
              </a:ext>
            </a:extLst>
          </p:cNvPr>
          <p:cNvSpPr>
            <a:spLocks noGrp="1"/>
          </p:cNvSpPr>
          <p:nvPr>
            <p:ph type="title"/>
          </p:nvPr>
        </p:nvSpPr>
        <p:spPr/>
        <p:txBody>
          <a:bodyPr/>
          <a:lstStyle/>
          <a:p>
            <a:r>
              <a:rPr lang="en-US" dirty="0"/>
              <a:t>Design Investment Impact – FLASH Example</a:t>
            </a:r>
          </a:p>
        </p:txBody>
      </p:sp>
      <p:pic>
        <p:nvPicPr>
          <p:cNvPr id="10" name="Picture 9">
            <a:extLst>
              <a:ext uri="{FF2B5EF4-FFF2-40B4-BE49-F238E27FC236}">
                <a16:creationId xmlns:a16="http://schemas.microsoft.com/office/drawing/2014/main" id="{03F77013-793C-7546-BF13-F717AB10C1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311" y="999965"/>
            <a:ext cx="7307224" cy="3318819"/>
          </a:xfrm>
          <a:prstGeom prst="rect">
            <a:avLst/>
          </a:prstGeom>
        </p:spPr>
      </p:pic>
      <p:pic>
        <p:nvPicPr>
          <p:cNvPr id="5" name="Picture 4">
            <a:extLst>
              <a:ext uri="{FF2B5EF4-FFF2-40B4-BE49-F238E27FC236}">
                <a16:creationId xmlns:a16="http://schemas.microsoft.com/office/drawing/2014/main" id="{929055B8-F53F-8443-B4D8-54AF37AF6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276" y="2595592"/>
            <a:ext cx="8059136" cy="3509045"/>
          </a:xfrm>
          <a:prstGeom prst="rect">
            <a:avLst/>
          </a:prstGeom>
        </p:spPr>
      </p:pic>
    </p:spTree>
    <p:extLst>
      <p:ext uri="{BB962C8B-B14F-4D97-AF65-F5344CB8AC3E}">
        <p14:creationId xmlns:p14="http://schemas.microsoft.com/office/powerpoint/2010/main" val="262296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200CE8-3ABC-D240-B1EE-DC45674D89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568" y="1143000"/>
            <a:ext cx="8610044" cy="4572000"/>
          </a:xfrm>
          <a:prstGeom prst="rect">
            <a:avLst/>
          </a:prstGeom>
        </p:spPr>
      </p:pic>
      <p:sp>
        <p:nvSpPr>
          <p:cNvPr id="6" name="Title 1">
            <a:extLst>
              <a:ext uri="{FF2B5EF4-FFF2-40B4-BE49-F238E27FC236}">
                <a16:creationId xmlns:a16="http://schemas.microsoft.com/office/drawing/2014/main" id="{DD009A92-4950-4F48-9019-D6651BC5C48D}"/>
              </a:ext>
            </a:extLst>
          </p:cNvPr>
          <p:cNvSpPr>
            <a:spLocks noGrp="1"/>
          </p:cNvSpPr>
          <p:nvPr>
            <p:ph type="title"/>
          </p:nvPr>
        </p:nvSpPr>
        <p:spPr/>
        <p:txBody>
          <a:bodyPr/>
          <a:lstStyle/>
          <a:p>
            <a:r>
              <a:rPr lang="en-US" dirty="0"/>
              <a:t>Community Impact of Well Done Software</a:t>
            </a:r>
          </a:p>
        </p:txBody>
      </p:sp>
    </p:spTree>
    <p:extLst>
      <p:ext uri="{BB962C8B-B14F-4D97-AF65-F5344CB8AC3E}">
        <p14:creationId xmlns:p14="http://schemas.microsoft.com/office/powerpoint/2010/main" val="95610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Tree>
    <p:extLst>
      <p:ext uri="{BB962C8B-B14F-4D97-AF65-F5344CB8AC3E}">
        <p14:creationId xmlns:p14="http://schemas.microsoft.com/office/powerpoint/2010/main" val="15071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buNone/>
            </a:pPr>
            <a:r>
              <a:rPr lang="en-US" sz="2000" b="1" dirty="0"/>
              <a:t>Acknowledgements</a:t>
            </a:r>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1124013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Science through computing is </a:t>
            </a:r>
            <a:br>
              <a:rPr lang="en-US" sz="2400" dirty="0">
                <a:latin typeface="Gill Sans"/>
                <a:cs typeface="Gill Sans"/>
              </a:rPr>
            </a:br>
            <a:r>
              <a:rPr lang="en-US" sz="2400" b="1" i="1" dirty="0">
                <a:latin typeface="Gill Sans"/>
                <a:cs typeface="Gill Sans"/>
              </a:rPr>
              <a:t>at best </a:t>
            </a:r>
            <a:br>
              <a:rPr lang="en-US" sz="2400" dirty="0">
                <a:latin typeface="Gill Sans"/>
                <a:cs typeface="Gill Sans"/>
              </a:rPr>
            </a:br>
            <a:r>
              <a:rPr lang="en-US" sz="2400" dirty="0">
                <a:latin typeface="Gill Sans"/>
                <a:cs typeface="Gill Sans"/>
              </a:rPr>
              <a:t>as credible as the software that produces it</a:t>
            </a:r>
          </a:p>
        </p:txBody>
      </p:sp>
      <p:sp>
        <p:nvSpPr>
          <p:cNvPr id="5" name="TextBox 4">
            <a:extLst>
              <a:ext uri="{FF2B5EF4-FFF2-40B4-BE49-F238E27FC236}">
                <a16:creationId xmlns:a16="http://schemas.microsoft.com/office/drawing/2014/main" id="{45F72A7C-FD16-4125-A31F-727B96351164}"/>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8:30am-8:40am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8:40am-9:15am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9:15am-10:00am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An Introduction to Software Licensing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2417511484"/>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10:00am-10:30am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10:30am-11:30am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11:30am-12:00pm</a:t>
                      </a:r>
                      <a:endParaRPr lang="en-US" sz="3600" dirty="0">
                        <a:effectLst/>
                      </a:endParaRPr>
                    </a:p>
                  </a:txBody>
                  <a:tcPr marL="63500" marR="63500" marT="63500" marB="63500"/>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1" u="none" strike="noStrike">
                          <a:solidFill>
                            <a:srgbClr val="266093"/>
                          </a:solidFill>
                          <a:effectLst/>
                          <a:latin typeface="Arial" panose="020B0604020202020204" pitchFamily="34" charset="0"/>
                        </a:rPr>
                        <a:t>12:00pm-1:30pm</a:t>
                      </a:r>
                      <a:endParaRPr lang="en-US" sz="360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a:solidFill>
                            <a:schemeClr val="tx2"/>
                          </a:solidFill>
                        </a:rPr>
                        <a:t>Lunch</a:t>
                      </a:r>
                      <a:endParaRPr lang="en-US" sz="1600" i="1" dirty="0">
                        <a:solidFill>
                          <a:schemeClr val="tx2"/>
                        </a:solidFill>
                      </a:endParaRP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1:30pm-2:15pm</a:t>
                      </a:r>
                      <a:endParaRPr lang="en-US" sz="360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2:15pm-2:45pm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Git Workflows</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2:45pm-3:00pm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3:00-3:30pm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3:30pm-3:50pm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3:50pm-5:00pm</a:t>
                      </a:r>
                      <a:endParaRPr lang="en-US" sz="3600" dirty="0">
                        <a:effectLst/>
                      </a:endParaRP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Hands-on Activities and Additional Q&amp;A</a:t>
                      </a:r>
                    </a:p>
                  </a:txBody>
                  <a:tcPr/>
                </a:tc>
                <a:tc>
                  <a:txBody>
                    <a:bodyPr/>
                    <a:lstStyle/>
                    <a:p>
                      <a:pPr>
                        <a:lnSpc>
                          <a:spcPct val="100000"/>
                        </a:lnSpc>
                      </a:pPr>
                      <a:r>
                        <a:rPr lang="en-US" sz="1600" i="0" dirty="0"/>
                        <a:t>All</a:t>
                      </a:r>
                    </a:p>
                  </a:txBody>
                  <a:tcPr/>
                </a:tc>
                <a:extLst>
                  <a:ext uri="{0D108BD9-81ED-4DB2-BD59-A6C34878D82A}">
                    <a16:rowId xmlns:a16="http://schemas.microsoft.com/office/drawing/2014/main" val="3049042265"/>
                  </a:ext>
                </a:extLst>
              </a:tr>
            </a:tbl>
          </a:graphicData>
        </a:graphic>
      </p:graphicFrame>
      <p:grpSp>
        <p:nvGrpSpPr>
          <p:cNvPr id="5" name="Group 4">
            <a:extLst>
              <a:ext uri="{FF2B5EF4-FFF2-40B4-BE49-F238E27FC236}">
                <a16:creationId xmlns:a16="http://schemas.microsoft.com/office/drawing/2014/main" id="{24E89F8E-A105-44A8-9FC7-B4C6208F8FB9}"/>
              </a:ext>
            </a:extLst>
          </p:cNvPr>
          <p:cNvGrpSpPr/>
          <p:nvPr/>
        </p:nvGrpSpPr>
        <p:grpSpPr>
          <a:xfrm>
            <a:off x="79513" y="2008704"/>
            <a:ext cx="12029799" cy="390939"/>
            <a:chOff x="79513" y="1653208"/>
            <a:chExt cx="12029799" cy="390939"/>
          </a:xfrm>
        </p:grpSpPr>
        <p:cxnSp>
          <p:nvCxnSpPr>
            <p:cNvPr id="6" name="Straight Connector 5">
              <a:extLst>
                <a:ext uri="{FF2B5EF4-FFF2-40B4-BE49-F238E27FC236}">
                  <a16:creationId xmlns:a16="http://schemas.microsoft.com/office/drawing/2014/main" id="{414D2C0B-2CA0-4F74-84F9-1EA6BB7AEB7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3EF334E4-38E1-4E3E-9449-4CB644B0653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3E45CD5D-4E1C-4572-8BFC-E50D9614E09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0DA9EC9A-773F-491C-8DA2-C5015E45C62A}"/>
              </a:ext>
            </a:extLst>
          </p:cNvPr>
          <p:cNvGrpSpPr/>
          <p:nvPr/>
        </p:nvGrpSpPr>
        <p:grpSpPr>
          <a:xfrm>
            <a:off x="7422600" y="0"/>
            <a:ext cx="4698516" cy="1509823"/>
            <a:chOff x="7422600" y="0"/>
            <a:chExt cx="4698516" cy="1509823"/>
          </a:xfrm>
        </p:grpSpPr>
        <p:pic>
          <p:nvPicPr>
            <p:cNvPr id="10" name="Picture 9" descr="A picture containing object, piece&#10;&#10;Description automatically generated">
              <a:extLst>
                <a:ext uri="{FF2B5EF4-FFF2-40B4-BE49-F238E27FC236}">
                  <a16:creationId xmlns:a16="http://schemas.microsoft.com/office/drawing/2014/main" id="{EB9BF2A8-7A2F-4B68-B9D8-E31AF03F3D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1293" y="0"/>
              <a:ext cx="1509823" cy="1509823"/>
            </a:xfrm>
            <a:prstGeom prst="rect">
              <a:avLst/>
            </a:prstGeom>
          </p:spPr>
        </p:pic>
        <p:sp>
          <p:nvSpPr>
            <p:cNvPr id="11" name="Rectangle 10">
              <a:extLst>
                <a:ext uri="{FF2B5EF4-FFF2-40B4-BE49-F238E27FC236}">
                  <a16:creationId xmlns:a16="http://schemas.microsoft.com/office/drawing/2014/main" id="{BF970CE1-CC05-41C2-8F1C-B69A6156974F}"/>
                </a:ext>
              </a:extLst>
            </p:cNvPr>
            <p:cNvSpPr/>
            <p:nvPr/>
          </p:nvSpPr>
          <p:spPr>
            <a:xfrm>
              <a:off x="7422600" y="400968"/>
              <a:ext cx="3188693" cy="707886"/>
            </a:xfrm>
            <a:prstGeom prst="rect">
              <a:avLst/>
            </a:prstGeom>
          </p:spPr>
          <p:txBody>
            <a:bodyPr wrap="none">
              <a:spAutoFit/>
            </a:bodyPr>
            <a:lstStyle/>
            <a:p>
              <a:pPr algn="r"/>
              <a:r>
                <a:rPr lang="en-US" sz="2000" dirty="0"/>
                <a:t>Tutorial evaluation</a:t>
              </a:r>
              <a:br>
                <a:rPr lang="en-US" sz="2000" dirty="0"/>
              </a:br>
              <a:r>
                <a:rPr lang="en-US" sz="2000" dirty="0">
                  <a:hlinkClick r:id="rId3"/>
                </a:rPr>
                <a:t>http://bit.ly/sc19-bssw-eval</a:t>
              </a:r>
              <a:endParaRPr lang="en-US" sz="2000" dirty="0"/>
            </a:p>
          </p:txBody>
        </p:sp>
      </p:grpSp>
    </p:spTree>
    <p:extLst>
      <p:ext uri="{BB962C8B-B14F-4D97-AF65-F5344CB8AC3E}">
        <p14:creationId xmlns:p14="http://schemas.microsoft.com/office/powerpoint/2010/main" val="191578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
        <p:nvSpPr>
          <p:cNvPr id="15" name="TextBox 14">
            <a:extLst>
              <a:ext uri="{FF2B5EF4-FFF2-40B4-BE49-F238E27FC236}">
                <a16:creationId xmlns:a16="http://schemas.microsoft.com/office/drawing/2014/main" id="{B276E8BA-464B-488C-8AD8-807BF4A2ED0A}"/>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79778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Scientific Application</a:t>
            </a:r>
          </a:p>
        </p:txBody>
      </p:sp>
      <p:sp>
        <p:nvSpPr>
          <p:cNvPr id="8" name="Content Placeholder 2"/>
          <p:cNvSpPr>
            <a:spLocks noGrp="1"/>
          </p:cNvSpPr>
          <p:nvPr>
            <p:ph idx="1"/>
          </p:nvPr>
        </p:nvSpPr>
        <p:spPr>
          <a:xfrm>
            <a:off x="7546156" y="411480"/>
            <a:ext cx="3742213" cy="537972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460896" y="4346769"/>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tx2"/>
                </a:solidFill>
              </a:rPr>
              <a:t>Science teams often employ heroic programming</a:t>
            </a:r>
          </a:p>
          <a:p>
            <a:pPr marL="0" indent="0" algn="ctr">
              <a:buNone/>
            </a:pPr>
            <a:r>
              <a:rPr lang="en-US" sz="2400" dirty="0">
                <a:solidFill>
                  <a:schemeClr val="tx2"/>
                </a:solidFill>
              </a:rPr>
              <a:t>Many do not see anything wrong with that approach</a:t>
            </a:r>
          </a:p>
        </p:txBody>
      </p:sp>
      <p:sp>
        <p:nvSpPr>
          <p:cNvPr id="4" name="TextBox 3">
            <a:extLst>
              <a:ext uri="{FF2B5EF4-FFF2-40B4-BE49-F238E27FC236}">
                <a16:creationId xmlns:a16="http://schemas.microsoft.com/office/drawing/2014/main" id="{C7234E29-23BD-4EB2-87D2-90F2A147CD5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 name="TextBox 4">
            <a:extLst>
              <a:ext uri="{FF2B5EF4-FFF2-40B4-BE49-F238E27FC236}">
                <a16:creationId xmlns:a16="http://schemas.microsoft.com/office/drawing/2014/main" id="{01D29208-31D5-4F4F-A164-97CCA62AB93F}"/>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Expertise Map</a:t>
            </a:r>
          </a:p>
        </p:txBody>
      </p:sp>
      <p:sp>
        <p:nvSpPr>
          <p:cNvPr id="30" name="Rectangle 29"/>
          <p:cNvSpPr/>
          <p:nvPr/>
        </p:nvSpPr>
        <p:spPr>
          <a:xfrm>
            <a:off x="4594746" y="5249347"/>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Numerical solvers</a:t>
            </a:r>
          </a:p>
        </p:txBody>
      </p:sp>
      <p:sp>
        <p:nvSpPr>
          <p:cNvPr id="31" name="Rectangle 30"/>
          <p:cNvSpPr/>
          <p:nvPr/>
        </p:nvSpPr>
        <p:spPr>
          <a:xfrm>
            <a:off x="2566017" y="2542690"/>
            <a:ext cx="2330080"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Validation</a:t>
            </a:r>
          </a:p>
        </p:txBody>
      </p:sp>
      <p:sp>
        <p:nvSpPr>
          <p:cNvPr id="32" name="Rectangle 31"/>
          <p:cNvSpPr/>
          <p:nvPr/>
        </p:nvSpPr>
        <p:spPr>
          <a:xfrm>
            <a:off x="4594746" y="1177103"/>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Physical World</a:t>
            </a:r>
          </a:p>
        </p:txBody>
      </p:sp>
      <p:sp>
        <p:nvSpPr>
          <p:cNvPr id="33" name="Rectangle 32"/>
          <p:cNvSpPr/>
          <p:nvPr/>
        </p:nvSpPr>
        <p:spPr>
          <a:xfrm>
            <a:off x="6617049" y="252008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Equations</a:t>
            </a:r>
          </a:p>
        </p:txBody>
      </p:sp>
      <p:sp>
        <p:nvSpPr>
          <p:cNvPr id="34" name="Rectangle 33"/>
          <p:cNvSpPr/>
          <p:nvPr/>
        </p:nvSpPr>
        <p:spPr>
          <a:xfrm>
            <a:off x="6623146"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Mesh/particles </a:t>
            </a:r>
            <a:r>
              <a:rPr lang="en-US" sz="2400" dirty="0" err="1">
                <a:solidFill>
                  <a:schemeClr val="tx1"/>
                </a:solidFill>
              </a:rPr>
              <a:t>etc</a:t>
            </a:r>
            <a:endParaRPr lang="en-US" sz="2400" dirty="0">
              <a:solidFill>
                <a:schemeClr val="tx1"/>
              </a:solidFill>
            </a:endParaRPr>
          </a:p>
        </p:txBody>
      </p:sp>
      <p:sp>
        <p:nvSpPr>
          <p:cNvPr id="35" name="Rectangle 34"/>
          <p:cNvSpPr/>
          <p:nvPr/>
        </p:nvSpPr>
        <p:spPr>
          <a:xfrm>
            <a:off x="2566018"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Implementation</a:t>
            </a:r>
          </a:p>
        </p:txBody>
      </p:sp>
      <p:cxnSp>
        <p:nvCxnSpPr>
          <p:cNvPr id="36" name="Elbow Connector 35"/>
          <p:cNvCxnSpPr>
            <a:stCxn id="32" idx="3"/>
            <a:endCxn id="33" idx="0"/>
          </p:cNvCxnSpPr>
          <p:nvPr/>
        </p:nvCxnSpPr>
        <p:spPr>
          <a:xfrm>
            <a:off x="6956672" y="1532239"/>
            <a:ext cx="841340"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7531071" y="3497301"/>
            <a:ext cx="539978" cy="6097"/>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6818455" y="4618827"/>
            <a:ext cx="1123873" cy="847437"/>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3746981" y="4480610"/>
            <a:ext cx="847764" cy="1123873"/>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804110" y="1826247"/>
            <a:ext cx="813043" cy="369332"/>
          </a:xfrm>
          <a:prstGeom prst="rect">
            <a:avLst/>
          </a:prstGeom>
          <a:noFill/>
        </p:spPr>
        <p:txBody>
          <a:bodyPr wrap="none" rtlCol="0">
            <a:spAutoFit/>
          </a:bodyPr>
          <a:lstStyle/>
          <a:p>
            <a:r>
              <a:rPr lang="en-US" dirty="0"/>
              <a:t>Model</a:t>
            </a:r>
          </a:p>
        </p:txBody>
      </p:sp>
      <p:sp>
        <p:nvSpPr>
          <p:cNvPr id="42" name="TextBox 41"/>
          <p:cNvSpPr txBox="1"/>
          <p:nvPr/>
        </p:nvSpPr>
        <p:spPr>
          <a:xfrm>
            <a:off x="7950444" y="3283343"/>
            <a:ext cx="1197764" cy="36933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5141880" y="3774176"/>
            <a:ext cx="2108998" cy="841342"/>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3731057" y="1554840"/>
            <a:ext cx="847764"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4896098" y="2875225"/>
            <a:ext cx="1720951" cy="22601"/>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71635" y="4630091"/>
            <a:ext cx="1749261" cy="646331"/>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4927945" y="4125474"/>
            <a:ext cx="570213" cy="1123873"/>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19388" y="3327671"/>
            <a:ext cx="877163" cy="646331"/>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5168061" y="2180878"/>
            <a:ext cx="877163" cy="646331"/>
          </a:xfrm>
          <a:prstGeom prst="rect">
            <a:avLst/>
          </a:prstGeom>
          <a:noFill/>
        </p:spPr>
        <p:txBody>
          <a:bodyPr wrap="none" rtlCol="0">
            <a:spAutoFit/>
          </a:bodyPr>
          <a:lstStyle/>
          <a:p>
            <a:r>
              <a:rPr lang="en-US" dirty="0"/>
              <a:t>Model </a:t>
            </a:r>
          </a:p>
          <a:p>
            <a:r>
              <a:rPr lang="en-US" dirty="0"/>
              <a:t>fidelity</a:t>
            </a:r>
          </a:p>
        </p:txBody>
      </p:sp>
      <p:sp>
        <p:nvSpPr>
          <p:cNvPr id="6" name="TextBox 5"/>
          <p:cNvSpPr txBox="1"/>
          <p:nvPr/>
        </p:nvSpPr>
        <p:spPr>
          <a:xfrm>
            <a:off x="7976066" y="1075039"/>
            <a:ext cx="1043876" cy="646331"/>
          </a:xfrm>
          <a:prstGeom prst="rect">
            <a:avLst/>
          </a:prstGeom>
          <a:noFill/>
        </p:spPr>
        <p:txBody>
          <a:bodyPr wrap="none" rtlCol="0">
            <a:spAutoFit/>
          </a:bodyPr>
          <a:lstStyle/>
          <a:p>
            <a:r>
              <a:rPr lang="en-US" dirty="0"/>
              <a:t>Domain </a:t>
            </a:r>
          </a:p>
          <a:p>
            <a:r>
              <a:rPr lang="en-US" dirty="0"/>
              <a:t>expert</a:t>
            </a:r>
          </a:p>
        </p:txBody>
      </p:sp>
      <p:sp>
        <p:nvSpPr>
          <p:cNvPr id="10" name="TextBox 9"/>
          <p:cNvSpPr txBox="1"/>
          <p:nvPr/>
        </p:nvSpPr>
        <p:spPr>
          <a:xfrm>
            <a:off x="7957694" y="4961239"/>
            <a:ext cx="1685077" cy="646331"/>
          </a:xfrm>
          <a:prstGeom prst="rect">
            <a:avLst/>
          </a:prstGeom>
          <a:noFill/>
        </p:spPr>
        <p:txBody>
          <a:bodyPr wrap="none" rtlCol="0">
            <a:spAutoFit/>
          </a:bodyPr>
          <a:lstStyle/>
          <a:p>
            <a:r>
              <a:rPr lang="en-US" dirty="0"/>
              <a:t>Applied </a:t>
            </a:r>
          </a:p>
          <a:p>
            <a:r>
              <a:rPr lang="en-US" dirty="0"/>
              <a:t>Mathematician</a:t>
            </a:r>
          </a:p>
        </p:txBody>
      </p:sp>
      <p:sp>
        <p:nvSpPr>
          <p:cNvPr id="50" name="TextBox 49"/>
          <p:cNvSpPr txBox="1"/>
          <p:nvPr/>
        </p:nvSpPr>
        <p:spPr>
          <a:xfrm>
            <a:off x="1880217" y="1481902"/>
            <a:ext cx="1685077" cy="369332"/>
          </a:xfrm>
          <a:prstGeom prst="rect">
            <a:avLst/>
          </a:prstGeom>
          <a:noFill/>
        </p:spPr>
        <p:txBody>
          <a:bodyPr wrap="none" rtlCol="0">
            <a:spAutoFit/>
          </a:bodyPr>
          <a:lstStyle/>
          <a:p>
            <a:r>
              <a:rPr lang="en-US" dirty="0"/>
              <a:t>Domain expert</a:t>
            </a:r>
          </a:p>
        </p:txBody>
      </p:sp>
      <p:sp>
        <p:nvSpPr>
          <p:cNvPr id="52" name="TextBox 51"/>
          <p:cNvSpPr txBox="1"/>
          <p:nvPr/>
        </p:nvSpPr>
        <p:spPr>
          <a:xfrm>
            <a:off x="1956265" y="5266039"/>
            <a:ext cx="1685077" cy="646331"/>
          </a:xfrm>
          <a:prstGeom prst="rect">
            <a:avLst/>
          </a:prstGeom>
          <a:noFill/>
        </p:spPr>
        <p:txBody>
          <a:bodyPr wrap="none" rtlCol="0">
            <a:spAutoFit/>
          </a:bodyPr>
          <a:lstStyle/>
          <a:p>
            <a:r>
              <a:rPr lang="en-US" dirty="0"/>
              <a:t>Applied </a:t>
            </a:r>
          </a:p>
          <a:p>
            <a:r>
              <a:rPr lang="en-US" dirty="0"/>
              <a:t>Mathematician</a:t>
            </a:r>
          </a:p>
        </p:txBody>
      </p:sp>
      <p:sp>
        <p:nvSpPr>
          <p:cNvPr id="53" name="TextBox 52"/>
          <p:cNvSpPr txBox="1"/>
          <p:nvPr/>
        </p:nvSpPr>
        <p:spPr>
          <a:xfrm>
            <a:off x="737065" y="2751439"/>
            <a:ext cx="1479892" cy="1200329"/>
          </a:xfrm>
          <a:prstGeom prst="rect">
            <a:avLst/>
          </a:prstGeom>
          <a:noFill/>
        </p:spPr>
        <p:txBody>
          <a:bodyPr wrap="none" rtlCol="0">
            <a:spAutoFit/>
          </a:bodyPr>
          <a:lstStyle/>
          <a:p>
            <a:r>
              <a:rPr lang="en-US" dirty="0"/>
              <a:t>Software </a:t>
            </a:r>
          </a:p>
          <a:p>
            <a:r>
              <a:rPr lang="en-US" dirty="0"/>
              <a:t>Engineer, </a:t>
            </a:r>
          </a:p>
          <a:p>
            <a:r>
              <a:rPr lang="en-US" dirty="0"/>
              <a:t>optimization </a:t>
            </a:r>
          </a:p>
          <a:p>
            <a:r>
              <a:rPr lang="en-US" dirty="0"/>
              <a:t>experts</a:t>
            </a:r>
          </a:p>
        </p:txBody>
      </p:sp>
      <p:sp>
        <p:nvSpPr>
          <p:cNvPr id="51" name="Rectangle 50"/>
          <p:cNvSpPr/>
          <p:nvPr/>
        </p:nvSpPr>
        <p:spPr>
          <a:xfrm>
            <a:off x="365760" y="4580238"/>
            <a:ext cx="1971505" cy="609600"/>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Performance</a:t>
            </a:r>
          </a:p>
        </p:txBody>
      </p:sp>
      <p:cxnSp>
        <p:nvCxnSpPr>
          <p:cNvPr id="54" name="Elbow Connector 53"/>
          <p:cNvCxnSpPr>
            <a:cxnSpLocks/>
            <a:stCxn id="35" idx="1"/>
            <a:endCxn id="51" idx="0"/>
          </p:cNvCxnSpPr>
          <p:nvPr/>
        </p:nvCxnSpPr>
        <p:spPr>
          <a:xfrm rot="10800000" flipV="1">
            <a:off x="1351514" y="4125474"/>
            <a:ext cx="1214505" cy="454764"/>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35" idx="2"/>
          </p:cNvCxnSpPr>
          <p:nvPr/>
        </p:nvCxnSpPr>
        <p:spPr>
          <a:xfrm flipV="1">
            <a:off x="2337265" y="4480608"/>
            <a:ext cx="1409716" cy="404430"/>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51866" y="3132439"/>
            <a:ext cx="1043876" cy="646331"/>
          </a:xfrm>
          <a:prstGeom prst="rect">
            <a:avLst/>
          </a:prstGeom>
          <a:noFill/>
        </p:spPr>
        <p:txBody>
          <a:bodyPr wrap="none" rtlCol="0">
            <a:spAutoFit/>
          </a:bodyPr>
          <a:lstStyle/>
          <a:p>
            <a:r>
              <a:rPr lang="en-US" dirty="0"/>
              <a:t>Domain </a:t>
            </a:r>
          </a:p>
          <a:p>
            <a:r>
              <a:rPr lang="en-US" dirty="0"/>
              <a:t>expert</a:t>
            </a:r>
          </a:p>
        </p:txBody>
      </p:sp>
      <p:sp>
        <p:nvSpPr>
          <p:cNvPr id="55" name="Rectangle 54">
            <a:extLst>
              <a:ext uri="{FF2B5EF4-FFF2-40B4-BE49-F238E27FC236}">
                <a16:creationId xmlns:a16="http://schemas.microsoft.com/office/drawing/2014/main" id="{F0A52F26-CBF2-4789-9D04-A86CD0424B65}"/>
              </a:ext>
            </a:extLst>
          </p:cNvPr>
          <p:cNvSpPr/>
          <p:nvPr/>
        </p:nvSpPr>
        <p:spPr>
          <a:xfrm>
            <a:off x="9301244" y="1767007"/>
            <a:ext cx="2729759" cy="3323987"/>
          </a:xfrm>
          <a:prstGeom prst="rect">
            <a:avLst/>
          </a:prstGeom>
        </p:spPr>
        <p:txBody>
          <a:bodyPr wrap="square">
            <a:spAutoFit/>
          </a:bodyPr>
          <a:lstStyle/>
          <a:p>
            <a:pPr marL="0" indent="0">
              <a:spcBef>
                <a:spcPts val="1200"/>
              </a:spcBef>
              <a:buNone/>
            </a:pPr>
            <a:r>
              <a:rPr lang="en-US" sz="2000" dirty="0">
                <a:solidFill>
                  <a:schemeClr val="tx2"/>
                </a:solidFill>
              </a:rPr>
              <a:t>Each of these roles require deeper expertise as scientific requirements grow more complex. </a:t>
            </a:r>
            <a:br>
              <a:rPr lang="en-US" sz="2000" dirty="0">
                <a:solidFill>
                  <a:schemeClr val="tx2"/>
                </a:solidFill>
              </a:rPr>
            </a:br>
            <a:endParaRPr lang="en-US" sz="2000" dirty="0">
              <a:solidFill>
                <a:schemeClr val="tx2"/>
              </a:solidFill>
            </a:endParaRPr>
          </a:p>
          <a:p>
            <a:pPr marL="0" indent="0">
              <a:spcBef>
                <a:spcPts val="1200"/>
              </a:spcBef>
              <a:buNone/>
            </a:pPr>
            <a:r>
              <a:rPr lang="en-US" sz="2000" b="1" dirty="0">
                <a:solidFill>
                  <a:schemeClr val="tx2"/>
                </a:solidFill>
              </a:rPr>
              <a:t>It is no longer possible for a single person to take on all these roles</a:t>
            </a:r>
          </a:p>
        </p:txBody>
      </p:sp>
      <p:sp>
        <p:nvSpPr>
          <p:cNvPr id="58" name="TextBox 57">
            <a:extLst>
              <a:ext uri="{FF2B5EF4-FFF2-40B4-BE49-F238E27FC236}">
                <a16:creationId xmlns:a16="http://schemas.microsoft.com/office/drawing/2014/main" id="{A2DDCB54-301B-465E-827E-F63DD99E5F6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9" name="TextBox 58">
            <a:extLst>
              <a:ext uri="{FF2B5EF4-FFF2-40B4-BE49-F238E27FC236}">
                <a16:creationId xmlns:a16="http://schemas.microsoft.com/office/drawing/2014/main" id="{46B256D4-4223-4B2F-A64F-3EDF00B31D58}"/>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20173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5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1" grpId="0" animBg="1"/>
      <p:bldP spid="55"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1069</TotalTime>
  <Words>1631</Words>
  <Application>Microsoft Office PowerPoint</Application>
  <PresentationFormat>Custom</PresentationFormat>
  <Paragraphs>337</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Gill Sans</vt:lpstr>
      <vt:lpstr>Presentations (Wide Screen)</vt:lpstr>
      <vt:lpstr>Overview of Best Practices in HPC Software Development</vt:lpstr>
      <vt:lpstr>License, Citation and Acknowledgements</vt:lpstr>
      <vt:lpstr>The Success of Computational Science Creates the Challenges of Computational Science</vt:lpstr>
      <vt:lpstr>Challenges Developing a Scientific Application</vt:lpstr>
      <vt:lpstr>Lifecycle of a Scientific Application</vt:lpstr>
      <vt:lpstr>Heroic Programming</vt:lpstr>
      <vt:lpstr>Expertise Map</vt:lpstr>
      <vt:lpstr>PowerPoint Presentation</vt:lpstr>
      <vt:lpstr>You Can Mitigate Risk, But It Is Never Zero</vt:lpstr>
      <vt:lpstr>Why Be Concerned with Software Engineering?</vt:lpstr>
      <vt:lpstr>Lifecycle: Software Engineering View</vt:lpstr>
      <vt:lpstr>Taking Stock of Your Situation</vt:lpstr>
      <vt:lpstr>Reconcile Conflicting Requirements</vt:lpstr>
      <vt:lpstr>Architecting Scientific Codes</vt:lpstr>
      <vt:lpstr>A Successful Model</vt:lpstr>
      <vt:lpstr>Design Investment Impact – FLASH Example</vt:lpstr>
      <vt:lpstr>Community Impact of Well Done Software</vt:lpstr>
      <vt:lpstr>Software Process Best Practices </vt:lpstr>
      <vt:lpstr>A Useful Resource</vt:lpstr>
      <vt:lpstr>Other Resources</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316</cp:revision>
  <cp:lastPrinted>2017-11-02T18:35:01Z</cp:lastPrinted>
  <dcterms:created xsi:type="dcterms:W3CDTF">2018-11-06T17:28:56Z</dcterms:created>
  <dcterms:modified xsi:type="dcterms:W3CDTF">2019-11-17T16:28:25Z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