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9"/>
  </p:notesMasterIdLst>
  <p:handoutMasterIdLst>
    <p:handoutMasterId r:id="rId40"/>
  </p:handoutMasterIdLst>
  <p:sldIdLst>
    <p:sldId id="318" r:id="rId5"/>
    <p:sldId id="1816" r:id="rId6"/>
    <p:sldId id="259" r:id="rId7"/>
    <p:sldId id="1768" r:id="rId8"/>
    <p:sldId id="1766" r:id="rId9"/>
    <p:sldId id="1767" r:id="rId10"/>
    <p:sldId id="1796" r:id="rId11"/>
    <p:sldId id="1797" r:id="rId12"/>
    <p:sldId id="1798" r:id="rId13"/>
    <p:sldId id="1799" r:id="rId14"/>
    <p:sldId id="1818" r:id="rId15"/>
    <p:sldId id="1772" r:id="rId16"/>
    <p:sldId id="1806" r:id="rId17"/>
    <p:sldId id="1807" r:id="rId18"/>
    <p:sldId id="1808" r:id="rId19"/>
    <p:sldId id="1809" r:id="rId20"/>
    <p:sldId id="1810" r:id="rId21"/>
    <p:sldId id="292" r:id="rId22"/>
    <p:sldId id="1811" r:id="rId23"/>
    <p:sldId id="1812" r:id="rId24"/>
    <p:sldId id="262" r:id="rId25"/>
    <p:sldId id="1813" r:id="rId26"/>
    <p:sldId id="1814" r:id="rId27"/>
    <p:sldId id="265" r:id="rId28"/>
    <p:sldId id="1815" r:id="rId29"/>
    <p:sldId id="267" r:id="rId30"/>
    <p:sldId id="309" r:id="rId31"/>
    <p:sldId id="911" r:id="rId32"/>
    <p:sldId id="310" r:id="rId33"/>
    <p:sldId id="311" r:id="rId34"/>
    <p:sldId id="312" r:id="rId35"/>
    <p:sldId id="313" r:id="rId36"/>
    <p:sldId id="1817" r:id="rId37"/>
    <p:sldId id="326" r:id="rId3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6" autoAdjust="0"/>
    <p:restoredTop sz="96571" autoAdjust="0"/>
  </p:normalViewPr>
  <p:slideViewPr>
    <p:cSldViewPr snapToGrid="0" showGuides="1">
      <p:cViewPr varScale="1">
        <p:scale>
          <a:sx n="92" d="100"/>
          <a:sy n="92" d="100"/>
        </p:scale>
        <p:origin x="676" y="6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11/18/2019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11/18/2019</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3</a:t>
            </a:fld>
            <a:endParaRPr lang="en-US"/>
          </a:p>
        </p:txBody>
      </p:sp>
    </p:spTree>
    <p:extLst>
      <p:ext uri="{BB962C8B-B14F-4D97-AF65-F5344CB8AC3E}">
        <p14:creationId xmlns:p14="http://schemas.microsoft.com/office/powerpoint/2010/main" val="73675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30653" y="8624888"/>
            <a:ext cx="3008312" cy="454025"/>
          </a:xfrm>
          <a:prstGeom prst="rect">
            <a:avLst/>
          </a:prstGeom>
          <a:noFill/>
          <a:ln>
            <a:miter lim="800000"/>
            <a:headEnd/>
            <a:tailEnd/>
          </a:ln>
        </p:spPr>
        <p:txBody>
          <a:bodyPr lIns="89974" tIns="44987" rIns="89974" bIns="44987">
            <a:prstTxWarp prst="textNoShape">
              <a:avLst/>
            </a:prstTxWarp>
          </a:bodyPr>
          <a:lstStyle/>
          <a:p>
            <a:fld id="{14C757ED-C95B-9E43-9ED9-2D00C99E7821}" type="slidenum">
              <a:rPr lang="en-US">
                <a:solidFill>
                  <a:prstClr val="black"/>
                </a:solidFill>
              </a:rPr>
              <a:pPr/>
              <a:t>7</a:t>
            </a:fld>
            <a:endParaRPr lang="en-US">
              <a:solidFill>
                <a:prstClr val="black"/>
              </a:solidFill>
            </a:endParaRPr>
          </a:p>
        </p:txBody>
      </p:sp>
      <p:sp>
        <p:nvSpPr>
          <p:cNvPr id="33795" name="Rectangle 2"/>
          <p:cNvSpPr>
            <a:spLocks noGrp="1" noRot="1" noChangeAspect="1" noChangeArrowheads="1" noTextEdit="1"/>
          </p:cNvSpPr>
          <p:nvPr>
            <p:ph type="sldImg"/>
          </p:nvPr>
        </p:nvSpPr>
        <p:spPr>
          <a:xfrm>
            <a:off x="457200" y="687388"/>
            <a:ext cx="6027738" cy="3392487"/>
          </a:xfrm>
          <a:ln/>
        </p:spPr>
      </p:sp>
      <p:sp>
        <p:nvSpPr>
          <p:cNvPr id="33796" name="Rectangle 3"/>
          <p:cNvSpPr>
            <a:spLocks noGrp="1" noChangeArrowheads="1"/>
          </p:cNvSpPr>
          <p:nvPr>
            <p:ph type="body" idx="1"/>
          </p:nvPr>
        </p:nvSpPr>
        <p:spPr>
          <a:noFill/>
          <a:ln w="9525"/>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07767564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ATPESC, August 2017</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424468264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015" cy="381000"/>
          </a:xfrm>
          <a:prstGeom prst="rect">
            <a:avLst/>
          </a:prstGeom>
        </p:spPr>
        <p:txBody>
          <a:bodyPr/>
          <a:lstStyle>
            <a:lvl1pPr>
              <a:defRPr>
                <a:solidFill>
                  <a:schemeClr val="tx2"/>
                </a:solidFill>
                <a:latin typeface="Calibri"/>
                <a:cs typeface="Calibri"/>
              </a:defRPr>
            </a:lvl1pPr>
          </a:lstStyle>
          <a:p>
            <a:fld id="{F0C94032-CD4C-4C25-B0C2-CEC720522D92}" type="slidenum">
              <a:rPr lang="en-US" smtClean="0"/>
              <a:pPr/>
              <a:t>‹#›</a:t>
            </a:fld>
            <a:endParaRPr lang="en-US" dirty="0"/>
          </a:p>
        </p:txBody>
      </p:sp>
      <p:sp>
        <p:nvSpPr>
          <p:cNvPr id="5" name="Footer Placeholder 4"/>
          <p:cNvSpPr>
            <a:spLocks noGrp="1"/>
          </p:cNvSpPr>
          <p:nvPr>
            <p:ph type="ftr" sz="quarter" idx="3"/>
          </p:nvPr>
        </p:nvSpPr>
        <p:spPr>
          <a:xfrm>
            <a:off x="4104862" y="6497543"/>
            <a:ext cx="4059169" cy="218473"/>
          </a:xfrm>
          <a:prstGeom prst="rect">
            <a:avLst/>
          </a:prstGeom>
        </p:spPr>
        <p:txBody>
          <a:bodyPr/>
          <a:lstStyle>
            <a:lvl1pPr>
              <a:defRPr sz="1400">
                <a:latin typeface="Calibri"/>
                <a:cs typeface="Calibri"/>
              </a:defRPr>
            </a:lvl1pPr>
          </a:lstStyle>
          <a:p>
            <a:r>
              <a:rPr lang="en-US" dirty="0"/>
              <a:t>SC17, Denver, CO 	Michael Heroux</a:t>
            </a:r>
          </a:p>
        </p:txBody>
      </p:sp>
    </p:spTree>
    <p:extLst>
      <p:ext uri="{BB962C8B-B14F-4D97-AF65-F5344CB8AC3E}">
        <p14:creationId xmlns:p14="http://schemas.microsoft.com/office/powerpoint/2010/main" val="313072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c19.supercomputing.org/submit/reproducibility-initiativ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toms.acm.org/replicated-computational-results.cfm" TargetMode="External"/><Relationship Id="rId2" Type="http://schemas.openxmlformats.org/officeDocument/2006/relationships/hyperlink" Target="http://fursin.net/reproducibility.html" TargetMode="External"/><Relationship Id="rId1" Type="http://schemas.openxmlformats.org/officeDocument/2006/relationships/slideLayout" Target="../slideLayouts/slideLayout2.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s://www.acm.org/publications/policies/artifact-review-badgin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011488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hyperlink" Target="https://github.com/trilinos/Trilinos/wiki/Productivity---Initiative" TargetMode="Externa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dx.doi.org/10.1145/2743015"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bit.ly/sc19-bssw-eval"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sc19.supercomputing.org/session/?sess=sess269" TargetMode="External"/><Relationship Id="rId13" Type="http://schemas.openxmlformats.org/officeDocument/2006/relationships/hyperlink" Target="https://sc19.supercomputing.org/presentation/?id=pan109&amp;sess=sess227" TargetMode="External"/><Relationship Id="rId3" Type="http://schemas.openxmlformats.org/officeDocument/2006/relationships/hyperlink" Target="https://sc19.supercomputing.org/session/?sess=sess106" TargetMode="External"/><Relationship Id="rId7" Type="http://schemas.openxmlformats.org/officeDocument/2006/relationships/hyperlink" Target="https://sc19.supercomputing.org/presentation/?id=pec109&amp;sess=sess410" TargetMode="External"/><Relationship Id="rId12" Type="http://schemas.openxmlformats.org/officeDocument/2006/relationships/hyperlink" Target="https://sc19.supercomputing.org/session/?sess=sess316" TargetMode="External"/><Relationship Id="rId2" Type="http://schemas.openxmlformats.org/officeDocument/2006/relationships/hyperlink" Target="https://sc19.supercomputing.org/presentation/?id=tut139&amp;sess=sess205" TargetMode="External"/><Relationship Id="rId1" Type="http://schemas.openxmlformats.org/officeDocument/2006/relationships/slideLayout" Target="../slideLayouts/slideLayout2.xml"/><Relationship Id="rId6" Type="http://schemas.openxmlformats.org/officeDocument/2006/relationships/hyperlink" Target="https://sc19.supercomputing.org/session/?sess=sess118" TargetMode="External"/><Relationship Id="rId11" Type="http://schemas.openxmlformats.org/officeDocument/2006/relationships/hyperlink" Target="https://sc19.supercomputing.org/session/?sess=sess341" TargetMode="External"/><Relationship Id="rId5" Type="http://schemas.openxmlformats.org/officeDocument/2006/relationships/hyperlink" Target="https://sc19.supercomputing.org/presentation/?id=tut164&amp;sess=sess194" TargetMode="External"/><Relationship Id="rId10" Type="http://schemas.openxmlformats.org/officeDocument/2006/relationships/hyperlink" Target="https://sc19.supercomputing.org/presentation/?id=pan108&amp;sess=sess226" TargetMode="External"/><Relationship Id="rId4" Type="http://schemas.openxmlformats.org/officeDocument/2006/relationships/hyperlink" Target="https://sc19.supercomputing.org/presentation/?id=tut158&amp;sess=sess192" TargetMode="External"/><Relationship Id="rId9" Type="http://schemas.openxmlformats.org/officeDocument/2006/relationships/hyperlink" Target="https://sc19.supercomputing.org/session/?sess=sess266" TargetMode="External"/><Relationship Id="rId14" Type="http://schemas.openxmlformats.org/officeDocument/2006/relationships/hyperlink" Target="https://sc19.supercomputing.org/presentation/?id=pan117&amp;sess=sess23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Michael A. </a:t>
            </a:r>
            <a:r>
              <a:rPr lang="en-US" u="sng" dirty="0" err="1"/>
              <a:t>Heroux</a:t>
            </a:r>
            <a:br>
              <a:rPr lang="en-US" dirty="0"/>
            </a:br>
            <a:r>
              <a:rPr lang="en-US" sz="2000" dirty="0"/>
              <a:t>Senior Scientist, Sandia National Laboratories</a:t>
            </a:r>
            <a:br>
              <a:rPr lang="en-US" sz="2000" dirty="0"/>
            </a:br>
            <a:r>
              <a:rPr lang="en-US" sz="2000" dirty="0"/>
              <a:t>Director of Software Technology, US DOE </a:t>
            </a:r>
            <a:r>
              <a:rPr lang="en-US" sz="2000" dirty="0" err="1"/>
              <a:t>Exascale</a:t>
            </a:r>
            <a:r>
              <a:rPr lang="en-US" sz="2000" dirty="0"/>
              <a:t> Computing Project</a:t>
            </a:r>
            <a:br>
              <a:rPr lang="en-US" sz="2000" dirty="0"/>
            </a:br>
            <a:r>
              <a:rPr lang="en-US" sz="2000" dirty="0"/>
              <a:t>Scientist in Residence, CSB|SJU</a:t>
            </a:r>
          </a:p>
          <a:p>
            <a:br>
              <a:rPr lang="en-US" sz="2000" dirty="0"/>
            </a:br>
            <a:r>
              <a:rPr lang="en-US" sz="2000" dirty="0"/>
              <a:t>Better Scientific Software Tutorial</a:t>
            </a:r>
            <a:br>
              <a:rPr lang="en-US" sz="2000" dirty="0"/>
            </a:br>
            <a:r>
              <a:rPr lang="en-US" sz="2000" dirty="0"/>
              <a:t>SC19, Denver, Colorado</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“there’s no way you could have reproduced [the Berkeley team’s] algorithm—the way they had implemented their code—from reading their paper.”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Most Recent Example: My Response, “What about a unit test?”</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p:txBody>
          <a:bodyPr/>
          <a:lstStyle/>
          <a:p>
            <a:r>
              <a:rPr lang="en-US" dirty="0"/>
              <a:t>scripts' use of Python's glob module</a:t>
            </a:r>
          </a:p>
          <a:p>
            <a:r>
              <a:rPr lang="en-US" dirty="0"/>
              <a:t>Generated different file lists in Linux and Mac Mojave</a:t>
            </a:r>
          </a:p>
          <a:p>
            <a:r>
              <a:rPr lang="en-US" dirty="0"/>
              <a:t>Casts doubt on results in</a:t>
            </a:r>
            <a:br>
              <a:rPr lang="en-US" dirty="0"/>
            </a:br>
            <a:r>
              <a:rPr lang="en-US" dirty="0"/>
              <a:t>150 papers.</a:t>
            </a:r>
          </a:p>
          <a:p>
            <a:endParaRPr lang="en-US" dirty="0"/>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10210" y="1752600"/>
            <a:ext cx="10157354" cy="667875"/>
          </a:xfrm>
        </p:spPr>
        <p:txBody>
          <a:bodyPr>
            <a:normAutofit/>
          </a:bodyPr>
          <a:lstStyle/>
          <a:p>
            <a:r>
              <a:rPr lang="en-US" dirty="0"/>
              <a:t>Publication Trends</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12</a:t>
            </a:fld>
            <a:endParaRPr kumimoji="0" lang="en-US" dirty="0">
              <a:solidFill>
                <a:srgbClr val="FFFFFF"/>
              </a:solidFill>
            </a:endParaRPr>
          </a:p>
        </p:txBody>
      </p:sp>
      <p:sp>
        <p:nvSpPr>
          <p:cNvPr id="4" name="Text Placeholder 1">
            <a:extLst>
              <a:ext uri="{FF2B5EF4-FFF2-40B4-BE49-F238E27FC236}">
                <a16:creationId xmlns:a16="http://schemas.microsoft.com/office/drawing/2014/main" id="{66D5D755-F1A9-F84A-8DF7-6C24B1ACBB5D}"/>
              </a:ext>
            </a:extLst>
          </p:cNvPr>
          <p:cNvSpPr>
            <a:spLocks noGrp="1"/>
          </p:cNvSpPr>
          <p:nvPr>
            <p:ph type="body" idx="1"/>
          </p:nvPr>
        </p:nvSpPr>
        <p:spPr>
          <a:xfrm>
            <a:off x="349321" y="3017165"/>
            <a:ext cx="11537879" cy="1490791"/>
          </a:xfrm>
        </p:spPr>
        <p:txBody>
          <a:bodyPr/>
          <a:lstStyle/>
          <a:p>
            <a:r>
              <a:rPr lang="en-US" sz="3200" i="1" dirty="0"/>
              <a:t>Increased Emphasis on Transparency &amp; Reproducibility</a:t>
            </a:r>
          </a:p>
        </p:txBody>
      </p:sp>
    </p:spTree>
    <p:extLst>
      <p:ext uri="{BB962C8B-B14F-4D97-AF65-F5344CB8AC3E}">
        <p14:creationId xmlns:p14="http://schemas.microsoft.com/office/powerpoint/2010/main" val="1801256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097" y="197725"/>
            <a:ext cx="11372473" cy="510909"/>
          </a:xfrm>
        </p:spPr>
        <p:txBody>
          <a:bodyPr>
            <a:normAutofit/>
          </a:bodyPr>
          <a:lstStyle/>
          <a:p>
            <a:r>
              <a:rPr lang="en-US" b="0" dirty="0"/>
              <a:t> ACM TOMS Reproducible Computational Results (RCR)</a:t>
            </a:r>
          </a:p>
        </p:txBody>
      </p:sp>
      <p:sp>
        <p:nvSpPr>
          <p:cNvPr id="3" name="Content Placeholder 2"/>
          <p:cNvSpPr>
            <a:spLocks noGrp="1"/>
          </p:cNvSpPr>
          <p:nvPr>
            <p:ph sz="quarter" idx="1"/>
          </p:nvPr>
        </p:nvSpPr>
        <p:spPr>
          <a:xfrm>
            <a:off x="143436" y="922389"/>
            <a:ext cx="11592134" cy="4740829"/>
          </a:xfrm>
        </p:spPr>
        <p:txBody>
          <a:bodyPr>
            <a:normAutofit fontScale="92500" lnSpcReduction="10000"/>
          </a:bodyPr>
          <a:lstStyle/>
          <a:p>
            <a:r>
              <a:rPr lang="en-US" b="0" dirty="0"/>
              <a:t>Submission: Optional RCR option.</a:t>
            </a:r>
          </a:p>
          <a:p>
            <a:r>
              <a:rPr lang="en-US" b="0" dirty="0"/>
              <a:t>Standard reviewer assignment: Nothing changes. </a:t>
            </a:r>
          </a:p>
          <a:p>
            <a:r>
              <a:rPr lang="en-US" b="0" dirty="0"/>
              <a:t>RCR reviewer assignment:</a:t>
            </a:r>
          </a:p>
          <a:p>
            <a:pPr lvl="1"/>
            <a:r>
              <a:rPr lang="en-US" b="0" dirty="0"/>
              <a:t>Concurrent with standard reviews.</a:t>
            </a:r>
          </a:p>
          <a:p>
            <a:pPr lvl="1"/>
            <a:r>
              <a:rPr lang="en-US" b="0" dirty="0"/>
              <a:t>As early as possible in review process.</a:t>
            </a:r>
          </a:p>
          <a:p>
            <a:pPr lvl="1"/>
            <a:r>
              <a:rPr lang="en-US" b="0" dirty="0"/>
              <a:t>Known to and works with authors during the RCR process.  </a:t>
            </a:r>
          </a:p>
          <a:p>
            <a:r>
              <a:rPr lang="en-US" b="0" dirty="0"/>
              <a:t>RCR process: </a:t>
            </a:r>
          </a:p>
          <a:p>
            <a:pPr lvl="1"/>
            <a:r>
              <a:rPr lang="en-US" b="0" dirty="0"/>
              <a:t>Multi-faceted approach, Bottom line: Trust the reviewer.</a:t>
            </a:r>
          </a:p>
          <a:p>
            <a:r>
              <a:rPr lang="en-US" b="0" dirty="0"/>
              <a:t>Publication: </a:t>
            </a:r>
          </a:p>
          <a:p>
            <a:pPr lvl="1"/>
            <a:r>
              <a:rPr lang="en-US" b="0" dirty="0"/>
              <a:t>Reproducible Computational Results Designation.  </a:t>
            </a:r>
          </a:p>
          <a:p>
            <a:pPr lvl="1"/>
            <a:r>
              <a:rPr lang="en-US" b="0" dirty="0"/>
              <a:t>The RCR referee acknowledged. </a:t>
            </a:r>
          </a:p>
          <a:p>
            <a:pPr lvl="1"/>
            <a:r>
              <a:rPr lang="en-US" b="0" dirty="0"/>
              <a:t>Review report appears with published manuscript.</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3782968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196327"/>
            <a:ext cx="11372473" cy="510909"/>
          </a:xfrm>
        </p:spPr>
        <p:txBody>
          <a:bodyPr/>
          <a:lstStyle/>
          <a:p>
            <a:r>
              <a:rPr lang="en-US" dirty="0"/>
              <a:t>SC19 Reproducibility Initiative</a:t>
            </a:r>
          </a:p>
        </p:txBody>
      </p:sp>
      <p:sp>
        <p:nvSpPr>
          <p:cNvPr id="5" name="Content Placeholder 4"/>
          <p:cNvSpPr>
            <a:spLocks noGrp="1"/>
          </p:cNvSpPr>
          <p:nvPr>
            <p:ph sz="quarter" idx="1"/>
          </p:nvPr>
        </p:nvSpPr>
        <p:spPr>
          <a:xfrm>
            <a:off x="291276" y="707236"/>
            <a:ext cx="11521440" cy="4740829"/>
          </a:xfrm>
        </p:spPr>
        <p:txBody>
          <a:bodyPr>
            <a:noAutofit/>
          </a:bodyPr>
          <a:lstStyle/>
          <a:p>
            <a:r>
              <a:rPr lang="en-US" sz="3600" dirty="0"/>
              <a:t>Two appendices: </a:t>
            </a:r>
          </a:p>
          <a:p>
            <a:pPr lvl="1"/>
            <a:r>
              <a:rPr lang="en-US" sz="3200" dirty="0"/>
              <a:t>Artifact description (AD).</a:t>
            </a:r>
          </a:p>
          <a:p>
            <a:pPr lvl="2"/>
            <a:r>
              <a:rPr lang="en-US" sz="2800" dirty="0"/>
              <a:t>Blue print for setting up your computational experiment.</a:t>
            </a:r>
          </a:p>
          <a:p>
            <a:pPr lvl="2"/>
            <a:r>
              <a:rPr lang="en-US" sz="2800" dirty="0"/>
              <a:t>Makes it easier to rerun computations in future.</a:t>
            </a:r>
          </a:p>
          <a:p>
            <a:pPr lvl="2"/>
            <a:r>
              <a:rPr lang="en-US" sz="2800" dirty="0"/>
              <a:t>AD appendix will be mandatory for SC19 paper submissions.</a:t>
            </a:r>
          </a:p>
          <a:p>
            <a:pPr lvl="1"/>
            <a:r>
              <a:rPr lang="en-US" sz="3200" dirty="0"/>
              <a:t>Artifact Evaluation (AE).</a:t>
            </a:r>
          </a:p>
          <a:p>
            <a:pPr lvl="2"/>
            <a:r>
              <a:rPr lang="en-US" sz="2800" dirty="0"/>
              <a:t>Targets ”boutique” environments.</a:t>
            </a:r>
          </a:p>
          <a:p>
            <a:pPr lvl="2"/>
            <a:r>
              <a:rPr lang="en-US" sz="2800" dirty="0"/>
              <a:t>Improves trustworthiness when re-running hard, impossible.</a:t>
            </a:r>
          </a:p>
          <a:p>
            <a:r>
              <a:rPr lang="en-US" sz="3600" dirty="0"/>
              <a:t>Details:</a:t>
            </a:r>
          </a:p>
          <a:p>
            <a:pPr lvl="1"/>
            <a:r>
              <a:rPr lang="en-US" sz="2800" dirty="0">
                <a:hlinkClick r:id="rId2"/>
              </a:rPr>
              <a:t>https://sc19.supercomputing.org/submit/reproducibility-initiative/</a:t>
            </a:r>
            <a:r>
              <a:rPr lang="en-US" sz="2800" dirty="0"/>
              <a:t> </a:t>
            </a:r>
          </a:p>
        </p:txBody>
      </p:sp>
    </p:spTree>
    <p:extLst>
      <p:ext uri="{BB962C8B-B14F-4D97-AF65-F5344CB8AC3E}">
        <p14:creationId xmlns:p14="http://schemas.microsoft.com/office/powerpoint/2010/main" val="4267945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i="1" dirty="0"/>
              <a:t>What if we can’t re-run a computational experiment?</a:t>
            </a:r>
          </a:p>
        </p:txBody>
      </p:sp>
      <p:sp>
        <p:nvSpPr>
          <p:cNvPr id="6" name="Title 5"/>
          <p:cNvSpPr>
            <a:spLocks noGrp="1"/>
          </p:cNvSpPr>
          <p:nvPr>
            <p:ph type="title"/>
          </p:nvPr>
        </p:nvSpPr>
        <p:spPr/>
        <p:txBody>
          <a:bodyPr>
            <a:normAutofit/>
          </a:bodyPr>
          <a:lstStyle/>
          <a:p>
            <a:r>
              <a:rPr lang="en-US" dirty="0"/>
              <a:t>Improving Trustworthiness at Scale</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15</a:t>
            </a:fld>
            <a:endParaRPr kumimoji="0" lang="en-US" dirty="0">
              <a:solidFill>
                <a:srgbClr val="FFFFFF"/>
              </a:solidFill>
            </a:endParaRPr>
          </a:p>
        </p:txBody>
      </p:sp>
    </p:spTree>
    <p:extLst>
      <p:ext uri="{BB962C8B-B14F-4D97-AF65-F5344CB8AC3E}">
        <p14:creationId xmlns:p14="http://schemas.microsoft.com/office/powerpoint/2010/main" val="173422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8" y="175506"/>
            <a:ext cx="11372473" cy="510909"/>
          </a:xfrm>
        </p:spPr>
        <p:txBody>
          <a:bodyPr>
            <a:noAutofit/>
          </a:bodyPr>
          <a:lstStyle/>
          <a:p>
            <a:r>
              <a:rPr lang="en-US" sz="3600" dirty="0"/>
              <a:t>Reproducibility and Supercomputing</a:t>
            </a:r>
          </a:p>
        </p:txBody>
      </p:sp>
      <p:sp>
        <p:nvSpPr>
          <p:cNvPr id="4" name="Content Placeholder 3"/>
          <p:cNvSpPr>
            <a:spLocks noGrp="1"/>
          </p:cNvSpPr>
          <p:nvPr>
            <p:ph sz="quarter" idx="1"/>
          </p:nvPr>
        </p:nvSpPr>
        <p:spPr>
          <a:xfrm>
            <a:off x="365759" y="922389"/>
            <a:ext cx="11372473" cy="5183443"/>
          </a:xfrm>
        </p:spPr>
        <p:txBody>
          <a:bodyPr>
            <a:normAutofit/>
          </a:bodyPr>
          <a:lstStyle/>
          <a:p>
            <a:pPr marL="365760" lvl="1" indent="0">
              <a:buNone/>
            </a:pPr>
            <a:r>
              <a:rPr lang="en-US" sz="3200" dirty="0"/>
              <a:t>Scenario:</a:t>
            </a:r>
            <a:br>
              <a:rPr lang="en-US" sz="3200" dirty="0"/>
            </a:br>
            <a:r>
              <a:rPr lang="en-US" sz="3200" dirty="0"/>
              <a:t>You compute a “hero” calculation using  5M core-hours on Mira and submit your results for publication. During the review process, a referee questions the validity of your results.  What options are feasible:</a:t>
            </a:r>
          </a:p>
          <a:p>
            <a:pPr marL="822960" lvl="1" indent="-457200">
              <a:buFontTx/>
              <a:buChar char="-"/>
            </a:pPr>
            <a:r>
              <a:rPr lang="en-US" sz="3200" dirty="0"/>
              <a:t>The reviewer re-runs your code on a laptop or cluster.</a:t>
            </a:r>
          </a:p>
          <a:p>
            <a:pPr marL="822960" lvl="1" indent="-457200">
              <a:buFontTx/>
              <a:buChar char="-"/>
            </a:pPr>
            <a:r>
              <a:rPr lang="en-US" sz="3200" dirty="0"/>
              <a:t>The reviewer re-runs your code on Mira.</a:t>
            </a:r>
          </a:p>
          <a:p>
            <a:pPr marL="822960" lvl="1" indent="-457200">
              <a:buFontTx/>
              <a:buChar char="-"/>
            </a:pPr>
            <a:r>
              <a:rPr lang="en-US" sz="3200" dirty="0"/>
              <a:t>You re-run your code on Mira.</a:t>
            </a:r>
          </a:p>
          <a:p>
            <a:pPr marL="822960" lvl="1" indent="-457200">
              <a:buFontTx/>
              <a:buChar char="-"/>
            </a:pPr>
            <a:r>
              <a:rPr lang="en-US" sz="3200" dirty="0"/>
              <a:t>Your results are rejected.</a:t>
            </a:r>
          </a:p>
          <a:p>
            <a:pPr marL="822960" lvl="1" indent="-457200">
              <a:buFontTx/>
              <a:buChar char="-"/>
            </a:pPr>
            <a:r>
              <a:rPr lang="en-US" sz="3200" dirty="0"/>
              <a:t>Your results are accepted, but with risk.</a:t>
            </a:r>
          </a:p>
        </p:txBody>
      </p:sp>
    </p:spTree>
    <p:extLst>
      <p:ext uri="{BB962C8B-B14F-4D97-AF65-F5344CB8AC3E}">
        <p14:creationId xmlns:p14="http://schemas.microsoft.com/office/powerpoint/2010/main" val="1907947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88753"/>
            <a:ext cx="11372473" cy="510909"/>
          </a:xfrm>
        </p:spPr>
        <p:txBody>
          <a:bodyPr/>
          <a:lstStyle/>
          <a:p>
            <a:r>
              <a:rPr lang="en-US" dirty="0"/>
              <a:t>Sources for meta-computations</a:t>
            </a:r>
          </a:p>
        </p:txBody>
      </p:sp>
      <p:sp>
        <p:nvSpPr>
          <p:cNvPr id="4" name="Content Placeholder 3"/>
          <p:cNvSpPr>
            <a:spLocks noGrp="1"/>
          </p:cNvSpPr>
          <p:nvPr>
            <p:ph sz="quarter" idx="1"/>
          </p:nvPr>
        </p:nvSpPr>
        <p:spPr>
          <a:xfrm>
            <a:off x="365759" y="599662"/>
            <a:ext cx="11372473" cy="5066035"/>
          </a:xfrm>
        </p:spPr>
        <p:txBody>
          <a:bodyPr>
            <a:noAutofit/>
          </a:bodyPr>
          <a:lstStyle/>
          <a:p>
            <a:r>
              <a:rPr lang="en-US" dirty="0"/>
              <a:t>Synthetic operators with known:</a:t>
            </a:r>
          </a:p>
          <a:p>
            <a:pPr lvl="1"/>
            <a:r>
              <a:rPr lang="en-US" dirty="0"/>
              <a:t>Spectrum (Huge diagonals).</a:t>
            </a:r>
          </a:p>
          <a:p>
            <a:pPr lvl="1"/>
            <a:r>
              <a:rPr lang="en-US" dirty="0"/>
              <a:t>Rank (by constructions).</a:t>
            </a:r>
          </a:p>
          <a:p>
            <a:r>
              <a:rPr lang="en-US" dirty="0"/>
              <a:t>Invariant subspaces:</a:t>
            </a:r>
          </a:p>
          <a:p>
            <a:pPr lvl="1"/>
            <a:r>
              <a:rPr lang="en-US" dirty="0"/>
              <a:t>Example: Positional/rotational invariance (structures).</a:t>
            </a:r>
          </a:p>
          <a:p>
            <a:r>
              <a:rPr lang="en-US" dirty="0"/>
              <a:t>Conservation principles:</a:t>
            </a:r>
          </a:p>
          <a:p>
            <a:pPr lvl="1"/>
            <a:r>
              <a:rPr lang="en-US" dirty="0"/>
              <a:t>Example: Flux through a finite volume.</a:t>
            </a:r>
          </a:p>
          <a:p>
            <a:r>
              <a:rPr lang="en-US" dirty="0"/>
              <a:t>General:</a:t>
            </a:r>
          </a:p>
          <a:p>
            <a:pPr lvl="1"/>
            <a:r>
              <a:rPr lang="en-US" dirty="0"/>
              <a:t>Pre-conditions, post-conditions, invariants.</a:t>
            </a:r>
          </a:p>
          <a:p>
            <a:endParaRPr lang="en-US" dirty="0"/>
          </a:p>
          <a:p>
            <a:pPr marL="0" indent="0">
              <a:buNone/>
            </a:pPr>
            <a:r>
              <a:rPr lang="en-US" dirty="0"/>
              <a:t>Can you think of something for your problems?</a:t>
            </a:r>
          </a:p>
        </p:txBody>
      </p:sp>
    </p:spTree>
    <p:extLst>
      <p:ext uri="{BB962C8B-B14F-4D97-AF65-F5344CB8AC3E}">
        <p14:creationId xmlns:p14="http://schemas.microsoft.com/office/powerpoint/2010/main" val="4121704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HPCG Benchmark</a:t>
            </a:r>
          </a:p>
        </p:txBody>
      </p:sp>
      <p:sp>
        <p:nvSpPr>
          <p:cNvPr id="4" name="Content Placeholder 3"/>
          <p:cNvSpPr>
            <a:spLocks noGrp="1"/>
          </p:cNvSpPr>
          <p:nvPr>
            <p:ph sz="quarter" idx="1"/>
          </p:nvPr>
        </p:nvSpPr>
        <p:spPr>
          <a:xfrm>
            <a:off x="179294" y="922389"/>
            <a:ext cx="12009531" cy="5155682"/>
          </a:xfrm>
        </p:spPr>
        <p:txBody>
          <a:bodyPr>
            <a:normAutofit/>
          </a:bodyPr>
          <a:lstStyle/>
          <a:p>
            <a:r>
              <a:rPr lang="en-US" sz="4000" dirty="0"/>
              <a:t>Symmetry:</a:t>
            </a:r>
          </a:p>
          <a:p>
            <a:pPr lvl="1"/>
            <a:r>
              <a:rPr lang="en-US" sz="3600" dirty="0"/>
              <a:t>For any linear operator </a:t>
            </a:r>
            <a:r>
              <a:rPr lang="en-US" sz="3600" i="1" dirty="0"/>
              <a:t>A, </a:t>
            </a:r>
            <a:r>
              <a:rPr lang="en-US" sz="3600" i="1" dirty="0" err="1"/>
              <a:t>x</a:t>
            </a:r>
            <a:r>
              <a:rPr lang="en-US" sz="3600" i="1" baseline="30000" dirty="0" err="1"/>
              <a:t>T</a:t>
            </a:r>
            <a:r>
              <a:rPr lang="en-US" sz="3600" i="1" dirty="0" err="1"/>
              <a:t>Ay</a:t>
            </a:r>
            <a:r>
              <a:rPr lang="en-US" sz="3600" i="1" dirty="0"/>
              <a:t> = </a:t>
            </a:r>
            <a:r>
              <a:rPr lang="en-US" sz="3600" i="1" dirty="0" err="1"/>
              <a:t>y</a:t>
            </a:r>
            <a:r>
              <a:rPr lang="en-US" sz="3600" i="1" baseline="30000" dirty="0" err="1"/>
              <a:t>T</a:t>
            </a:r>
            <a:r>
              <a:rPr lang="en-US" sz="3600" i="1" dirty="0" err="1"/>
              <a:t>A</a:t>
            </a:r>
            <a:r>
              <a:rPr lang="en-US" sz="3600" i="1" baseline="30000" dirty="0" err="1"/>
              <a:t>T</a:t>
            </a:r>
            <a:r>
              <a:rPr lang="en-US" sz="3600" i="1" dirty="0" err="1"/>
              <a:t>x</a:t>
            </a:r>
            <a:r>
              <a:rPr lang="en-US" sz="3600" i="1" dirty="0"/>
              <a:t>.</a:t>
            </a:r>
          </a:p>
          <a:p>
            <a:pPr lvl="1"/>
            <a:r>
              <a:rPr lang="en-US" sz="3600" dirty="0"/>
              <a:t>If </a:t>
            </a:r>
            <a:r>
              <a:rPr lang="en-US" sz="3600" i="1" dirty="0"/>
              <a:t>A </a:t>
            </a:r>
            <a:r>
              <a:rPr lang="en-US" sz="3600" dirty="0"/>
              <a:t>symmetric </a:t>
            </a:r>
            <a:r>
              <a:rPr lang="en-US" sz="3600" i="1" dirty="0"/>
              <a:t>A = A</a:t>
            </a:r>
            <a:r>
              <a:rPr lang="en-US" sz="3600" i="1" baseline="30000" dirty="0"/>
              <a:t>T</a:t>
            </a:r>
            <a:r>
              <a:rPr lang="en-US" sz="3600" i="1" dirty="0"/>
              <a:t>, </a:t>
            </a:r>
            <a:r>
              <a:rPr lang="en-US" sz="3600" dirty="0"/>
              <a:t>so </a:t>
            </a:r>
            <a:r>
              <a:rPr lang="en-US" sz="3600" i="1" dirty="0" err="1"/>
              <a:t>x</a:t>
            </a:r>
            <a:r>
              <a:rPr lang="en-US" sz="3600" i="1" baseline="30000" dirty="0" err="1"/>
              <a:t>T</a:t>
            </a:r>
            <a:r>
              <a:rPr lang="en-US" sz="3600" i="1" dirty="0" err="1"/>
              <a:t>Ay</a:t>
            </a:r>
            <a:r>
              <a:rPr lang="en-US" sz="3600" i="1" dirty="0"/>
              <a:t> = </a:t>
            </a:r>
            <a:r>
              <a:rPr lang="en-US" sz="3600" i="1" dirty="0" err="1"/>
              <a:t>y</a:t>
            </a:r>
            <a:r>
              <a:rPr lang="en-US" sz="3600" i="1" baseline="30000" dirty="0" err="1"/>
              <a:t>T</a:t>
            </a:r>
            <a:r>
              <a:rPr lang="en-US" sz="3600" i="1" dirty="0" err="1"/>
              <a:t>Ax</a:t>
            </a:r>
            <a:r>
              <a:rPr lang="en-US" sz="3600" i="1" dirty="0"/>
              <a:t>.</a:t>
            </a:r>
          </a:p>
          <a:p>
            <a:pPr lvl="1"/>
            <a:r>
              <a:rPr lang="en-US" sz="3600" dirty="0"/>
              <a:t>And </a:t>
            </a:r>
            <a:r>
              <a:rPr lang="en-US" sz="3600" b="1" i="1" dirty="0" err="1"/>
              <a:t>x</a:t>
            </a:r>
            <a:r>
              <a:rPr lang="en-US" sz="3600" b="1" i="1" baseline="30000" dirty="0" err="1"/>
              <a:t>T</a:t>
            </a:r>
            <a:r>
              <a:rPr lang="en-US" sz="3600" b="1" i="1" dirty="0" err="1"/>
              <a:t>Ay</a:t>
            </a:r>
            <a:r>
              <a:rPr lang="en-US" sz="3600" b="1" i="1" dirty="0"/>
              <a:t> - </a:t>
            </a:r>
            <a:r>
              <a:rPr lang="en-US" sz="3600" b="1" i="1" dirty="0" err="1"/>
              <a:t>y</a:t>
            </a:r>
            <a:r>
              <a:rPr lang="en-US" sz="3600" b="1" i="1" baseline="30000" dirty="0" err="1"/>
              <a:t>T</a:t>
            </a:r>
            <a:r>
              <a:rPr lang="en-US" sz="3600" b="1" i="1" dirty="0" err="1"/>
              <a:t>Ax</a:t>
            </a:r>
            <a:r>
              <a:rPr lang="en-US" sz="3600" b="1" i="1" dirty="0"/>
              <a:t> = 0</a:t>
            </a:r>
            <a:r>
              <a:rPr lang="en-US" sz="3600" i="1" dirty="0"/>
              <a:t>.</a:t>
            </a:r>
            <a:endParaRPr lang="en-US" sz="3600" dirty="0"/>
          </a:p>
          <a:p>
            <a:r>
              <a:rPr lang="en-US" sz="4000" dirty="0"/>
              <a:t>HPCG computes the above expression for:</a:t>
            </a:r>
          </a:p>
          <a:p>
            <a:pPr lvl="1"/>
            <a:r>
              <a:rPr lang="en-US" sz="3600" dirty="0"/>
              <a:t>User matrix and the preconditioner.</a:t>
            </a:r>
          </a:p>
          <a:p>
            <a:pPr lvl="1"/>
            <a:r>
              <a:rPr lang="en-US" sz="3600" dirty="0"/>
              <a:t>Numerical detail: Need to scale by vector &amp; matrix norms.</a:t>
            </a:r>
          </a:p>
        </p:txBody>
      </p:sp>
    </p:spTree>
    <p:extLst>
      <p:ext uri="{BB962C8B-B14F-4D97-AF65-F5344CB8AC3E}">
        <p14:creationId xmlns:p14="http://schemas.microsoft.com/office/powerpoint/2010/main" val="1055922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Coming to Your World Soon: Reproducibility Requirements</a:t>
            </a:r>
          </a:p>
        </p:txBody>
      </p:sp>
      <p:sp>
        <p:nvSpPr>
          <p:cNvPr id="4" name="Content Placeholder 3"/>
          <p:cNvSpPr>
            <a:spLocks noGrp="1"/>
          </p:cNvSpPr>
          <p:nvPr>
            <p:ph sz="quarter" idx="1"/>
          </p:nvPr>
        </p:nvSpPr>
        <p:spPr>
          <a:xfrm>
            <a:off x="245815" y="950026"/>
            <a:ext cx="11697194" cy="5449160"/>
          </a:xfrm>
        </p:spPr>
        <p:txBody>
          <a:bodyPr>
            <a:normAutofit/>
          </a:bodyPr>
          <a:lstStyle/>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2"/>
              </a:rPr>
              <a:t>http://fursin.net/reproducibility.html</a:t>
            </a:r>
            <a:endParaRPr lang="en-US" sz="20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3"/>
              </a:rPr>
              <a:t>http://toms.acm.org/replicated-computational-results.cfm</a:t>
            </a:r>
            <a:r>
              <a:rPr lang="en-US" sz="2000" dirty="0"/>
              <a:t> </a:t>
            </a:r>
          </a:p>
          <a:p>
            <a:r>
              <a:rPr lang="en-US" sz="2400" dirty="0"/>
              <a:t>ACM Badging.</a:t>
            </a:r>
          </a:p>
          <a:p>
            <a:pPr lvl="1"/>
            <a:r>
              <a:rPr lang="en-US" sz="2000" dirty="0">
                <a:hlinkClick r:id="rId4"/>
              </a:rPr>
              <a:t>https://www.acm.org/publications/policies/artifact-review-badging</a:t>
            </a:r>
            <a:r>
              <a:rPr lang="en-US" sz="2000" dirty="0"/>
              <a:t> </a:t>
            </a:r>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69304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a:t>
            </a:r>
            <a:r>
              <a:rPr lang="en-US" sz="1800" b="1" dirty="0" err="1"/>
              <a:t>Anshu</a:t>
            </a:r>
            <a:r>
              <a:rPr lang="en-US" sz="1800" b="1" dirty="0"/>
              <a:t> Dubey, Michael A. </a:t>
            </a:r>
            <a:r>
              <a:rPr lang="en-US" sz="1800" b="1" dirty="0" err="1"/>
              <a:t>Heroux</a:t>
            </a:r>
            <a:r>
              <a:rPr lang="en-US" sz="1800" b="1" dirty="0"/>
              <a:t>, and Jared O’Neal, Better Scientific Software tutorial, in SC ‘19: International Conference for High Performance Computing, Networking, Storage and Analysis, Denver, Colorado, 2019. DOI: </a:t>
            </a:r>
            <a:r>
              <a:rPr lang="en-US" sz="1800" b="1" dirty="0">
                <a:hlinkClick r:id="rId4"/>
              </a:rPr>
              <a:t>10.6084/m9.figshare.10114880</a:t>
            </a:r>
            <a:endParaRPr lang="en-US" sz="1800" b="1" dirty="0"/>
          </a:p>
          <a:p>
            <a:pPr>
              <a:spcBef>
                <a:spcPts val="400"/>
              </a:spcBef>
            </a:pPr>
            <a:r>
              <a:rPr lang="en-US" sz="1800" dirty="0"/>
              <a:t>Individual modules may be cited as </a:t>
            </a:r>
            <a:r>
              <a:rPr lang="en-US" sz="1800" i="1" dirty="0"/>
              <a:t>Module Authors, Module Title</a:t>
            </a:r>
            <a:r>
              <a:rPr lang="en-US" sz="1800" dirty="0"/>
              <a:t>, in Better Scientific Software Tutorial…</a:t>
            </a:r>
          </a:p>
          <a:p>
            <a:pPr marL="0" indent="0">
              <a:buNone/>
            </a:pPr>
            <a:r>
              <a:rPr lang="en-US" sz="2000" b="1" dirty="0"/>
              <a:t>Acknowledgements</a:t>
            </a:r>
          </a:p>
          <a:p>
            <a:pPr>
              <a:spcBef>
                <a:spcPts val="0"/>
              </a:spcBef>
            </a:pPr>
            <a:r>
              <a:rPr lang="en-US" sz="1600" dirty="0"/>
              <a:t>Additional contributors to this this tutorial include: Alicia </a:t>
            </a:r>
            <a:r>
              <a:rPr lang="en-US" sz="1600" dirty="0" err="1"/>
              <a:t>Klinvex</a:t>
            </a:r>
            <a:r>
              <a:rPr lang="en-US" sz="1600" dirty="0"/>
              <a:t>, Katherine Riley, and James </a:t>
            </a:r>
            <a:r>
              <a:rPr lang="en-US" sz="1600" dirty="0" err="1"/>
              <a:t>Willenbring</a:t>
            </a:r>
            <a:endParaRPr lang="en-US" sz="1600" dirty="0"/>
          </a:p>
          <a:p>
            <a:pPr>
              <a:spcBef>
                <a:spcPts val="6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56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510909"/>
          </a:xfrm>
        </p:spPr>
        <p:txBody>
          <a:bodyPr/>
          <a:lstStyle/>
          <a:p>
            <a:r>
              <a:rPr lang="en-US" b="0" dirty="0"/>
              <a:t>Questions, comments?</a:t>
            </a:r>
          </a:p>
        </p:txBody>
      </p:sp>
    </p:spTree>
    <p:extLst>
      <p:ext uri="{BB962C8B-B14F-4D97-AF65-F5344CB8AC3E}">
        <p14:creationId xmlns:p14="http://schemas.microsoft.com/office/powerpoint/2010/main" val="3178270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i="1" dirty="0"/>
              <a:t>Essential for affordable reproducibility</a:t>
            </a:r>
          </a:p>
        </p:txBody>
      </p:sp>
      <p:sp>
        <p:nvSpPr>
          <p:cNvPr id="6" name="Title 5"/>
          <p:cNvSpPr>
            <a:spLocks noGrp="1"/>
          </p:cNvSpPr>
          <p:nvPr>
            <p:ph type="title"/>
          </p:nvPr>
        </p:nvSpPr>
        <p:spPr>
          <a:xfrm>
            <a:off x="1828324" y="1682088"/>
            <a:ext cx="10157354" cy="667875"/>
          </a:xfrm>
        </p:spPr>
        <p:txBody>
          <a:bodyPr>
            <a:normAutofit/>
          </a:bodyPr>
          <a:lstStyle/>
          <a:p>
            <a:r>
              <a:rPr lang="en-US" dirty="0"/>
              <a:t>Better Productivity and Sustainability</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21</a:t>
            </a:fld>
            <a:endParaRPr kumimoji="0" lang="en-US" dirty="0">
              <a:solidFill>
                <a:srgbClr val="FFFFFF"/>
              </a:solidFill>
            </a:endParaRPr>
          </a:p>
        </p:txBody>
      </p:sp>
    </p:spTree>
    <p:extLst>
      <p:ext uri="{BB962C8B-B14F-4D97-AF65-F5344CB8AC3E}">
        <p14:creationId xmlns:p14="http://schemas.microsoft.com/office/powerpoint/2010/main" val="224224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2012" y="174275"/>
            <a:ext cx="10619287" cy="510909"/>
          </a:xfrm>
        </p:spPr>
        <p:txBody>
          <a:bodyPr/>
          <a:lstStyle/>
          <a:p>
            <a:r>
              <a:rPr lang="en-US" b="0" dirty="0"/>
              <a:t>Incentives Demand Investments, Enabled by Investments</a:t>
            </a:r>
            <a:endParaRPr lang="en-US" sz="4400" dirty="0"/>
          </a:p>
        </p:txBody>
      </p:sp>
      <p:grpSp>
        <p:nvGrpSpPr>
          <p:cNvPr id="4" name="Group 3"/>
          <p:cNvGrpSpPr/>
          <p:nvPr/>
        </p:nvGrpSpPr>
        <p:grpSpPr>
          <a:xfrm>
            <a:off x="1784195" y="938839"/>
            <a:ext cx="8175230" cy="3180436"/>
            <a:chOff x="1797837" y="1338521"/>
            <a:chExt cx="8175230" cy="3180436"/>
          </a:xfrm>
        </p:grpSpPr>
        <p:grpSp>
          <p:nvGrpSpPr>
            <p:cNvPr id="12" name="Group 11"/>
            <p:cNvGrpSpPr/>
            <p:nvPr/>
          </p:nvGrpSpPr>
          <p:grpSpPr>
            <a:xfrm>
              <a:off x="1797837" y="1424300"/>
              <a:ext cx="8175230" cy="2917800"/>
              <a:chOff x="-137156" y="1484784"/>
              <a:chExt cx="8175230" cy="2448272"/>
            </a:xfrm>
          </p:grpSpPr>
          <p:sp>
            <p:nvSpPr>
              <p:cNvPr id="8" name="TextBox 7"/>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13" name="TextBox 12"/>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14" name="TextBox 13"/>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3" name="TextBox 2"/>
          <p:cNvSpPr txBox="1"/>
          <p:nvPr/>
        </p:nvSpPr>
        <p:spPr>
          <a:xfrm>
            <a:off x="468351" y="4375401"/>
            <a:ext cx="11336962" cy="2308324"/>
          </a:xfrm>
          <a:prstGeom prst="rect">
            <a:avLst/>
          </a:prstGeom>
          <a:noFill/>
        </p:spPr>
        <p:txBody>
          <a:bodyPr wrap="square" rtlCol="0">
            <a:spAutoFit/>
          </a:bodyPr>
          <a:lstStyle/>
          <a:p>
            <a:pPr algn="l"/>
            <a:r>
              <a:rPr lang="en-US" sz="2400" dirty="0">
                <a:latin typeface="+mn-lt"/>
              </a:rPr>
              <a:t>Common statement: “I would love to do a better job on my software, but I need to:</a:t>
            </a:r>
          </a:p>
          <a:p>
            <a:pPr marL="342900" indent="-342900">
              <a:buFont typeface="Arial" charset="0"/>
              <a:buChar char="•"/>
            </a:pPr>
            <a:r>
              <a:rPr lang="en-US" sz="2400" dirty="0">
                <a:latin typeface="+mn-lt"/>
              </a:rPr>
              <a:t>Get this paper submitted.</a:t>
            </a:r>
          </a:p>
          <a:p>
            <a:pPr marL="342900" indent="-342900">
              <a:buFont typeface="Arial" charset="0"/>
              <a:buChar char="•"/>
            </a:pPr>
            <a:r>
              <a:rPr lang="en-US" sz="2400" dirty="0">
                <a:latin typeface="+mn-lt"/>
              </a:rPr>
              <a:t>Complete this project task.</a:t>
            </a:r>
          </a:p>
          <a:p>
            <a:pPr marL="342900" indent="-342900">
              <a:buFont typeface="Arial" charset="0"/>
              <a:buChar char="•"/>
            </a:pPr>
            <a:r>
              <a:rPr lang="en-US" sz="2400" dirty="0">
                <a:latin typeface="+mn-lt"/>
              </a:rPr>
              <a:t>Do something my employer values more.</a:t>
            </a:r>
          </a:p>
          <a:p>
            <a:pPr algn="l"/>
            <a:endParaRPr lang="en-US" sz="2400" dirty="0">
              <a:latin typeface="+mn-lt"/>
            </a:endParaRPr>
          </a:p>
          <a:p>
            <a:pPr algn="l"/>
            <a:r>
              <a:rPr lang="en-US" sz="2400" dirty="0">
                <a:latin typeface="+mn-lt"/>
              </a:rPr>
              <a:t>Goal: Change incentives to include value of better software, better science.</a:t>
            </a:r>
          </a:p>
        </p:txBody>
      </p:sp>
    </p:spTree>
    <p:extLst>
      <p:ext uri="{BB962C8B-B14F-4D97-AF65-F5344CB8AC3E}">
        <p14:creationId xmlns:p14="http://schemas.microsoft.com/office/powerpoint/2010/main" val="3460058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Tradeoffs: Better, faster, cheaper</a:t>
            </a:r>
          </a:p>
        </p:txBody>
      </p:sp>
      <p:sp>
        <p:nvSpPr>
          <p:cNvPr id="4" name="Content Placeholder 3"/>
          <p:cNvSpPr>
            <a:spLocks noGrp="1"/>
          </p:cNvSpPr>
          <p:nvPr>
            <p:ph sz="quarter" idx="1"/>
          </p:nvPr>
        </p:nvSpPr>
        <p:spPr>
          <a:xfrm>
            <a:off x="162232" y="1091382"/>
            <a:ext cx="11872452" cy="4896464"/>
          </a:xfrm>
        </p:spPr>
        <p:txBody>
          <a:bodyPr>
            <a:normAutofit/>
          </a:bodyPr>
          <a:lstStyle/>
          <a:p>
            <a:r>
              <a:rPr lang="en-US" sz="3200" dirty="0"/>
              <a:t>“Better, faster, cheaper: Pick two of the three.”</a:t>
            </a:r>
          </a:p>
          <a:p>
            <a:pPr lvl="1"/>
            <a:r>
              <a:rPr lang="en-US" sz="2800" dirty="0"/>
              <a:t>Scenario: (Today)</a:t>
            </a:r>
            <a:br>
              <a:rPr lang="en-US" sz="2800" dirty="0"/>
            </a:br>
            <a:r>
              <a:rPr lang="en-US" sz="2800" dirty="0"/>
              <a:t>You are behind in developing a sophisticated new model in your software that you want to use for results in an upcoming paper.</a:t>
            </a:r>
          </a:p>
          <a:p>
            <a:pPr lvl="1"/>
            <a:r>
              <a:rPr lang="en-US" sz="2800" dirty="0"/>
              <a:t>Which of these could be reasonable choices?</a:t>
            </a:r>
          </a:p>
          <a:p>
            <a:pPr lvl="2"/>
            <a:r>
              <a:rPr lang="en-US" sz="2400" dirty="0"/>
              <a:t>Develop a simpler model for the paper.</a:t>
            </a:r>
          </a:p>
          <a:p>
            <a:pPr lvl="2"/>
            <a:r>
              <a:rPr lang="en-US" sz="2400" dirty="0"/>
              <a:t>Set other work aside and spend more time on development.</a:t>
            </a:r>
          </a:p>
          <a:p>
            <a:pPr lvl="2"/>
            <a:r>
              <a:rPr lang="en-US" sz="2400" dirty="0"/>
              <a:t>Ask for an extension on the paper deadline.</a:t>
            </a:r>
          </a:p>
          <a:p>
            <a:pPr lvl="2"/>
            <a:r>
              <a:rPr lang="en-US" sz="2400" dirty="0"/>
              <a:t>Develop sophisticated model, but don’t test its correctness.</a:t>
            </a:r>
          </a:p>
          <a:p>
            <a:pPr lvl="2"/>
            <a:r>
              <a:rPr lang="en-US" sz="2400" dirty="0"/>
              <a:t>Develop sophisticated model, but don’t document it or check it in.</a:t>
            </a:r>
          </a:p>
          <a:p>
            <a:pPr marL="0" indent="0">
              <a:buNone/>
            </a:pPr>
            <a:endParaRPr lang="en-US" sz="3200" dirty="0"/>
          </a:p>
        </p:txBody>
      </p:sp>
    </p:spTree>
    <p:extLst>
      <p:ext uri="{BB962C8B-B14F-4D97-AF65-F5344CB8AC3E}">
        <p14:creationId xmlns:p14="http://schemas.microsoft.com/office/powerpoint/2010/main" val="2496104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Improved developer productivity</a:t>
            </a:r>
          </a:p>
        </p:txBody>
      </p:sp>
      <p:sp>
        <p:nvSpPr>
          <p:cNvPr id="4" name="Content Placeholder 3"/>
          <p:cNvSpPr>
            <a:spLocks noGrp="1"/>
          </p:cNvSpPr>
          <p:nvPr>
            <p:ph sz="quarter" idx="1"/>
          </p:nvPr>
        </p:nvSpPr>
        <p:spPr>
          <a:xfrm>
            <a:off x="365759" y="1091381"/>
            <a:ext cx="11372473" cy="5014451"/>
          </a:xfrm>
        </p:spPr>
        <p:txBody>
          <a:bodyPr>
            <a:normAutofit/>
          </a:bodyPr>
          <a:lstStyle/>
          <a:p>
            <a:pPr marL="0" indent="0">
              <a:buNone/>
            </a:pPr>
            <a:r>
              <a:rPr lang="en-US" sz="3600" dirty="0"/>
              <a:t>“Better, faster, cheaper: Pick all three.” – Near term.</a:t>
            </a:r>
          </a:p>
          <a:p>
            <a:pPr marL="365760" lvl="1" indent="0">
              <a:buNone/>
            </a:pPr>
            <a:r>
              <a:rPr lang="en-US" sz="3200" dirty="0"/>
              <a:t>Scenario: (6 months later) </a:t>
            </a:r>
            <a:br>
              <a:rPr lang="en-US" sz="3200" dirty="0"/>
            </a:br>
            <a:r>
              <a:rPr lang="en-US" sz="3200" dirty="0"/>
              <a:t>After investing in </a:t>
            </a:r>
            <a:r>
              <a:rPr lang="en-US" sz="3200" b="1" dirty="0"/>
              <a:t>developer productivity improvements</a:t>
            </a:r>
            <a:r>
              <a:rPr lang="en-US" sz="3200" dirty="0"/>
              <a:t>, you are on time in developing a sophisticated new model in your software that you want to use for results in an upcoming paper.</a:t>
            </a:r>
          </a:p>
          <a:p>
            <a:pPr marL="365760" lvl="1" indent="0">
              <a:buNone/>
            </a:pPr>
            <a:endParaRPr lang="en-US" sz="3200" dirty="0"/>
          </a:p>
          <a:p>
            <a:pPr marL="365760" lvl="1" indent="0">
              <a:buNone/>
            </a:pPr>
            <a:r>
              <a:rPr lang="en-US" sz="3200" dirty="0"/>
              <a:t>Invest in developer tools, processes, practices.</a:t>
            </a:r>
          </a:p>
        </p:txBody>
      </p:sp>
    </p:spTree>
    <p:extLst>
      <p:ext uri="{BB962C8B-B14F-4D97-AF65-F5344CB8AC3E}">
        <p14:creationId xmlns:p14="http://schemas.microsoft.com/office/powerpoint/2010/main" val="1966739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Improved software sustainability</a:t>
            </a:r>
          </a:p>
        </p:txBody>
      </p:sp>
      <p:sp>
        <p:nvSpPr>
          <p:cNvPr id="4" name="Content Placeholder 3"/>
          <p:cNvSpPr>
            <a:spLocks noGrp="1"/>
          </p:cNvSpPr>
          <p:nvPr>
            <p:ph sz="quarter" idx="1"/>
          </p:nvPr>
        </p:nvSpPr>
        <p:spPr>
          <a:xfrm>
            <a:off x="250723" y="1120877"/>
            <a:ext cx="11487510" cy="4984955"/>
          </a:xfrm>
        </p:spPr>
        <p:txBody>
          <a:bodyPr>
            <a:normAutofit/>
          </a:bodyPr>
          <a:lstStyle/>
          <a:p>
            <a:pPr marL="0" indent="0">
              <a:buNone/>
            </a:pPr>
            <a:r>
              <a:rPr lang="en-US" sz="3600" dirty="0"/>
              <a:t>“Better, faster, cheaper: Pick all three.” – Long term.</a:t>
            </a:r>
          </a:p>
          <a:p>
            <a:pPr marL="365760" lvl="1" indent="0">
              <a:buNone/>
            </a:pPr>
            <a:r>
              <a:rPr lang="en-US" sz="3200" dirty="0"/>
              <a:t>Scenario: (3 years later) </a:t>
            </a:r>
            <a:br>
              <a:rPr lang="en-US" sz="3200" dirty="0"/>
            </a:br>
            <a:r>
              <a:rPr lang="en-US" sz="3200" dirty="0"/>
              <a:t>After investing in </a:t>
            </a:r>
            <a:r>
              <a:rPr lang="en-US" sz="3200" b="1" dirty="0"/>
              <a:t>software sustainability improvements</a:t>
            </a:r>
            <a:r>
              <a:rPr lang="en-US" sz="3200" dirty="0"/>
              <a:t>, you are on time in developing </a:t>
            </a:r>
            <a:r>
              <a:rPr lang="en-US" sz="3200" b="1" dirty="0"/>
              <a:t>several</a:t>
            </a:r>
            <a:r>
              <a:rPr lang="en-US" sz="3200" dirty="0"/>
              <a:t> sophisticated new models in your software that you want to use for results in upcoming papers.</a:t>
            </a:r>
          </a:p>
          <a:p>
            <a:pPr marL="365760" lvl="1" indent="0">
              <a:buNone/>
            </a:pPr>
            <a:endParaRPr lang="en-US" sz="3200" dirty="0"/>
          </a:p>
          <a:p>
            <a:pPr marL="365760" lvl="1" indent="0">
              <a:buNone/>
            </a:pPr>
            <a:r>
              <a:rPr lang="en-US" sz="3200" dirty="0"/>
              <a:t>Invest in testing, documentation, integration for long-term software usability.</a:t>
            </a:r>
          </a:p>
        </p:txBody>
      </p:sp>
    </p:spTree>
    <p:extLst>
      <p:ext uri="{BB962C8B-B14F-4D97-AF65-F5344CB8AC3E}">
        <p14:creationId xmlns:p14="http://schemas.microsoft.com/office/powerpoint/2010/main" val="631029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766" y="228600"/>
            <a:ext cx="8736037" cy="990600"/>
          </a:xfrm>
        </p:spPr>
        <p:txBody>
          <a:bodyPr>
            <a:normAutofit/>
          </a:bodyPr>
          <a:lstStyle/>
          <a:p>
            <a:r>
              <a:rPr lang="en-US" dirty="0"/>
              <a:t>Which of These Enhance Reproducibility?</a:t>
            </a:r>
          </a:p>
        </p:txBody>
      </p:sp>
      <p:sp>
        <p:nvSpPr>
          <p:cNvPr id="4" name="Content Placeholder 3"/>
          <p:cNvSpPr>
            <a:spLocks noGrp="1"/>
          </p:cNvSpPr>
          <p:nvPr>
            <p:ph sz="quarter" idx="1"/>
          </p:nvPr>
        </p:nvSpPr>
        <p:spPr>
          <a:xfrm>
            <a:off x="365760" y="986118"/>
            <a:ext cx="11369809" cy="4677100"/>
          </a:xfrm>
        </p:spPr>
        <p:txBody>
          <a:bodyPr/>
          <a:lstStyle/>
          <a:p>
            <a:r>
              <a:rPr lang="en-US" sz="3600" dirty="0"/>
              <a:t>Code written by first-year, untrained grad student.</a:t>
            </a:r>
          </a:p>
          <a:p>
            <a:r>
              <a:rPr lang="en-US" sz="3600" dirty="0"/>
              <a:t>Tuning for high performance.</a:t>
            </a:r>
          </a:p>
          <a:p>
            <a:r>
              <a:rPr lang="en-US" sz="3600" dirty="0"/>
              <a:t>Dynamic parallelism of modern processors.</a:t>
            </a:r>
          </a:p>
          <a:p>
            <a:r>
              <a:rPr lang="en-US" sz="3600" dirty="0"/>
              <a:t>Better software testing.</a:t>
            </a:r>
          </a:p>
          <a:p>
            <a:r>
              <a:rPr lang="en-US" sz="3600" dirty="0"/>
              <a:t>Source code and versioning management.</a:t>
            </a:r>
          </a:p>
          <a:p>
            <a:r>
              <a:rPr lang="en-US" sz="3600" dirty="0"/>
              <a:t>Investing in developer productivity.</a:t>
            </a:r>
          </a:p>
          <a:p>
            <a:r>
              <a:rPr lang="en-US" sz="3600" dirty="0"/>
              <a:t>Investing in software sustainability.</a:t>
            </a:r>
          </a:p>
        </p:txBody>
      </p:sp>
    </p:spTree>
    <p:extLst>
      <p:ext uri="{BB962C8B-B14F-4D97-AF65-F5344CB8AC3E}">
        <p14:creationId xmlns:p14="http://schemas.microsoft.com/office/powerpoint/2010/main" val="1673820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Calling out the best in team members</a:t>
            </a:r>
          </a:p>
        </p:txBody>
      </p:sp>
      <p:sp>
        <p:nvSpPr>
          <p:cNvPr id="6" name="Title 5"/>
          <p:cNvSpPr>
            <a:spLocks noGrp="1"/>
          </p:cNvSpPr>
          <p:nvPr>
            <p:ph type="title"/>
          </p:nvPr>
        </p:nvSpPr>
        <p:spPr/>
        <p:txBody>
          <a:bodyPr>
            <a:normAutofit/>
          </a:bodyPr>
          <a:lstStyle/>
          <a:p>
            <a:r>
              <a:rPr lang="en-US" dirty="0"/>
              <a:t>Personal Expectations</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27</a:t>
            </a:fld>
            <a:endParaRPr kumimoji="0" lang="en-US" dirty="0">
              <a:solidFill>
                <a:srgbClr val="FFFFFF"/>
              </a:solidFill>
            </a:endParaRPr>
          </a:p>
        </p:txBody>
      </p:sp>
    </p:spTree>
    <p:extLst>
      <p:ext uri="{BB962C8B-B14F-4D97-AF65-F5344CB8AC3E}">
        <p14:creationId xmlns:p14="http://schemas.microsoft.com/office/powerpoint/2010/main" val="1829179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56295"/>
            <a:ext cx="8686800" cy="510909"/>
          </a:xfrm>
        </p:spPr>
        <p:txBody>
          <a:bodyPr/>
          <a:lstStyle/>
          <a:p>
            <a:r>
              <a:rPr lang="en-US" b="0" dirty="0"/>
              <a:t>Final Thoughts: Commitment to Quality</a:t>
            </a:r>
          </a:p>
        </p:txBody>
      </p:sp>
      <p:sp>
        <p:nvSpPr>
          <p:cNvPr id="3" name="Content Placeholder 2"/>
          <p:cNvSpPr>
            <a:spLocks noGrp="1"/>
          </p:cNvSpPr>
          <p:nvPr>
            <p:ph idx="1"/>
          </p:nvPr>
        </p:nvSpPr>
        <p:spPr>
          <a:xfrm>
            <a:off x="1673103" y="692309"/>
            <a:ext cx="9144000" cy="762767"/>
          </a:xfrm>
        </p:spPr>
        <p:txBody>
          <a:bodyPr/>
          <a:lstStyle/>
          <a:p>
            <a:pPr marL="171450" indent="0">
              <a:buNone/>
            </a:pPr>
            <a:r>
              <a:rPr lang="en-US" dirty="0"/>
              <a:t>Canadian engineers' oath (taken from Rudyard Kipling):</a:t>
            </a:r>
          </a:p>
          <a:p>
            <a:endParaRPr lang="en-US" dirty="0"/>
          </a:p>
          <a:p>
            <a:pPr marL="171450" indent="0" algn="r">
              <a:buNone/>
            </a:pPr>
            <a:r>
              <a:rPr lang="en-US" b="0" i="1" dirty="0"/>
              <a:t>My Time I will not refuse; </a:t>
            </a:r>
          </a:p>
          <a:p>
            <a:pPr marL="171450" indent="0" algn="r">
              <a:buNone/>
            </a:pPr>
            <a:r>
              <a:rPr lang="en-US" b="0" i="1" dirty="0"/>
              <a:t>my Thought I will not grudge; </a:t>
            </a:r>
          </a:p>
          <a:p>
            <a:pPr marL="171450" indent="0" algn="r">
              <a:buNone/>
            </a:pPr>
            <a:r>
              <a:rPr lang="en-US" b="0" i="1" dirty="0"/>
              <a:t>my Care I will not deny</a:t>
            </a:r>
          </a:p>
          <a:p>
            <a:pPr marL="171450" indent="0" algn="r">
              <a:buNone/>
            </a:pPr>
            <a:r>
              <a:rPr lang="en-US" b="0" i="1" dirty="0"/>
              <a:t> toward the </a:t>
            </a:r>
            <a:r>
              <a:rPr lang="en-US" b="0" i="1" dirty="0" err="1"/>
              <a:t>honour</a:t>
            </a:r>
            <a:r>
              <a:rPr lang="en-US" b="0" i="1" dirty="0"/>
              <a:t>, use, </a:t>
            </a:r>
          </a:p>
          <a:p>
            <a:pPr marL="171450" indent="0" algn="r">
              <a:buNone/>
            </a:pPr>
            <a:r>
              <a:rPr lang="en-US" b="0" i="1" dirty="0"/>
              <a:t>stability and perfection of </a:t>
            </a:r>
          </a:p>
          <a:p>
            <a:pPr marL="171450" indent="0" algn="r">
              <a:buNone/>
            </a:pPr>
            <a:r>
              <a:rPr lang="en-US" b="0" i="1" dirty="0"/>
              <a:t>any works to which I may be </a:t>
            </a:r>
          </a:p>
          <a:p>
            <a:pPr marL="171450" indent="0" algn="r">
              <a:buNone/>
            </a:pPr>
            <a:r>
              <a:rPr lang="en-US" b="0" i="1" dirty="0"/>
              <a:t>called to set my hand</a:t>
            </a:r>
            <a:r>
              <a:rPr lang="en-US" i="1" dirty="0"/>
              <a:t>.</a:t>
            </a:r>
            <a:endParaRPr lang="en-US" sz="2000" i="1" dirty="0"/>
          </a:p>
        </p:txBody>
      </p:sp>
      <p:pic>
        <p:nvPicPr>
          <p:cNvPr id="5" name="Picture 4"/>
          <p:cNvPicPr>
            <a:picLocks noChangeAspect="1"/>
          </p:cNvPicPr>
          <p:nvPr/>
        </p:nvPicPr>
        <p:blipFill>
          <a:blip r:embed="rId2"/>
          <a:stretch>
            <a:fillRect/>
          </a:stretch>
        </p:blipFill>
        <p:spPr>
          <a:xfrm>
            <a:off x="1071362" y="1854586"/>
            <a:ext cx="4845610" cy="3244828"/>
          </a:xfrm>
          <a:prstGeom prst="rect">
            <a:avLst/>
          </a:prstGeom>
        </p:spPr>
      </p:pic>
      <p:sp>
        <p:nvSpPr>
          <p:cNvPr id="6" name="TextBox 5"/>
          <p:cNvSpPr txBox="1"/>
          <p:nvPr/>
        </p:nvSpPr>
        <p:spPr>
          <a:xfrm>
            <a:off x="336237" y="5384178"/>
            <a:ext cx="616707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https://</a:t>
            </a:r>
            <a:r>
              <a:rPr lang="en-US" dirty="0" err="1"/>
              <a:t>www.egbc.ca</a:t>
            </a:r>
            <a:r>
              <a:rPr lang="en-US" dirty="0"/>
              <a:t>/Member-Programs/Students/Iron-Ring</a:t>
            </a:r>
          </a:p>
        </p:txBody>
      </p:sp>
    </p:spTree>
    <p:extLst>
      <p:ext uri="{BB962C8B-B14F-4D97-AF65-F5344CB8AC3E}">
        <p14:creationId xmlns:p14="http://schemas.microsoft.com/office/powerpoint/2010/main" val="4002300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3" y="3313"/>
            <a:ext cx="7459663" cy="510909"/>
          </a:xfrm>
        </p:spPr>
        <p:txBody>
          <a:bodyPr/>
          <a:lstStyle/>
          <a:p>
            <a:r>
              <a:rPr lang="en-US" dirty="0"/>
              <a:t>A Few Concrete Recommendations</a:t>
            </a:r>
          </a:p>
        </p:txBody>
      </p:sp>
      <p:sp>
        <p:nvSpPr>
          <p:cNvPr id="3" name="Content Placeholder 2"/>
          <p:cNvSpPr>
            <a:spLocks noGrp="1"/>
          </p:cNvSpPr>
          <p:nvPr>
            <p:ph idx="1"/>
          </p:nvPr>
        </p:nvSpPr>
        <p:spPr>
          <a:xfrm>
            <a:off x="398206" y="1578079"/>
            <a:ext cx="10268206" cy="4586748"/>
          </a:xfrm>
        </p:spPr>
        <p:txBody>
          <a:bodyPr/>
          <a:lstStyle/>
          <a:p>
            <a:r>
              <a:rPr lang="en-US" dirty="0"/>
              <a:t>GitHub stats: Easy to find who made the most commits.</a:t>
            </a:r>
          </a:p>
          <a:p>
            <a:pPr lvl="1"/>
            <a:r>
              <a:rPr lang="en-US" dirty="0"/>
              <a:t>Some people: Pride in their high ranking.</a:t>
            </a:r>
          </a:p>
          <a:p>
            <a:endParaRPr lang="en-US" dirty="0"/>
          </a:p>
          <a:p>
            <a:r>
              <a:rPr lang="en-US" dirty="0"/>
              <a:t>Instead, be the person who ranks high in these ways:</a:t>
            </a:r>
          </a:p>
          <a:p>
            <a:pPr lvl="1"/>
            <a:r>
              <a:rPr lang="en-US" dirty="0"/>
              <a:t>Writes up requirements, analysis and design, even if simple.</a:t>
            </a:r>
          </a:p>
          <a:p>
            <a:pPr lvl="1"/>
            <a:r>
              <a:rPr lang="en-US" dirty="0"/>
              <a:t>Writes good GitHub issues, tracks their progress to completion.</a:t>
            </a:r>
          </a:p>
          <a:p>
            <a:pPr lvl="1"/>
            <a:r>
              <a:rPr lang="en-US" dirty="0"/>
              <a:t>Comments on, tests and accepts pull requests.</a:t>
            </a:r>
          </a:p>
          <a:p>
            <a:pPr lvl="1"/>
            <a:r>
              <a:rPr lang="en-US" dirty="0"/>
              <a:t>Provide good wiki, </a:t>
            </a:r>
            <a:r>
              <a:rPr lang="en-US" dirty="0" err="1"/>
              <a:t>gh</a:t>
            </a:r>
            <a:r>
              <a:rPr lang="en-US" dirty="0"/>
              <a:t>-pages content, responses to user issues.</a:t>
            </a:r>
          </a:p>
        </p:txBody>
      </p:sp>
      <p:sp>
        <p:nvSpPr>
          <p:cNvPr id="4" name="Slide Number Placeholder 3"/>
          <p:cNvSpPr>
            <a:spLocks noGrp="1"/>
          </p:cNvSpPr>
          <p:nvPr>
            <p:ph type="sldNum" sz="quarter" idx="4294967295"/>
          </p:nvPr>
        </p:nvSpPr>
        <p:spPr>
          <a:xfrm>
            <a:off x="10056812" y="6532563"/>
            <a:ext cx="609600" cy="374650"/>
          </a:xfrm>
          <a:prstGeom prst="rect">
            <a:avLst/>
          </a:prstGeom>
        </p:spPr>
        <p:txBody>
          <a:bodyPr/>
          <a:lstStyle/>
          <a:p>
            <a:pPr>
              <a:defRPr/>
            </a:pPr>
            <a:fld id="{2E01D2C8-50A5-0046-921C-B4599C136B2B}" type="slidenum">
              <a:rPr lang="en-US" smtClean="0"/>
              <a:pPr>
                <a:defRPr/>
              </a:pPr>
              <a:t>29</a:t>
            </a:fld>
            <a:endParaRPr lang="en-US"/>
          </a:p>
        </p:txBody>
      </p:sp>
      <p:sp>
        <p:nvSpPr>
          <p:cNvPr id="6" name="TextBox 5"/>
          <p:cNvSpPr txBox="1"/>
          <p:nvPr/>
        </p:nvSpPr>
        <p:spPr>
          <a:xfrm>
            <a:off x="985044" y="676007"/>
            <a:ext cx="8991599"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2000" i="1" dirty="0"/>
              <a:t>Show me the person making the most commits on an undisciplined software project and I will show you the person who is injecting the most technical debt.</a:t>
            </a:r>
          </a:p>
        </p:txBody>
      </p:sp>
    </p:spTree>
    <p:extLst>
      <p:ext uri="{BB962C8B-B14F-4D97-AF65-F5344CB8AC3E}">
        <p14:creationId xmlns:p14="http://schemas.microsoft.com/office/powerpoint/2010/main" val="384411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5" name="Content Placeholder 4"/>
          <p:cNvSpPr>
            <a:spLocks noGrp="1"/>
          </p:cNvSpPr>
          <p:nvPr>
            <p:ph idx="1"/>
          </p:nvPr>
        </p:nvSpPr>
        <p:spPr/>
        <p:txBody>
          <a:bodyPr/>
          <a:lstStyle/>
          <a:p>
            <a:r>
              <a:rPr lang="en-US" sz="2800" dirty="0"/>
              <a:t>Reproducibility taxonomies.</a:t>
            </a:r>
          </a:p>
          <a:p>
            <a:r>
              <a:rPr lang="en-US" sz="2800" dirty="0"/>
              <a:t>Increasing focus on reproducibility.</a:t>
            </a:r>
          </a:p>
          <a:p>
            <a:r>
              <a:rPr lang="en-US" sz="2800" dirty="0"/>
              <a:t>Role of better software practices.</a:t>
            </a:r>
          </a:p>
          <a:p>
            <a:r>
              <a:rPr lang="en-US" sz="2800" dirty="0"/>
              <a:t>Publication requirements.</a:t>
            </a:r>
          </a:p>
          <a:p>
            <a:r>
              <a:rPr lang="en-US" sz="2800" dirty="0"/>
              <a:t>Trustworthiness at Scale.</a:t>
            </a:r>
          </a:p>
          <a:p>
            <a:r>
              <a:rPr lang="en-US" sz="2800" dirty="0"/>
              <a:t>Personal Productivity Commitment.</a:t>
            </a:r>
          </a:p>
        </p:txBody>
      </p:sp>
      <p:pic>
        <p:nvPicPr>
          <p:cNvPr id="6" name="Picture 54" descr="New_DOE_Logo_Color_04280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762825" y="1009845"/>
            <a:ext cx="5505979" cy="1222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5248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2412" y="149226"/>
            <a:ext cx="8686800" cy="682625"/>
          </a:xfrm>
        </p:spPr>
        <p:txBody>
          <a:bodyPr>
            <a:normAutofit fontScale="90000"/>
          </a:bodyPr>
          <a:lstStyle/>
          <a:p>
            <a:r>
              <a:rPr lang="en-US" sz="3600" dirty="0"/>
              <a:t>(Personal) Productivity++ Initiative</a:t>
            </a:r>
            <a:br>
              <a:rPr lang="en-US" sz="3600" b="0" dirty="0"/>
            </a:br>
            <a:r>
              <a:rPr lang="en-US" sz="2400" b="0" dirty="0"/>
              <a:t>Ask: </a:t>
            </a:r>
            <a:r>
              <a:rPr lang="en-US" sz="2400" b="0" i="1" dirty="0"/>
              <a:t>Is My Work _______ ?</a:t>
            </a:r>
            <a:endParaRPr lang="en-US" sz="2400" b="0" dirty="0"/>
          </a:p>
        </p:txBody>
      </p:sp>
      <p:sp>
        <p:nvSpPr>
          <p:cNvPr id="5" name="TextBox 4"/>
          <p:cNvSpPr txBox="1"/>
          <p:nvPr/>
        </p:nvSpPr>
        <p:spPr>
          <a:xfrm>
            <a:off x="1706025" y="5823633"/>
            <a:ext cx="8455969"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defTabSz="409575"/>
            <a:r>
              <a:rPr lang="en-US" sz="2400" dirty="0">
                <a:solidFill>
                  <a:srgbClr val="000000"/>
                </a:solidFill>
                <a:latin typeface="Arial"/>
                <a:sym typeface="Helvetica Light" charset="0"/>
                <a:hlinkClick r:id="rId2"/>
              </a:rPr>
              <a:t>https://github.com/trilinos/Trilinos/wiki/Productivity---Initiative</a:t>
            </a:r>
            <a:r>
              <a:rPr lang="en-US" sz="2400" dirty="0">
                <a:solidFill>
                  <a:srgbClr val="000000"/>
                </a:solidFill>
                <a:latin typeface="Arial"/>
                <a:sym typeface="Helvetica Light" charset="0"/>
              </a:rPr>
              <a:t> </a:t>
            </a:r>
          </a:p>
        </p:txBody>
      </p:sp>
      <p:sp>
        <p:nvSpPr>
          <p:cNvPr id="6" name="Slide Number Placeholder 5"/>
          <p:cNvSpPr>
            <a:spLocks noGrp="1"/>
          </p:cNvSpPr>
          <p:nvPr>
            <p:ph type="sldNum" sz="quarter" idx="12"/>
          </p:nvPr>
        </p:nvSpPr>
        <p:spPr/>
        <p:txBody>
          <a:bodyPr/>
          <a:lstStyle/>
          <a:p>
            <a:fld id="{F0C94032-CD4C-4C25-B0C2-CEC720522D92}" type="slidenum">
              <a:rPr lang="en-US" smtClean="0"/>
              <a:pPr/>
              <a:t>30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262" y="1231548"/>
            <a:ext cx="7894638" cy="4493391"/>
          </a:xfrm>
          <a:prstGeom prst="rect">
            <a:avLst/>
          </a:prstGeom>
          <a:ln w="25400">
            <a:solidFill>
              <a:schemeClr val="tx1"/>
            </a:solidFill>
          </a:ln>
          <a:effectLst>
            <a:outerShdw blurRad="50800" dist="76200" algn="l" rotWithShape="0">
              <a:prstClr val="black">
                <a:alpha val="40000"/>
              </a:prstClr>
            </a:outerShdw>
            <a:softEdge rad="63500"/>
          </a:effectLst>
        </p:spPr>
      </p:pic>
    </p:spTree>
    <p:extLst>
      <p:ext uri="{BB962C8B-B14F-4D97-AF65-F5344CB8AC3E}">
        <p14:creationId xmlns:p14="http://schemas.microsoft.com/office/powerpoint/2010/main" val="1347714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767" y="219751"/>
            <a:ext cx="11372473" cy="510909"/>
          </a:xfrm>
        </p:spPr>
        <p:txBody>
          <a:bodyPr/>
          <a:lstStyle/>
          <a:p>
            <a:r>
              <a:rPr lang="en-US" dirty="0"/>
              <a:t>Summary</a:t>
            </a:r>
          </a:p>
        </p:txBody>
      </p:sp>
      <p:sp>
        <p:nvSpPr>
          <p:cNvPr id="4" name="Content Placeholder 3"/>
          <p:cNvSpPr>
            <a:spLocks noGrp="1"/>
          </p:cNvSpPr>
          <p:nvPr>
            <p:ph sz="quarter" idx="1"/>
          </p:nvPr>
        </p:nvSpPr>
        <p:spPr>
          <a:xfrm>
            <a:off x="678804" y="730660"/>
            <a:ext cx="8863402" cy="5227687"/>
          </a:xfrm>
        </p:spPr>
        <p:txBody>
          <a:bodyPr>
            <a:noAutofit/>
          </a:bodyPr>
          <a:lstStyle/>
          <a:p>
            <a:r>
              <a:rPr lang="en-US" sz="3200" dirty="0"/>
              <a:t>Reproducibility demands are coming.</a:t>
            </a:r>
          </a:p>
          <a:p>
            <a:pPr lvl="1"/>
            <a:r>
              <a:rPr lang="en-US" sz="2800" dirty="0"/>
              <a:t>Conferences first, journals slower.</a:t>
            </a:r>
          </a:p>
          <a:p>
            <a:r>
              <a:rPr lang="en-US" sz="3200" dirty="0"/>
              <a:t>HPC software is particularly challenging:</a:t>
            </a:r>
          </a:p>
          <a:p>
            <a:pPr lvl="1"/>
            <a:r>
              <a:rPr lang="en-US" sz="2800" dirty="0"/>
              <a:t>Hardware variation.</a:t>
            </a:r>
          </a:p>
          <a:p>
            <a:pPr lvl="1"/>
            <a:r>
              <a:rPr lang="en-US" sz="2800" dirty="0"/>
              <a:t>Code optimization.</a:t>
            </a:r>
          </a:p>
          <a:p>
            <a:pPr lvl="1"/>
            <a:r>
              <a:rPr lang="en-US" sz="2800" dirty="0"/>
              <a:t>Dynamic parallelism.</a:t>
            </a:r>
          </a:p>
          <a:p>
            <a:r>
              <a:rPr lang="en-US" sz="3200" dirty="0"/>
              <a:t>Better software practices:</a:t>
            </a:r>
          </a:p>
          <a:p>
            <a:pPr lvl="1"/>
            <a:r>
              <a:rPr lang="en-US" sz="2800" dirty="0"/>
              <a:t>Improve chances for reproducibility.</a:t>
            </a:r>
          </a:p>
          <a:p>
            <a:pPr lvl="1"/>
            <a:r>
              <a:rPr lang="en-US" sz="2800" dirty="0"/>
              <a:t>Lower its cost.</a:t>
            </a:r>
          </a:p>
          <a:p>
            <a:r>
              <a:rPr lang="en-US" sz="3200" dirty="0"/>
              <a:t>Many tools emerging to enable reproducibility.</a:t>
            </a:r>
          </a:p>
        </p:txBody>
      </p:sp>
    </p:spTree>
    <p:extLst>
      <p:ext uri="{BB962C8B-B14F-4D97-AF65-F5344CB8AC3E}">
        <p14:creationId xmlns:p14="http://schemas.microsoft.com/office/powerpoint/2010/main" val="661801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sz="quarter" idx="1"/>
          </p:nvPr>
        </p:nvSpPr>
        <p:spPr>
          <a:xfrm>
            <a:off x="2135060" y="1600199"/>
            <a:ext cx="8086853" cy="4769490"/>
          </a:xfrm>
        </p:spPr>
        <p:txBody>
          <a:bodyPr>
            <a:normAutofit/>
          </a:bodyPr>
          <a:lstStyle/>
          <a:p>
            <a:pPr marL="0" indent="0">
              <a:spcBef>
                <a:spcPts val="0"/>
              </a:spcBef>
              <a:buNone/>
            </a:pPr>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2"/>
              </a:rPr>
              <a:t>http://dx.doi.org/10.1145/2743015</a:t>
            </a:r>
            <a:endParaRPr lang="en-US" dirty="0"/>
          </a:p>
          <a:p>
            <a:pPr marL="0" indent="0">
              <a:spcBef>
                <a:spcPts val="0"/>
              </a:spcBef>
              <a:buNone/>
            </a:pPr>
            <a:endParaRPr lang="en-US" dirty="0"/>
          </a:p>
          <a:p>
            <a:pPr marL="0" indent="0">
              <a:spcBef>
                <a:spcPts val="0"/>
              </a:spcBef>
              <a:buNone/>
            </a:pPr>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1113288"/>
          <a:ext cx="11127467" cy="540004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8:30am-8:40am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 and Setup</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8:40am-9:15am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9:15am-10:00am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An Introduction to Software Licensing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2417511484"/>
                  </a:ext>
                </a:extLst>
              </a:tr>
              <a:tr h="370840">
                <a:tc>
                  <a:txBody>
                    <a:bodyPr/>
                    <a:lstStyle/>
                    <a:p>
                      <a:pPr rtl="0" fontAlgn="t">
                        <a:spcBef>
                          <a:spcPts val="0"/>
                        </a:spcBef>
                        <a:spcAft>
                          <a:spcPts val="0"/>
                        </a:spcAft>
                      </a:pPr>
                      <a:r>
                        <a:rPr lang="en-US" sz="1600" b="0" i="1" u="none" strike="noStrike" dirty="0">
                          <a:solidFill>
                            <a:srgbClr val="266093"/>
                          </a:solidFill>
                          <a:effectLst/>
                          <a:latin typeface="Arial" panose="020B0604020202020204" pitchFamily="34" charset="0"/>
                        </a:rPr>
                        <a:t>10:00am-10:30am</a:t>
                      </a:r>
                      <a:endParaRPr lang="en-US" sz="3600" dirty="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1105160419"/>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10:30am-11:30am</a:t>
                      </a:r>
                      <a:endParaRPr lang="en-US" sz="3600" dirty="0">
                        <a:effectLst/>
                      </a:endParaRPr>
                    </a:p>
                  </a:txBody>
                  <a:tcPr marL="63500" marR="63500" marT="63500" marB="63500"/>
                </a:tc>
                <a:tc>
                  <a:txBody>
                    <a:bodyPr/>
                    <a:lstStyle/>
                    <a:p>
                      <a:pPr>
                        <a:lnSpc>
                          <a:spcPct val="100000"/>
                        </a:lnSpc>
                      </a:pPr>
                      <a:r>
                        <a:rPr lang="en-US" sz="1600" dirty="0"/>
                        <a:t>03</a:t>
                      </a:r>
                    </a:p>
                  </a:txBody>
                  <a:tcPr/>
                </a:tc>
                <a:tc>
                  <a:txBody>
                    <a:bodyPr/>
                    <a:lstStyle/>
                    <a:p>
                      <a:pPr>
                        <a:lnSpc>
                          <a:spcPct val="100000"/>
                        </a:lnSpc>
                      </a:pPr>
                      <a:r>
                        <a:rPr lang="en-US" sz="1600" dirty="0"/>
                        <a:t>Agile Methodologies and Useful GitHub Tools</a:t>
                      </a:r>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11:30am-12:00pm</a:t>
                      </a:r>
                      <a:endParaRPr lang="en-US" sz="3600" dirty="0">
                        <a:effectLst/>
                      </a:endParaRPr>
                    </a:p>
                  </a:txBody>
                  <a:tcPr marL="63500" marR="63500" marT="63500" marB="63500"/>
                </a:tc>
                <a:tc>
                  <a:txBody>
                    <a:bodyPr/>
                    <a:lstStyle/>
                    <a:p>
                      <a:pPr>
                        <a:lnSpc>
                          <a:spcPct val="100000"/>
                        </a:lnSpc>
                      </a:pPr>
                      <a:r>
                        <a:rPr lang="en-US" sz="1600" dirty="0"/>
                        <a:t>04</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910718610"/>
                  </a:ext>
                </a:extLst>
              </a:tr>
              <a:tr h="370840">
                <a:tc>
                  <a:txBody>
                    <a:bodyPr/>
                    <a:lstStyle/>
                    <a:p>
                      <a:pPr rtl="0" fontAlgn="t">
                        <a:spcBef>
                          <a:spcPts val="0"/>
                        </a:spcBef>
                        <a:spcAft>
                          <a:spcPts val="0"/>
                        </a:spcAft>
                      </a:pPr>
                      <a:r>
                        <a:rPr lang="en-US" sz="1600" b="0" i="1" u="none" strike="noStrike">
                          <a:solidFill>
                            <a:srgbClr val="266093"/>
                          </a:solidFill>
                          <a:effectLst/>
                          <a:latin typeface="Arial" panose="020B0604020202020204" pitchFamily="34" charset="0"/>
                        </a:rPr>
                        <a:t>12:00pm-1:30pm</a:t>
                      </a:r>
                      <a:endParaRPr lang="en-US" sz="360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a:solidFill>
                            <a:schemeClr val="tx2"/>
                          </a:solidFill>
                        </a:rPr>
                        <a:t>Lunch</a:t>
                      </a:r>
                      <a:endParaRPr lang="en-US" sz="1600" i="1" dirty="0">
                        <a:solidFill>
                          <a:schemeClr val="tx2"/>
                        </a:solidFill>
                      </a:endParaRP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3795300342"/>
                  </a:ext>
                </a:extLst>
              </a:tr>
              <a:tr h="370840">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1:30pm-2:15pm</a:t>
                      </a:r>
                      <a:endParaRPr lang="en-US" sz="3600">
                        <a:effectLst/>
                      </a:endParaRPr>
                    </a:p>
                  </a:txBody>
                  <a:tcPr marL="63500" marR="63500" marT="63500" marB="63500"/>
                </a:tc>
                <a:tc>
                  <a:txBody>
                    <a:bodyPr/>
                    <a:lstStyle/>
                    <a:p>
                      <a:pPr>
                        <a:lnSpc>
                          <a:spcPct val="100000"/>
                        </a:lnSpc>
                      </a:pPr>
                      <a:r>
                        <a:rPr lang="en-US" sz="1600" i="0" dirty="0"/>
                        <a:t>05</a:t>
                      </a:r>
                    </a:p>
                  </a:txBody>
                  <a:tcPr/>
                </a:tc>
                <a:tc>
                  <a:txBody>
                    <a:bodyPr/>
                    <a:lstStyle/>
                    <a:p>
                      <a:pPr>
                        <a:lnSpc>
                          <a:spcPct val="100000"/>
                        </a:lnSpc>
                      </a:pPr>
                      <a:r>
                        <a:rPr lang="en-US" sz="1600" i="0" dirty="0"/>
                        <a:t>Software Design and Testing</a:t>
                      </a:r>
                    </a:p>
                  </a:txBody>
                  <a:tcPr/>
                </a:tc>
                <a:tc>
                  <a:txBody>
                    <a:bodyPr/>
                    <a:lstStyle/>
                    <a:p>
                      <a:pPr>
                        <a:lnSpc>
                          <a:spcPct val="100000"/>
                        </a:lnSpc>
                      </a:pPr>
                      <a:r>
                        <a:rPr lang="en-US" sz="1600" i="0" dirty="0" err="1"/>
                        <a:t>Anshu</a:t>
                      </a:r>
                      <a:r>
                        <a:rPr lang="en-US" sz="1600" i="0" dirty="0"/>
                        <a:t> Dubey, ANL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2:15pm-2:45pm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Git Workflows</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1451415273"/>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2:45pm-3:00pm</a:t>
                      </a:r>
                      <a:endParaRPr lang="en-US" sz="3600" dirty="0">
                        <a:effectLst/>
                      </a:endParaRP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t>Code Coverage </a:t>
                      </a:r>
                      <a:r>
                        <a:rPr lang="en-US" sz="1600" i="0" dirty="0">
                          <a:solidFill>
                            <a:schemeClr val="bg1">
                              <a:lumMod val="50000"/>
                            </a:schemeClr>
                          </a:solidFill>
                        </a:rPr>
                        <a:t>and Continuous Integration</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4127890560"/>
                  </a:ext>
                </a:extLst>
              </a:tr>
              <a:tr h="370840">
                <a:tc>
                  <a:txBody>
                    <a:bodyPr/>
                    <a:lstStyle/>
                    <a:p>
                      <a:pPr rtl="0" fontAlgn="t">
                        <a:spcBef>
                          <a:spcPts val="0"/>
                        </a:spcBef>
                        <a:spcAft>
                          <a:spcPts val="0"/>
                        </a:spcAft>
                      </a:pPr>
                      <a:r>
                        <a:rPr lang="en-US" sz="1600" b="0" i="1" u="none" strike="noStrike" dirty="0">
                          <a:solidFill>
                            <a:srgbClr val="266093"/>
                          </a:solidFill>
                          <a:effectLst/>
                          <a:latin typeface="Arial" panose="020B0604020202020204" pitchFamily="34" charset="0"/>
                        </a:rPr>
                        <a:t>3:00-3:30pm</a:t>
                      </a:r>
                      <a:endParaRPr lang="en-US" sz="3600" dirty="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a:t>
                      </a: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255522808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3:30pm-3:50pm</a:t>
                      </a:r>
                      <a:endParaRPr lang="en-US" sz="3600" dirty="0">
                        <a:effectLst/>
                      </a:endParaRP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solidFill>
                            <a:schemeClr val="bg1">
                              <a:lumMod val="50000"/>
                            </a:schemeClr>
                          </a:solidFill>
                        </a:rPr>
                        <a:t>Code Coverage and </a:t>
                      </a:r>
                      <a:r>
                        <a:rPr lang="en-US" sz="1600" i="0" dirty="0"/>
                        <a:t>Continuous Integration (continued)</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3:50pm-5:00pm</a:t>
                      </a:r>
                      <a:endParaRPr lang="en-US" sz="3600" dirty="0">
                        <a:effectLst/>
                      </a:endParaRPr>
                    </a:p>
                  </a:txBody>
                  <a:tcPr marL="63500" marR="63500" marT="63500" marB="63500"/>
                </a:tc>
                <a:tc>
                  <a:txBody>
                    <a:bodyPr/>
                    <a:lstStyle/>
                    <a:p>
                      <a:pPr>
                        <a:lnSpc>
                          <a:spcPct val="100000"/>
                        </a:lnSpc>
                      </a:pPr>
                      <a:r>
                        <a:rPr lang="en-US" sz="1600" i="0" dirty="0"/>
                        <a:t>08</a:t>
                      </a:r>
                    </a:p>
                  </a:txBody>
                  <a:tcPr/>
                </a:tc>
                <a:tc>
                  <a:txBody>
                    <a:bodyPr/>
                    <a:lstStyle/>
                    <a:p>
                      <a:pPr>
                        <a:lnSpc>
                          <a:spcPct val="100000"/>
                        </a:lnSpc>
                      </a:pPr>
                      <a:r>
                        <a:rPr lang="en-US" sz="1600" i="0" dirty="0"/>
                        <a:t>Hands-on Activities and Additional Q&amp;A</a:t>
                      </a:r>
                    </a:p>
                  </a:txBody>
                  <a:tcPr/>
                </a:tc>
                <a:tc>
                  <a:txBody>
                    <a:bodyPr/>
                    <a:lstStyle/>
                    <a:p>
                      <a:pPr>
                        <a:lnSpc>
                          <a:spcPct val="100000"/>
                        </a:lnSpc>
                      </a:pPr>
                      <a:r>
                        <a:rPr lang="en-US" sz="1600" i="0" dirty="0"/>
                        <a:t>All</a:t>
                      </a:r>
                    </a:p>
                  </a:txBody>
                  <a:tcPr/>
                </a:tc>
                <a:extLst>
                  <a:ext uri="{0D108BD9-81ED-4DB2-BD59-A6C34878D82A}">
                    <a16:rowId xmlns:a16="http://schemas.microsoft.com/office/drawing/2014/main" val="3049042265"/>
                  </a:ext>
                </a:extLst>
              </a:tr>
            </a:tbl>
          </a:graphicData>
        </a:graphic>
      </p:graphicFrame>
      <p:grpSp>
        <p:nvGrpSpPr>
          <p:cNvPr id="5" name="Group 4">
            <a:extLst>
              <a:ext uri="{FF2B5EF4-FFF2-40B4-BE49-F238E27FC236}">
                <a16:creationId xmlns:a16="http://schemas.microsoft.com/office/drawing/2014/main" id="{24E89F8E-A105-44A8-9FC7-B4C6208F8FB9}"/>
              </a:ext>
            </a:extLst>
          </p:cNvPr>
          <p:cNvGrpSpPr/>
          <p:nvPr/>
        </p:nvGrpSpPr>
        <p:grpSpPr>
          <a:xfrm>
            <a:off x="79513" y="3711113"/>
            <a:ext cx="12029799" cy="390939"/>
            <a:chOff x="79513" y="1653208"/>
            <a:chExt cx="12029799" cy="390939"/>
          </a:xfrm>
        </p:grpSpPr>
        <p:cxnSp>
          <p:nvCxnSpPr>
            <p:cNvPr id="6" name="Straight Connector 5">
              <a:extLst>
                <a:ext uri="{FF2B5EF4-FFF2-40B4-BE49-F238E27FC236}">
                  <a16:creationId xmlns:a16="http://schemas.microsoft.com/office/drawing/2014/main" id="{414D2C0B-2CA0-4F74-84F9-1EA6BB7AEB76}"/>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3EF334E4-38E1-4E3E-9449-4CB644B06536}"/>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3E45CD5D-4E1C-4572-8BFC-E50D9614E094}"/>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grpSp>
        <p:nvGrpSpPr>
          <p:cNvPr id="9" name="Group 8">
            <a:extLst>
              <a:ext uri="{FF2B5EF4-FFF2-40B4-BE49-F238E27FC236}">
                <a16:creationId xmlns:a16="http://schemas.microsoft.com/office/drawing/2014/main" id="{141D8E99-3792-45A0-BA2D-2ED6391B4AA8}"/>
              </a:ext>
            </a:extLst>
          </p:cNvPr>
          <p:cNvGrpSpPr/>
          <p:nvPr/>
        </p:nvGrpSpPr>
        <p:grpSpPr>
          <a:xfrm>
            <a:off x="7422600" y="0"/>
            <a:ext cx="4698516" cy="1509823"/>
            <a:chOff x="7422600" y="0"/>
            <a:chExt cx="4698516" cy="1509823"/>
          </a:xfrm>
        </p:grpSpPr>
        <p:pic>
          <p:nvPicPr>
            <p:cNvPr id="10" name="Picture 9" descr="A picture containing object, piece&#10;&#10;Description automatically generated">
              <a:extLst>
                <a:ext uri="{FF2B5EF4-FFF2-40B4-BE49-F238E27FC236}">
                  <a16:creationId xmlns:a16="http://schemas.microsoft.com/office/drawing/2014/main" id="{3A576359-2CAA-453E-888C-0B919AE048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11293" y="0"/>
              <a:ext cx="1509823" cy="1509823"/>
            </a:xfrm>
            <a:prstGeom prst="rect">
              <a:avLst/>
            </a:prstGeom>
          </p:spPr>
        </p:pic>
        <p:sp>
          <p:nvSpPr>
            <p:cNvPr id="11" name="Rectangle 10">
              <a:extLst>
                <a:ext uri="{FF2B5EF4-FFF2-40B4-BE49-F238E27FC236}">
                  <a16:creationId xmlns:a16="http://schemas.microsoft.com/office/drawing/2014/main" id="{F2DAE95C-8E8A-4FBF-80D6-E7EE64840A02}"/>
                </a:ext>
              </a:extLst>
            </p:cNvPr>
            <p:cNvSpPr/>
            <p:nvPr/>
          </p:nvSpPr>
          <p:spPr>
            <a:xfrm>
              <a:off x="7422600" y="400968"/>
              <a:ext cx="3188693" cy="707886"/>
            </a:xfrm>
            <a:prstGeom prst="rect">
              <a:avLst/>
            </a:prstGeom>
          </p:spPr>
          <p:txBody>
            <a:bodyPr wrap="none">
              <a:spAutoFit/>
            </a:bodyPr>
            <a:lstStyle/>
            <a:p>
              <a:pPr algn="r"/>
              <a:r>
                <a:rPr lang="en-US" sz="2000" dirty="0"/>
                <a:t>Tutorial evaluation</a:t>
              </a:r>
              <a:br>
                <a:rPr lang="en-US" sz="2000" dirty="0"/>
              </a:br>
              <a:r>
                <a:rPr lang="en-US" sz="2000" dirty="0">
                  <a:hlinkClick r:id="rId3"/>
                </a:rPr>
                <a:t>http://bit.ly/sc19-bssw-eval</a:t>
              </a:r>
              <a:endParaRPr lang="en-US" sz="2000" dirty="0"/>
            </a:p>
          </p:txBody>
        </p:sp>
      </p:grpSp>
    </p:spTree>
    <p:extLst>
      <p:ext uri="{BB962C8B-B14F-4D97-AF65-F5344CB8AC3E}">
        <p14:creationId xmlns:p14="http://schemas.microsoft.com/office/powerpoint/2010/main" val="1721895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1473-AC73-45E8-97F0-CAB263A9C1D2}"/>
              </a:ext>
            </a:extLst>
          </p:cNvPr>
          <p:cNvSpPr>
            <a:spLocks noGrp="1"/>
          </p:cNvSpPr>
          <p:nvPr>
            <p:ph type="title"/>
          </p:nvPr>
        </p:nvSpPr>
        <p:spPr/>
        <p:txBody>
          <a:bodyPr/>
          <a:lstStyle/>
          <a:p>
            <a:r>
              <a:rPr lang="en-US" dirty="0"/>
              <a:t>Additional Software-Related Events at SC19</a:t>
            </a:r>
          </a:p>
        </p:txBody>
      </p:sp>
      <p:graphicFrame>
        <p:nvGraphicFramePr>
          <p:cNvPr id="6" name="Table 6">
            <a:extLst>
              <a:ext uri="{FF2B5EF4-FFF2-40B4-BE49-F238E27FC236}">
                <a16:creationId xmlns:a16="http://schemas.microsoft.com/office/drawing/2014/main" id="{18082CBB-36D1-4AE5-8DA9-9A3E663267CC}"/>
              </a:ext>
            </a:extLst>
          </p:cNvPr>
          <p:cNvGraphicFramePr>
            <a:graphicFrameLocks noGrp="1"/>
          </p:cNvGraphicFramePr>
          <p:nvPr>
            <p:ph idx="1"/>
          </p:nvPr>
        </p:nvGraphicFramePr>
        <p:xfrm>
          <a:off x="0" y="833120"/>
          <a:ext cx="12188825" cy="6024880"/>
        </p:xfrm>
        <a:graphic>
          <a:graphicData uri="http://schemas.openxmlformats.org/drawingml/2006/table">
            <a:tbl>
              <a:tblPr firstRow="1" bandRow="1">
                <a:tableStyleId>{5C22544A-7EE6-4342-B048-85BDC9FD1C3A}</a:tableStyleId>
              </a:tblPr>
              <a:tblGrid>
                <a:gridCol w="1353945">
                  <a:extLst>
                    <a:ext uri="{9D8B030D-6E8A-4147-A177-3AD203B41FA5}">
                      <a16:colId xmlns:a16="http://schemas.microsoft.com/office/drawing/2014/main" val="2400528709"/>
                    </a:ext>
                  </a:extLst>
                </a:gridCol>
                <a:gridCol w="1625830">
                  <a:extLst>
                    <a:ext uri="{9D8B030D-6E8A-4147-A177-3AD203B41FA5}">
                      <a16:colId xmlns:a16="http://schemas.microsoft.com/office/drawing/2014/main" val="3353846813"/>
                    </a:ext>
                  </a:extLst>
                </a:gridCol>
                <a:gridCol w="9209050">
                  <a:extLst>
                    <a:ext uri="{9D8B030D-6E8A-4147-A177-3AD203B41FA5}">
                      <a16:colId xmlns:a16="http://schemas.microsoft.com/office/drawing/2014/main" val="1000032210"/>
                    </a:ext>
                  </a:extLst>
                </a:gridCol>
              </a:tblGrid>
              <a:tr h="370840">
                <a:tc>
                  <a:txBody>
                    <a:bodyPr/>
                    <a:lstStyle/>
                    <a:p>
                      <a:r>
                        <a:rPr lang="en-US" sz="1600" dirty="0"/>
                        <a:t>Day/Time</a:t>
                      </a:r>
                    </a:p>
                  </a:txBody>
                  <a:tcPr/>
                </a:tc>
                <a:tc>
                  <a:txBody>
                    <a:bodyPr/>
                    <a:lstStyle/>
                    <a:p>
                      <a:r>
                        <a:rPr lang="en-US" sz="1600" dirty="0"/>
                        <a:t>Event Type</a:t>
                      </a:r>
                    </a:p>
                  </a:txBody>
                  <a:tcPr/>
                </a:tc>
                <a:tc>
                  <a:txBody>
                    <a:bodyPr/>
                    <a:lstStyle/>
                    <a:p>
                      <a:r>
                        <a:rPr lang="en-US" sz="1600" dirty="0"/>
                        <a:t>Event Title</a:t>
                      </a:r>
                    </a:p>
                  </a:txBody>
                  <a:tcPr/>
                </a:tc>
                <a:extLst>
                  <a:ext uri="{0D108BD9-81ED-4DB2-BD59-A6C34878D82A}">
                    <a16:rowId xmlns:a16="http://schemas.microsoft.com/office/drawing/2014/main" val="2152878691"/>
                  </a:ext>
                </a:extLst>
              </a:tr>
              <a:tr h="370840">
                <a:tc>
                  <a:txBody>
                    <a:bodyPr/>
                    <a:lstStyle/>
                    <a:p>
                      <a:pPr algn="l" fontAlgn="t"/>
                      <a:r>
                        <a:rPr lang="en-US" sz="1600" dirty="0">
                          <a:effectLst/>
                        </a:rPr>
                        <a:t>Sunday</a:t>
                      </a:r>
                    </a:p>
                  </a:txBody>
                  <a:tcPr marL="95250" marR="95250"/>
                </a:tc>
                <a:tc>
                  <a:txBody>
                    <a:bodyPr/>
                    <a:lstStyle/>
                    <a:p>
                      <a:pPr algn="l" fontAlgn="t"/>
                      <a:r>
                        <a:rPr lang="en-US" sz="1600">
                          <a:effectLst/>
                        </a:rPr>
                        <a:t>Tutorial</a:t>
                      </a:r>
                    </a:p>
                  </a:txBody>
                  <a:tcPr marL="95250" marR="95250"/>
                </a:tc>
                <a:tc>
                  <a:txBody>
                    <a:bodyPr/>
                    <a:lstStyle/>
                    <a:p>
                      <a:pPr fontAlgn="t"/>
                      <a:r>
                        <a:rPr lang="en-US" sz="1600" u="none" strike="noStrike">
                          <a:solidFill>
                            <a:srgbClr val="329FFF"/>
                          </a:solidFill>
                          <a:effectLst/>
                          <a:latin typeface="Roboto"/>
                          <a:hlinkClick r:id="rId2"/>
                        </a:rPr>
                        <a:t>Floating-Point Analysis and Reproducibility Tools for Scientific Software</a:t>
                      </a:r>
                      <a:endParaRPr lang="en-US" sz="1600">
                        <a:effectLst/>
                      </a:endParaRPr>
                    </a:p>
                  </a:txBody>
                  <a:tcPr marL="95250" marR="95250"/>
                </a:tc>
                <a:extLst>
                  <a:ext uri="{0D108BD9-81ED-4DB2-BD59-A6C34878D82A}">
                    <a16:rowId xmlns:a16="http://schemas.microsoft.com/office/drawing/2014/main" val="912854918"/>
                  </a:ext>
                </a:extLst>
              </a:tr>
              <a:tr h="370840">
                <a:tc>
                  <a:txBody>
                    <a:bodyPr/>
                    <a:lstStyle/>
                    <a:p>
                      <a:pPr algn="l" fontAlgn="t"/>
                      <a:r>
                        <a:rPr lang="en-US" sz="1600" b="1" dirty="0">
                          <a:effectLst/>
                        </a:rPr>
                        <a:t>Sunday</a:t>
                      </a:r>
                    </a:p>
                  </a:txBody>
                  <a:tcPr marL="95250" marR="95250"/>
                </a:tc>
                <a:tc>
                  <a:txBody>
                    <a:bodyPr/>
                    <a:lstStyle/>
                    <a:p>
                      <a:pPr algn="l" fontAlgn="t"/>
                      <a:r>
                        <a:rPr lang="en-US" sz="1600" b="1">
                          <a:effectLst/>
                        </a:rPr>
                        <a:t>Workshop</a:t>
                      </a:r>
                    </a:p>
                  </a:txBody>
                  <a:tcPr marL="95250" marR="95250"/>
                </a:tc>
                <a:tc>
                  <a:txBody>
                    <a:bodyPr/>
                    <a:lstStyle/>
                    <a:p>
                      <a:pPr fontAlgn="t"/>
                      <a:r>
                        <a:rPr lang="en-US" sz="1600" b="1" u="none" strike="noStrike" dirty="0">
                          <a:solidFill>
                            <a:srgbClr val="329FFF"/>
                          </a:solidFill>
                          <a:effectLst/>
                          <a:latin typeface="Roboto"/>
                          <a:hlinkClick r:id="rId3"/>
                        </a:rPr>
                        <a:t>The 2019 International Workshop on Software Engineering for HPC-Enabled Research (SE-HER 2019)</a:t>
                      </a:r>
                      <a:endParaRPr lang="en-US" sz="1600" b="1" dirty="0">
                        <a:effectLst/>
                      </a:endParaRPr>
                    </a:p>
                  </a:txBody>
                  <a:tcPr marL="95250" marR="95250"/>
                </a:tc>
                <a:extLst>
                  <a:ext uri="{0D108BD9-81ED-4DB2-BD59-A6C34878D82A}">
                    <a16:rowId xmlns:a16="http://schemas.microsoft.com/office/drawing/2014/main" val="680207508"/>
                  </a:ext>
                </a:extLst>
              </a:tr>
              <a:tr h="370840">
                <a:tc>
                  <a:txBody>
                    <a:bodyPr/>
                    <a:lstStyle/>
                    <a:p>
                      <a:pPr algn="l" fontAlgn="t"/>
                      <a:r>
                        <a:rPr lang="en-US" sz="1600" b="1" dirty="0">
                          <a:effectLst/>
                        </a:rPr>
                        <a:t>Monday</a:t>
                      </a:r>
                    </a:p>
                  </a:txBody>
                  <a:tcPr marL="95250" marR="95250"/>
                </a:tc>
                <a:tc>
                  <a:txBody>
                    <a:bodyPr/>
                    <a:lstStyle/>
                    <a:p>
                      <a:pPr algn="l" fontAlgn="t"/>
                      <a:r>
                        <a:rPr lang="en-US" sz="1600" b="1">
                          <a:effectLst/>
                        </a:rPr>
                        <a:t>Tutorial</a:t>
                      </a:r>
                    </a:p>
                  </a:txBody>
                  <a:tcPr marL="95250" marR="95250"/>
                </a:tc>
                <a:tc>
                  <a:txBody>
                    <a:bodyPr/>
                    <a:lstStyle/>
                    <a:p>
                      <a:pPr fontAlgn="t"/>
                      <a:r>
                        <a:rPr lang="en-US" sz="1600" b="1" u="none" strike="noStrike" dirty="0">
                          <a:solidFill>
                            <a:srgbClr val="329FFF"/>
                          </a:solidFill>
                          <a:effectLst/>
                          <a:latin typeface="Roboto"/>
                          <a:hlinkClick r:id="rId4"/>
                        </a:rPr>
                        <a:t>Better Scientific Software</a:t>
                      </a:r>
                      <a:endParaRPr lang="en-US" sz="1600" b="1" dirty="0">
                        <a:effectLst/>
                      </a:endParaRPr>
                    </a:p>
                  </a:txBody>
                  <a:tcPr marL="95250" marR="95250"/>
                </a:tc>
                <a:extLst>
                  <a:ext uri="{0D108BD9-81ED-4DB2-BD59-A6C34878D82A}">
                    <a16:rowId xmlns:a16="http://schemas.microsoft.com/office/drawing/2014/main" val="3743335020"/>
                  </a:ext>
                </a:extLst>
              </a:tr>
              <a:tr h="370840">
                <a:tc>
                  <a:txBody>
                    <a:bodyPr/>
                    <a:lstStyle/>
                    <a:p>
                      <a:pPr algn="l" fontAlgn="t"/>
                      <a:r>
                        <a:rPr lang="en-US" sz="1600" b="1" dirty="0">
                          <a:effectLst/>
                        </a:rPr>
                        <a:t>Monday</a:t>
                      </a:r>
                    </a:p>
                  </a:txBody>
                  <a:tcPr marL="95250" marR="95250"/>
                </a:tc>
                <a:tc>
                  <a:txBody>
                    <a:bodyPr/>
                    <a:lstStyle/>
                    <a:p>
                      <a:pPr algn="l" fontAlgn="t"/>
                      <a:r>
                        <a:rPr lang="en-US" sz="1600" b="1">
                          <a:effectLst/>
                        </a:rPr>
                        <a:t>Tutorial</a:t>
                      </a:r>
                    </a:p>
                  </a:txBody>
                  <a:tcPr marL="95250" marR="95250"/>
                </a:tc>
                <a:tc>
                  <a:txBody>
                    <a:bodyPr/>
                    <a:lstStyle/>
                    <a:p>
                      <a:pPr fontAlgn="t"/>
                      <a:r>
                        <a:rPr lang="en-US" sz="1600" b="1" u="none" strike="noStrike" dirty="0">
                          <a:solidFill>
                            <a:srgbClr val="329FFF"/>
                          </a:solidFill>
                          <a:effectLst/>
                          <a:latin typeface="Roboto"/>
                          <a:hlinkClick r:id="rId5"/>
                        </a:rPr>
                        <a:t>Managing HPC Software Complexity with </a:t>
                      </a:r>
                      <a:r>
                        <a:rPr lang="en-US" sz="1600" b="1" u="none" strike="noStrike" dirty="0" err="1">
                          <a:solidFill>
                            <a:srgbClr val="329FFF"/>
                          </a:solidFill>
                          <a:effectLst/>
                          <a:latin typeface="Roboto"/>
                          <a:hlinkClick r:id="rId5"/>
                        </a:rPr>
                        <a:t>Spack</a:t>
                      </a:r>
                      <a:endParaRPr lang="en-US" sz="1600" b="1" dirty="0">
                        <a:effectLst/>
                      </a:endParaRPr>
                    </a:p>
                  </a:txBody>
                  <a:tcPr marL="95250" marR="95250"/>
                </a:tc>
                <a:extLst>
                  <a:ext uri="{0D108BD9-81ED-4DB2-BD59-A6C34878D82A}">
                    <a16:rowId xmlns:a16="http://schemas.microsoft.com/office/drawing/2014/main" val="1013681500"/>
                  </a:ext>
                </a:extLst>
              </a:tr>
              <a:tr h="370840">
                <a:tc>
                  <a:txBody>
                    <a:bodyPr/>
                    <a:lstStyle/>
                    <a:p>
                      <a:pPr algn="l" fontAlgn="t"/>
                      <a:r>
                        <a:rPr lang="en-US" sz="1600" dirty="0">
                          <a:effectLst/>
                        </a:rPr>
                        <a:t>Monday</a:t>
                      </a:r>
                    </a:p>
                  </a:txBody>
                  <a:tcPr marL="95250" marR="95250"/>
                </a:tc>
                <a:tc>
                  <a:txBody>
                    <a:bodyPr/>
                    <a:lstStyle/>
                    <a:p>
                      <a:pPr algn="l" fontAlgn="t"/>
                      <a:r>
                        <a:rPr lang="en-US" sz="1600">
                          <a:effectLst/>
                        </a:rPr>
                        <a:t>Workshop</a:t>
                      </a:r>
                    </a:p>
                  </a:txBody>
                  <a:tcPr marL="95250" marR="95250"/>
                </a:tc>
                <a:tc>
                  <a:txBody>
                    <a:bodyPr/>
                    <a:lstStyle/>
                    <a:p>
                      <a:pPr fontAlgn="t"/>
                      <a:r>
                        <a:rPr lang="en-US" sz="1600" u="none" strike="noStrike">
                          <a:solidFill>
                            <a:srgbClr val="329FFF"/>
                          </a:solidFill>
                          <a:effectLst/>
                          <a:latin typeface="Roboto"/>
                          <a:hlinkClick r:id="rId6"/>
                        </a:rPr>
                        <a:t>3nd International Workshop on Software Correctness for HPC Applications (Correctness 2019)</a:t>
                      </a:r>
                      <a:endParaRPr lang="en-US" sz="1600">
                        <a:effectLst/>
                      </a:endParaRPr>
                    </a:p>
                  </a:txBody>
                  <a:tcPr marL="95250" marR="95250"/>
                </a:tc>
                <a:extLst>
                  <a:ext uri="{0D108BD9-81ED-4DB2-BD59-A6C34878D82A}">
                    <a16:rowId xmlns:a16="http://schemas.microsoft.com/office/drawing/2014/main" val="2886034451"/>
                  </a:ext>
                </a:extLst>
              </a:tr>
              <a:tr h="370840">
                <a:tc>
                  <a:txBody>
                    <a:bodyPr/>
                    <a:lstStyle/>
                    <a:p>
                      <a:pPr algn="l" fontAlgn="t"/>
                      <a:r>
                        <a:rPr lang="en-US" sz="1600" b="1" dirty="0">
                          <a:effectLst/>
                        </a:rPr>
                        <a:t>Monday</a:t>
                      </a:r>
                    </a:p>
                  </a:txBody>
                  <a:tcPr marL="95250" marR="95250"/>
                </a:tc>
                <a:tc>
                  <a:txBody>
                    <a:bodyPr/>
                    <a:lstStyle/>
                    <a:p>
                      <a:pPr algn="l" fontAlgn="t"/>
                      <a:r>
                        <a:rPr lang="en-US" sz="1600" b="1">
                          <a:effectLst/>
                        </a:rPr>
                        <a:t>Students@SC</a:t>
                      </a:r>
                    </a:p>
                  </a:txBody>
                  <a:tcPr marL="95250" marR="95250"/>
                </a:tc>
                <a:tc>
                  <a:txBody>
                    <a:bodyPr/>
                    <a:lstStyle/>
                    <a:p>
                      <a:pPr fontAlgn="t"/>
                      <a:r>
                        <a:rPr lang="en-US" sz="1600" b="1" u="none" strike="noStrike" dirty="0" err="1">
                          <a:solidFill>
                            <a:srgbClr val="329FFF"/>
                          </a:solidFill>
                          <a:effectLst/>
                          <a:latin typeface="Roboto"/>
                          <a:hlinkClick r:id="rId7"/>
                        </a:rPr>
                        <a:t>Students@SC</a:t>
                      </a:r>
                      <a:r>
                        <a:rPr lang="en-US" sz="1600" b="1" u="none" strike="noStrike" dirty="0">
                          <a:solidFill>
                            <a:srgbClr val="329FFF"/>
                          </a:solidFill>
                          <a:effectLst/>
                          <a:latin typeface="Roboto"/>
                          <a:hlinkClick r:id="rId7"/>
                        </a:rPr>
                        <a:t>: Modern Software Design, Tools, and Practices</a:t>
                      </a:r>
                      <a:endParaRPr lang="en-US" sz="1600" b="1" dirty="0">
                        <a:effectLst/>
                      </a:endParaRPr>
                    </a:p>
                  </a:txBody>
                  <a:tcPr marL="95250" marR="95250"/>
                </a:tc>
                <a:extLst>
                  <a:ext uri="{0D108BD9-81ED-4DB2-BD59-A6C34878D82A}">
                    <a16:rowId xmlns:a16="http://schemas.microsoft.com/office/drawing/2014/main" val="3449860890"/>
                  </a:ext>
                </a:extLst>
              </a:tr>
              <a:tr h="370840">
                <a:tc>
                  <a:txBody>
                    <a:bodyPr/>
                    <a:lstStyle/>
                    <a:p>
                      <a:pPr algn="l" fontAlgn="t"/>
                      <a:r>
                        <a:rPr lang="en-US" sz="1600" dirty="0">
                          <a:effectLst/>
                        </a:rPr>
                        <a:t>Tuesday</a:t>
                      </a:r>
                    </a:p>
                  </a:txBody>
                  <a:tcPr marL="95250" marR="95250"/>
                </a:tc>
                <a:tc>
                  <a:txBody>
                    <a:bodyPr/>
                    <a:lstStyle/>
                    <a:p>
                      <a:pPr algn="l" fontAlgn="t"/>
                      <a:r>
                        <a:rPr lang="en-US" sz="1600">
                          <a:effectLst/>
                        </a:rPr>
                        <a:t>BoF</a:t>
                      </a:r>
                    </a:p>
                  </a:txBody>
                  <a:tcPr marL="95250" marR="95250"/>
                </a:tc>
                <a:tc>
                  <a:txBody>
                    <a:bodyPr/>
                    <a:lstStyle/>
                    <a:p>
                      <a:pPr fontAlgn="t"/>
                      <a:r>
                        <a:rPr lang="en-US" sz="1600" u="none" strike="noStrike">
                          <a:solidFill>
                            <a:srgbClr val="329FFF"/>
                          </a:solidFill>
                          <a:effectLst/>
                          <a:latin typeface="Roboto"/>
                          <a:hlinkClick r:id="rId8"/>
                        </a:rPr>
                        <a:t>Extreme-Scale Scientific Software Stack (E4S)</a:t>
                      </a:r>
                      <a:endParaRPr lang="en-US" sz="1600">
                        <a:effectLst/>
                      </a:endParaRPr>
                    </a:p>
                  </a:txBody>
                  <a:tcPr marL="95250" marR="95250"/>
                </a:tc>
                <a:extLst>
                  <a:ext uri="{0D108BD9-81ED-4DB2-BD59-A6C34878D82A}">
                    <a16:rowId xmlns:a16="http://schemas.microsoft.com/office/drawing/2014/main" val="2768213053"/>
                  </a:ext>
                </a:extLst>
              </a:tr>
              <a:tr h="370840">
                <a:tc>
                  <a:txBody>
                    <a:bodyPr/>
                    <a:lstStyle/>
                    <a:p>
                      <a:pPr algn="l" fontAlgn="t"/>
                      <a:r>
                        <a:rPr lang="en-US" sz="1600" dirty="0">
                          <a:effectLst/>
                        </a:rPr>
                        <a:t>Tuesday</a:t>
                      </a:r>
                    </a:p>
                  </a:txBody>
                  <a:tcPr marL="95250" marR="95250"/>
                </a:tc>
                <a:tc>
                  <a:txBody>
                    <a:bodyPr/>
                    <a:lstStyle/>
                    <a:p>
                      <a:pPr algn="l" fontAlgn="t"/>
                      <a:r>
                        <a:rPr lang="en-US" sz="1600">
                          <a:effectLst/>
                        </a:rPr>
                        <a:t>BoF</a:t>
                      </a:r>
                    </a:p>
                  </a:txBody>
                  <a:tcPr marL="95250" marR="95250"/>
                </a:tc>
                <a:tc>
                  <a:txBody>
                    <a:bodyPr/>
                    <a:lstStyle/>
                    <a:p>
                      <a:pPr fontAlgn="t"/>
                      <a:r>
                        <a:rPr lang="en-US" sz="1600" u="none" strike="noStrike">
                          <a:solidFill>
                            <a:srgbClr val="329FFF"/>
                          </a:solidFill>
                          <a:effectLst/>
                          <a:latin typeface="Roboto"/>
                          <a:hlinkClick r:id="rId9"/>
                        </a:rPr>
                        <a:t>Exchanging Best Practices in Supporting Computational and Data-Intensive Research</a:t>
                      </a:r>
                      <a:endParaRPr lang="en-US" sz="1600">
                        <a:effectLst/>
                      </a:endParaRPr>
                    </a:p>
                  </a:txBody>
                  <a:tcPr marL="95250" marR="95250"/>
                </a:tc>
                <a:extLst>
                  <a:ext uri="{0D108BD9-81ED-4DB2-BD59-A6C34878D82A}">
                    <a16:rowId xmlns:a16="http://schemas.microsoft.com/office/drawing/2014/main" val="401866433"/>
                  </a:ext>
                </a:extLst>
              </a:tr>
              <a:tr h="370840">
                <a:tc>
                  <a:txBody>
                    <a:bodyPr/>
                    <a:lstStyle/>
                    <a:p>
                      <a:pPr algn="l" fontAlgn="t"/>
                      <a:r>
                        <a:rPr lang="en-US" sz="1600" dirty="0">
                          <a:effectLst/>
                        </a:rPr>
                        <a:t>Tuesday</a:t>
                      </a:r>
                    </a:p>
                  </a:txBody>
                  <a:tcPr marL="95250" marR="95250"/>
                </a:tc>
                <a:tc>
                  <a:txBody>
                    <a:bodyPr/>
                    <a:lstStyle/>
                    <a:p>
                      <a:pPr algn="l" fontAlgn="t"/>
                      <a:r>
                        <a:rPr lang="en-US" sz="1600">
                          <a:effectLst/>
                        </a:rPr>
                        <a:t>Panel</a:t>
                      </a:r>
                    </a:p>
                  </a:txBody>
                  <a:tcPr marL="95250" marR="95250"/>
                </a:tc>
                <a:tc>
                  <a:txBody>
                    <a:bodyPr/>
                    <a:lstStyle/>
                    <a:p>
                      <a:pPr fontAlgn="t"/>
                      <a:r>
                        <a:rPr lang="en-US" sz="1600" u="none" strike="noStrike">
                          <a:solidFill>
                            <a:srgbClr val="329FFF"/>
                          </a:solidFill>
                          <a:effectLst/>
                          <a:latin typeface="Roboto"/>
                          <a:hlinkClick r:id="rId10"/>
                        </a:rPr>
                        <a:t>Developing and Managing Research Software in Universities and National Labs</a:t>
                      </a:r>
                      <a:endParaRPr lang="en-US" sz="1600">
                        <a:effectLst/>
                      </a:endParaRPr>
                    </a:p>
                  </a:txBody>
                  <a:tcPr marL="95250" marR="95250"/>
                </a:tc>
                <a:extLst>
                  <a:ext uri="{0D108BD9-81ED-4DB2-BD59-A6C34878D82A}">
                    <a16:rowId xmlns:a16="http://schemas.microsoft.com/office/drawing/2014/main" val="3977931301"/>
                  </a:ext>
                </a:extLst>
              </a:tr>
              <a:tr h="370840">
                <a:tc>
                  <a:txBody>
                    <a:bodyPr/>
                    <a:lstStyle/>
                    <a:p>
                      <a:pPr algn="l" fontAlgn="t"/>
                      <a:r>
                        <a:rPr lang="en-US" sz="1600" b="1" dirty="0">
                          <a:effectLst/>
                        </a:rPr>
                        <a:t>Wednesday</a:t>
                      </a:r>
                    </a:p>
                  </a:txBody>
                  <a:tcPr marL="95250" marR="95250"/>
                </a:tc>
                <a:tc>
                  <a:txBody>
                    <a:bodyPr/>
                    <a:lstStyle/>
                    <a:p>
                      <a:pPr algn="l" fontAlgn="t"/>
                      <a:r>
                        <a:rPr lang="en-US" sz="1600" b="1">
                          <a:effectLst/>
                        </a:rPr>
                        <a:t>BoF</a:t>
                      </a:r>
                    </a:p>
                  </a:txBody>
                  <a:tcPr marL="95250" marR="95250"/>
                </a:tc>
                <a:tc>
                  <a:txBody>
                    <a:bodyPr/>
                    <a:lstStyle/>
                    <a:p>
                      <a:pPr fontAlgn="t"/>
                      <a:r>
                        <a:rPr lang="en-US" sz="1600" b="1" u="none" strike="noStrike" dirty="0">
                          <a:solidFill>
                            <a:srgbClr val="329FFF"/>
                          </a:solidFill>
                          <a:effectLst/>
                          <a:latin typeface="Roboto"/>
                          <a:hlinkClick r:id="rId11"/>
                        </a:rPr>
                        <a:t>Software Engineering and Reuse in Modeling, Simulation, and Data Analytics for Science and Engineering</a:t>
                      </a:r>
                      <a:endParaRPr lang="en-US" sz="1600" b="1" dirty="0">
                        <a:effectLst/>
                      </a:endParaRPr>
                    </a:p>
                  </a:txBody>
                  <a:tcPr marL="95250" marR="95250"/>
                </a:tc>
                <a:extLst>
                  <a:ext uri="{0D108BD9-81ED-4DB2-BD59-A6C34878D82A}">
                    <a16:rowId xmlns:a16="http://schemas.microsoft.com/office/drawing/2014/main" val="3589820892"/>
                  </a:ext>
                </a:extLst>
              </a:tr>
              <a:tr h="370840">
                <a:tc>
                  <a:txBody>
                    <a:bodyPr/>
                    <a:lstStyle/>
                    <a:p>
                      <a:pPr algn="l" fontAlgn="t"/>
                      <a:r>
                        <a:rPr lang="en-US" sz="1600" dirty="0">
                          <a:effectLst/>
                        </a:rPr>
                        <a:t>Thursday</a:t>
                      </a:r>
                    </a:p>
                  </a:txBody>
                  <a:tcPr marL="95250" marR="95250"/>
                </a:tc>
                <a:tc>
                  <a:txBody>
                    <a:bodyPr/>
                    <a:lstStyle/>
                    <a:p>
                      <a:pPr algn="l" fontAlgn="t"/>
                      <a:r>
                        <a:rPr lang="en-US" sz="1600">
                          <a:effectLst/>
                        </a:rPr>
                        <a:t>BoF</a:t>
                      </a:r>
                    </a:p>
                  </a:txBody>
                  <a:tcPr marL="95250" marR="95250"/>
                </a:tc>
                <a:tc>
                  <a:txBody>
                    <a:bodyPr/>
                    <a:lstStyle/>
                    <a:p>
                      <a:pPr fontAlgn="t"/>
                      <a:r>
                        <a:rPr lang="en-US" sz="1600" u="none" strike="noStrike">
                          <a:solidFill>
                            <a:srgbClr val="329FFF"/>
                          </a:solidFill>
                          <a:effectLst/>
                          <a:latin typeface="Roboto"/>
                          <a:hlinkClick r:id="rId12"/>
                        </a:rPr>
                        <a:t>Quality Assurance and Coding Standards for Parallel Software</a:t>
                      </a:r>
                      <a:endParaRPr lang="en-US" sz="1600">
                        <a:effectLst/>
                      </a:endParaRPr>
                    </a:p>
                  </a:txBody>
                  <a:tcPr marL="95250" marR="95250"/>
                </a:tc>
                <a:extLst>
                  <a:ext uri="{0D108BD9-81ED-4DB2-BD59-A6C34878D82A}">
                    <a16:rowId xmlns:a16="http://schemas.microsoft.com/office/drawing/2014/main" val="159779016"/>
                  </a:ext>
                </a:extLst>
              </a:tr>
              <a:tr h="370840">
                <a:tc>
                  <a:txBody>
                    <a:bodyPr/>
                    <a:lstStyle/>
                    <a:p>
                      <a:pPr algn="l" fontAlgn="t"/>
                      <a:r>
                        <a:rPr lang="en-US" sz="1600" dirty="0">
                          <a:effectLst/>
                        </a:rPr>
                        <a:t>Thursday</a:t>
                      </a:r>
                    </a:p>
                  </a:txBody>
                  <a:tcPr marL="95250" marR="95250"/>
                </a:tc>
                <a:tc>
                  <a:txBody>
                    <a:bodyPr/>
                    <a:lstStyle/>
                    <a:p>
                      <a:pPr algn="l" fontAlgn="t"/>
                      <a:r>
                        <a:rPr lang="en-US" sz="1600">
                          <a:effectLst/>
                        </a:rPr>
                        <a:t>Panel</a:t>
                      </a:r>
                    </a:p>
                  </a:txBody>
                  <a:tcPr marL="95250" marR="95250"/>
                </a:tc>
                <a:tc>
                  <a:txBody>
                    <a:bodyPr/>
                    <a:lstStyle/>
                    <a:p>
                      <a:pPr fontAlgn="t"/>
                      <a:r>
                        <a:rPr lang="en-US" sz="1600" u="none" strike="noStrike">
                          <a:solidFill>
                            <a:srgbClr val="329FFF"/>
                          </a:solidFill>
                          <a:effectLst/>
                          <a:latin typeface="Roboto"/>
                          <a:hlinkClick r:id="rId13"/>
                        </a:rPr>
                        <a:t>Sustainability of HPC Research Computing: Fostering Career Paths for Facilitators, Research Software Engineers, and Gateway Creators</a:t>
                      </a:r>
                      <a:endParaRPr lang="en-US" sz="1600">
                        <a:effectLst/>
                      </a:endParaRPr>
                    </a:p>
                  </a:txBody>
                  <a:tcPr marL="95250" marR="95250"/>
                </a:tc>
                <a:extLst>
                  <a:ext uri="{0D108BD9-81ED-4DB2-BD59-A6C34878D82A}">
                    <a16:rowId xmlns:a16="http://schemas.microsoft.com/office/drawing/2014/main" val="412070707"/>
                  </a:ext>
                </a:extLst>
              </a:tr>
              <a:tr h="370840">
                <a:tc>
                  <a:txBody>
                    <a:bodyPr/>
                    <a:lstStyle/>
                    <a:p>
                      <a:pPr algn="l" fontAlgn="t"/>
                      <a:r>
                        <a:rPr lang="en-US" sz="1600" dirty="0">
                          <a:effectLst/>
                        </a:rPr>
                        <a:t>Friday</a:t>
                      </a:r>
                    </a:p>
                  </a:txBody>
                  <a:tcPr marL="95250" marR="95250"/>
                </a:tc>
                <a:tc>
                  <a:txBody>
                    <a:bodyPr/>
                    <a:lstStyle/>
                    <a:p>
                      <a:pPr algn="l" fontAlgn="t"/>
                      <a:r>
                        <a:rPr lang="en-US" sz="1600">
                          <a:effectLst/>
                        </a:rPr>
                        <a:t>Panel</a:t>
                      </a:r>
                    </a:p>
                  </a:txBody>
                  <a:tcPr marL="95250" marR="95250"/>
                </a:tc>
                <a:tc>
                  <a:txBody>
                    <a:bodyPr/>
                    <a:lstStyle/>
                    <a:p>
                      <a:pPr fontAlgn="t"/>
                      <a:r>
                        <a:rPr lang="en-US" sz="1600" u="none" strike="noStrike" dirty="0">
                          <a:solidFill>
                            <a:srgbClr val="329FFF"/>
                          </a:solidFill>
                          <a:effectLst/>
                          <a:latin typeface="Roboto"/>
                          <a:hlinkClick r:id="rId14"/>
                        </a:rPr>
                        <a:t>The Road to </a:t>
                      </a:r>
                      <a:r>
                        <a:rPr lang="en-US" sz="1600" u="none" strike="noStrike" dirty="0" err="1">
                          <a:solidFill>
                            <a:srgbClr val="329FFF"/>
                          </a:solidFill>
                          <a:effectLst/>
                          <a:latin typeface="Roboto"/>
                          <a:hlinkClick r:id="rId14"/>
                        </a:rPr>
                        <a:t>Exascale</a:t>
                      </a:r>
                      <a:r>
                        <a:rPr lang="en-US" sz="1600" u="none" strike="noStrike" dirty="0">
                          <a:solidFill>
                            <a:srgbClr val="329FFF"/>
                          </a:solidFill>
                          <a:effectLst/>
                          <a:latin typeface="Roboto"/>
                          <a:hlinkClick r:id="rId14"/>
                        </a:rPr>
                        <a:t> and Beyond is Paved by Software: How Algorithms, Libraries and Tools Will Make </a:t>
                      </a:r>
                      <a:r>
                        <a:rPr lang="en-US" sz="1600" u="none" strike="noStrike" dirty="0" err="1">
                          <a:solidFill>
                            <a:srgbClr val="329FFF"/>
                          </a:solidFill>
                          <a:effectLst/>
                          <a:latin typeface="Roboto"/>
                          <a:hlinkClick r:id="rId14"/>
                        </a:rPr>
                        <a:t>Exascale</a:t>
                      </a:r>
                      <a:r>
                        <a:rPr lang="en-US" sz="1600" u="none" strike="noStrike" dirty="0">
                          <a:solidFill>
                            <a:srgbClr val="329FFF"/>
                          </a:solidFill>
                          <a:effectLst/>
                          <a:latin typeface="Roboto"/>
                          <a:hlinkClick r:id="rId14"/>
                        </a:rPr>
                        <a:t> Performance Real</a:t>
                      </a:r>
                      <a:endParaRPr lang="en-US" sz="1600" dirty="0">
                        <a:effectLst/>
                      </a:endParaRPr>
                    </a:p>
                  </a:txBody>
                  <a:tcPr marL="95250" marR="95250"/>
                </a:tc>
                <a:extLst>
                  <a:ext uri="{0D108BD9-81ED-4DB2-BD59-A6C34878D82A}">
                    <a16:rowId xmlns:a16="http://schemas.microsoft.com/office/drawing/2014/main" val="3355140686"/>
                  </a:ext>
                </a:extLst>
              </a:tr>
            </a:tbl>
          </a:graphicData>
        </a:graphic>
      </p:graphicFrame>
      <p:sp>
        <p:nvSpPr>
          <p:cNvPr id="8" name="TextBox 7">
            <a:extLst>
              <a:ext uri="{FF2B5EF4-FFF2-40B4-BE49-F238E27FC236}">
                <a16:creationId xmlns:a16="http://schemas.microsoft.com/office/drawing/2014/main" id="{9FE7AE0F-A21D-4237-AC0F-AEDD3843A41A}"/>
              </a:ext>
            </a:extLst>
          </p:cNvPr>
          <p:cNvSpPr txBox="1"/>
          <p:nvPr/>
        </p:nvSpPr>
        <p:spPr>
          <a:xfrm>
            <a:off x="8467491" y="448565"/>
            <a:ext cx="3683316" cy="406265"/>
          </a:xfrm>
          <a:prstGeom prst="rect">
            <a:avLst/>
          </a:prstGeom>
          <a:noFill/>
        </p:spPr>
        <p:txBody>
          <a:bodyPr wrap="none" lIns="118872" tIns="91440" rIns="118872" bIns="91440" rtlCol="0" anchor="ctr" anchorCtr="0">
            <a:spAutoFit/>
          </a:bodyPr>
          <a:lstStyle/>
          <a:p>
            <a:pPr algn="l">
              <a:lnSpc>
                <a:spcPct val="90000"/>
              </a:lnSpc>
            </a:pPr>
            <a:r>
              <a:rPr lang="en-US" sz="1600" b="1" dirty="0"/>
              <a:t>Bold</a:t>
            </a:r>
            <a:r>
              <a:rPr lang="en-US" sz="1600" dirty="0"/>
              <a:t> events (co-)organized by IDEAS</a:t>
            </a:r>
          </a:p>
        </p:txBody>
      </p:sp>
    </p:spTree>
    <p:extLst>
      <p:ext uri="{BB962C8B-B14F-4D97-AF65-F5344CB8AC3E}">
        <p14:creationId xmlns:p14="http://schemas.microsoft.com/office/powerpoint/2010/main" val="607337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Addressing Confusion in Taxonomies</a:t>
            </a:r>
          </a:p>
        </p:txBody>
      </p:sp>
      <p:sp>
        <p:nvSpPr>
          <p:cNvPr id="6" name="Title 5"/>
          <p:cNvSpPr>
            <a:spLocks noGrp="1"/>
          </p:cNvSpPr>
          <p:nvPr>
            <p:ph type="title"/>
          </p:nvPr>
        </p:nvSpPr>
        <p:spPr/>
        <p:txBody>
          <a:bodyPr>
            <a:normAutofit/>
          </a:bodyPr>
          <a:lstStyle/>
          <a:p>
            <a:r>
              <a:rPr lang="en-US" dirty="0"/>
              <a:t>Reproducible vs Replicable</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138225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6D46EC3-8EAA-5E4C-BA28-B2BE45839E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929" b="39987"/>
          <a:stretch/>
        </p:blipFill>
        <p:spPr>
          <a:xfrm>
            <a:off x="495300" y="0"/>
            <a:ext cx="8203310" cy="5953991"/>
          </a:xfrm>
        </p:spPr>
      </p:pic>
      <p:sp>
        <p:nvSpPr>
          <p:cNvPr id="2" name="Slide Number Placeholder 1">
            <a:extLst>
              <a:ext uri="{FF2B5EF4-FFF2-40B4-BE49-F238E27FC236}">
                <a16:creationId xmlns:a16="http://schemas.microsoft.com/office/drawing/2014/main" id="{24061A5A-2A55-E245-89D5-0BF26399B3B6}"/>
              </a:ext>
            </a:extLst>
          </p:cNvPr>
          <p:cNvSpPr>
            <a:spLocks noGrp="1"/>
          </p:cNvSpPr>
          <p:nvPr>
            <p:ph type="sldNum" sz="quarter" idx="12"/>
          </p:nvPr>
        </p:nvSpPr>
        <p:spPr/>
        <p:txBody>
          <a:bodyPr/>
          <a:lstStyle/>
          <a:p>
            <a:r>
              <a:rPr lang="en-US" dirty="0">
                <a:solidFill>
                  <a:prstClr val="black"/>
                </a:solidFill>
              </a:rPr>
              <a:t> </a:t>
            </a:r>
          </a:p>
        </p:txBody>
      </p:sp>
    </p:spTree>
    <p:extLst>
      <p:ext uri="{BB962C8B-B14F-4D97-AF65-F5344CB8AC3E}">
        <p14:creationId xmlns:p14="http://schemas.microsoft.com/office/powerpoint/2010/main" val="306957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DF80507-8150-4F47-84AC-CDDCD8AC2DC5}"/>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8890" t="40834" r="11280" b="14773"/>
          <a:stretch/>
        </p:blipFill>
        <p:spPr>
          <a:xfrm>
            <a:off x="1965325" y="152400"/>
            <a:ext cx="8258175" cy="5943600"/>
          </a:xfrm>
        </p:spPr>
      </p:pic>
    </p:spTree>
    <p:extLst>
      <p:ext uri="{BB962C8B-B14F-4D97-AF65-F5344CB8AC3E}">
        <p14:creationId xmlns:p14="http://schemas.microsoft.com/office/powerpoint/2010/main" val="179067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1948383" y="1821822"/>
            <a:ext cx="10157354" cy="563231"/>
          </a:xfrm>
        </p:spPr>
        <p:txBody>
          <a:bodyPr/>
          <a:lstStyle/>
          <a:p>
            <a:r>
              <a:rPr lang="en-US" sz="3600" dirty="0">
                <a:ea typeface="ＭＳ Ｐゴシック" pitchFamily="-107" charset="-128"/>
                <a:cs typeface="ＭＳ Ｐゴシック" pitchFamily="-107" charset="-128"/>
              </a:rPr>
              <a:t>Transparency &amp; Reproducibility</a:t>
            </a:r>
            <a:endParaRPr lang="en-US" sz="2400" dirty="0">
              <a:ea typeface="ＭＳ Ｐゴシック" pitchFamily="-107" charset="-128"/>
              <a:cs typeface="ＭＳ Ｐゴシック" pitchFamily="-107" charset="-128"/>
            </a:endParaRPr>
          </a:p>
        </p:txBody>
      </p:sp>
      <p:sp>
        <p:nvSpPr>
          <p:cNvPr id="2" name="Text Placeholder 1"/>
          <p:cNvSpPr>
            <a:spLocks noGrp="1"/>
          </p:cNvSpPr>
          <p:nvPr>
            <p:ph type="body" idx="1"/>
          </p:nvPr>
        </p:nvSpPr>
        <p:spPr>
          <a:xfrm>
            <a:off x="349321" y="3017165"/>
            <a:ext cx="11537879" cy="1490791"/>
          </a:xfrm>
        </p:spPr>
        <p:txBody>
          <a:bodyPr/>
          <a:lstStyle/>
          <a:p>
            <a:r>
              <a:rPr lang="en-US" sz="3200" i="1" dirty="0"/>
              <a:t>Why we pursue better software practices</a:t>
            </a:r>
          </a:p>
        </p:txBody>
      </p:sp>
      <p:sp>
        <p:nvSpPr>
          <p:cNvPr id="3" name="Slide Number Placeholder 2"/>
          <p:cNvSpPr>
            <a:spLocks noGrp="1"/>
          </p:cNvSpPr>
          <p:nvPr>
            <p:ph type="sldNum" sz="quarter" idx="11"/>
          </p:nvPr>
        </p:nvSpPr>
        <p:spPr/>
        <p:txBody>
          <a:bodyPr/>
          <a:lstStyle/>
          <a:p>
            <a:pPr>
              <a:defRPr/>
            </a:pPr>
            <a:fld id="{B03B7FD5-3AA5-D245-A6C5-1E464BB3E557}" type="slidenum">
              <a:rPr lang="en-US" smtClean="0"/>
              <a:pPr>
                <a:defRPr/>
              </a:pPr>
              <a:t>7</a:t>
            </a:fld>
            <a:endParaRPr lang="en-US"/>
          </a:p>
        </p:txBody>
      </p:sp>
    </p:spTree>
    <p:extLst>
      <p:ext uri="{BB962C8B-B14F-4D97-AF65-F5344CB8AC3E}">
        <p14:creationId xmlns:p14="http://schemas.microsoft.com/office/powerpoint/2010/main" val="405500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1455</TotalTime>
  <Words>1792</Words>
  <Application>Microsoft Office PowerPoint</Application>
  <PresentationFormat>Custom</PresentationFormat>
  <Paragraphs>308</Paragraphs>
  <Slides>34</Slides>
  <Notes>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 Black</vt:lpstr>
      <vt:lpstr>Calibri</vt:lpstr>
      <vt:lpstr>Roboto</vt:lpstr>
      <vt:lpstr>Times New Roman</vt:lpstr>
      <vt:lpstr>Presentations (Wide Screen)</vt:lpstr>
      <vt:lpstr>Improving Reproducibility Through Better Software Practices</vt:lpstr>
      <vt:lpstr>License, Citation and Acknowledgements</vt:lpstr>
      <vt:lpstr>Outline</vt:lpstr>
      <vt:lpstr>Reproducible vs Replicable</vt:lpstr>
      <vt:lpstr>PowerPoint Presentation</vt:lpstr>
      <vt:lpstr>PowerPoint Presentation</vt:lpstr>
      <vt:lpstr>Transparency &amp; Reproducibility</vt:lpstr>
      <vt:lpstr>Transparency &amp; Reproducibility</vt:lpstr>
      <vt:lpstr>Computational Science Example</vt:lpstr>
      <vt:lpstr>Computational Science Example</vt:lpstr>
      <vt:lpstr>Most Recent Example: My Response, “What about a unit test?”</vt:lpstr>
      <vt:lpstr>Publication Trends</vt:lpstr>
      <vt:lpstr> ACM TOMS Reproducible Computational Results (RCR)</vt:lpstr>
      <vt:lpstr>SC19 Reproducibility Initiative</vt:lpstr>
      <vt:lpstr>Improving Trustworthiness at Scale</vt:lpstr>
      <vt:lpstr>Reproducibility and Supercomputing</vt:lpstr>
      <vt:lpstr>Sources for meta-computations</vt:lpstr>
      <vt:lpstr>Example: HPCG Benchmark</vt:lpstr>
      <vt:lpstr>Coming to Your World Soon: Reproducibility Requirements</vt:lpstr>
      <vt:lpstr>Questions, comments?</vt:lpstr>
      <vt:lpstr>Better Productivity and Sustainability</vt:lpstr>
      <vt:lpstr>Incentives Demand Investments, Enabled by Investments</vt:lpstr>
      <vt:lpstr>Tradeoffs: Better, faster, cheaper</vt:lpstr>
      <vt:lpstr>Improved developer productivity</vt:lpstr>
      <vt:lpstr>Improved software sustainability</vt:lpstr>
      <vt:lpstr>Which of These Enhance Reproducibility?</vt:lpstr>
      <vt:lpstr>Personal Expectations</vt:lpstr>
      <vt:lpstr>Final Thoughts: Commitment to Quality</vt:lpstr>
      <vt:lpstr>A Few Concrete Recommendations</vt:lpstr>
      <vt:lpstr>(Personal) Productivity++ Initiative Ask: Is My Work _______ ?</vt:lpstr>
      <vt:lpstr>Summary</vt:lpstr>
      <vt:lpstr>Other resources</vt:lpstr>
      <vt:lpstr>Agenda</vt:lpstr>
      <vt:lpstr>Additional Software-Related Events at SC19</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179</cp:revision>
  <cp:lastPrinted>2017-11-02T18:35:01Z</cp:lastPrinted>
  <dcterms:created xsi:type="dcterms:W3CDTF">2018-11-06T17:28:56Z</dcterms:created>
  <dcterms:modified xsi:type="dcterms:W3CDTF">2019-11-18T23:16:25Z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